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4" r:id="rId1"/>
  </p:sldMasterIdLst>
  <p:notesMasterIdLst>
    <p:notesMasterId r:id="rId73"/>
  </p:notesMasterIdLst>
  <p:sldIdLst>
    <p:sldId id="256" r:id="rId2"/>
    <p:sldId id="300" r:id="rId3"/>
    <p:sldId id="305" r:id="rId4"/>
    <p:sldId id="301" r:id="rId5"/>
    <p:sldId id="257" r:id="rId6"/>
    <p:sldId id="289" r:id="rId7"/>
    <p:sldId id="258" r:id="rId8"/>
    <p:sldId id="260" r:id="rId9"/>
    <p:sldId id="271" r:id="rId10"/>
    <p:sldId id="292" r:id="rId11"/>
    <p:sldId id="290" r:id="rId12"/>
    <p:sldId id="291" r:id="rId13"/>
    <p:sldId id="261" r:id="rId14"/>
    <p:sldId id="262" r:id="rId15"/>
    <p:sldId id="263" r:id="rId16"/>
    <p:sldId id="264" r:id="rId17"/>
    <p:sldId id="265" r:id="rId18"/>
    <p:sldId id="273" r:id="rId19"/>
    <p:sldId id="274" r:id="rId20"/>
    <p:sldId id="276" r:id="rId21"/>
    <p:sldId id="278" r:id="rId22"/>
    <p:sldId id="267" r:id="rId23"/>
    <p:sldId id="277" r:id="rId24"/>
    <p:sldId id="279" r:id="rId25"/>
    <p:sldId id="298" r:id="rId26"/>
    <p:sldId id="269" r:id="rId27"/>
    <p:sldId id="280" r:id="rId28"/>
    <p:sldId id="281" r:id="rId29"/>
    <p:sldId id="268" r:id="rId30"/>
    <p:sldId id="296" r:id="rId31"/>
    <p:sldId id="297" r:id="rId32"/>
    <p:sldId id="270" r:id="rId33"/>
    <p:sldId id="282" r:id="rId34"/>
    <p:sldId id="283" r:id="rId35"/>
    <p:sldId id="284" r:id="rId36"/>
    <p:sldId id="286" r:id="rId37"/>
    <p:sldId id="285" r:id="rId38"/>
    <p:sldId id="302" r:id="rId39"/>
    <p:sldId id="287" r:id="rId40"/>
    <p:sldId id="288" r:id="rId41"/>
    <p:sldId id="304" r:id="rId42"/>
    <p:sldId id="293" r:id="rId43"/>
    <p:sldId id="306" r:id="rId44"/>
    <p:sldId id="307" r:id="rId45"/>
    <p:sldId id="313" r:id="rId46"/>
    <p:sldId id="314" r:id="rId47"/>
    <p:sldId id="315" r:id="rId48"/>
    <p:sldId id="316" r:id="rId49"/>
    <p:sldId id="317" r:id="rId50"/>
    <p:sldId id="309" r:id="rId51"/>
    <p:sldId id="312" r:id="rId52"/>
    <p:sldId id="323" r:id="rId53"/>
    <p:sldId id="336" r:id="rId54"/>
    <p:sldId id="319" r:id="rId55"/>
    <p:sldId id="310" r:id="rId56"/>
    <p:sldId id="322" r:id="rId57"/>
    <p:sldId id="321" r:id="rId58"/>
    <p:sldId id="324" r:id="rId59"/>
    <p:sldId id="327" r:id="rId60"/>
    <p:sldId id="332" r:id="rId61"/>
    <p:sldId id="320" r:id="rId62"/>
    <p:sldId id="333" r:id="rId63"/>
    <p:sldId id="334" r:id="rId64"/>
    <p:sldId id="328" r:id="rId65"/>
    <p:sldId id="329" r:id="rId66"/>
    <p:sldId id="330" r:id="rId67"/>
    <p:sldId id="331" r:id="rId68"/>
    <p:sldId id="325" r:id="rId69"/>
    <p:sldId id="259" r:id="rId70"/>
    <p:sldId id="326" r:id="rId71"/>
    <p:sldId id="311"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4513"/>
    <a:srgbClr val="76DAEE"/>
    <a:srgbClr val="FAC86E"/>
    <a:srgbClr val="F28104"/>
    <a:srgbClr val="BEF18B"/>
    <a:srgbClr val="CFCB2B"/>
    <a:srgbClr val="95E791"/>
    <a:srgbClr val="0C6E50"/>
    <a:srgbClr val="BBE911"/>
    <a:srgbClr val="D91D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5" autoAdjust="0"/>
    <p:restoredTop sz="94660"/>
  </p:normalViewPr>
  <p:slideViewPr>
    <p:cSldViewPr>
      <p:cViewPr>
        <p:scale>
          <a:sx n="50" d="100"/>
          <a:sy n="50" d="100"/>
        </p:scale>
        <p:origin x="-10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BCC071-BE92-4E5E-B47E-4FD9E113916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F240B0A-EE43-49D6-A1A1-DF04745DD78F}">
      <dgm:prSet phldrT="[Text]" custT="1"/>
      <dgm:spPr>
        <a:effectLst>
          <a:innerShdw blurRad="63500" dist="50800" dir="16200000">
            <a:prstClr val="black">
              <a:alpha val="50000"/>
            </a:prstClr>
          </a:innerShdw>
        </a:effectLst>
        <a:scene3d>
          <a:camera prst="orthographicFront"/>
          <a:lightRig rig="threePt" dir="t"/>
        </a:scene3d>
        <a:sp3d>
          <a:bevelT w="101600" prst="riblet"/>
        </a:sp3d>
      </dgm:spPr>
      <dgm:t>
        <a:bodyPr/>
        <a:lstStyle/>
        <a:p>
          <a:r>
            <a:rPr lang="el-GR" sz="2400" b="1" dirty="0" smtClean="0">
              <a:latin typeface="Palatino Linotype" panose="02040502050505030304" pitchFamily="18" charset="0"/>
            </a:rPr>
            <a:t>Φαινομενολογική Ανάλυση</a:t>
          </a:r>
          <a:endParaRPr lang="en-US" sz="2400" b="1" dirty="0">
            <a:latin typeface="Palatino Linotype" panose="02040502050505030304" pitchFamily="18" charset="0"/>
          </a:endParaRPr>
        </a:p>
      </dgm:t>
    </dgm:pt>
    <dgm:pt modelId="{E2055CD8-0AA1-4672-813B-114107268437}" type="parTrans" cxnId="{C4EF3DA2-5986-4589-98A0-383D509DF603}">
      <dgm:prSet/>
      <dgm:spPr/>
      <dgm:t>
        <a:bodyPr/>
        <a:lstStyle/>
        <a:p>
          <a:endParaRPr lang="en-US"/>
        </a:p>
      </dgm:t>
    </dgm:pt>
    <dgm:pt modelId="{190BCEB7-889C-4D09-9294-C62B458BF365}" type="sibTrans" cxnId="{C4EF3DA2-5986-4589-98A0-383D509DF603}">
      <dgm:prSet/>
      <dgm:spPr/>
      <dgm:t>
        <a:bodyPr/>
        <a:lstStyle/>
        <a:p>
          <a:endParaRPr lang="en-US"/>
        </a:p>
      </dgm:t>
    </dgm:pt>
    <dgm:pt modelId="{6D67A8B1-FA72-4DF3-A64A-3DF7DEBB3DDB}">
      <dgm:prSet phldrT="[Text]" custT="1"/>
      <dgm:spPr>
        <a:solidFill>
          <a:srgbClr val="0070C0"/>
        </a:solidFill>
        <a:effectLst>
          <a:innerShdw blurRad="63500" dist="50800" dir="16200000">
            <a:prstClr val="black">
              <a:alpha val="50000"/>
            </a:prstClr>
          </a:innerShdw>
        </a:effectLst>
        <a:scene3d>
          <a:camera prst="orthographicFront"/>
          <a:lightRig rig="threePt" dir="t"/>
        </a:scene3d>
        <a:sp3d>
          <a:bevelT w="101600" prst="riblet"/>
        </a:sp3d>
      </dgm:spPr>
      <dgm:t>
        <a:bodyPr/>
        <a:lstStyle/>
        <a:p>
          <a:r>
            <a:rPr lang="el-GR" sz="2400" b="1" dirty="0" smtClean="0">
              <a:latin typeface="Palatino Linotype" panose="02040502050505030304" pitchFamily="18" charset="0"/>
            </a:rPr>
            <a:t>Εθνογραφία</a:t>
          </a:r>
          <a:endParaRPr lang="en-US" sz="2400" b="1" dirty="0">
            <a:latin typeface="Palatino Linotype" panose="02040502050505030304" pitchFamily="18" charset="0"/>
          </a:endParaRPr>
        </a:p>
      </dgm:t>
    </dgm:pt>
    <dgm:pt modelId="{CE05421D-6A46-43BB-BA66-23B021F5364F}" type="parTrans" cxnId="{B38A1731-D5F8-4798-9D63-14B29152549D}">
      <dgm:prSet/>
      <dgm:spPr/>
      <dgm:t>
        <a:bodyPr/>
        <a:lstStyle/>
        <a:p>
          <a:endParaRPr lang="en-US"/>
        </a:p>
      </dgm:t>
    </dgm:pt>
    <dgm:pt modelId="{940451DC-63C2-4AD3-AC1B-F17ECB2803BB}" type="sibTrans" cxnId="{B38A1731-D5F8-4798-9D63-14B29152549D}">
      <dgm:prSet/>
      <dgm:spPr/>
      <dgm:t>
        <a:bodyPr/>
        <a:lstStyle/>
        <a:p>
          <a:endParaRPr lang="en-US"/>
        </a:p>
      </dgm:t>
    </dgm:pt>
    <dgm:pt modelId="{3C47DED9-787C-40AB-8128-56A3CBC80A28}">
      <dgm:prSet phldrT="[Text]" custT="1"/>
      <dgm:spPr>
        <a:solidFill>
          <a:srgbClr val="36C72F"/>
        </a:solidFill>
        <a:effectLst>
          <a:innerShdw blurRad="63500" dist="50800" dir="16200000">
            <a:prstClr val="black">
              <a:alpha val="50000"/>
            </a:prstClr>
          </a:innerShdw>
        </a:effectLst>
        <a:scene3d>
          <a:camera prst="orthographicFront"/>
          <a:lightRig rig="threePt" dir="t"/>
        </a:scene3d>
        <a:sp3d>
          <a:bevelT w="101600" prst="riblet"/>
        </a:sp3d>
      </dgm:spPr>
      <dgm:t>
        <a:bodyPr/>
        <a:lstStyle/>
        <a:p>
          <a:r>
            <a:rPr lang="el-GR" sz="2400" b="1" dirty="0" smtClean="0">
              <a:latin typeface="Palatino Linotype" panose="02040502050505030304" pitchFamily="18" charset="0"/>
            </a:rPr>
            <a:t>Βιογραφική μελέτη (αφηγήσεις ζωής)</a:t>
          </a:r>
          <a:endParaRPr lang="en-US" sz="2400" b="1" dirty="0">
            <a:latin typeface="Palatino Linotype" panose="02040502050505030304" pitchFamily="18" charset="0"/>
          </a:endParaRPr>
        </a:p>
      </dgm:t>
    </dgm:pt>
    <dgm:pt modelId="{98027F04-37EB-4706-A8E1-8B01A83E5FCA}" type="parTrans" cxnId="{AB410C21-11A8-4B03-B476-8666129184D9}">
      <dgm:prSet/>
      <dgm:spPr/>
      <dgm:t>
        <a:bodyPr/>
        <a:lstStyle/>
        <a:p>
          <a:endParaRPr lang="en-US"/>
        </a:p>
      </dgm:t>
    </dgm:pt>
    <dgm:pt modelId="{474B8304-A6D6-46DD-A103-73417A7F9911}" type="sibTrans" cxnId="{AB410C21-11A8-4B03-B476-8666129184D9}">
      <dgm:prSet/>
      <dgm:spPr/>
      <dgm:t>
        <a:bodyPr/>
        <a:lstStyle/>
        <a:p>
          <a:endParaRPr lang="en-US"/>
        </a:p>
      </dgm:t>
    </dgm:pt>
    <dgm:pt modelId="{BC51CEB0-8C59-47CD-9484-755B6E7CD9A0}">
      <dgm:prSet phldrT="[Text]" custT="1"/>
      <dgm:spPr>
        <a:solidFill>
          <a:srgbClr val="0C6E50"/>
        </a:solidFill>
        <a:effectLst>
          <a:innerShdw blurRad="63500" dist="50800" dir="16200000">
            <a:prstClr val="black">
              <a:alpha val="50000"/>
            </a:prstClr>
          </a:innerShdw>
        </a:effectLst>
        <a:scene3d>
          <a:camera prst="orthographicFront"/>
          <a:lightRig rig="threePt" dir="t"/>
        </a:scene3d>
        <a:sp3d>
          <a:bevelT w="101600" prst="riblet"/>
        </a:sp3d>
      </dgm:spPr>
      <dgm:t>
        <a:bodyPr/>
        <a:lstStyle/>
        <a:p>
          <a:pPr>
            <a:lnSpc>
              <a:spcPct val="100000"/>
            </a:lnSpc>
            <a:spcAft>
              <a:spcPts val="0"/>
            </a:spcAft>
          </a:pPr>
          <a:r>
            <a:rPr lang="el-GR" sz="2400" b="1" dirty="0" smtClean="0">
              <a:latin typeface="Palatino Linotype" panose="02040502050505030304" pitchFamily="18" charset="0"/>
            </a:rPr>
            <a:t>Θεμελιωμένη/</a:t>
          </a:r>
        </a:p>
        <a:p>
          <a:pPr>
            <a:lnSpc>
              <a:spcPct val="100000"/>
            </a:lnSpc>
            <a:spcAft>
              <a:spcPts val="0"/>
            </a:spcAft>
          </a:pPr>
          <a:r>
            <a:rPr lang="el-GR" sz="2400" b="1" dirty="0" smtClean="0">
              <a:latin typeface="Palatino Linotype" panose="02040502050505030304" pitchFamily="18" charset="0"/>
            </a:rPr>
            <a:t>Τεκμηριωμένη Θεωρία (</a:t>
          </a:r>
          <a:r>
            <a:rPr lang="en-US" sz="2400" b="1" dirty="0" smtClean="0">
              <a:latin typeface="Palatino Linotype" panose="02040502050505030304" pitchFamily="18" charset="0"/>
            </a:rPr>
            <a:t>Grounded Theory)</a:t>
          </a:r>
          <a:endParaRPr lang="en-US" sz="2400" b="1" dirty="0">
            <a:latin typeface="Palatino Linotype" panose="02040502050505030304" pitchFamily="18" charset="0"/>
          </a:endParaRPr>
        </a:p>
      </dgm:t>
    </dgm:pt>
    <dgm:pt modelId="{A129CEC2-E9AC-46E6-A72E-9A57E0501DF1}" type="parTrans" cxnId="{F024F0CF-4B53-4A05-BF93-31687DC2141A}">
      <dgm:prSet/>
      <dgm:spPr/>
      <dgm:t>
        <a:bodyPr/>
        <a:lstStyle/>
        <a:p>
          <a:endParaRPr lang="en-US"/>
        </a:p>
      </dgm:t>
    </dgm:pt>
    <dgm:pt modelId="{60D91395-FC2D-4465-BFC4-13FD3AAB1C6C}" type="sibTrans" cxnId="{F024F0CF-4B53-4A05-BF93-31687DC2141A}">
      <dgm:prSet/>
      <dgm:spPr/>
      <dgm:t>
        <a:bodyPr/>
        <a:lstStyle/>
        <a:p>
          <a:endParaRPr lang="en-US"/>
        </a:p>
      </dgm:t>
    </dgm:pt>
    <dgm:pt modelId="{EBC70543-9BFC-4D13-998B-A46CD6CC3E4F}">
      <dgm:prSet phldrT="[Text]" custT="1"/>
      <dgm:spPr>
        <a:solidFill>
          <a:srgbClr val="7030A0"/>
        </a:solidFill>
        <a:effectLst>
          <a:innerShdw blurRad="63500" dist="50800" dir="16200000">
            <a:prstClr val="black">
              <a:alpha val="50000"/>
            </a:prstClr>
          </a:innerShdw>
        </a:effectLst>
        <a:scene3d>
          <a:camera prst="orthographicFront"/>
          <a:lightRig rig="threePt" dir="t"/>
        </a:scene3d>
        <a:sp3d>
          <a:bevelT w="101600" prst="riblet"/>
        </a:sp3d>
      </dgm:spPr>
      <dgm:t>
        <a:bodyPr/>
        <a:lstStyle/>
        <a:p>
          <a:r>
            <a:rPr lang="el-GR" sz="2400" b="1" dirty="0" smtClean="0">
              <a:latin typeface="Palatino Linotype" panose="02040502050505030304" pitchFamily="18" charset="0"/>
            </a:rPr>
            <a:t>Μελέτη περίπτωσης</a:t>
          </a:r>
          <a:endParaRPr lang="en-US" sz="2400" b="1" dirty="0" smtClean="0">
            <a:latin typeface="Palatino Linotype" panose="02040502050505030304" pitchFamily="18" charset="0"/>
          </a:endParaRPr>
        </a:p>
        <a:p>
          <a:r>
            <a:rPr lang="en-US" sz="2400" b="1" dirty="0" smtClean="0">
              <a:latin typeface="Palatino Linotype" panose="02040502050505030304" pitchFamily="18" charset="0"/>
            </a:rPr>
            <a:t>(Case Study)</a:t>
          </a:r>
          <a:endParaRPr lang="en-US" sz="2400" b="1" dirty="0">
            <a:latin typeface="Palatino Linotype" panose="02040502050505030304" pitchFamily="18" charset="0"/>
          </a:endParaRPr>
        </a:p>
      </dgm:t>
    </dgm:pt>
    <dgm:pt modelId="{A64ABCD3-775A-4EF4-B311-4826B284D776}" type="parTrans" cxnId="{54E70D8D-3CC3-47D6-A6DA-EEF3601A807B}">
      <dgm:prSet/>
      <dgm:spPr/>
      <dgm:t>
        <a:bodyPr/>
        <a:lstStyle/>
        <a:p>
          <a:endParaRPr lang="en-US"/>
        </a:p>
      </dgm:t>
    </dgm:pt>
    <dgm:pt modelId="{1AEA29EC-3095-4B08-9D3A-9FBBB588D3D4}" type="sibTrans" cxnId="{54E70D8D-3CC3-47D6-A6DA-EEF3601A807B}">
      <dgm:prSet/>
      <dgm:spPr/>
      <dgm:t>
        <a:bodyPr/>
        <a:lstStyle/>
        <a:p>
          <a:endParaRPr lang="en-US"/>
        </a:p>
      </dgm:t>
    </dgm:pt>
    <dgm:pt modelId="{D6EDBABF-5479-411D-A702-59ECE1DCF0B7}">
      <dgm:prSet phldrT="[Text]" custT="1"/>
      <dgm:spPr>
        <a:solidFill>
          <a:srgbClr val="F28104"/>
        </a:solidFill>
        <a:effectLst>
          <a:innerShdw blurRad="63500" dist="50800" dir="16200000">
            <a:prstClr val="black">
              <a:alpha val="50000"/>
            </a:prstClr>
          </a:innerShdw>
        </a:effectLst>
        <a:scene3d>
          <a:camera prst="orthographicFront"/>
          <a:lightRig rig="threePt" dir="t"/>
        </a:scene3d>
        <a:sp3d>
          <a:bevelT w="101600" prst="riblet"/>
        </a:sp3d>
      </dgm:spPr>
      <dgm:t>
        <a:bodyPr/>
        <a:lstStyle/>
        <a:p>
          <a:r>
            <a:rPr lang="el-GR" sz="2400" b="1" dirty="0" smtClean="0">
              <a:latin typeface="Palatino Linotype" panose="02040502050505030304" pitchFamily="18" charset="0"/>
            </a:rPr>
            <a:t>Έρευνα Δράσης</a:t>
          </a:r>
          <a:endParaRPr lang="en-US" sz="2400" b="1" dirty="0" smtClean="0">
            <a:latin typeface="Palatino Linotype" panose="02040502050505030304" pitchFamily="18" charset="0"/>
          </a:endParaRPr>
        </a:p>
        <a:p>
          <a:r>
            <a:rPr lang="en-US" sz="2400" b="1" dirty="0" smtClean="0">
              <a:latin typeface="Palatino Linotype" panose="02040502050505030304" pitchFamily="18" charset="0"/>
            </a:rPr>
            <a:t>(Action Research)</a:t>
          </a:r>
          <a:endParaRPr lang="en-US" sz="2400" b="1" dirty="0">
            <a:latin typeface="Palatino Linotype" panose="02040502050505030304" pitchFamily="18" charset="0"/>
          </a:endParaRPr>
        </a:p>
      </dgm:t>
    </dgm:pt>
    <dgm:pt modelId="{23CE3DC6-0845-4D9F-B7DA-E0B39CE24E75}" type="parTrans" cxnId="{578685D3-8839-414B-A58B-5F5876E5B6DD}">
      <dgm:prSet/>
      <dgm:spPr/>
      <dgm:t>
        <a:bodyPr/>
        <a:lstStyle/>
        <a:p>
          <a:endParaRPr lang="en-US"/>
        </a:p>
      </dgm:t>
    </dgm:pt>
    <dgm:pt modelId="{8E6A8F1C-21AC-4481-915C-FC016F2D091D}" type="sibTrans" cxnId="{578685D3-8839-414B-A58B-5F5876E5B6DD}">
      <dgm:prSet/>
      <dgm:spPr/>
      <dgm:t>
        <a:bodyPr/>
        <a:lstStyle/>
        <a:p>
          <a:endParaRPr lang="en-US"/>
        </a:p>
      </dgm:t>
    </dgm:pt>
    <dgm:pt modelId="{897DF691-EADA-4D5D-A512-5911E5BF4893}" type="pres">
      <dgm:prSet presAssocID="{85BCC071-BE92-4E5E-B47E-4FD9E113916A}" presName="diagram" presStyleCnt="0">
        <dgm:presLayoutVars>
          <dgm:dir/>
          <dgm:resizeHandles val="exact"/>
        </dgm:presLayoutVars>
      </dgm:prSet>
      <dgm:spPr/>
      <dgm:t>
        <a:bodyPr/>
        <a:lstStyle/>
        <a:p>
          <a:endParaRPr lang="en-US"/>
        </a:p>
      </dgm:t>
    </dgm:pt>
    <dgm:pt modelId="{DC81167C-6C64-4F9E-AC30-2325C0E299CB}" type="pres">
      <dgm:prSet presAssocID="{0F240B0A-EE43-49D6-A1A1-DF04745DD78F}" presName="node" presStyleLbl="node1" presStyleIdx="0" presStyleCnt="6" custScaleX="125200">
        <dgm:presLayoutVars>
          <dgm:bulletEnabled val="1"/>
        </dgm:presLayoutVars>
      </dgm:prSet>
      <dgm:spPr/>
      <dgm:t>
        <a:bodyPr/>
        <a:lstStyle/>
        <a:p>
          <a:endParaRPr lang="en-US"/>
        </a:p>
      </dgm:t>
    </dgm:pt>
    <dgm:pt modelId="{89D011CE-5AF2-49BC-B19D-FFBF51129F32}" type="pres">
      <dgm:prSet presAssocID="{190BCEB7-889C-4D09-9294-C62B458BF365}" presName="sibTrans" presStyleCnt="0"/>
      <dgm:spPr/>
    </dgm:pt>
    <dgm:pt modelId="{2EF812CE-3E0E-4BB1-BC1C-696E80C3F84D}" type="pres">
      <dgm:prSet presAssocID="{6D67A8B1-FA72-4DF3-A64A-3DF7DEBB3DDB}" presName="node" presStyleLbl="node1" presStyleIdx="1" presStyleCnt="6" custScaleX="125200">
        <dgm:presLayoutVars>
          <dgm:bulletEnabled val="1"/>
        </dgm:presLayoutVars>
      </dgm:prSet>
      <dgm:spPr/>
      <dgm:t>
        <a:bodyPr/>
        <a:lstStyle/>
        <a:p>
          <a:endParaRPr lang="en-US"/>
        </a:p>
      </dgm:t>
    </dgm:pt>
    <dgm:pt modelId="{CC8F90D3-C013-4610-B85A-ACB25028B4F1}" type="pres">
      <dgm:prSet presAssocID="{940451DC-63C2-4AD3-AC1B-F17ECB2803BB}" presName="sibTrans" presStyleCnt="0"/>
      <dgm:spPr/>
    </dgm:pt>
    <dgm:pt modelId="{794BAB3F-FB1B-4652-A06E-7834C2B2FAA0}" type="pres">
      <dgm:prSet presAssocID="{3C47DED9-787C-40AB-8128-56A3CBC80A28}" presName="node" presStyleLbl="node1" presStyleIdx="2" presStyleCnt="6" custScaleX="125200">
        <dgm:presLayoutVars>
          <dgm:bulletEnabled val="1"/>
        </dgm:presLayoutVars>
      </dgm:prSet>
      <dgm:spPr/>
      <dgm:t>
        <a:bodyPr/>
        <a:lstStyle/>
        <a:p>
          <a:endParaRPr lang="en-US"/>
        </a:p>
      </dgm:t>
    </dgm:pt>
    <dgm:pt modelId="{906DF5FD-816A-4DF4-91E9-CB2BD8A7C32B}" type="pres">
      <dgm:prSet presAssocID="{474B8304-A6D6-46DD-A103-73417A7F9911}" presName="sibTrans" presStyleCnt="0"/>
      <dgm:spPr/>
    </dgm:pt>
    <dgm:pt modelId="{FDBF2976-32AD-47F1-A6B1-10EF4E7E419B}" type="pres">
      <dgm:prSet presAssocID="{BC51CEB0-8C59-47CD-9484-755B6E7CD9A0}" presName="node" presStyleLbl="node1" presStyleIdx="3" presStyleCnt="6" custScaleX="125200" custLinFactY="53557" custLinFactNeighborX="-945" custLinFactNeighborY="100000">
        <dgm:presLayoutVars>
          <dgm:bulletEnabled val="1"/>
        </dgm:presLayoutVars>
      </dgm:prSet>
      <dgm:spPr/>
      <dgm:t>
        <a:bodyPr/>
        <a:lstStyle/>
        <a:p>
          <a:endParaRPr lang="en-US"/>
        </a:p>
      </dgm:t>
    </dgm:pt>
    <dgm:pt modelId="{D784BCBF-D4FA-4168-B408-779F7EFB8BA4}" type="pres">
      <dgm:prSet presAssocID="{60D91395-FC2D-4465-BFC4-13FD3AAB1C6C}" presName="sibTrans" presStyleCnt="0"/>
      <dgm:spPr/>
    </dgm:pt>
    <dgm:pt modelId="{374645D4-A6D5-482F-ABDA-9805B695D486}" type="pres">
      <dgm:prSet presAssocID="{EBC70543-9BFC-4D13-998B-A46CD6CC3E4F}" presName="node" presStyleLbl="node1" presStyleIdx="4" presStyleCnt="6" custScaleX="125200">
        <dgm:presLayoutVars>
          <dgm:bulletEnabled val="1"/>
        </dgm:presLayoutVars>
      </dgm:prSet>
      <dgm:spPr/>
      <dgm:t>
        <a:bodyPr/>
        <a:lstStyle/>
        <a:p>
          <a:endParaRPr lang="en-US"/>
        </a:p>
      </dgm:t>
    </dgm:pt>
    <dgm:pt modelId="{A835183B-BB03-4C1D-AAD4-1344A32D3F84}" type="pres">
      <dgm:prSet presAssocID="{1AEA29EC-3095-4B08-9D3A-9FBBB588D3D4}" presName="sibTrans" presStyleCnt="0"/>
      <dgm:spPr/>
    </dgm:pt>
    <dgm:pt modelId="{F0F4ABCE-7CDC-4CCB-9F59-7E6F42F662F3}" type="pres">
      <dgm:prSet presAssocID="{D6EDBABF-5479-411D-A702-59ECE1DCF0B7}" presName="node" presStyleLbl="node1" presStyleIdx="5" presStyleCnt="6" custScaleX="125200" custLinFactY="-16305" custLinFactNeighborX="-945" custLinFactNeighborY="-100000">
        <dgm:presLayoutVars>
          <dgm:bulletEnabled val="1"/>
        </dgm:presLayoutVars>
      </dgm:prSet>
      <dgm:spPr/>
      <dgm:t>
        <a:bodyPr/>
        <a:lstStyle/>
        <a:p>
          <a:endParaRPr lang="en-US"/>
        </a:p>
      </dgm:t>
    </dgm:pt>
  </dgm:ptLst>
  <dgm:cxnLst>
    <dgm:cxn modelId="{578685D3-8839-414B-A58B-5F5876E5B6DD}" srcId="{85BCC071-BE92-4E5E-B47E-4FD9E113916A}" destId="{D6EDBABF-5479-411D-A702-59ECE1DCF0B7}" srcOrd="5" destOrd="0" parTransId="{23CE3DC6-0845-4D9F-B7DA-E0B39CE24E75}" sibTransId="{8E6A8F1C-21AC-4481-915C-FC016F2D091D}"/>
    <dgm:cxn modelId="{F024F0CF-4B53-4A05-BF93-31687DC2141A}" srcId="{85BCC071-BE92-4E5E-B47E-4FD9E113916A}" destId="{BC51CEB0-8C59-47CD-9484-755B6E7CD9A0}" srcOrd="3" destOrd="0" parTransId="{A129CEC2-E9AC-46E6-A72E-9A57E0501DF1}" sibTransId="{60D91395-FC2D-4465-BFC4-13FD3AAB1C6C}"/>
    <dgm:cxn modelId="{85806D37-6FC1-4B29-AB1C-BE9B7E23ADCE}" type="presOf" srcId="{85BCC071-BE92-4E5E-B47E-4FD9E113916A}" destId="{897DF691-EADA-4D5D-A512-5911E5BF4893}" srcOrd="0" destOrd="0" presId="urn:microsoft.com/office/officeart/2005/8/layout/default"/>
    <dgm:cxn modelId="{5D92756E-41D6-4B9F-A1C4-8EC3269D99AE}" type="presOf" srcId="{6D67A8B1-FA72-4DF3-A64A-3DF7DEBB3DDB}" destId="{2EF812CE-3E0E-4BB1-BC1C-696E80C3F84D}" srcOrd="0" destOrd="0" presId="urn:microsoft.com/office/officeart/2005/8/layout/default"/>
    <dgm:cxn modelId="{F80412D8-D40B-4FF8-B8B1-C78B3A2CB95D}" type="presOf" srcId="{EBC70543-9BFC-4D13-998B-A46CD6CC3E4F}" destId="{374645D4-A6D5-482F-ABDA-9805B695D486}" srcOrd="0" destOrd="0" presId="urn:microsoft.com/office/officeart/2005/8/layout/default"/>
    <dgm:cxn modelId="{AB410C21-11A8-4B03-B476-8666129184D9}" srcId="{85BCC071-BE92-4E5E-B47E-4FD9E113916A}" destId="{3C47DED9-787C-40AB-8128-56A3CBC80A28}" srcOrd="2" destOrd="0" parTransId="{98027F04-37EB-4706-A8E1-8B01A83E5FCA}" sibTransId="{474B8304-A6D6-46DD-A103-73417A7F9911}"/>
    <dgm:cxn modelId="{54E70D8D-3CC3-47D6-A6DA-EEF3601A807B}" srcId="{85BCC071-BE92-4E5E-B47E-4FD9E113916A}" destId="{EBC70543-9BFC-4D13-998B-A46CD6CC3E4F}" srcOrd="4" destOrd="0" parTransId="{A64ABCD3-775A-4EF4-B311-4826B284D776}" sibTransId="{1AEA29EC-3095-4B08-9D3A-9FBBB588D3D4}"/>
    <dgm:cxn modelId="{211FB285-4A8E-465A-96B2-096280754EC0}" type="presOf" srcId="{3C47DED9-787C-40AB-8128-56A3CBC80A28}" destId="{794BAB3F-FB1B-4652-A06E-7834C2B2FAA0}" srcOrd="0" destOrd="0" presId="urn:microsoft.com/office/officeart/2005/8/layout/default"/>
    <dgm:cxn modelId="{B38A1731-D5F8-4798-9D63-14B29152549D}" srcId="{85BCC071-BE92-4E5E-B47E-4FD9E113916A}" destId="{6D67A8B1-FA72-4DF3-A64A-3DF7DEBB3DDB}" srcOrd="1" destOrd="0" parTransId="{CE05421D-6A46-43BB-BA66-23B021F5364F}" sibTransId="{940451DC-63C2-4AD3-AC1B-F17ECB2803BB}"/>
    <dgm:cxn modelId="{0DA4577B-14F8-41A1-8CD6-7EC193AF3C36}" type="presOf" srcId="{BC51CEB0-8C59-47CD-9484-755B6E7CD9A0}" destId="{FDBF2976-32AD-47F1-A6B1-10EF4E7E419B}" srcOrd="0" destOrd="0" presId="urn:microsoft.com/office/officeart/2005/8/layout/default"/>
    <dgm:cxn modelId="{C4EF3DA2-5986-4589-98A0-383D509DF603}" srcId="{85BCC071-BE92-4E5E-B47E-4FD9E113916A}" destId="{0F240B0A-EE43-49D6-A1A1-DF04745DD78F}" srcOrd="0" destOrd="0" parTransId="{E2055CD8-0AA1-4672-813B-114107268437}" sibTransId="{190BCEB7-889C-4D09-9294-C62B458BF365}"/>
    <dgm:cxn modelId="{9EFBDAD9-272E-44D4-A4BE-501B6A046403}" type="presOf" srcId="{0F240B0A-EE43-49D6-A1A1-DF04745DD78F}" destId="{DC81167C-6C64-4F9E-AC30-2325C0E299CB}" srcOrd="0" destOrd="0" presId="urn:microsoft.com/office/officeart/2005/8/layout/default"/>
    <dgm:cxn modelId="{CF3366C0-BA97-4D02-83A5-A6BDBED59343}" type="presOf" srcId="{D6EDBABF-5479-411D-A702-59ECE1DCF0B7}" destId="{F0F4ABCE-7CDC-4CCB-9F59-7E6F42F662F3}" srcOrd="0" destOrd="0" presId="urn:microsoft.com/office/officeart/2005/8/layout/default"/>
    <dgm:cxn modelId="{E6A0A7F0-219F-4907-A3E4-0B8148FD13DE}" type="presParOf" srcId="{897DF691-EADA-4D5D-A512-5911E5BF4893}" destId="{DC81167C-6C64-4F9E-AC30-2325C0E299CB}" srcOrd="0" destOrd="0" presId="urn:microsoft.com/office/officeart/2005/8/layout/default"/>
    <dgm:cxn modelId="{3EAB3115-0896-45C5-9E5F-048CAACE935E}" type="presParOf" srcId="{897DF691-EADA-4D5D-A512-5911E5BF4893}" destId="{89D011CE-5AF2-49BC-B19D-FFBF51129F32}" srcOrd="1" destOrd="0" presId="urn:microsoft.com/office/officeart/2005/8/layout/default"/>
    <dgm:cxn modelId="{D6CCED6A-6E2C-45A5-8660-5183FA9B15BC}" type="presParOf" srcId="{897DF691-EADA-4D5D-A512-5911E5BF4893}" destId="{2EF812CE-3E0E-4BB1-BC1C-696E80C3F84D}" srcOrd="2" destOrd="0" presId="urn:microsoft.com/office/officeart/2005/8/layout/default"/>
    <dgm:cxn modelId="{C6F880DB-2440-4EC8-B95F-4DFA0D098FB1}" type="presParOf" srcId="{897DF691-EADA-4D5D-A512-5911E5BF4893}" destId="{CC8F90D3-C013-4610-B85A-ACB25028B4F1}" srcOrd="3" destOrd="0" presId="urn:microsoft.com/office/officeart/2005/8/layout/default"/>
    <dgm:cxn modelId="{660C417C-30B7-4E62-8CA4-340ACD96EF84}" type="presParOf" srcId="{897DF691-EADA-4D5D-A512-5911E5BF4893}" destId="{794BAB3F-FB1B-4652-A06E-7834C2B2FAA0}" srcOrd="4" destOrd="0" presId="urn:microsoft.com/office/officeart/2005/8/layout/default"/>
    <dgm:cxn modelId="{325BAA4E-81D6-4EC8-B445-D9DBEEDA9999}" type="presParOf" srcId="{897DF691-EADA-4D5D-A512-5911E5BF4893}" destId="{906DF5FD-816A-4DF4-91E9-CB2BD8A7C32B}" srcOrd="5" destOrd="0" presId="urn:microsoft.com/office/officeart/2005/8/layout/default"/>
    <dgm:cxn modelId="{8CAF5615-B287-435A-8D4B-2BBEE0A09F25}" type="presParOf" srcId="{897DF691-EADA-4D5D-A512-5911E5BF4893}" destId="{FDBF2976-32AD-47F1-A6B1-10EF4E7E419B}" srcOrd="6" destOrd="0" presId="urn:microsoft.com/office/officeart/2005/8/layout/default"/>
    <dgm:cxn modelId="{1C31F2EA-31A4-41A3-83A7-D9C9C1F9F023}" type="presParOf" srcId="{897DF691-EADA-4D5D-A512-5911E5BF4893}" destId="{D784BCBF-D4FA-4168-B408-779F7EFB8BA4}" srcOrd="7" destOrd="0" presId="urn:microsoft.com/office/officeart/2005/8/layout/default"/>
    <dgm:cxn modelId="{4EE376C0-9015-47C3-8493-00ACEA7A9FAA}" type="presParOf" srcId="{897DF691-EADA-4D5D-A512-5911E5BF4893}" destId="{374645D4-A6D5-482F-ABDA-9805B695D486}" srcOrd="8" destOrd="0" presId="urn:microsoft.com/office/officeart/2005/8/layout/default"/>
    <dgm:cxn modelId="{A3A11699-876A-40BA-83E4-8D7694972A5B}" type="presParOf" srcId="{897DF691-EADA-4D5D-A512-5911E5BF4893}" destId="{A835183B-BB03-4C1D-AAD4-1344A32D3F84}" srcOrd="9" destOrd="0" presId="urn:microsoft.com/office/officeart/2005/8/layout/default"/>
    <dgm:cxn modelId="{B7BA0CAD-3717-4CDC-98F2-C0856B46C1AF}" type="presParOf" srcId="{897DF691-EADA-4D5D-A512-5911E5BF4893}" destId="{F0F4ABCE-7CDC-4CCB-9F59-7E6F42F662F3}"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AE597B5-3CC8-47AF-8E74-B8515FFC6201}"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0AFFA1A3-444F-49CB-BDE9-9EE0BE06FC43}">
      <dgm:prSet phldrT="[Text]" custT="1"/>
      <dgm:spPr/>
      <dgm:t>
        <a:bodyPr/>
        <a:lstStyle/>
        <a:p>
          <a:r>
            <a:rPr lang="el-GR" sz="2000" b="1" dirty="0" smtClean="0"/>
            <a:t>Όταν οι θεματικοί άξονες προϋπάρχουν</a:t>
          </a:r>
          <a:endParaRPr lang="en-US" sz="2000" b="1" dirty="0"/>
        </a:p>
      </dgm:t>
    </dgm:pt>
    <dgm:pt modelId="{5576BE67-8A76-4AB9-899B-D4235E089A53}" type="parTrans" cxnId="{AFA9C995-2B0A-43BF-A43A-E740D37DC55C}">
      <dgm:prSet/>
      <dgm:spPr/>
      <dgm:t>
        <a:bodyPr/>
        <a:lstStyle/>
        <a:p>
          <a:endParaRPr lang="en-US"/>
        </a:p>
      </dgm:t>
    </dgm:pt>
    <dgm:pt modelId="{A7A82F17-ED6B-4607-9071-F09DE1140E05}" type="sibTrans" cxnId="{AFA9C995-2B0A-43BF-A43A-E740D37DC55C}">
      <dgm:prSet/>
      <dgm:spPr/>
      <dgm:t>
        <a:bodyPr/>
        <a:lstStyle/>
        <a:p>
          <a:endParaRPr lang="en-US"/>
        </a:p>
      </dgm:t>
    </dgm:pt>
    <dgm:pt modelId="{FB2DAAA2-DB30-4A65-989A-9E0FAE742FFB}">
      <dgm:prSet phldrT="[Text]" custT="1"/>
      <dgm:spPr>
        <a:solidFill>
          <a:srgbClr val="92D050"/>
        </a:solidFill>
      </dgm:spPr>
      <dgm:t>
        <a:bodyPr/>
        <a:lstStyle/>
        <a:p>
          <a:r>
            <a:rPr lang="el-GR" sz="2000" b="1" dirty="0" smtClean="0"/>
            <a:t>Δημιουργία θεματικών κατηγοριών </a:t>
          </a:r>
          <a:endParaRPr lang="en-US" sz="2000" b="1" dirty="0"/>
        </a:p>
      </dgm:t>
    </dgm:pt>
    <dgm:pt modelId="{1615680A-C470-476F-980A-2BD4F3B97AA2}" type="parTrans" cxnId="{5056767B-C924-4D56-A9B6-8E26B6B821E0}">
      <dgm:prSet/>
      <dgm:spPr/>
      <dgm:t>
        <a:bodyPr/>
        <a:lstStyle/>
        <a:p>
          <a:endParaRPr lang="en-US"/>
        </a:p>
      </dgm:t>
    </dgm:pt>
    <dgm:pt modelId="{5698C699-4B6E-4F86-88FF-97A5549AAC99}" type="sibTrans" cxnId="{5056767B-C924-4D56-A9B6-8E26B6B821E0}">
      <dgm:prSet/>
      <dgm:spPr>
        <a:solidFill>
          <a:srgbClr val="BEF18B">
            <a:alpha val="89804"/>
          </a:srgbClr>
        </a:solidFill>
      </dgm:spPr>
      <dgm:t>
        <a:bodyPr/>
        <a:lstStyle/>
        <a:p>
          <a:endParaRPr lang="en-US"/>
        </a:p>
      </dgm:t>
    </dgm:pt>
    <dgm:pt modelId="{A1C59601-DF5A-4940-B13F-0BCC521168A6}">
      <dgm:prSet phldrT="[Text]" custT="1"/>
      <dgm:spPr>
        <a:solidFill>
          <a:srgbClr val="F28104"/>
        </a:solidFill>
      </dgm:spPr>
      <dgm:t>
        <a:bodyPr/>
        <a:lstStyle/>
        <a:p>
          <a:r>
            <a:rPr lang="el-GR" sz="2000" b="1" dirty="0" smtClean="0"/>
            <a:t>Αντιστοίχιση μονάδων ανάλυσης λόγου στις θεματικές κατηγορίες</a:t>
          </a:r>
          <a:endParaRPr lang="en-US" sz="2000" b="1" dirty="0"/>
        </a:p>
      </dgm:t>
    </dgm:pt>
    <dgm:pt modelId="{1243C229-627C-4123-B858-0231D50502D4}" type="parTrans" cxnId="{F5AD09A6-81A9-4A36-B354-D6B3524F14A4}">
      <dgm:prSet/>
      <dgm:spPr/>
      <dgm:t>
        <a:bodyPr/>
        <a:lstStyle/>
        <a:p>
          <a:endParaRPr lang="en-US"/>
        </a:p>
      </dgm:t>
    </dgm:pt>
    <dgm:pt modelId="{F4B03523-1DCA-452A-9E70-17C1E8F46CEE}" type="sibTrans" cxnId="{F5AD09A6-81A9-4A36-B354-D6B3524F14A4}">
      <dgm:prSet/>
      <dgm:spPr>
        <a:solidFill>
          <a:srgbClr val="FAC86E">
            <a:alpha val="89804"/>
          </a:srgbClr>
        </a:solidFill>
      </dgm:spPr>
      <dgm:t>
        <a:bodyPr/>
        <a:lstStyle/>
        <a:p>
          <a:endParaRPr lang="en-US"/>
        </a:p>
      </dgm:t>
    </dgm:pt>
    <dgm:pt modelId="{7A141C87-A0D3-40A6-9548-96F400DADAEE}">
      <dgm:prSet phldrT="[Text]" custT="1"/>
      <dgm:spPr>
        <a:solidFill>
          <a:srgbClr val="0070C0"/>
        </a:solidFill>
      </dgm:spPr>
      <dgm:t>
        <a:bodyPr/>
        <a:lstStyle/>
        <a:p>
          <a:r>
            <a:rPr lang="el-GR" sz="2000" b="1" dirty="0" smtClean="0"/>
            <a:t>Αναζήτηση μοτίβων: οι τάσεις που αφορούν σε ένα συγκεκριμένο θέμα και οι οποίες διαφαίνεται να επαναλαμβάνονται σε ένα σύνολο μονάδων ανάλυσης</a:t>
          </a:r>
          <a:endParaRPr lang="en-US" sz="2000" b="1" dirty="0"/>
        </a:p>
      </dgm:t>
    </dgm:pt>
    <dgm:pt modelId="{F40EC157-5C1F-42A4-8C4D-CAEAB4D1ECE3}" type="parTrans" cxnId="{3C3EAE39-F10A-469E-80D6-A1461DE494B3}">
      <dgm:prSet/>
      <dgm:spPr/>
      <dgm:t>
        <a:bodyPr/>
        <a:lstStyle/>
        <a:p>
          <a:endParaRPr lang="en-US"/>
        </a:p>
      </dgm:t>
    </dgm:pt>
    <dgm:pt modelId="{8086EB55-B031-45F0-916C-2891C129A6E8}" type="sibTrans" cxnId="{3C3EAE39-F10A-469E-80D6-A1461DE494B3}">
      <dgm:prSet/>
      <dgm:spPr>
        <a:solidFill>
          <a:srgbClr val="76DAEE">
            <a:alpha val="89804"/>
          </a:srgbClr>
        </a:solidFill>
      </dgm:spPr>
      <dgm:t>
        <a:bodyPr/>
        <a:lstStyle/>
        <a:p>
          <a:endParaRPr lang="en-US"/>
        </a:p>
      </dgm:t>
    </dgm:pt>
    <dgm:pt modelId="{BAD52EC5-CB93-415E-8383-3FEB5DBA0429}">
      <dgm:prSet phldrT="[Text]" custT="1"/>
      <dgm:spPr>
        <a:solidFill>
          <a:srgbClr val="C00000"/>
        </a:solidFill>
      </dgm:spPr>
      <dgm:t>
        <a:bodyPr/>
        <a:lstStyle/>
        <a:p>
          <a:r>
            <a:rPr lang="el-GR" sz="2000" b="1" dirty="0" smtClean="0"/>
            <a:t>Η ανάλυση καταλήγει σε ποσοτικοποίηση των μονάδων ανάλυσης λόγου ή/και των συσχετίσεων και αλληλεπιδράσεων ανάμεσα σε μοτίβα και θεματικές κατηγορίες.</a:t>
          </a:r>
          <a:endParaRPr lang="en-US" sz="2000" b="1" dirty="0"/>
        </a:p>
      </dgm:t>
    </dgm:pt>
    <dgm:pt modelId="{90E3168F-4D65-40E4-BF07-82B161D0CFC2}" type="parTrans" cxnId="{D364FF9C-1EBA-4B0D-A5C5-46DBB9B1289C}">
      <dgm:prSet/>
      <dgm:spPr/>
      <dgm:t>
        <a:bodyPr/>
        <a:lstStyle/>
        <a:p>
          <a:endParaRPr lang="en-US"/>
        </a:p>
      </dgm:t>
    </dgm:pt>
    <dgm:pt modelId="{94713C9C-22F0-4FE1-85C4-647C82A2902E}" type="sibTrans" cxnId="{D364FF9C-1EBA-4B0D-A5C5-46DBB9B1289C}">
      <dgm:prSet/>
      <dgm:spPr/>
      <dgm:t>
        <a:bodyPr/>
        <a:lstStyle/>
        <a:p>
          <a:endParaRPr lang="en-US"/>
        </a:p>
      </dgm:t>
    </dgm:pt>
    <dgm:pt modelId="{85CCF687-70A2-4659-8F24-D9A4B6A73AC7}" type="pres">
      <dgm:prSet presAssocID="{EAE597B5-3CC8-47AF-8E74-B8515FFC6201}" presName="outerComposite" presStyleCnt="0">
        <dgm:presLayoutVars>
          <dgm:chMax val="5"/>
          <dgm:dir/>
          <dgm:resizeHandles val="exact"/>
        </dgm:presLayoutVars>
      </dgm:prSet>
      <dgm:spPr/>
      <dgm:t>
        <a:bodyPr/>
        <a:lstStyle/>
        <a:p>
          <a:endParaRPr lang="en-US"/>
        </a:p>
      </dgm:t>
    </dgm:pt>
    <dgm:pt modelId="{0001487B-FED4-4C76-9C99-66163B01A3F5}" type="pres">
      <dgm:prSet presAssocID="{EAE597B5-3CC8-47AF-8E74-B8515FFC6201}" presName="dummyMaxCanvas" presStyleCnt="0">
        <dgm:presLayoutVars/>
      </dgm:prSet>
      <dgm:spPr/>
    </dgm:pt>
    <dgm:pt modelId="{4E873D63-7F3A-45B3-B6DD-086694A58F50}" type="pres">
      <dgm:prSet presAssocID="{EAE597B5-3CC8-47AF-8E74-B8515FFC6201}" presName="FiveNodes_1" presStyleLbl="node1" presStyleIdx="0" presStyleCnt="5" custScaleX="126455" custScaleY="87488" custLinFactNeighborX="11513" custLinFactNeighborY="955">
        <dgm:presLayoutVars>
          <dgm:bulletEnabled val="1"/>
        </dgm:presLayoutVars>
      </dgm:prSet>
      <dgm:spPr/>
      <dgm:t>
        <a:bodyPr/>
        <a:lstStyle/>
        <a:p>
          <a:endParaRPr lang="en-US"/>
        </a:p>
      </dgm:t>
    </dgm:pt>
    <dgm:pt modelId="{D564BE60-8174-4C4B-A3BA-41A024238666}" type="pres">
      <dgm:prSet presAssocID="{EAE597B5-3CC8-47AF-8E74-B8515FFC6201}" presName="FiveNodes_2" presStyleLbl="node1" presStyleIdx="1" presStyleCnt="5" custScaleX="125713" custLinFactNeighborX="3498" custLinFactNeighborY="-22468">
        <dgm:presLayoutVars>
          <dgm:bulletEnabled val="1"/>
        </dgm:presLayoutVars>
      </dgm:prSet>
      <dgm:spPr/>
      <dgm:t>
        <a:bodyPr/>
        <a:lstStyle/>
        <a:p>
          <a:endParaRPr lang="en-US"/>
        </a:p>
      </dgm:t>
    </dgm:pt>
    <dgm:pt modelId="{0013A5C9-7F8F-4CAE-8348-E41C7E662202}" type="pres">
      <dgm:prSet presAssocID="{EAE597B5-3CC8-47AF-8E74-B8515FFC6201}" presName="FiveNodes_3" presStyleLbl="node1" presStyleIdx="2" presStyleCnt="5" custScaleX="125192" custLinFactNeighborX="-4053" custLinFactNeighborY="-35162">
        <dgm:presLayoutVars>
          <dgm:bulletEnabled val="1"/>
        </dgm:presLayoutVars>
      </dgm:prSet>
      <dgm:spPr/>
      <dgm:t>
        <a:bodyPr/>
        <a:lstStyle/>
        <a:p>
          <a:endParaRPr lang="en-US"/>
        </a:p>
      </dgm:t>
    </dgm:pt>
    <dgm:pt modelId="{94742AD9-A30C-4EC3-9F64-31A3015A5BC4}" type="pres">
      <dgm:prSet presAssocID="{EAE597B5-3CC8-47AF-8E74-B8515FFC6201}" presName="FiveNodes_4" presStyleLbl="node1" presStyleIdx="3" presStyleCnt="5" custScaleX="125148" custScaleY="130753" custLinFactNeighborX="-10363" custLinFactNeighborY="-35221">
        <dgm:presLayoutVars>
          <dgm:bulletEnabled val="1"/>
        </dgm:presLayoutVars>
      </dgm:prSet>
      <dgm:spPr/>
      <dgm:t>
        <a:bodyPr/>
        <a:lstStyle/>
        <a:p>
          <a:endParaRPr lang="en-US"/>
        </a:p>
      </dgm:t>
    </dgm:pt>
    <dgm:pt modelId="{172A6780-CF60-4745-A778-DAF3161DF170}" type="pres">
      <dgm:prSet presAssocID="{EAE597B5-3CC8-47AF-8E74-B8515FFC6201}" presName="FiveNodes_5" presStyleLbl="node1" presStyleIdx="4" presStyleCnt="5" custScaleX="123612" custScaleY="128131" custLinFactNeighborX="-18775" custLinFactNeighborY="-19549">
        <dgm:presLayoutVars>
          <dgm:bulletEnabled val="1"/>
        </dgm:presLayoutVars>
      </dgm:prSet>
      <dgm:spPr/>
      <dgm:t>
        <a:bodyPr/>
        <a:lstStyle/>
        <a:p>
          <a:endParaRPr lang="en-US"/>
        </a:p>
      </dgm:t>
    </dgm:pt>
    <dgm:pt modelId="{FA472534-8E42-4369-B386-0040EFF510AD}" type="pres">
      <dgm:prSet presAssocID="{EAE597B5-3CC8-47AF-8E74-B8515FFC6201}" presName="FiveConn_1-2" presStyleLbl="fgAccFollowNode1" presStyleIdx="0" presStyleCnt="4" custLinFactNeighborX="-22276" custLinFactNeighborY="-4202">
        <dgm:presLayoutVars>
          <dgm:bulletEnabled val="1"/>
        </dgm:presLayoutVars>
      </dgm:prSet>
      <dgm:spPr/>
      <dgm:t>
        <a:bodyPr/>
        <a:lstStyle/>
        <a:p>
          <a:endParaRPr lang="en-US"/>
        </a:p>
      </dgm:t>
    </dgm:pt>
    <dgm:pt modelId="{AA7AD222-FE7E-469F-8E71-C7CE9BAB91B7}" type="pres">
      <dgm:prSet presAssocID="{EAE597B5-3CC8-47AF-8E74-B8515FFC6201}" presName="FiveConn_2-3" presStyleLbl="fgAccFollowNode1" presStyleIdx="1" presStyleCnt="4" custLinFactNeighborX="-4154" custLinFactNeighborY="-27950">
        <dgm:presLayoutVars>
          <dgm:bulletEnabled val="1"/>
        </dgm:presLayoutVars>
      </dgm:prSet>
      <dgm:spPr/>
      <dgm:t>
        <a:bodyPr/>
        <a:lstStyle/>
        <a:p>
          <a:endParaRPr lang="en-US"/>
        </a:p>
      </dgm:t>
    </dgm:pt>
    <dgm:pt modelId="{AC2DCF68-481F-492F-8134-9B8188542B54}" type="pres">
      <dgm:prSet presAssocID="{EAE597B5-3CC8-47AF-8E74-B8515FFC6201}" presName="FiveConn_3-4" presStyleLbl="fgAccFollowNode1" presStyleIdx="2" presStyleCnt="4" custLinFactNeighborX="-7671" custLinFactNeighborY="-49134">
        <dgm:presLayoutVars>
          <dgm:bulletEnabled val="1"/>
        </dgm:presLayoutVars>
      </dgm:prSet>
      <dgm:spPr/>
      <dgm:t>
        <a:bodyPr/>
        <a:lstStyle/>
        <a:p>
          <a:endParaRPr lang="en-US"/>
        </a:p>
      </dgm:t>
    </dgm:pt>
    <dgm:pt modelId="{6F7EBBF6-55FD-44AD-8C7B-4128FEF18075}" type="pres">
      <dgm:prSet presAssocID="{EAE597B5-3CC8-47AF-8E74-B8515FFC6201}" presName="FiveConn_4-5" presStyleLbl="fgAccFollowNode1" presStyleIdx="3" presStyleCnt="4" custLinFactNeighborX="-368" custLinFactNeighborY="-31315">
        <dgm:presLayoutVars>
          <dgm:bulletEnabled val="1"/>
        </dgm:presLayoutVars>
      </dgm:prSet>
      <dgm:spPr/>
      <dgm:t>
        <a:bodyPr/>
        <a:lstStyle/>
        <a:p>
          <a:endParaRPr lang="en-US"/>
        </a:p>
      </dgm:t>
    </dgm:pt>
    <dgm:pt modelId="{F79EA473-5F9B-467A-9317-1E9D87D77F1E}" type="pres">
      <dgm:prSet presAssocID="{EAE597B5-3CC8-47AF-8E74-B8515FFC6201}" presName="FiveNodes_1_text" presStyleLbl="node1" presStyleIdx="4" presStyleCnt="5">
        <dgm:presLayoutVars>
          <dgm:bulletEnabled val="1"/>
        </dgm:presLayoutVars>
      </dgm:prSet>
      <dgm:spPr/>
      <dgm:t>
        <a:bodyPr/>
        <a:lstStyle/>
        <a:p>
          <a:endParaRPr lang="en-US"/>
        </a:p>
      </dgm:t>
    </dgm:pt>
    <dgm:pt modelId="{06B74132-ABAB-4CA3-99B9-0932F52C334E}" type="pres">
      <dgm:prSet presAssocID="{EAE597B5-3CC8-47AF-8E74-B8515FFC6201}" presName="FiveNodes_2_text" presStyleLbl="node1" presStyleIdx="4" presStyleCnt="5">
        <dgm:presLayoutVars>
          <dgm:bulletEnabled val="1"/>
        </dgm:presLayoutVars>
      </dgm:prSet>
      <dgm:spPr/>
      <dgm:t>
        <a:bodyPr/>
        <a:lstStyle/>
        <a:p>
          <a:endParaRPr lang="en-US"/>
        </a:p>
      </dgm:t>
    </dgm:pt>
    <dgm:pt modelId="{29F5C82E-D06A-4325-9178-1A6440C9E34E}" type="pres">
      <dgm:prSet presAssocID="{EAE597B5-3CC8-47AF-8E74-B8515FFC6201}" presName="FiveNodes_3_text" presStyleLbl="node1" presStyleIdx="4" presStyleCnt="5">
        <dgm:presLayoutVars>
          <dgm:bulletEnabled val="1"/>
        </dgm:presLayoutVars>
      </dgm:prSet>
      <dgm:spPr/>
      <dgm:t>
        <a:bodyPr/>
        <a:lstStyle/>
        <a:p>
          <a:endParaRPr lang="en-US"/>
        </a:p>
      </dgm:t>
    </dgm:pt>
    <dgm:pt modelId="{15A47A39-8054-4717-9661-919A2AAD8F28}" type="pres">
      <dgm:prSet presAssocID="{EAE597B5-3CC8-47AF-8E74-B8515FFC6201}" presName="FiveNodes_4_text" presStyleLbl="node1" presStyleIdx="4" presStyleCnt="5">
        <dgm:presLayoutVars>
          <dgm:bulletEnabled val="1"/>
        </dgm:presLayoutVars>
      </dgm:prSet>
      <dgm:spPr/>
      <dgm:t>
        <a:bodyPr/>
        <a:lstStyle/>
        <a:p>
          <a:endParaRPr lang="en-US"/>
        </a:p>
      </dgm:t>
    </dgm:pt>
    <dgm:pt modelId="{3A56E707-63E6-4BD3-96DD-EB343C21454F}" type="pres">
      <dgm:prSet presAssocID="{EAE597B5-3CC8-47AF-8E74-B8515FFC6201}" presName="FiveNodes_5_text" presStyleLbl="node1" presStyleIdx="4" presStyleCnt="5">
        <dgm:presLayoutVars>
          <dgm:bulletEnabled val="1"/>
        </dgm:presLayoutVars>
      </dgm:prSet>
      <dgm:spPr/>
      <dgm:t>
        <a:bodyPr/>
        <a:lstStyle/>
        <a:p>
          <a:endParaRPr lang="en-US"/>
        </a:p>
      </dgm:t>
    </dgm:pt>
  </dgm:ptLst>
  <dgm:cxnLst>
    <dgm:cxn modelId="{EF49CEE2-6BC8-4AD3-ACEA-09A0BEF6DE29}" type="presOf" srcId="{F4B03523-1DCA-452A-9E70-17C1E8F46CEE}" destId="{AC2DCF68-481F-492F-8134-9B8188542B54}" srcOrd="0" destOrd="0" presId="urn:microsoft.com/office/officeart/2005/8/layout/vProcess5"/>
    <dgm:cxn modelId="{64E7E31D-7FF7-4CD0-84AD-91CAF353928F}" type="presOf" srcId="{5698C699-4B6E-4F86-88FF-97A5549AAC99}" destId="{AA7AD222-FE7E-469F-8E71-C7CE9BAB91B7}" srcOrd="0" destOrd="0" presId="urn:microsoft.com/office/officeart/2005/8/layout/vProcess5"/>
    <dgm:cxn modelId="{3C768137-70E3-4BD8-AA19-578D8051C2E7}" type="presOf" srcId="{7A141C87-A0D3-40A6-9548-96F400DADAEE}" destId="{94742AD9-A30C-4EC3-9F64-31A3015A5BC4}" srcOrd="0" destOrd="0" presId="urn:microsoft.com/office/officeart/2005/8/layout/vProcess5"/>
    <dgm:cxn modelId="{A1BFBC07-845E-4DF3-9D96-5D24FAA63D79}" type="presOf" srcId="{0AFFA1A3-444F-49CB-BDE9-9EE0BE06FC43}" destId="{4E873D63-7F3A-45B3-B6DD-086694A58F50}" srcOrd="0" destOrd="0" presId="urn:microsoft.com/office/officeart/2005/8/layout/vProcess5"/>
    <dgm:cxn modelId="{AFA9C995-2B0A-43BF-A43A-E740D37DC55C}" srcId="{EAE597B5-3CC8-47AF-8E74-B8515FFC6201}" destId="{0AFFA1A3-444F-49CB-BDE9-9EE0BE06FC43}" srcOrd="0" destOrd="0" parTransId="{5576BE67-8A76-4AB9-899B-D4235E089A53}" sibTransId="{A7A82F17-ED6B-4607-9071-F09DE1140E05}"/>
    <dgm:cxn modelId="{54B12766-C300-48C6-AEE1-6697A257FC87}" type="presOf" srcId="{7A141C87-A0D3-40A6-9548-96F400DADAEE}" destId="{15A47A39-8054-4717-9661-919A2AAD8F28}" srcOrd="1" destOrd="0" presId="urn:microsoft.com/office/officeart/2005/8/layout/vProcess5"/>
    <dgm:cxn modelId="{7023FC1F-3C7F-430B-88BD-01CF2BE675E5}" type="presOf" srcId="{FB2DAAA2-DB30-4A65-989A-9E0FAE742FFB}" destId="{D564BE60-8174-4C4B-A3BA-41A024238666}" srcOrd="0" destOrd="0" presId="urn:microsoft.com/office/officeart/2005/8/layout/vProcess5"/>
    <dgm:cxn modelId="{53D88AB4-5678-4DA9-AE74-81857F5DE266}" type="presOf" srcId="{A7A82F17-ED6B-4607-9071-F09DE1140E05}" destId="{FA472534-8E42-4369-B386-0040EFF510AD}" srcOrd="0" destOrd="0" presId="urn:microsoft.com/office/officeart/2005/8/layout/vProcess5"/>
    <dgm:cxn modelId="{5056767B-C924-4D56-A9B6-8E26B6B821E0}" srcId="{EAE597B5-3CC8-47AF-8E74-B8515FFC6201}" destId="{FB2DAAA2-DB30-4A65-989A-9E0FAE742FFB}" srcOrd="1" destOrd="0" parTransId="{1615680A-C470-476F-980A-2BD4F3B97AA2}" sibTransId="{5698C699-4B6E-4F86-88FF-97A5549AAC99}"/>
    <dgm:cxn modelId="{DE11D8E3-CBD4-4FFE-89B4-45AEE8F1C145}" type="presOf" srcId="{8086EB55-B031-45F0-916C-2891C129A6E8}" destId="{6F7EBBF6-55FD-44AD-8C7B-4128FEF18075}" srcOrd="0" destOrd="0" presId="urn:microsoft.com/office/officeart/2005/8/layout/vProcess5"/>
    <dgm:cxn modelId="{FAFE884A-E714-4271-9F24-6D84F5A25559}" type="presOf" srcId="{BAD52EC5-CB93-415E-8383-3FEB5DBA0429}" destId="{3A56E707-63E6-4BD3-96DD-EB343C21454F}" srcOrd="1" destOrd="0" presId="urn:microsoft.com/office/officeart/2005/8/layout/vProcess5"/>
    <dgm:cxn modelId="{E9EEFC14-BEDB-4DFF-BF5C-68D8F3A938E0}" type="presOf" srcId="{EAE597B5-3CC8-47AF-8E74-B8515FFC6201}" destId="{85CCF687-70A2-4659-8F24-D9A4B6A73AC7}" srcOrd="0" destOrd="0" presId="urn:microsoft.com/office/officeart/2005/8/layout/vProcess5"/>
    <dgm:cxn modelId="{B6CAC2F3-9C2B-4C70-B7A3-432E4CE400BE}" type="presOf" srcId="{BAD52EC5-CB93-415E-8383-3FEB5DBA0429}" destId="{172A6780-CF60-4745-A778-DAF3161DF170}" srcOrd="0" destOrd="0" presId="urn:microsoft.com/office/officeart/2005/8/layout/vProcess5"/>
    <dgm:cxn modelId="{2A6D6251-C356-44DC-8A80-A39B7D3D99C3}" type="presOf" srcId="{0AFFA1A3-444F-49CB-BDE9-9EE0BE06FC43}" destId="{F79EA473-5F9B-467A-9317-1E9D87D77F1E}" srcOrd="1" destOrd="0" presId="urn:microsoft.com/office/officeart/2005/8/layout/vProcess5"/>
    <dgm:cxn modelId="{D364FF9C-1EBA-4B0D-A5C5-46DBB9B1289C}" srcId="{EAE597B5-3CC8-47AF-8E74-B8515FFC6201}" destId="{BAD52EC5-CB93-415E-8383-3FEB5DBA0429}" srcOrd="4" destOrd="0" parTransId="{90E3168F-4D65-40E4-BF07-82B161D0CFC2}" sibTransId="{94713C9C-22F0-4FE1-85C4-647C82A2902E}"/>
    <dgm:cxn modelId="{3C3EAE39-F10A-469E-80D6-A1461DE494B3}" srcId="{EAE597B5-3CC8-47AF-8E74-B8515FFC6201}" destId="{7A141C87-A0D3-40A6-9548-96F400DADAEE}" srcOrd="3" destOrd="0" parTransId="{F40EC157-5C1F-42A4-8C4D-CAEAB4D1ECE3}" sibTransId="{8086EB55-B031-45F0-916C-2891C129A6E8}"/>
    <dgm:cxn modelId="{E2E92D65-FAEA-4F67-8136-5565710A6051}" type="presOf" srcId="{A1C59601-DF5A-4940-B13F-0BCC521168A6}" destId="{29F5C82E-D06A-4325-9178-1A6440C9E34E}" srcOrd="1" destOrd="0" presId="urn:microsoft.com/office/officeart/2005/8/layout/vProcess5"/>
    <dgm:cxn modelId="{B702712C-B9F6-41F4-B789-708845E2514E}" type="presOf" srcId="{A1C59601-DF5A-4940-B13F-0BCC521168A6}" destId="{0013A5C9-7F8F-4CAE-8348-E41C7E662202}" srcOrd="0" destOrd="0" presId="urn:microsoft.com/office/officeart/2005/8/layout/vProcess5"/>
    <dgm:cxn modelId="{BA0B5C4D-0E43-4BB3-8147-83F1B6E95C4A}" type="presOf" srcId="{FB2DAAA2-DB30-4A65-989A-9E0FAE742FFB}" destId="{06B74132-ABAB-4CA3-99B9-0932F52C334E}" srcOrd="1" destOrd="0" presId="urn:microsoft.com/office/officeart/2005/8/layout/vProcess5"/>
    <dgm:cxn modelId="{F5AD09A6-81A9-4A36-B354-D6B3524F14A4}" srcId="{EAE597B5-3CC8-47AF-8E74-B8515FFC6201}" destId="{A1C59601-DF5A-4940-B13F-0BCC521168A6}" srcOrd="2" destOrd="0" parTransId="{1243C229-627C-4123-B858-0231D50502D4}" sibTransId="{F4B03523-1DCA-452A-9E70-17C1E8F46CEE}"/>
    <dgm:cxn modelId="{08318ABE-672E-4338-BA9F-15BF64F23A32}" type="presParOf" srcId="{85CCF687-70A2-4659-8F24-D9A4B6A73AC7}" destId="{0001487B-FED4-4C76-9C99-66163B01A3F5}" srcOrd="0" destOrd="0" presId="urn:microsoft.com/office/officeart/2005/8/layout/vProcess5"/>
    <dgm:cxn modelId="{A11934C6-89E1-45E0-94EF-FF0F7CE7853D}" type="presParOf" srcId="{85CCF687-70A2-4659-8F24-D9A4B6A73AC7}" destId="{4E873D63-7F3A-45B3-B6DD-086694A58F50}" srcOrd="1" destOrd="0" presId="urn:microsoft.com/office/officeart/2005/8/layout/vProcess5"/>
    <dgm:cxn modelId="{962A0C4F-070E-4632-A0EB-26889A92FF39}" type="presParOf" srcId="{85CCF687-70A2-4659-8F24-D9A4B6A73AC7}" destId="{D564BE60-8174-4C4B-A3BA-41A024238666}" srcOrd="2" destOrd="0" presId="urn:microsoft.com/office/officeart/2005/8/layout/vProcess5"/>
    <dgm:cxn modelId="{C74D06BE-8047-4F94-9E98-176E2D94F1C8}" type="presParOf" srcId="{85CCF687-70A2-4659-8F24-D9A4B6A73AC7}" destId="{0013A5C9-7F8F-4CAE-8348-E41C7E662202}" srcOrd="3" destOrd="0" presId="urn:microsoft.com/office/officeart/2005/8/layout/vProcess5"/>
    <dgm:cxn modelId="{526935E6-7B75-483E-9A5B-30B92FED5309}" type="presParOf" srcId="{85CCF687-70A2-4659-8F24-D9A4B6A73AC7}" destId="{94742AD9-A30C-4EC3-9F64-31A3015A5BC4}" srcOrd="4" destOrd="0" presId="urn:microsoft.com/office/officeart/2005/8/layout/vProcess5"/>
    <dgm:cxn modelId="{E2EBAF5A-74EB-4C8A-8DF9-CAFD4D274CAC}" type="presParOf" srcId="{85CCF687-70A2-4659-8F24-D9A4B6A73AC7}" destId="{172A6780-CF60-4745-A778-DAF3161DF170}" srcOrd="5" destOrd="0" presId="urn:microsoft.com/office/officeart/2005/8/layout/vProcess5"/>
    <dgm:cxn modelId="{92F5C630-9070-467B-AADE-1A3AE2B63860}" type="presParOf" srcId="{85CCF687-70A2-4659-8F24-D9A4B6A73AC7}" destId="{FA472534-8E42-4369-B386-0040EFF510AD}" srcOrd="6" destOrd="0" presId="urn:microsoft.com/office/officeart/2005/8/layout/vProcess5"/>
    <dgm:cxn modelId="{395E6183-020B-4247-AE01-8B6953E3C6B1}" type="presParOf" srcId="{85CCF687-70A2-4659-8F24-D9A4B6A73AC7}" destId="{AA7AD222-FE7E-469F-8E71-C7CE9BAB91B7}" srcOrd="7" destOrd="0" presId="urn:microsoft.com/office/officeart/2005/8/layout/vProcess5"/>
    <dgm:cxn modelId="{A0C14018-2DD1-44FB-85C7-C7920FE62A2F}" type="presParOf" srcId="{85CCF687-70A2-4659-8F24-D9A4B6A73AC7}" destId="{AC2DCF68-481F-492F-8134-9B8188542B54}" srcOrd="8" destOrd="0" presId="urn:microsoft.com/office/officeart/2005/8/layout/vProcess5"/>
    <dgm:cxn modelId="{40D54A77-C45C-4016-8D99-9D8A7EE3DAD8}" type="presParOf" srcId="{85CCF687-70A2-4659-8F24-D9A4B6A73AC7}" destId="{6F7EBBF6-55FD-44AD-8C7B-4128FEF18075}" srcOrd="9" destOrd="0" presId="urn:microsoft.com/office/officeart/2005/8/layout/vProcess5"/>
    <dgm:cxn modelId="{94A790F4-30AD-441F-8D30-F9F6CF9A8A61}" type="presParOf" srcId="{85CCF687-70A2-4659-8F24-D9A4B6A73AC7}" destId="{F79EA473-5F9B-467A-9317-1E9D87D77F1E}" srcOrd="10" destOrd="0" presId="urn:microsoft.com/office/officeart/2005/8/layout/vProcess5"/>
    <dgm:cxn modelId="{BB1A7FE7-F1B2-44B9-AA35-9E397FA1CBCB}" type="presParOf" srcId="{85CCF687-70A2-4659-8F24-D9A4B6A73AC7}" destId="{06B74132-ABAB-4CA3-99B9-0932F52C334E}" srcOrd="11" destOrd="0" presId="urn:microsoft.com/office/officeart/2005/8/layout/vProcess5"/>
    <dgm:cxn modelId="{DD1CC90C-BFCB-4C51-A4A3-5DD39553AB56}" type="presParOf" srcId="{85CCF687-70A2-4659-8F24-D9A4B6A73AC7}" destId="{29F5C82E-D06A-4325-9178-1A6440C9E34E}" srcOrd="12" destOrd="0" presId="urn:microsoft.com/office/officeart/2005/8/layout/vProcess5"/>
    <dgm:cxn modelId="{D096FDC2-708E-4853-A312-D97FF3FC05D9}" type="presParOf" srcId="{85CCF687-70A2-4659-8F24-D9A4B6A73AC7}" destId="{15A47A39-8054-4717-9661-919A2AAD8F28}" srcOrd="13" destOrd="0" presId="urn:microsoft.com/office/officeart/2005/8/layout/vProcess5"/>
    <dgm:cxn modelId="{D710B6C7-4861-43A7-B9C8-DB449F08CF47}" type="presParOf" srcId="{85CCF687-70A2-4659-8F24-D9A4B6A73AC7}" destId="{3A56E707-63E6-4BD3-96DD-EB343C21454F}"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B6F8EF0-241E-4B24-982C-3A8F541A5A97}"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9375662C-6595-4DBB-81FD-23EB03617A15}">
      <dgm:prSet phldrT="[Text]"/>
      <dgm:spPr>
        <a:solidFill>
          <a:srgbClr val="36C72F"/>
        </a:solidFill>
      </dgm:spPr>
      <dgm:t>
        <a:bodyPr/>
        <a:lstStyle/>
        <a:p>
          <a:r>
            <a:rPr lang="el-GR" b="1" dirty="0" smtClean="0">
              <a:effectLst>
                <a:outerShdw blurRad="38100" dist="38100" dir="2700000" algn="tl">
                  <a:srgbClr val="000000">
                    <a:alpha val="43137"/>
                  </a:srgbClr>
                </a:outerShdw>
              </a:effectLst>
            </a:rPr>
            <a:t>Διατύπωση ερωτήματος για διερεύνηση</a:t>
          </a:r>
          <a:endParaRPr lang="en-US" b="1" dirty="0">
            <a:effectLst>
              <a:outerShdw blurRad="38100" dist="38100" dir="2700000" algn="tl">
                <a:srgbClr val="000000">
                  <a:alpha val="43137"/>
                </a:srgbClr>
              </a:outerShdw>
            </a:effectLst>
          </a:endParaRPr>
        </a:p>
      </dgm:t>
    </dgm:pt>
    <dgm:pt modelId="{71E086C5-46BD-466E-9195-E8EDEED4AAFF}" type="parTrans" cxnId="{02445628-5BC3-41DD-BBF0-C11339B8C52E}">
      <dgm:prSet/>
      <dgm:spPr/>
      <dgm:t>
        <a:bodyPr/>
        <a:lstStyle/>
        <a:p>
          <a:endParaRPr lang="en-US">
            <a:effectLst>
              <a:outerShdw blurRad="38100" dist="38100" dir="2700000" algn="tl">
                <a:srgbClr val="000000">
                  <a:alpha val="43137"/>
                </a:srgbClr>
              </a:outerShdw>
            </a:effectLst>
          </a:endParaRPr>
        </a:p>
      </dgm:t>
    </dgm:pt>
    <dgm:pt modelId="{F06E9AC1-1BC6-47AF-8B28-61C7184F4D27}" type="sibTrans" cxnId="{02445628-5BC3-41DD-BBF0-C11339B8C52E}">
      <dgm:prSet/>
      <dgm:spPr/>
      <dgm:t>
        <a:bodyPr/>
        <a:lstStyle/>
        <a:p>
          <a:endParaRPr lang="en-US">
            <a:effectLst>
              <a:outerShdw blurRad="38100" dist="38100" dir="2700000" algn="tl">
                <a:srgbClr val="000000">
                  <a:alpha val="43137"/>
                </a:srgbClr>
              </a:outerShdw>
            </a:effectLst>
          </a:endParaRPr>
        </a:p>
      </dgm:t>
    </dgm:pt>
    <dgm:pt modelId="{1CAA6B34-A390-47DD-9942-F0519A51F916}">
      <dgm:prSet phldrT="[Text]"/>
      <dgm:spPr>
        <a:solidFill>
          <a:srgbClr val="E41299"/>
        </a:solidFill>
      </dgm:spPr>
      <dgm:t>
        <a:bodyPr/>
        <a:lstStyle/>
        <a:p>
          <a:r>
            <a:rPr lang="el-GR" b="1" dirty="0" smtClean="0">
              <a:effectLst>
                <a:outerShdw blurRad="38100" dist="38100" dir="2700000" algn="tl">
                  <a:srgbClr val="000000">
                    <a:alpha val="43137"/>
                  </a:srgbClr>
                </a:outerShdw>
              </a:effectLst>
            </a:rPr>
            <a:t>Αναζήτηση συμμετεχόντων</a:t>
          </a:r>
          <a:endParaRPr lang="en-US" b="1" dirty="0">
            <a:effectLst>
              <a:outerShdw blurRad="38100" dist="38100" dir="2700000" algn="tl">
                <a:srgbClr val="000000">
                  <a:alpha val="43137"/>
                </a:srgbClr>
              </a:outerShdw>
            </a:effectLst>
          </a:endParaRPr>
        </a:p>
      </dgm:t>
    </dgm:pt>
    <dgm:pt modelId="{633CF076-D991-4A17-8199-97E1AC254D4A}" type="parTrans" cxnId="{2CEE6BFF-CDFC-424C-8B41-48648B98207C}">
      <dgm:prSet/>
      <dgm:spPr/>
      <dgm:t>
        <a:bodyPr/>
        <a:lstStyle/>
        <a:p>
          <a:endParaRPr lang="en-US">
            <a:effectLst>
              <a:outerShdw blurRad="38100" dist="38100" dir="2700000" algn="tl">
                <a:srgbClr val="000000">
                  <a:alpha val="43137"/>
                </a:srgbClr>
              </a:outerShdw>
            </a:effectLst>
          </a:endParaRPr>
        </a:p>
      </dgm:t>
    </dgm:pt>
    <dgm:pt modelId="{8AA29CE2-1F2D-4C80-A2A0-496BC34F2490}" type="sibTrans" cxnId="{2CEE6BFF-CDFC-424C-8B41-48648B98207C}">
      <dgm:prSet/>
      <dgm:spPr/>
      <dgm:t>
        <a:bodyPr/>
        <a:lstStyle/>
        <a:p>
          <a:endParaRPr lang="en-US">
            <a:effectLst>
              <a:outerShdw blurRad="38100" dist="38100" dir="2700000" algn="tl">
                <a:srgbClr val="000000">
                  <a:alpha val="43137"/>
                </a:srgbClr>
              </a:outerShdw>
            </a:effectLst>
          </a:endParaRPr>
        </a:p>
      </dgm:t>
    </dgm:pt>
    <dgm:pt modelId="{3BDEC2D8-7578-498B-BCA0-E6D86E48BE0F}">
      <dgm:prSet phldrT="[Text]"/>
      <dgm:spPr>
        <a:solidFill>
          <a:srgbClr val="F28104"/>
        </a:solidFill>
      </dgm:spPr>
      <dgm:t>
        <a:bodyPr/>
        <a:lstStyle/>
        <a:p>
          <a:r>
            <a:rPr lang="el-GR" b="1" dirty="0" smtClean="0">
              <a:effectLst>
                <a:outerShdw blurRad="38100" dist="38100" dir="2700000" algn="tl">
                  <a:srgbClr val="000000">
                    <a:alpha val="43137"/>
                  </a:srgbClr>
                </a:outerShdw>
              </a:effectLst>
            </a:rPr>
            <a:t>Συλλογή δεδομένων</a:t>
          </a:r>
          <a:endParaRPr lang="en-US" b="1" dirty="0">
            <a:effectLst>
              <a:outerShdw blurRad="38100" dist="38100" dir="2700000" algn="tl">
                <a:srgbClr val="000000">
                  <a:alpha val="43137"/>
                </a:srgbClr>
              </a:outerShdw>
            </a:effectLst>
          </a:endParaRPr>
        </a:p>
      </dgm:t>
    </dgm:pt>
    <dgm:pt modelId="{5C78559F-68A6-4367-93BE-F7F142FF8136}" type="parTrans" cxnId="{5F5516E3-C3AF-44E6-90E9-B9A58AE48A03}">
      <dgm:prSet/>
      <dgm:spPr/>
      <dgm:t>
        <a:bodyPr/>
        <a:lstStyle/>
        <a:p>
          <a:endParaRPr lang="en-US">
            <a:effectLst>
              <a:outerShdw blurRad="38100" dist="38100" dir="2700000" algn="tl">
                <a:srgbClr val="000000">
                  <a:alpha val="43137"/>
                </a:srgbClr>
              </a:outerShdw>
            </a:effectLst>
          </a:endParaRPr>
        </a:p>
      </dgm:t>
    </dgm:pt>
    <dgm:pt modelId="{8E39631F-37A7-44C6-9D8A-3BC011E96135}" type="sibTrans" cxnId="{5F5516E3-C3AF-44E6-90E9-B9A58AE48A03}">
      <dgm:prSet/>
      <dgm:spPr/>
      <dgm:t>
        <a:bodyPr/>
        <a:lstStyle/>
        <a:p>
          <a:endParaRPr lang="en-US">
            <a:effectLst>
              <a:outerShdw blurRad="38100" dist="38100" dir="2700000" algn="tl">
                <a:srgbClr val="000000">
                  <a:alpha val="43137"/>
                </a:srgbClr>
              </a:outerShdw>
            </a:effectLst>
          </a:endParaRPr>
        </a:p>
      </dgm:t>
    </dgm:pt>
    <dgm:pt modelId="{AD429D91-DB75-401B-B240-E66A9F72B1AE}">
      <dgm:prSet phldrT="[Text]"/>
      <dgm:spPr>
        <a:solidFill>
          <a:srgbClr val="0C6E50"/>
        </a:solidFill>
      </dgm:spPr>
      <dgm:t>
        <a:bodyPr/>
        <a:lstStyle/>
        <a:p>
          <a:r>
            <a:rPr lang="el-GR" b="1" dirty="0" smtClean="0">
              <a:effectLst>
                <a:outerShdw blurRad="38100" dist="38100" dir="2700000" algn="tl">
                  <a:srgbClr val="000000">
                    <a:alpha val="43137"/>
                  </a:srgbClr>
                </a:outerShdw>
              </a:effectLst>
            </a:rPr>
            <a:t>Αρχική ανάλυση</a:t>
          </a:r>
          <a:endParaRPr lang="en-US" b="1" dirty="0">
            <a:effectLst>
              <a:outerShdw blurRad="38100" dist="38100" dir="2700000" algn="tl">
                <a:srgbClr val="000000">
                  <a:alpha val="43137"/>
                </a:srgbClr>
              </a:outerShdw>
            </a:effectLst>
          </a:endParaRPr>
        </a:p>
      </dgm:t>
    </dgm:pt>
    <dgm:pt modelId="{6162A66B-4A2F-4279-A5F4-CAF5A99473EF}" type="parTrans" cxnId="{D2B0133A-DC81-488A-A768-93A1F82462CC}">
      <dgm:prSet/>
      <dgm:spPr/>
      <dgm:t>
        <a:bodyPr/>
        <a:lstStyle/>
        <a:p>
          <a:endParaRPr lang="en-US">
            <a:effectLst>
              <a:outerShdw blurRad="38100" dist="38100" dir="2700000" algn="tl">
                <a:srgbClr val="000000">
                  <a:alpha val="43137"/>
                </a:srgbClr>
              </a:outerShdw>
            </a:effectLst>
          </a:endParaRPr>
        </a:p>
      </dgm:t>
    </dgm:pt>
    <dgm:pt modelId="{C6E9AEAA-3B23-453B-B3C0-7B871CDA6468}" type="sibTrans" cxnId="{D2B0133A-DC81-488A-A768-93A1F82462CC}">
      <dgm:prSet/>
      <dgm:spPr/>
      <dgm:t>
        <a:bodyPr/>
        <a:lstStyle/>
        <a:p>
          <a:endParaRPr lang="en-US">
            <a:effectLst>
              <a:outerShdw blurRad="38100" dist="38100" dir="2700000" algn="tl">
                <a:srgbClr val="000000">
                  <a:alpha val="43137"/>
                </a:srgbClr>
              </a:outerShdw>
            </a:effectLst>
          </a:endParaRPr>
        </a:p>
      </dgm:t>
    </dgm:pt>
    <dgm:pt modelId="{E870740E-BE8B-48BC-A869-E9E8C423A7ED}">
      <dgm:prSet phldrT="[Text]"/>
      <dgm:spPr>
        <a:solidFill>
          <a:srgbClr val="002060"/>
        </a:solidFill>
      </dgm:spPr>
      <dgm:t>
        <a:bodyPr/>
        <a:lstStyle/>
        <a:p>
          <a:r>
            <a:rPr lang="el-GR" b="1" dirty="0" smtClean="0">
              <a:effectLst>
                <a:outerShdw blurRad="38100" dist="38100" dir="2700000" algn="tl">
                  <a:srgbClr val="000000">
                    <a:alpha val="43137"/>
                  </a:srgbClr>
                </a:outerShdw>
              </a:effectLst>
            </a:rPr>
            <a:t>Αποστασιοποίηση</a:t>
          </a:r>
          <a:endParaRPr lang="en-US" b="1" dirty="0">
            <a:effectLst>
              <a:outerShdw blurRad="38100" dist="38100" dir="2700000" algn="tl">
                <a:srgbClr val="000000">
                  <a:alpha val="43137"/>
                </a:srgbClr>
              </a:outerShdw>
            </a:effectLst>
          </a:endParaRPr>
        </a:p>
      </dgm:t>
    </dgm:pt>
    <dgm:pt modelId="{59173858-2D80-4F9A-BD21-BD453ABB1193}" type="parTrans" cxnId="{13C96AD6-25AA-4D5E-809F-1C91D6CABC12}">
      <dgm:prSet/>
      <dgm:spPr/>
      <dgm:t>
        <a:bodyPr/>
        <a:lstStyle/>
        <a:p>
          <a:endParaRPr lang="en-US">
            <a:effectLst>
              <a:outerShdw blurRad="38100" dist="38100" dir="2700000" algn="tl">
                <a:srgbClr val="000000">
                  <a:alpha val="43137"/>
                </a:srgbClr>
              </a:outerShdw>
            </a:effectLst>
          </a:endParaRPr>
        </a:p>
      </dgm:t>
    </dgm:pt>
    <dgm:pt modelId="{93F6B621-E9DA-4FFA-BDA7-01F890243E06}" type="sibTrans" cxnId="{13C96AD6-25AA-4D5E-809F-1C91D6CABC12}">
      <dgm:prSet/>
      <dgm:spPr/>
      <dgm:t>
        <a:bodyPr/>
        <a:lstStyle/>
        <a:p>
          <a:endParaRPr lang="en-US">
            <a:effectLst>
              <a:outerShdw blurRad="38100" dist="38100" dir="2700000" algn="tl">
                <a:srgbClr val="000000">
                  <a:alpha val="43137"/>
                </a:srgbClr>
              </a:outerShdw>
            </a:effectLst>
          </a:endParaRPr>
        </a:p>
      </dgm:t>
    </dgm:pt>
    <dgm:pt modelId="{0823791B-184A-4869-B672-7535C6FEA7DE}">
      <dgm:prSet phldrT="[Text]"/>
      <dgm:spPr/>
      <dgm:t>
        <a:bodyPr/>
        <a:lstStyle/>
        <a:p>
          <a:r>
            <a:rPr lang="el-GR" b="1" dirty="0" smtClean="0">
              <a:effectLst>
                <a:outerShdw blurRad="38100" dist="38100" dir="2700000" algn="tl">
                  <a:srgbClr val="000000">
                    <a:alpha val="43137"/>
                  </a:srgbClr>
                </a:outerShdw>
              </a:effectLst>
            </a:rPr>
            <a:t>Δεύτερη ανάλυση</a:t>
          </a:r>
        </a:p>
        <a:p>
          <a:r>
            <a:rPr lang="el-GR" b="1" dirty="0" smtClean="0">
              <a:effectLst>
                <a:outerShdw blurRad="38100" dist="38100" dir="2700000" algn="tl">
                  <a:srgbClr val="000000">
                    <a:alpha val="43137"/>
                  </a:srgbClr>
                </a:outerShdw>
              </a:effectLst>
            </a:rPr>
            <a:t>&amp; πιθανή 2</a:t>
          </a:r>
          <a:r>
            <a:rPr lang="el-GR" b="1" baseline="30000" dirty="0" smtClean="0">
              <a:effectLst>
                <a:outerShdw blurRad="38100" dist="38100" dir="2700000" algn="tl">
                  <a:srgbClr val="000000">
                    <a:alpha val="43137"/>
                  </a:srgbClr>
                </a:outerShdw>
              </a:effectLst>
            </a:rPr>
            <a:t>η</a:t>
          </a:r>
          <a:r>
            <a:rPr lang="el-GR" b="1" dirty="0" smtClean="0">
              <a:effectLst>
                <a:outerShdw blurRad="38100" dist="38100" dir="2700000" algn="tl">
                  <a:srgbClr val="000000">
                    <a:alpha val="43137"/>
                  </a:srgbClr>
                </a:outerShdw>
              </a:effectLst>
            </a:rPr>
            <a:t> συλλογή δεδομένων </a:t>
          </a:r>
          <a:endParaRPr lang="en-US" b="1" dirty="0">
            <a:effectLst>
              <a:outerShdw blurRad="38100" dist="38100" dir="2700000" algn="tl">
                <a:srgbClr val="000000">
                  <a:alpha val="43137"/>
                </a:srgbClr>
              </a:outerShdw>
            </a:effectLst>
          </a:endParaRPr>
        </a:p>
      </dgm:t>
    </dgm:pt>
    <dgm:pt modelId="{EC893312-C09A-4675-8B6D-AD2EDBF199D0}" type="parTrans" cxnId="{6AA66525-1156-4246-A8A8-75FB90B136DD}">
      <dgm:prSet/>
      <dgm:spPr/>
      <dgm:t>
        <a:bodyPr/>
        <a:lstStyle/>
        <a:p>
          <a:endParaRPr lang="en-US">
            <a:effectLst>
              <a:outerShdw blurRad="38100" dist="38100" dir="2700000" algn="tl">
                <a:srgbClr val="000000">
                  <a:alpha val="43137"/>
                </a:srgbClr>
              </a:outerShdw>
            </a:effectLst>
          </a:endParaRPr>
        </a:p>
      </dgm:t>
    </dgm:pt>
    <dgm:pt modelId="{C776364E-2BB5-451D-A7DE-E7C06CE80963}" type="sibTrans" cxnId="{6AA66525-1156-4246-A8A8-75FB90B136DD}">
      <dgm:prSet/>
      <dgm:spPr/>
      <dgm:t>
        <a:bodyPr/>
        <a:lstStyle/>
        <a:p>
          <a:endParaRPr lang="en-US">
            <a:effectLst>
              <a:outerShdw blurRad="38100" dist="38100" dir="2700000" algn="tl">
                <a:srgbClr val="000000">
                  <a:alpha val="43137"/>
                </a:srgbClr>
              </a:outerShdw>
            </a:effectLst>
          </a:endParaRPr>
        </a:p>
      </dgm:t>
    </dgm:pt>
    <dgm:pt modelId="{AF33A0C1-2952-48B6-9B20-47B3B8774888}">
      <dgm:prSet phldrT="[Text]"/>
      <dgm:spPr>
        <a:solidFill>
          <a:srgbClr val="27A7CF"/>
        </a:solidFill>
      </dgm:spPr>
      <dgm:t>
        <a:bodyPr/>
        <a:lstStyle/>
        <a:p>
          <a:r>
            <a:rPr lang="el-GR" b="1" dirty="0" smtClean="0">
              <a:effectLst>
                <a:outerShdw blurRad="38100" dist="38100" dir="2700000" algn="tl">
                  <a:srgbClr val="000000">
                    <a:alpha val="43137"/>
                  </a:srgbClr>
                </a:outerShdw>
              </a:effectLst>
            </a:rPr>
            <a:t>Κορεσμός</a:t>
          </a:r>
          <a:endParaRPr lang="en-US" b="1" dirty="0">
            <a:effectLst>
              <a:outerShdw blurRad="38100" dist="38100" dir="2700000" algn="tl">
                <a:srgbClr val="000000">
                  <a:alpha val="43137"/>
                </a:srgbClr>
              </a:outerShdw>
            </a:effectLst>
          </a:endParaRPr>
        </a:p>
      </dgm:t>
    </dgm:pt>
    <dgm:pt modelId="{19045753-36AD-45DD-BAD7-FA981AEB5B8F}" type="parTrans" cxnId="{4A10CEBE-A67E-4279-B44C-296CA6BCC932}">
      <dgm:prSet/>
      <dgm:spPr/>
      <dgm:t>
        <a:bodyPr/>
        <a:lstStyle/>
        <a:p>
          <a:endParaRPr lang="en-US">
            <a:effectLst>
              <a:outerShdw blurRad="38100" dist="38100" dir="2700000" algn="tl">
                <a:srgbClr val="000000">
                  <a:alpha val="43137"/>
                </a:srgbClr>
              </a:outerShdw>
            </a:effectLst>
          </a:endParaRPr>
        </a:p>
      </dgm:t>
    </dgm:pt>
    <dgm:pt modelId="{9657F490-1069-407B-974E-3F8CB5C4EB7B}" type="sibTrans" cxnId="{4A10CEBE-A67E-4279-B44C-296CA6BCC932}">
      <dgm:prSet/>
      <dgm:spPr/>
      <dgm:t>
        <a:bodyPr/>
        <a:lstStyle/>
        <a:p>
          <a:endParaRPr lang="en-US">
            <a:effectLst>
              <a:outerShdw blurRad="38100" dist="38100" dir="2700000" algn="tl">
                <a:srgbClr val="000000">
                  <a:alpha val="43137"/>
                </a:srgbClr>
              </a:outerShdw>
            </a:effectLst>
          </a:endParaRPr>
        </a:p>
      </dgm:t>
    </dgm:pt>
    <dgm:pt modelId="{C1336CD9-6392-48F2-B526-57BB8294A5A3}">
      <dgm:prSet phldrT="[Text]"/>
      <dgm:spPr>
        <a:solidFill>
          <a:srgbClr val="C00000"/>
        </a:solidFill>
      </dgm:spPr>
      <dgm:t>
        <a:bodyPr/>
        <a:lstStyle/>
        <a:p>
          <a:r>
            <a:rPr lang="el-GR" b="1" dirty="0" smtClean="0">
              <a:effectLst>
                <a:outerShdw blurRad="38100" dist="38100" dir="2700000" algn="tl">
                  <a:srgbClr val="000000">
                    <a:alpha val="43137"/>
                  </a:srgbClr>
                </a:outerShdw>
              </a:effectLst>
            </a:rPr>
            <a:t>Πυρήνας κατηγοριών</a:t>
          </a:r>
          <a:endParaRPr lang="en-US" b="1" dirty="0">
            <a:effectLst>
              <a:outerShdw blurRad="38100" dist="38100" dir="2700000" algn="tl">
                <a:srgbClr val="000000">
                  <a:alpha val="43137"/>
                </a:srgbClr>
              </a:outerShdw>
            </a:effectLst>
          </a:endParaRPr>
        </a:p>
      </dgm:t>
    </dgm:pt>
    <dgm:pt modelId="{703F6A83-EBBB-4D26-B5DE-E966ADA79B96}" type="parTrans" cxnId="{801F0E4E-A624-4C0B-BEEC-33692EC3FDD6}">
      <dgm:prSet/>
      <dgm:spPr/>
      <dgm:t>
        <a:bodyPr/>
        <a:lstStyle/>
        <a:p>
          <a:endParaRPr lang="en-US">
            <a:effectLst>
              <a:outerShdw blurRad="38100" dist="38100" dir="2700000" algn="tl">
                <a:srgbClr val="000000">
                  <a:alpha val="43137"/>
                </a:srgbClr>
              </a:outerShdw>
            </a:effectLst>
          </a:endParaRPr>
        </a:p>
      </dgm:t>
    </dgm:pt>
    <dgm:pt modelId="{917FADFE-D415-4DAA-82FC-539350CE2263}" type="sibTrans" cxnId="{801F0E4E-A624-4C0B-BEEC-33692EC3FDD6}">
      <dgm:prSet/>
      <dgm:spPr/>
      <dgm:t>
        <a:bodyPr/>
        <a:lstStyle/>
        <a:p>
          <a:endParaRPr lang="en-US">
            <a:effectLst>
              <a:outerShdw blurRad="38100" dist="38100" dir="2700000" algn="tl">
                <a:srgbClr val="000000">
                  <a:alpha val="43137"/>
                </a:srgbClr>
              </a:outerShdw>
            </a:effectLst>
          </a:endParaRPr>
        </a:p>
      </dgm:t>
    </dgm:pt>
    <dgm:pt modelId="{CF4F3AB7-F22B-475B-9480-C2088D6B6602}">
      <dgm:prSet phldrT="[Text]"/>
      <dgm:spPr>
        <a:solidFill>
          <a:srgbClr val="BBE911"/>
        </a:solidFill>
      </dgm:spPr>
      <dgm:t>
        <a:bodyPr/>
        <a:lstStyle/>
        <a:p>
          <a:r>
            <a:rPr lang="el-GR" b="1" dirty="0" smtClean="0">
              <a:solidFill>
                <a:srgbClr val="002060"/>
              </a:solidFill>
              <a:effectLst>
                <a:outerShdw blurRad="38100" dist="38100" dir="2700000" algn="tl">
                  <a:srgbClr val="000000">
                    <a:alpha val="43137"/>
                  </a:srgbClr>
                </a:outerShdw>
              </a:effectLst>
            </a:rPr>
            <a:t>Θεωρία</a:t>
          </a:r>
          <a:endParaRPr lang="en-US" b="1" dirty="0">
            <a:solidFill>
              <a:srgbClr val="002060"/>
            </a:solidFill>
            <a:effectLst>
              <a:outerShdw blurRad="38100" dist="38100" dir="2700000" algn="tl">
                <a:srgbClr val="000000">
                  <a:alpha val="43137"/>
                </a:srgbClr>
              </a:outerShdw>
            </a:effectLst>
          </a:endParaRPr>
        </a:p>
      </dgm:t>
    </dgm:pt>
    <dgm:pt modelId="{E3F52A7B-91A9-4292-A7C0-F32F513EEFDA}" type="parTrans" cxnId="{5B8AF603-956D-4967-9B55-A0E8E9D3F854}">
      <dgm:prSet/>
      <dgm:spPr/>
      <dgm:t>
        <a:bodyPr/>
        <a:lstStyle/>
        <a:p>
          <a:endParaRPr lang="en-US">
            <a:effectLst>
              <a:outerShdw blurRad="38100" dist="38100" dir="2700000" algn="tl">
                <a:srgbClr val="000000">
                  <a:alpha val="43137"/>
                </a:srgbClr>
              </a:outerShdw>
            </a:effectLst>
          </a:endParaRPr>
        </a:p>
      </dgm:t>
    </dgm:pt>
    <dgm:pt modelId="{612B4D31-85E3-4530-AA37-ACF66BB80808}" type="sibTrans" cxnId="{5B8AF603-956D-4967-9B55-A0E8E9D3F854}">
      <dgm:prSet/>
      <dgm:spPr/>
      <dgm:t>
        <a:bodyPr/>
        <a:lstStyle/>
        <a:p>
          <a:endParaRPr lang="en-US">
            <a:effectLst>
              <a:outerShdw blurRad="38100" dist="38100" dir="2700000" algn="tl">
                <a:srgbClr val="000000">
                  <a:alpha val="43137"/>
                </a:srgbClr>
              </a:outerShdw>
            </a:effectLst>
          </a:endParaRPr>
        </a:p>
      </dgm:t>
    </dgm:pt>
    <dgm:pt modelId="{619C1C95-068D-4D5E-AE92-23D5F30EA2A0}" type="pres">
      <dgm:prSet presAssocID="{CB6F8EF0-241E-4B24-982C-3A8F541A5A97}" presName="Name0" presStyleCnt="0">
        <dgm:presLayoutVars>
          <dgm:dir/>
          <dgm:resizeHandles/>
        </dgm:presLayoutVars>
      </dgm:prSet>
      <dgm:spPr/>
      <dgm:t>
        <a:bodyPr/>
        <a:lstStyle/>
        <a:p>
          <a:endParaRPr lang="en-US"/>
        </a:p>
      </dgm:t>
    </dgm:pt>
    <dgm:pt modelId="{53956B55-66A8-43F3-9D23-387DEE36E9AE}" type="pres">
      <dgm:prSet presAssocID="{9375662C-6595-4DBB-81FD-23EB03617A15}" presName="compNode" presStyleCnt="0"/>
      <dgm:spPr/>
    </dgm:pt>
    <dgm:pt modelId="{0369B7F5-4BEC-4030-840A-ED98962BA956}" type="pres">
      <dgm:prSet presAssocID="{9375662C-6595-4DBB-81FD-23EB03617A15}" presName="dummyConnPt" presStyleCnt="0"/>
      <dgm:spPr/>
    </dgm:pt>
    <dgm:pt modelId="{F60259D4-C609-4B8B-B1AC-AD9F9629389F}" type="pres">
      <dgm:prSet presAssocID="{9375662C-6595-4DBB-81FD-23EB03617A15}" presName="node" presStyleLbl="node1" presStyleIdx="0" presStyleCnt="9">
        <dgm:presLayoutVars>
          <dgm:bulletEnabled val="1"/>
        </dgm:presLayoutVars>
      </dgm:prSet>
      <dgm:spPr/>
      <dgm:t>
        <a:bodyPr/>
        <a:lstStyle/>
        <a:p>
          <a:endParaRPr lang="en-US"/>
        </a:p>
      </dgm:t>
    </dgm:pt>
    <dgm:pt modelId="{D3D8489D-E939-4EE6-A8AB-D1C9CC690362}" type="pres">
      <dgm:prSet presAssocID="{F06E9AC1-1BC6-47AF-8B28-61C7184F4D27}" presName="sibTrans" presStyleLbl="bgSibTrans2D1" presStyleIdx="0" presStyleCnt="8"/>
      <dgm:spPr/>
      <dgm:t>
        <a:bodyPr/>
        <a:lstStyle/>
        <a:p>
          <a:endParaRPr lang="en-US"/>
        </a:p>
      </dgm:t>
    </dgm:pt>
    <dgm:pt modelId="{0C8E72DB-B522-45E1-8A8C-0F22748095E7}" type="pres">
      <dgm:prSet presAssocID="{1CAA6B34-A390-47DD-9942-F0519A51F916}" presName="compNode" presStyleCnt="0"/>
      <dgm:spPr/>
    </dgm:pt>
    <dgm:pt modelId="{D1C47099-576F-40FD-ADFC-B5085B974C1B}" type="pres">
      <dgm:prSet presAssocID="{1CAA6B34-A390-47DD-9942-F0519A51F916}" presName="dummyConnPt" presStyleCnt="0"/>
      <dgm:spPr/>
    </dgm:pt>
    <dgm:pt modelId="{4356341E-D53E-42AA-800B-42FE7E619475}" type="pres">
      <dgm:prSet presAssocID="{1CAA6B34-A390-47DD-9942-F0519A51F916}" presName="node" presStyleLbl="node1" presStyleIdx="1" presStyleCnt="9">
        <dgm:presLayoutVars>
          <dgm:bulletEnabled val="1"/>
        </dgm:presLayoutVars>
      </dgm:prSet>
      <dgm:spPr/>
      <dgm:t>
        <a:bodyPr/>
        <a:lstStyle/>
        <a:p>
          <a:endParaRPr lang="en-US"/>
        </a:p>
      </dgm:t>
    </dgm:pt>
    <dgm:pt modelId="{4F09A14B-E5D6-4AB9-96D0-92149436F1EF}" type="pres">
      <dgm:prSet presAssocID="{8AA29CE2-1F2D-4C80-A2A0-496BC34F2490}" presName="sibTrans" presStyleLbl="bgSibTrans2D1" presStyleIdx="1" presStyleCnt="8"/>
      <dgm:spPr/>
      <dgm:t>
        <a:bodyPr/>
        <a:lstStyle/>
        <a:p>
          <a:endParaRPr lang="en-US"/>
        </a:p>
      </dgm:t>
    </dgm:pt>
    <dgm:pt modelId="{A2BA2617-C60B-42AF-8553-9E87DB07AF1A}" type="pres">
      <dgm:prSet presAssocID="{3BDEC2D8-7578-498B-BCA0-E6D86E48BE0F}" presName="compNode" presStyleCnt="0"/>
      <dgm:spPr/>
    </dgm:pt>
    <dgm:pt modelId="{D11D3653-E56D-42D1-B8B8-0859371D020A}" type="pres">
      <dgm:prSet presAssocID="{3BDEC2D8-7578-498B-BCA0-E6D86E48BE0F}" presName="dummyConnPt" presStyleCnt="0"/>
      <dgm:spPr/>
    </dgm:pt>
    <dgm:pt modelId="{0E7848E9-1032-4157-AAC0-CEB25AB16B59}" type="pres">
      <dgm:prSet presAssocID="{3BDEC2D8-7578-498B-BCA0-E6D86E48BE0F}" presName="node" presStyleLbl="node1" presStyleIdx="2" presStyleCnt="9">
        <dgm:presLayoutVars>
          <dgm:bulletEnabled val="1"/>
        </dgm:presLayoutVars>
      </dgm:prSet>
      <dgm:spPr/>
      <dgm:t>
        <a:bodyPr/>
        <a:lstStyle/>
        <a:p>
          <a:endParaRPr lang="en-US"/>
        </a:p>
      </dgm:t>
    </dgm:pt>
    <dgm:pt modelId="{BCCB1253-CB84-4ABF-BE3E-2CBE63C2409F}" type="pres">
      <dgm:prSet presAssocID="{8E39631F-37A7-44C6-9D8A-3BC011E96135}" presName="sibTrans" presStyleLbl="bgSibTrans2D1" presStyleIdx="2" presStyleCnt="8"/>
      <dgm:spPr/>
      <dgm:t>
        <a:bodyPr/>
        <a:lstStyle/>
        <a:p>
          <a:endParaRPr lang="en-US"/>
        </a:p>
      </dgm:t>
    </dgm:pt>
    <dgm:pt modelId="{749F15B4-DC5C-48BC-9434-5406DF9FC6E2}" type="pres">
      <dgm:prSet presAssocID="{AD429D91-DB75-401B-B240-E66A9F72B1AE}" presName="compNode" presStyleCnt="0"/>
      <dgm:spPr/>
    </dgm:pt>
    <dgm:pt modelId="{FF2428BC-8665-4451-948C-AEF5C2DDF285}" type="pres">
      <dgm:prSet presAssocID="{AD429D91-DB75-401B-B240-E66A9F72B1AE}" presName="dummyConnPt" presStyleCnt="0"/>
      <dgm:spPr/>
    </dgm:pt>
    <dgm:pt modelId="{4090F7E4-0E56-44E7-AF76-96887DF02EDC}" type="pres">
      <dgm:prSet presAssocID="{AD429D91-DB75-401B-B240-E66A9F72B1AE}" presName="node" presStyleLbl="node1" presStyleIdx="3" presStyleCnt="9">
        <dgm:presLayoutVars>
          <dgm:bulletEnabled val="1"/>
        </dgm:presLayoutVars>
      </dgm:prSet>
      <dgm:spPr/>
      <dgm:t>
        <a:bodyPr/>
        <a:lstStyle/>
        <a:p>
          <a:endParaRPr lang="en-US"/>
        </a:p>
      </dgm:t>
    </dgm:pt>
    <dgm:pt modelId="{51478834-DBBA-405B-B3AF-21C1AD52142F}" type="pres">
      <dgm:prSet presAssocID="{C6E9AEAA-3B23-453B-B3C0-7B871CDA6468}" presName="sibTrans" presStyleLbl="bgSibTrans2D1" presStyleIdx="3" presStyleCnt="8"/>
      <dgm:spPr/>
      <dgm:t>
        <a:bodyPr/>
        <a:lstStyle/>
        <a:p>
          <a:endParaRPr lang="en-US"/>
        </a:p>
      </dgm:t>
    </dgm:pt>
    <dgm:pt modelId="{BB2A4F0F-12E6-45DC-A724-9898A00FE8CE}" type="pres">
      <dgm:prSet presAssocID="{E870740E-BE8B-48BC-A869-E9E8C423A7ED}" presName="compNode" presStyleCnt="0"/>
      <dgm:spPr/>
    </dgm:pt>
    <dgm:pt modelId="{00FE8A14-CDC3-49A3-AF27-3624F7C56EF6}" type="pres">
      <dgm:prSet presAssocID="{E870740E-BE8B-48BC-A869-E9E8C423A7ED}" presName="dummyConnPt" presStyleCnt="0"/>
      <dgm:spPr/>
    </dgm:pt>
    <dgm:pt modelId="{956CB615-59E5-4D73-BB5F-5D61698DB4BF}" type="pres">
      <dgm:prSet presAssocID="{E870740E-BE8B-48BC-A869-E9E8C423A7ED}" presName="node" presStyleLbl="node1" presStyleIdx="4" presStyleCnt="9">
        <dgm:presLayoutVars>
          <dgm:bulletEnabled val="1"/>
        </dgm:presLayoutVars>
      </dgm:prSet>
      <dgm:spPr/>
      <dgm:t>
        <a:bodyPr/>
        <a:lstStyle/>
        <a:p>
          <a:endParaRPr lang="en-US"/>
        </a:p>
      </dgm:t>
    </dgm:pt>
    <dgm:pt modelId="{20867717-E101-49F6-9233-23DEC25C7F75}" type="pres">
      <dgm:prSet presAssocID="{93F6B621-E9DA-4FFA-BDA7-01F890243E06}" presName="sibTrans" presStyleLbl="bgSibTrans2D1" presStyleIdx="4" presStyleCnt="8"/>
      <dgm:spPr/>
      <dgm:t>
        <a:bodyPr/>
        <a:lstStyle/>
        <a:p>
          <a:endParaRPr lang="en-US"/>
        </a:p>
      </dgm:t>
    </dgm:pt>
    <dgm:pt modelId="{14FD5EA9-33AE-479B-9E1C-ED5D1FD8F1DE}" type="pres">
      <dgm:prSet presAssocID="{0823791B-184A-4869-B672-7535C6FEA7DE}" presName="compNode" presStyleCnt="0"/>
      <dgm:spPr/>
    </dgm:pt>
    <dgm:pt modelId="{D97DE7FA-07DB-44D7-9CBE-7F9F5A8C09D8}" type="pres">
      <dgm:prSet presAssocID="{0823791B-184A-4869-B672-7535C6FEA7DE}" presName="dummyConnPt" presStyleCnt="0"/>
      <dgm:spPr/>
    </dgm:pt>
    <dgm:pt modelId="{83B7689A-880B-42CA-BB9C-AEC899DB8326}" type="pres">
      <dgm:prSet presAssocID="{0823791B-184A-4869-B672-7535C6FEA7DE}" presName="node" presStyleLbl="node1" presStyleIdx="5" presStyleCnt="9">
        <dgm:presLayoutVars>
          <dgm:bulletEnabled val="1"/>
        </dgm:presLayoutVars>
      </dgm:prSet>
      <dgm:spPr/>
      <dgm:t>
        <a:bodyPr/>
        <a:lstStyle/>
        <a:p>
          <a:endParaRPr lang="en-US"/>
        </a:p>
      </dgm:t>
    </dgm:pt>
    <dgm:pt modelId="{C3C0043B-3F96-4AA4-8160-9113ACA62CD2}" type="pres">
      <dgm:prSet presAssocID="{C776364E-2BB5-451D-A7DE-E7C06CE80963}" presName="sibTrans" presStyleLbl="bgSibTrans2D1" presStyleIdx="5" presStyleCnt="8"/>
      <dgm:spPr/>
      <dgm:t>
        <a:bodyPr/>
        <a:lstStyle/>
        <a:p>
          <a:endParaRPr lang="en-US"/>
        </a:p>
      </dgm:t>
    </dgm:pt>
    <dgm:pt modelId="{F2CEA6EA-3897-4273-B604-F5A4722E03A3}" type="pres">
      <dgm:prSet presAssocID="{AF33A0C1-2952-48B6-9B20-47B3B8774888}" presName="compNode" presStyleCnt="0"/>
      <dgm:spPr/>
    </dgm:pt>
    <dgm:pt modelId="{7E7FA2CD-A26E-4DD4-AB0F-4B3727053B24}" type="pres">
      <dgm:prSet presAssocID="{AF33A0C1-2952-48B6-9B20-47B3B8774888}" presName="dummyConnPt" presStyleCnt="0"/>
      <dgm:spPr/>
    </dgm:pt>
    <dgm:pt modelId="{A79C13B9-4B3F-402F-A9DB-F2A3253AAB5F}" type="pres">
      <dgm:prSet presAssocID="{AF33A0C1-2952-48B6-9B20-47B3B8774888}" presName="node" presStyleLbl="node1" presStyleIdx="6" presStyleCnt="9">
        <dgm:presLayoutVars>
          <dgm:bulletEnabled val="1"/>
        </dgm:presLayoutVars>
      </dgm:prSet>
      <dgm:spPr/>
      <dgm:t>
        <a:bodyPr/>
        <a:lstStyle/>
        <a:p>
          <a:endParaRPr lang="en-US"/>
        </a:p>
      </dgm:t>
    </dgm:pt>
    <dgm:pt modelId="{3B7FDF80-CA47-4CF9-B0E6-66D03222FA48}" type="pres">
      <dgm:prSet presAssocID="{9657F490-1069-407B-974E-3F8CB5C4EB7B}" presName="sibTrans" presStyleLbl="bgSibTrans2D1" presStyleIdx="6" presStyleCnt="8"/>
      <dgm:spPr/>
      <dgm:t>
        <a:bodyPr/>
        <a:lstStyle/>
        <a:p>
          <a:endParaRPr lang="en-US"/>
        </a:p>
      </dgm:t>
    </dgm:pt>
    <dgm:pt modelId="{369BD009-668F-4AC8-96B3-2029B1BF3078}" type="pres">
      <dgm:prSet presAssocID="{C1336CD9-6392-48F2-B526-57BB8294A5A3}" presName="compNode" presStyleCnt="0"/>
      <dgm:spPr/>
    </dgm:pt>
    <dgm:pt modelId="{A473388A-4D93-45DD-888E-E7611587EC3C}" type="pres">
      <dgm:prSet presAssocID="{C1336CD9-6392-48F2-B526-57BB8294A5A3}" presName="dummyConnPt" presStyleCnt="0"/>
      <dgm:spPr/>
    </dgm:pt>
    <dgm:pt modelId="{FEEE1938-70C0-4493-B548-1498643A7DF6}" type="pres">
      <dgm:prSet presAssocID="{C1336CD9-6392-48F2-B526-57BB8294A5A3}" presName="node" presStyleLbl="node1" presStyleIdx="7" presStyleCnt="9">
        <dgm:presLayoutVars>
          <dgm:bulletEnabled val="1"/>
        </dgm:presLayoutVars>
      </dgm:prSet>
      <dgm:spPr/>
      <dgm:t>
        <a:bodyPr/>
        <a:lstStyle/>
        <a:p>
          <a:endParaRPr lang="en-US"/>
        </a:p>
      </dgm:t>
    </dgm:pt>
    <dgm:pt modelId="{C9EC2A3E-C0EB-4B1D-AB64-B618951D1048}" type="pres">
      <dgm:prSet presAssocID="{917FADFE-D415-4DAA-82FC-539350CE2263}" presName="sibTrans" presStyleLbl="bgSibTrans2D1" presStyleIdx="7" presStyleCnt="8"/>
      <dgm:spPr/>
      <dgm:t>
        <a:bodyPr/>
        <a:lstStyle/>
        <a:p>
          <a:endParaRPr lang="en-US"/>
        </a:p>
      </dgm:t>
    </dgm:pt>
    <dgm:pt modelId="{87B570D8-F242-463B-AB4C-CF2F49F776A8}" type="pres">
      <dgm:prSet presAssocID="{CF4F3AB7-F22B-475B-9480-C2088D6B6602}" presName="compNode" presStyleCnt="0"/>
      <dgm:spPr/>
    </dgm:pt>
    <dgm:pt modelId="{ED59CB46-C9A3-4418-80CD-55C19FEDB05F}" type="pres">
      <dgm:prSet presAssocID="{CF4F3AB7-F22B-475B-9480-C2088D6B6602}" presName="dummyConnPt" presStyleCnt="0"/>
      <dgm:spPr/>
    </dgm:pt>
    <dgm:pt modelId="{280A4F34-6E78-43A2-9FA9-DDB8EE30F324}" type="pres">
      <dgm:prSet presAssocID="{CF4F3AB7-F22B-475B-9480-C2088D6B6602}" presName="node" presStyleLbl="node1" presStyleIdx="8" presStyleCnt="9">
        <dgm:presLayoutVars>
          <dgm:bulletEnabled val="1"/>
        </dgm:presLayoutVars>
      </dgm:prSet>
      <dgm:spPr/>
      <dgm:t>
        <a:bodyPr/>
        <a:lstStyle/>
        <a:p>
          <a:endParaRPr lang="en-US"/>
        </a:p>
      </dgm:t>
    </dgm:pt>
  </dgm:ptLst>
  <dgm:cxnLst>
    <dgm:cxn modelId="{EEC433F6-3F41-459D-AE9E-33D3705B021C}" type="presOf" srcId="{AF33A0C1-2952-48B6-9B20-47B3B8774888}" destId="{A79C13B9-4B3F-402F-A9DB-F2A3253AAB5F}" srcOrd="0" destOrd="0" presId="urn:microsoft.com/office/officeart/2005/8/layout/bProcess4"/>
    <dgm:cxn modelId="{19205EA7-A8D0-4485-8DE7-9CB95489298D}" type="presOf" srcId="{917FADFE-D415-4DAA-82FC-539350CE2263}" destId="{C9EC2A3E-C0EB-4B1D-AB64-B618951D1048}" srcOrd="0" destOrd="0" presId="urn:microsoft.com/office/officeart/2005/8/layout/bProcess4"/>
    <dgm:cxn modelId="{B19CCF6E-F123-4A5B-8B74-E84BCC8D1CA3}" type="presOf" srcId="{93F6B621-E9DA-4FFA-BDA7-01F890243E06}" destId="{20867717-E101-49F6-9233-23DEC25C7F75}" srcOrd="0" destOrd="0" presId="urn:microsoft.com/office/officeart/2005/8/layout/bProcess4"/>
    <dgm:cxn modelId="{51A8FF1E-1200-432A-9B05-B689BC718980}" type="presOf" srcId="{CB6F8EF0-241E-4B24-982C-3A8F541A5A97}" destId="{619C1C95-068D-4D5E-AE92-23D5F30EA2A0}" srcOrd="0" destOrd="0" presId="urn:microsoft.com/office/officeart/2005/8/layout/bProcess4"/>
    <dgm:cxn modelId="{46407A19-57EC-4796-B6B9-260B5821AF3F}" type="presOf" srcId="{C6E9AEAA-3B23-453B-B3C0-7B871CDA6468}" destId="{51478834-DBBA-405B-B3AF-21C1AD52142F}" srcOrd="0" destOrd="0" presId="urn:microsoft.com/office/officeart/2005/8/layout/bProcess4"/>
    <dgm:cxn modelId="{02445628-5BC3-41DD-BBF0-C11339B8C52E}" srcId="{CB6F8EF0-241E-4B24-982C-3A8F541A5A97}" destId="{9375662C-6595-4DBB-81FD-23EB03617A15}" srcOrd="0" destOrd="0" parTransId="{71E086C5-46BD-466E-9195-E8EDEED4AAFF}" sibTransId="{F06E9AC1-1BC6-47AF-8B28-61C7184F4D27}"/>
    <dgm:cxn modelId="{5B8AF603-956D-4967-9B55-A0E8E9D3F854}" srcId="{CB6F8EF0-241E-4B24-982C-3A8F541A5A97}" destId="{CF4F3AB7-F22B-475B-9480-C2088D6B6602}" srcOrd="8" destOrd="0" parTransId="{E3F52A7B-91A9-4292-A7C0-F32F513EEFDA}" sibTransId="{612B4D31-85E3-4530-AA37-ACF66BB80808}"/>
    <dgm:cxn modelId="{F6010A52-E979-483A-8E9E-8C13343B27D9}" type="presOf" srcId="{8AA29CE2-1F2D-4C80-A2A0-496BC34F2490}" destId="{4F09A14B-E5D6-4AB9-96D0-92149436F1EF}" srcOrd="0" destOrd="0" presId="urn:microsoft.com/office/officeart/2005/8/layout/bProcess4"/>
    <dgm:cxn modelId="{13C96AD6-25AA-4D5E-809F-1C91D6CABC12}" srcId="{CB6F8EF0-241E-4B24-982C-3A8F541A5A97}" destId="{E870740E-BE8B-48BC-A869-E9E8C423A7ED}" srcOrd="4" destOrd="0" parTransId="{59173858-2D80-4F9A-BD21-BD453ABB1193}" sibTransId="{93F6B621-E9DA-4FFA-BDA7-01F890243E06}"/>
    <dgm:cxn modelId="{6AA66525-1156-4246-A8A8-75FB90B136DD}" srcId="{CB6F8EF0-241E-4B24-982C-3A8F541A5A97}" destId="{0823791B-184A-4869-B672-7535C6FEA7DE}" srcOrd="5" destOrd="0" parTransId="{EC893312-C09A-4675-8B6D-AD2EDBF199D0}" sibTransId="{C776364E-2BB5-451D-A7DE-E7C06CE80963}"/>
    <dgm:cxn modelId="{D2B0133A-DC81-488A-A768-93A1F82462CC}" srcId="{CB6F8EF0-241E-4B24-982C-3A8F541A5A97}" destId="{AD429D91-DB75-401B-B240-E66A9F72B1AE}" srcOrd="3" destOrd="0" parTransId="{6162A66B-4A2F-4279-A5F4-CAF5A99473EF}" sibTransId="{C6E9AEAA-3B23-453B-B3C0-7B871CDA6468}"/>
    <dgm:cxn modelId="{B5B2D30F-5F60-4382-80AF-8466D8FFE54A}" type="presOf" srcId="{CF4F3AB7-F22B-475B-9480-C2088D6B6602}" destId="{280A4F34-6E78-43A2-9FA9-DDB8EE30F324}" srcOrd="0" destOrd="0" presId="urn:microsoft.com/office/officeart/2005/8/layout/bProcess4"/>
    <dgm:cxn modelId="{2CEE6BFF-CDFC-424C-8B41-48648B98207C}" srcId="{CB6F8EF0-241E-4B24-982C-3A8F541A5A97}" destId="{1CAA6B34-A390-47DD-9942-F0519A51F916}" srcOrd="1" destOrd="0" parTransId="{633CF076-D991-4A17-8199-97E1AC254D4A}" sibTransId="{8AA29CE2-1F2D-4C80-A2A0-496BC34F2490}"/>
    <dgm:cxn modelId="{D311B60A-36D6-4F6E-9838-D38184A792BD}" type="presOf" srcId="{F06E9AC1-1BC6-47AF-8B28-61C7184F4D27}" destId="{D3D8489D-E939-4EE6-A8AB-D1C9CC690362}" srcOrd="0" destOrd="0" presId="urn:microsoft.com/office/officeart/2005/8/layout/bProcess4"/>
    <dgm:cxn modelId="{801F0E4E-A624-4C0B-BEEC-33692EC3FDD6}" srcId="{CB6F8EF0-241E-4B24-982C-3A8F541A5A97}" destId="{C1336CD9-6392-48F2-B526-57BB8294A5A3}" srcOrd="7" destOrd="0" parTransId="{703F6A83-EBBB-4D26-B5DE-E966ADA79B96}" sibTransId="{917FADFE-D415-4DAA-82FC-539350CE2263}"/>
    <dgm:cxn modelId="{4A10CEBE-A67E-4279-B44C-296CA6BCC932}" srcId="{CB6F8EF0-241E-4B24-982C-3A8F541A5A97}" destId="{AF33A0C1-2952-48B6-9B20-47B3B8774888}" srcOrd="6" destOrd="0" parTransId="{19045753-36AD-45DD-BAD7-FA981AEB5B8F}" sibTransId="{9657F490-1069-407B-974E-3F8CB5C4EB7B}"/>
    <dgm:cxn modelId="{352B78C7-F1CB-4BBE-ABBF-A50568443761}" type="presOf" srcId="{C1336CD9-6392-48F2-B526-57BB8294A5A3}" destId="{FEEE1938-70C0-4493-B548-1498643A7DF6}" srcOrd="0" destOrd="0" presId="urn:microsoft.com/office/officeart/2005/8/layout/bProcess4"/>
    <dgm:cxn modelId="{9B1D994D-1394-43DC-87BE-7FB3B8CF0DC6}" type="presOf" srcId="{AD429D91-DB75-401B-B240-E66A9F72B1AE}" destId="{4090F7E4-0E56-44E7-AF76-96887DF02EDC}" srcOrd="0" destOrd="0" presId="urn:microsoft.com/office/officeart/2005/8/layout/bProcess4"/>
    <dgm:cxn modelId="{E4B35324-C2FB-4392-91DE-D58708561AC2}" type="presOf" srcId="{0823791B-184A-4869-B672-7535C6FEA7DE}" destId="{83B7689A-880B-42CA-BB9C-AEC899DB8326}" srcOrd="0" destOrd="0" presId="urn:microsoft.com/office/officeart/2005/8/layout/bProcess4"/>
    <dgm:cxn modelId="{8E688B04-C062-400F-B9DB-A787BE0D0BD5}" type="presOf" srcId="{E870740E-BE8B-48BC-A869-E9E8C423A7ED}" destId="{956CB615-59E5-4D73-BB5F-5D61698DB4BF}" srcOrd="0" destOrd="0" presId="urn:microsoft.com/office/officeart/2005/8/layout/bProcess4"/>
    <dgm:cxn modelId="{52CFFA6E-4C4E-4CD6-9576-22FCEAF55A80}" type="presOf" srcId="{9375662C-6595-4DBB-81FD-23EB03617A15}" destId="{F60259D4-C609-4B8B-B1AC-AD9F9629389F}" srcOrd="0" destOrd="0" presId="urn:microsoft.com/office/officeart/2005/8/layout/bProcess4"/>
    <dgm:cxn modelId="{5F5516E3-C3AF-44E6-90E9-B9A58AE48A03}" srcId="{CB6F8EF0-241E-4B24-982C-3A8F541A5A97}" destId="{3BDEC2D8-7578-498B-BCA0-E6D86E48BE0F}" srcOrd="2" destOrd="0" parTransId="{5C78559F-68A6-4367-93BE-F7F142FF8136}" sibTransId="{8E39631F-37A7-44C6-9D8A-3BC011E96135}"/>
    <dgm:cxn modelId="{033DE54A-97DE-4E4A-9528-0D21D3D19640}" type="presOf" srcId="{C776364E-2BB5-451D-A7DE-E7C06CE80963}" destId="{C3C0043B-3F96-4AA4-8160-9113ACA62CD2}" srcOrd="0" destOrd="0" presId="urn:microsoft.com/office/officeart/2005/8/layout/bProcess4"/>
    <dgm:cxn modelId="{036104C6-3FB5-4D2E-A188-55B81AE8C0FC}" type="presOf" srcId="{3BDEC2D8-7578-498B-BCA0-E6D86E48BE0F}" destId="{0E7848E9-1032-4157-AAC0-CEB25AB16B59}" srcOrd="0" destOrd="0" presId="urn:microsoft.com/office/officeart/2005/8/layout/bProcess4"/>
    <dgm:cxn modelId="{706E77BB-6DE2-46D2-8509-F24001F17FDA}" type="presOf" srcId="{1CAA6B34-A390-47DD-9942-F0519A51F916}" destId="{4356341E-D53E-42AA-800B-42FE7E619475}" srcOrd="0" destOrd="0" presId="urn:microsoft.com/office/officeart/2005/8/layout/bProcess4"/>
    <dgm:cxn modelId="{ECB228A8-5373-41DC-B4DB-3004F0F215E7}" type="presOf" srcId="{8E39631F-37A7-44C6-9D8A-3BC011E96135}" destId="{BCCB1253-CB84-4ABF-BE3E-2CBE63C2409F}" srcOrd="0" destOrd="0" presId="urn:microsoft.com/office/officeart/2005/8/layout/bProcess4"/>
    <dgm:cxn modelId="{613A34C4-D1AF-4E28-9759-FDF528CE866B}" type="presOf" srcId="{9657F490-1069-407B-974E-3F8CB5C4EB7B}" destId="{3B7FDF80-CA47-4CF9-B0E6-66D03222FA48}" srcOrd="0" destOrd="0" presId="urn:microsoft.com/office/officeart/2005/8/layout/bProcess4"/>
    <dgm:cxn modelId="{CB6EC121-13BA-4D10-AA5C-9E0A68930A65}" type="presParOf" srcId="{619C1C95-068D-4D5E-AE92-23D5F30EA2A0}" destId="{53956B55-66A8-43F3-9D23-387DEE36E9AE}" srcOrd="0" destOrd="0" presId="urn:microsoft.com/office/officeart/2005/8/layout/bProcess4"/>
    <dgm:cxn modelId="{CBA01DA3-3D37-49AC-85CB-4F4E37756975}" type="presParOf" srcId="{53956B55-66A8-43F3-9D23-387DEE36E9AE}" destId="{0369B7F5-4BEC-4030-840A-ED98962BA956}" srcOrd="0" destOrd="0" presId="urn:microsoft.com/office/officeart/2005/8/layout/bProcess4"/>
    <dgm:cxn modelId="{FDC3A0CC-781D-4624-9F03-9861F2A717FC}" type="presParOf" srcId="{53956B55-66A8-43F3-9D23-387DEE36E9AE}" destId="{F60259D4-C609-4B8B-B1AC-AD9F9629389F}" srcOrd="1" destOrd="0" presId="urn:microsoft.com/office/officeart/2005/8/layout/bProcess4"/>
    <dgm:cxn modelId="{149586D7-E138-4B54-A68A-FE09B4181F0B}" type="presParOf" srcId="{619C1C95-068D-4D5E-AE92-23D5F30EA2A0}" destId="{D3D8489D-E939-4EE6-A8AB-D1C9CC690362}" srcOrd="1" destOrd="0" presId="urn:microsoft.com/office/officeart/2005/8/layout/bProcess4"/>
    <dgm:cxn modelId="{4404DBCF-5AAA-4B72-98EF-C30989BDCE35}" type="presParOf" srcId="{619C1C95-068D-4D5E-AE92-23D5F30EA2A0}" destId="{0C8E72DB-B522-45E1-8A8C-0F22748095E7}" srcOrd="2" destOrd="0" presId="urn:microsoft.com/office/officeart/2005/8/layout/bProcess4"/>
    <dgm:cxn modelId="{137EB789-4E1B-43E7-AAA0-121F7A7E912C}" type="presParOf" srcId="{0C8E72DB-B522-45E1-8A8C-0F22748095E7}" destId="{D1C47099-576F-40FD-ADFC-B5085B974C1B}" srcOrd="0" destOrd="0" presId="urn:microsoft.com/office/officeart/2005/8/layout/bProcess4"/>
    <dgm:cxn modelId="{D8FCE865-365F-4B1C-B5F4-0762421000A1}" type="presParOf" srcId="{0C8E72DB-B522-45E1-8A8C-0F22748095E7}" destId="{4356341E-D53E-42AA-800B-42FE7E619475}" srcOrd="1" destOrd="0" presId="urn:microsoft.com/office/officeart/2005/8/layout/bProcess4"/>
    <dgm:cxn modelId="{0E02B514-985E-4DEB-B35E-0EA44D5A2A81}" type="presParOf" srcId="{619C1C95-068D-4D5E-AE92-23D5F30EA2A0}" destId="{4F09A14B-E5D6-4AB9-96D0-92149436F1EF}" srcOrd="3" destOrd="0" presId="urn:microsoft.com/office/officeart/2005/8/layout/bProcess4"/>
    <dgm:cxn modelId="{92380869-89A0-4EB6-B57A-55587EE84C1E}" type="presParOf" srcId="{619C1C95-068D-4D5E-AE92-23D5F30EA2A0}" destId="{A2BA2617-C60B-42AF-8553-9E87DB07AF1A}" srcOrd="4" destOrd="0" presId="urn:microsoft.com/office/officeart/2005/8/layout/bProcess4"/>
    <dgm:cxn modelId="{4E690EC0-BC2A-4BA0-9BED-D17D2AB8ED2B}" type="presParOf" srcId="{A2BA2617-C60B-42AF-8553-9E87DB07AF1A}" destId="{D11D3653-E56D-42D1-B8B8-0859371D020A}" srcOrd="0" destOrd="0" presId="urn:microsoft.com/office/officeart/2005/8/layout/bProcess4"/>
    <dgm:cxn modelId="{FD3D965C-8326-4E6D-B021-8C5193F2D687}" type="presParOf" srcId="{A2BA2617-C60B-42AF-8553-9E87DB07AF1A}" destId="{0E7848E9-1032-4157-AAC0-CEB25AB16B59}" srcOrd="1" destOrd="0" presId="urn:microsoft.com/office/officeart/2005/8/layout/bProcess4"/>
    <dgm:cxn modelId="{84F37441-BDB4-4892-AC7B-1332335A1D1E}" type="presParOf" srcId="{619C1C95-068D-4D5E-AE92-23D5F30EA2A0}" destId="{BCCB1253-CB84-4ABF-BE3E-2CBE63C2409F}" srcOrd="5" destOrd="0" presId="urn:microsoft.com/office/officeart/2005/8/layout/bProcess4"/>
    <dgm:cxn modelId="{A93A789D-2309-4387-AB22-73E017FFD30E}" type="presParOf" srcId="{619C1C95-068D-4D5E-AE92-23D5F30EA2A0}" destId="{749F15B4-DC5C-48BC-9434-5406DF9FC6E2}" srcOrd="6" destOrd="0" presId="urn:microsoft.com/office/officeart/2005/8/layout/bProcess4"/>
    <dgm:cxn modelId="{8F0EBEB8-1EE5-4475-80F1-20E14822B6DE}" type="presParOf" srcId="{749F15B4-DC5C-48BC-9434-5406DF9FC6E2}" destId="{FF2428BC-8665-4451-948C-AEF5C2DDF285}" srcOrd="0" destOrd="0" presId="urn:microsoft.com/office/officeart/2005/8/layout/bProcess4"/>
    <dgm:cxn modelId="{4998510B-425C-4156-995F-5AACE0B72BE2}" type="presParOf" srcId="{749F15B4-DC5C-48BC-9434-5406DF9FC6E2}" destId="{4090F7E4-0E56-44E7-AF76-96887DF02EDC}" srcOrd="1" destOrd="0" presId="urn:microsoft.com/office/officeart/2005/8/layout/bProcess4"/>
    <dgm:cxn modelId="{1018543C-0249-4681-8456-F62BD78CE951}" type="presParOf" srcId="{619C1C95-068D-4D5E-AE92-23D5F30EA2A0}" destId="{51478834-DBBA-405B-B3AF-21C1AD52142F}" srcOrd="7" destOrd="0" presId="urn:microsoft.com/office/officeart/2005/8/layout/bProcess4"/>
    <dgm:cxn modelId="{40D30618-0651-49EE-9ABD-41E0AE873204}" type="presParOf" srcId="{619C1C95-068D-4D5E-AE92-23D5F30EA2A0}" destId="{BB2A4F0F-12E6-45DC-A724-9898A00FE8CE}" srcOrd="8" destOrd="0" presId="urn:microsoft.com/office/officeart/2005/8/layout/bProcess4"/>
    <dgm:cxn modelId="{6F8244AF-B679-4864-85E8-AFFEE7E29565}" type="presParOf" srcId="{BB2A4F0F-12E6-45DC-A724-9898A00FE8CE}" destId="{00FE8A14-CDC3-49A3-AF27-3624F7C56EF6}" srcOrd="0" destOrd="0" presId="urn:microsoft.com/office/officeart/2005/8/layout/bProcess4"/>
    <dgm:cxn modelId="{C7BF6700-8DFE-42B8-8C78-E0931A3084EB}" type="presParOf" srcId="{BB2A4F0F-12E6-45DC-A724-9898A00FE8CE}" destId="{956CB615-59E5-4D73-BB5F-5D61698DB4BF}" srcOrd="1" destOrd="0" presId="urn:microsoft.com/office/officeart/2005/8/layout/bProcess4"/>
    <dgm:cxn modelId="{1AE0491B-0AB4-47EE-9304-766B63628C0E}" type="presParOf" srcId="{619C1C95-068D-4D5E-AE92-23D5F30EA2A0}" destId="{20867717-E101-49F6-9233-23DEC25C7F75}" srcOrd="9" destOrd="0" presId="urn:microsoft.com/office/officeart/2005/8/layout/bProcess4"/>
    <dgm:cxn modelId="{C83A4951-2891-4852-AE81-3B0B90F49834}" type="presParOf" srcId="{619C1C95-068D-4D5E-AE92-23D5F30EA2A0}" destId="{14FD5EA9-33AE-479B-9E1C-ED5D1FD8F1DE}" srcOrd="10" destOrd="0" presId="urn:microsoft.com/office/officeart/2005/8/layout/bProcess4"/>
    <dgm:cxn modelId="{3EB719DA-A992-4DB7-AB6A-BFA5EEA61C20}" type="presParOf" srcId="{14FD5EA9-33AE-479B-9E1C-ED5D1FD8F1DE}" destId="{D97DE7FA-07DB-44D7-9CBE-7F9F5A8C09D8}" srcOrd="0" destOrd="0" presId="urn:microsoft.com/office/officeart/2005/8/layout/bProcess4"/>
    <dgm:cxn modelId="{A21574FB-F071-4804-ABCA-9D26C630BD06}" type="presParOf" srcId="{14FD5EA9-33AE-479B-9E1C-ED5D1FD8F1DE}" destId="{83B7689A-880B-42CA-BB9C-AEC899DB8326}" srcOrd="1" destOrd="0" presId="urn:microsoft.com/office/officeart/2005/8/layout/bProcess4"/>
    <dgm:cxn modelId="{63BDB93D-56D0-431A-B7D5-DB754A083666}" type="presParOf" srcId="{619C1C95-068D-4D5E-AE92-23D5F30EA2A0}" destId="{C3C0043B-3F96-4AA4-8160-9113ACA62CD2}" srcOrd="11" destOrd="0" presId="urn:microsoft.com/office/officeart/2005/8/layout/bProcess4"/>
    <dgm:cxn modelId="{C0C01858-4482-4695-AFF2-38625C18C6D3}" type="presParOf" srcId="{619C1C95-068D-4D5E-AE92-23D5F30EA2A0}" destId="{F2CEA6EA-3897-4273-B604-F5A4722E03A3}" srcOrd="12" destOrd="0" presId="urn:microsoft.com/office/officeart/2005/8/layout/bProcess4"/>
    <dgm:cxn modelId="{ABB7ED8D-B22F-4E70-A8FF-CDE7A7E0CB52}" type="presParOf" srcId="{F2CEA6EA-3897-4273-B604-F5A4722E03A3}" destId="{7E7FA2CD-A26E-4DD4-AB0F-4B3727053B24}" srcOrd="0" destOrd="0" presId="urn:microsoft.com/office/officeart/2005/8/layout/bProcess4"/>
    <dgm:cxn modelId="{C6C6D4D9-85AB-4D58-8713-0ECE9E5D31AF}" type="presParOf" srcId="{F2CEA6EA-3897-4273-B604-F5A4722E03A3}" destId="{A79C13B9-4B3F-402F-A9DB-F2A3253AAB5F}" srcOrd="1" destOrd="0" presId="urn:microsoft.com/office/officeart/2005/8/layout/bProcess4"/>
    <dgm:cxn modelId="{56F3F6B7-0A76-4FE2-8F23-3BD5B4795022}" type="presParOf" srcId="{619C1C95-068D-4D5E-AE92-23D5F30EA2A0}" destId="{3B7FDF80-CA47-4CF9-B0E6-66D03222FA48}" srcOrd="13" destOrd="0" presId="urn:microsoft.com/office/officeart/2005/8/layout/bProcess4"/>
    <dgm:cxn modelId="{4ECD5C51-3831-4C2E-8132-F2C2EBA0C489}" type="presParOf" srcId="{619C1C95-068D-4D5E-AE92-23D5F30EA2A0}" destId="{369BD009-668F-4AC8-96B3-2029B1BF3078}" srcOrd="14" destOrd="0" presId="urn:microsoft.com/office/officeart/2005/8/layout/bProcess4"/>
    <dgm:cxn modelId="{A56C4978-9215-4EA4-A1CC-7A7D90670D6F}" type="presParOf" srcId="{369BD009-668F-4AC8-96B3-2029B1BF3078}" destId="{A473388A-4D93-45DD-888E-E7611587EC3C}" srcOrd="0" destOrd="0" presId="urn:microsoft.com/office/officeart/2005/8/layout/bProcess4"/>
    <dgm:cxn modelId="{40CFFD79-76DE-4B0A-9783-E61760BD33F7}" type="presParOf" srcId="{369BD009-668F-4AC8-96B3-2029B1BF3078}" destId="{FEEE1938-70C0-4493-B548-1498643A7DF6}" srcOrd="1" destOrd="0" presId="urn:microsoft.com/office/officeart/2005/8/layout/bProcess4"/>
    <dgm:cxn modelId="{CBDDF96E-E19F-497E-AF12-18A895F361B5}" type="presParOf" srcId="{619C1C95-068D-4D5E-AE92-23D5F30EA2A0}" destId="{C9EC2A3E-C0EB-4B1D-AB64-B618951D1048}" srcOrd="15" destOrd="0" presId="urn:microsoft.com/office/officeart/2005/8/layout/bProcess4"/>
    <dgm:cxn modelId="{5A565139-3265-4616-BEC4-A143EB876182}" type="presParOf" srcId="{619C1C95-068D-4D5E-AE92-23D5F30EA2A0}" destId="{87B570D8-F242-463B-AB4C-CF2F49F776A8}" srcOrd="16" destOrd="0" presId="urn:microsoft.com/office/officeart/2005/8/layout/bProcess4"/>
    <dgm:cxn modelId="{C6EFC662-6521-49DF-B393-F014470A4E79}" type="presParOf" srcId="{87B570D8-F242-463B-AB4C-CF2F49F776A8}" destId="{ED59CB46-C9A3-4418-80CD-55C19FEDB05F}" srcOrd="0" destOrd="0" presId="urn:microsoft.com/office/officeart/2005/8/layout/bProcess4"/>
    <dgm:cxn modelId="{915ED84F-6451-4153-8CBA-CC93B25452C9}" type="presParOf" srcId="{87B570D8-F242-463B-AB4C-CF2F49F776A8}" destId="{280A4F34-6E78-43A2-9FA9-DDB8EE30F324}"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D96ADD-F89E-4B60-ACE8-2A69EC20D2F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F844B9F7-4605-474F-9FDC-C2A0D431B048}">
      <dgm:prSet phldrT="[Text]"/>
      <dgm:spPr/>
      <dgm:t>
        <a:bodyPr/>
        <a:lstStyle/>
        <a:p>
          <a:r>
            <a:rPr lang="el-GR" dirty="0" smtClean="0"/>
            <a:t>Μη δομημένη ή σε βάθος (π.χ. σε προσωπικές αφηγήσεις) </a:t>
          </a:r>
          <a:endParaRPr lang="en-US" dirty="0"/>
        </a:p>
      </dgm:t>
    </dgm:pt>
    <dgm:pt modelId="{B4877F94-A7CA-418C-87F2-CADD17D8C9B4}" type="parTrans" cxnId="{4CC3EA11-0063-4B3C-8D12-4FFB16B96C42}">
      <dgm:prSet/>
      <dgm:spPr/>
      <dgm:t>
        <a:bodyPr/>
        <a:lstStyle/>
        <a:p>
          <a:endParaRPr lang="en-US"/>
        </a:p>
      </dgm:t>
    </dgm:pt>
    <dgm:pt modelId="{38278712-0A2A-4AE8-91C2-829609F86861}" type="sibTrans" cxnId="{4CC3EA11-0063-4B3C-8D12-4FFB16B96C42}">
      <dgm:prSet/>
      <dgm:spPr/>
      <dgm:t>
        <a:bodyPr/>
        <a:lstStyle/>
        <a:p>
          <a:endParaRPr lang="en-US"/>
        </a:p>
      </dgm:t>
    </dgm:pt>
    <dgm:pt modelId="{C426368F-58FE-495B-B90E-5F6FCCF8CE78}">
      <dgm:prSet phldrT="[Text]" custT="1"/>
      <dgm:spPr/>
      <dgm:t>
        <a:bodyPr/>
        <a:lstStyle/>
        <a:p>
          <a:r>
            <a:rPr lang="el-GR" sz="2000" dirty="0" smtClean="0"/>
            <a:t>Τα θέματα υπό διερεύνηση είναι προκαθορισμένα</a:t>
          </a:r>
          <a:endParaRPr lang="en-US" sz="2000" dirty="0"/>
        </a:p>
      </dgm:t>
    </dgm:pt>
    <dgm:pt modelId="{655771CE-B0E8-41B8-A5D5-8D26820DA5A4}" type="parTrans" cxnId="{B810FE13-6F48-4DC3-8D56-9F888892976C}">
      <dgm:prSet/>
      <dgm:spPr/>
      <dgm:t>
        <a:bodyPr/>
        <a:lstStyle/>
        <a:p>
          <a:endParaRPr lang="en-US"/>
        </a:p>
      </dgm:t>
    </dgm:pt>
    <dgm:pt modelId="{B26D1307-D95D-415A-8C27-AB29E51A958F}" type="sibTrans" cxnId="{B810FE13-6F48-4DC3-8D56-9F888892976C}">
      <dgm:prSet/>
      <dgm:spPr/>
      <dgm:t>
        <a:bodyPr/>
        <a:lstStyle/>
        <a:p>
          <a:endParaRPr lang="en-US"/>
        </a:p>
      </dgm:t>
    </dgm:pt>
    <dgm:pt modelId="{EB72CEFB-CBD7-4A15-B6A9-039057BF5078}">
      <dgm:prSet phldrT="[Text]"/>
      <dgm:spPr>
        <a:solidFill>
          <a:srgbClr val="0C6E50"/>
        </a:solidFill>
      </dgm:spPr>
      <dgm:t>
        <a:bodyPr/>
        <a:lstStyle/>
        <a:p>
          <a:r>
            <a:rPr lang="el-GR" dirty="0" smtClean="0"/>
            <a:t>Ημιδομημένη</a:t>
          </a:r>
          <a:endParaRPr lang="en-US" dirty="0"/>
        </a:p>
      </dgm:t>
    </dgm:pt>
    <dgm:pt modelId="{E047C466-7DEB-49B6-842B-7D5F2E1B5C3B}" type="parTrans" cxnId="{0BA0F73D-E97B-4F89-AF71-2E8D828BE3FA}">
      <dgm:prSet/>
      <dgm:spPr/>
      <dgm:t>
        <a:bodyPr/>
        <a:lstStyle/>
        <a:p>
          <a:endParaRPr lang="en-US"/>
        </a:p>
      </dgm:t>
    </dgm:pt>
    <dgm:pt modelId="{2BC991AA-3F05-476E-A09F-39F01DEFC4C6}" type="sibTrans" cxnId="{0BA0F73D-E97B-4F89-AF71-2E8D828BE3FA}">
      <dgm:prSet/>
      <dgm:spPr/>
      <dgm:t>
        <a:bodyPr/>
        <a:lstStyle/>
        <a:p>
          <a:endParaRPr lang="en-US"/>
        </a:p>
      </dgm:t>
    </dgm:pt>
    <dgm:pt modelId="{8F046FF3-2876-4342-86B9-3897C9C32402}">
      <dgm:prSet phldrT="[Text]"/>
      <dgm:spPr>
        <a:solidFill>
          <a:srgbClr val="95E791">
            <a:alpha val="89804"/>
          </a:srgbClr>
        </a:solidFill>
      </dgm:spPr>
      <dgm:t>
        <a:bodyPr/>
        <a:lstStyle/>
        <a:p>
          <a:r>
            <a:rPr lang="el-GR" dirty="0" smtClean="0"/>
            <a:t>Τα θέματα υπό διερεύνηση είναι προκαθορισμένα</a:t>
          </a:r>
          <a:endParaRPr lang="en-US" dirty="0"/>
        </a:p>
      </dgm:t>
    </dgm:pt>
    <dgm:pt modelId="{0613CB19-DDFA-404B-9924-CFE8D61DD59A}" type="parTrans" cxnId="{82989548-0E06-42FA-AB25-459A2CC5F62F}">
      <dgm:prSet/>
      <dgm:spPr/>
      <dgm:t>
        <a:bodyPr/>
        <a:lstStyle/>
        <a:p>
          <a:endParaRPr lang="en-US"/>
        </a:p>
      </dgm:t>
    </dgm:pt>
    <dgm:pt modelId="{1647B95C-C4B4-4E64-B3C1-1E8ED1E21475}" type="sibTrans" cxnId="{82989548-0E06-42FA-AB25-459A2CC5F62F}">
      <dgm:prSet/>
      <dgm:spPr/>
      <dgm:t>
        <a:bodyPr/>
        <a:lstStyle/>
        <a:p>
          <a:endParaRPr lang="en-US"/>
        </a:p>
      </dgm:t>
    </dgm:pt>
    <dgm:pt modelId="{EE38FE0F-1A40-47C1-8177-AC7525535FC8}">
      <dgm:prSet phldrT="[Text]"/>
      <dgm:spPr>
        <a:solidFill>
          <a:srgbClr val="95E791">
            <a:alpha val="89804"/>
          </a:srgbClr>
        </a:solidFill>
      </dgm:spPr>
      <dgm:t>
        <a:bodyPr/>
        <a:lstStyle/>
        <a:p>
          <a:r>
            <a:rPr lang="el-GR" dirty="0" smtClean="0"/>
            <a:t>Το περιεχόμενο των ερωτήσεων είναι προκαθορισμένο</a:t>
          </a:r>
          <a:endParaRPr lang="en-US" dirty="0"/>
        </a:p>
      </dgm:t>
    </dgm:pt>
    <dgm:pt modelId="{71D4874D-7C64-401B-9D5D-EF5B9F687600}" type="parTrans" cxnId="{908CA42C-DC12-4526-A083-5742C8E26655}">
      <dgm:prSet/>
      <dgm:spPr/>
      <dgm:t>
        <a:bodyPr/>
        <a:lstStyle/>
        <a:p>
          <a:endParaRPr lang="en-US"/>
        </a:p>
      </dgm:t>
    </dgm:pt>
    <dgm:pt modelId="{BCA2B0B7-AF78-40F7-9914-00E4890362BA}" type="sibTrans" cxnId="{908CA42C-DC12-4526-A083-5742C8E26655}">
      <dgm:prSet/>
      <dgm:spPr/>
      <dgm:t>
        <a:bodyPr/>
        <a:lstStyle/>
        <a:p>
          <a:endParaRPr lang="en-US"/>
        </a:p>
      </dgm:t>
    </dgm:pt>
    <dgm:pt modelId="{CFF4F442-A88C-449D-B0B0-27129AA064C0}">
      <dgm:prSet phldrT="[Text]"/>
      <dgm:spPr>
        <a:solidFill>
          <a:srgbClr val="E34513"/>
        </a:solidFill>
      </dgm:spPr>
      <dgm:t>
        <a:bodyPr/>
        <a:lstStyle/>
        <a:p>
          <a:r>
            <a:rPr lang="el-GR" dirty="0" smtClean="0"/>
            <a:t>Εστιασμένη</a:t>
          </a:r>
          <a:endParaRPr lang="en-US" dirty="0"/>
        </a:p>
      </dgm:t>
    </dgm:pt>
    <dgm:pt modelId="{8598668F-03FC-43F0-8969-23DC6FC74D06}" type="parTrans" cxnId="{2BF3410F-E334-415C-B58B-685C7F48A443}">
      <dgm:prSet/>
      <dgm:spPr/>
      <dgm:t>
        <a:bodyPr/>
        <a:lstStyle/>
        <a:p>
          <a:endParaRPr lang="en-US"/>
        </a:p>
      </dgm:t>
    </dgm:pt>
    <dgm:pt modelId="{83047586-8098-4A9A-8D27-6BA20EFFF155}" type="sibTrans" cxnId="{2BF3410F-E334-415C-B58B-685C7F48A443}">
      <dgm:prSet/>
      <dgm:spPr/>
      <dgm:t>
        <a:bodyPr/>
        <a:lstStyle/>
        <a:p>
          <a:endParaRPr lang="en-US"/>
        </a:p>
      </dgm:t>
    </dgm:pt>
    <dgm:pt modelId="{A53DCDE6-96CB-4084-94B3-5B52D5797593}">
      <dgm:prSet phldrT="[Text]"/>
      <dgm:spPr>
        <a:solidFill>
          <a:srgbClr val="FAC86E">
            <a:alpha val="89804"/>
          </a:srgbClr>
        </a:solidFill>
      </dgm:spPr>
      <dgm:t>
        <a:bodyPr/>
        <a:lstStyle/>
        <a:p>
          <a:r>
            <a:rPr lang="el-GR" dirty="0" smtClean="0"/>
            <a:t>Εστιάζει στην εμπειρία του ατόμου σε σχέση με ένα φαινόμενο</a:t>
          </a:r>
          <a:endParaRPr lang="en-US" dirty="0"/>
        </a:p>
      </dgm:t>
    </dgm:pt>
    <dgm:pt modelId="{69163E17-987E-4ECA-B25B-58F8CF4EC85E}" type="parTrans" cxnId="{B7995969-14D9-4C6A-A957-E38B471125AA}">
      <dgm:prSet/>
      <dgm:spPr/>
      <dgm:t>
        <a:bodyPr/>
        <a:lstStyle/>
        <a:p>
          <a:endParaRPr lang="en-US"/>
        </a:p>
      </dgm:t>
    </dgm:pt>
    <dgm:pt modelId="{2031CBB7-C8A8-4BA6-AAB1-0E00DD5FE6B5}" type="sibTrans" cxnId="{B7995969-14D9-4C6A-A957-E38B471125AA}">
      <dgm:prSet/>
      <dgm:spPr/>
      <dgm:t>
        <a:bodyPr/>
        <a:lstStyle/>
        <a:p>
          <a:endParaRPr lang="en-US"/>
        </a:p>
      </dgm:t>
    </dgm:pt>
    <dgm:pt modelId="{9167F4BD-FEB3-4266-B7EA-5EDBA2318FC0}">
      <dgm:prSet phldrT="[Text]" custT="1"/>
      <dgm:spPr/>
      <dgm:t>
        <a:bodyPr/>
        <a:lstStyle/>
        <a:p>
          <a:r>
            <a:rPr lang="el-GR" sz="2000" dirty="0" smtClean="0"/>
            <a:t>Η διατύπωση και η αλληλουχία των ερωτήσεων γίνονται την ώρα της συνέντευξης</a:t>
          </a:r>
          <a:endParaRPr lang="en-US" sz="2000" dirty="0"/>
        </a:p>
      </dgm:t>
    </dgm:pt>
    <dgm:pt modelId="{9DFF7DB4-E58E-4764-A4B8-9F5987935813}" type="parTrans" cxnId="{07367987-DFD2-4DC0-8D57-EDC04A7BB38B}">
      <dgm:prSet/>
      <dgm:spPr/>
      <dgm:t>
        <a:bodyPr/>
        <a:lstStyle/>
        <a:p>
          <a:endParaRPr lang="en-US"/>
        </a:p>
      </dgm:t>
    </dgm:pt>
    <dgm:pt modelId="{A09E95F6-73BC-414C-9548-3EDC7F7C7A31}" type="sibTrans" cxnId="{07367987-DFD2-4DC0-8D57-EDC04A7BB38B}">
      <dgm:prSet/>
      <dgm:spPr/>
      <dgm:t>
        <a:bodyPr/>
        <a:lstStyle/>
        <a:p>
          <a:endParaRPr lang="en-US"/>
        </a:p>
      </dgm:t>
    </dgm:pt>
    <dgm:pt modelId="{7D7D0F27-6CA8-47B4-B87A-8203A0C728F1}" type="pres">
      <dgm:prSet presAssocID="{F3D96ADD-F89E-4B60-ACE8-2A69EC20D2FF}" presName="Name0" presStyleCnt="0">
        <dgm:presLayoutVars>
          <dgm:dir/>
          <dgm:animLvl val="lvl"/>
          <dgm:resizeHandles val="exact"/>
        </dgm:presLayoutVars>
      </dgm:prSet>
      <dgm:spPr/>
      <dgm:t>
        <a:bodyPr/>
        <a:lstStyle/>
        <a:p>
          <a:endParaRPr lang="en-US"/>
        </a:p>
      </dgm:t>
    </dgm:pt>
    <dgm:pt modelId="{C474D1A3-9CB7-40E2-8F9A-05A00BA66A69}" type="pres">
      <dgm:prSet presAssocID="{F844B9F7-4605-474F-9FDC-C2A0D431B048}" presName="linNode" presStyleCnt="0"/>
      <dgm:spPr/>
    </dgm:pt>
    <dgm:pt modelId="{67CDC7E2-00A3-44CD-B27A-657169747B2D}" type="pres">
      <dgm:prSet presAssocID="{F844B9F7-4605-474F-9FDC-C2A0D431B048}" presName="parentText" presStyleLbl="node1" presStyleIdx="0" presStyleCnt="3">
        <dgm:presLayoutVars>
          <dgm:chMax val="1"/>
          <dgm:bulletEnabled val="1"/>
        </dgm:presLayoutVars>
      </dgm:prSet>
      <dgm:spPr/>
      <dgm:t>
        <a:bodyPr/>
        <a:lstStyle/>
        <a:p>
          <a:endParaRPr lang="en-US"/>
        </a:p>
      </dgm:t>
    </dgm:pt>
    <dgm:pt modelId="{38D9E8EA-5AEB-47B0-AE51-B1C82817865F}" type="pres">
      <dgm:prSet presAssocID="{F844B9F7-4605-474F-9FDC-C2A0D431B048}" presName="descendantText" presStyleLbl="alignAccFollowNode1" presStyleIdx="0" presStyleCnt="3" custScaleY="118898">
        <dgm:presLayoutVars>
          <dgm:bulletEnabled val="1"/>
        </dgm:presLayoutVars>
      </dgm:prSet>
      <dgm:spPr/>
      <dgm:t>
        <a:bodyPr/>
        <a:lstStyle/>
        <a:p>
          <a:endParaRPr lang="en-US"/>
        </a:p>
      </dgm:t>
    </dgm:pt>
    <dgm:pt modelId="{F9E9399B-C74F-4134-830A-E12804E0A93D}" type="pres">
      <dgm:prSet presAssocID="{38278712-0A2A-4AE8-91C2-829609F86861}" presName="sp" presStyleCnt="0"/>
      <dgm:spPr/>
    </dgm:pt>
    <dgm:pt modelId="{5281CDED-29DB-4169-A573-DFE43ABBAF39}" type="pres">
      <dgm:prSet presAssocID="{EB72CEFB-CBD7-4A15-B6A9-039057BF5078}" presName="linNode" presStyleCnt="0"/>
      <dgm:spPr/>
    </dgm:pt>
    <dgm:pt modelId="{6324C367-B0C3-4FA8-AAF2-341DB02EAC56}" type="pres">
      <dgm:prSet presAssocID="{EB72CEFB-CBD7-4A15-B6A9-039057BF5078}" presName="parentText" presStyleLbl="node1" presStyleIdx="1" presStyleCnt="3">
        <dgm:presLayoutVars>
          <dgm:chMax val="1"/>
          <dgm:bulletEnabled val="1"/>
        </dgm:presLayoutVars>
      </dgm:prSet>
      <dgm:spPr/>
      <dgm:t>
        <a:bodyPr/>
        <a:lstStyle/>
        <a:p>
          <a:endParaRPr lang="en-US"/>
        </a:p>
      </dgm:t>
    </dgm:pt>
    <dgm:pt modelId="{1AF20233-DD04-47E7-80B0-925C3B680ACD}" type="pres">
      <dgm:prSet presAssocID="{EB72CEFB-CBD7-4A15-B6A9-039057BF5078}" presName="descendantText" presStyleLbl="alignAccFollowNode1" presStyleIdx="1" presStyleCnt="3">
        <dgm:presLayoutVars>
          <dgm:bulletEnabled val="1"/>
        </dgm:presLayoutVars>
      </dgm:prSet>
      <dgm:spPr/>
      <dgm:t>
        <a:bodyPr/>
        <a:lstStyle/>
        <a:p>
          <a:endParaRPr lang="en-US"/>
        </a:p>
      </dgm:t>
    </dgm:pt>
    <dgm:pt modelId="{DC3E5987-8992-43E4-BCAC-DE23AC57C86C}" type="pres">
      <dgm:prSet presAssocID="{2BC991AA-3F05-476E-A09F-39F01DEFC4C6}" presName="sp" presStyleCnt="0"/>
      <dgm:spPr/>
    </dgm:pt>
    <dgm:pt modelId="{996BD910-099F-429D-B088-F25A0ED81C8D}" type="pres">
      <dgm:prSet presAssocID="{CFF4F442-A88C-449D-B0B0-27129AA064C0}" presName="linNode" presStyleCnt="0"/>
      <dgm:spPr/>
    </dgm:pt>
    <dgm:pt modelId="{44DE59EF-F614-4868-B74A-EDB3124349C8}" type="pres">
      <dgm:prSet presAssocID="{CFF4F442-A88C-449D-B0B0-27129AA064C0}" presName="parentText" presStyleLbl="node1" presStyleIdx="2" presStyleCnt="3">
        <dgm:presLayoutVars>
          <dgm:chMax val="1"/>
          <dgm:bulletEnabled val="1"/>
        </dgm:presLayoutVars>
      </dgm:prSet>
      <dgm:spPr/>
      <dgm:t>
        <a:bodyPr/>
        <a:lstStyle/>
        <a:p>
          <a:endParaRPr lang="en-US"/>
        </a:p>
      </dgm:t>
    </dgm:pt>
    <dgm:pt modelId="{23029464-17B0-4992-AC97-C0683A416098}" type="pres">
      <dgm:prSet presAssocID="{CFF4F442-A88C-449D-B0B0-27129AA064C0}" presName="descendantText" presStyleLbl="alignAccFollowNode1" presStyleIdx="2" presStyleCnt="3">
        <dgm:presLayoutVars>
          <dgm:bulletEnabled val="1"/>
        </dgm:presLayoutVars>
      </dgm:prSet>
      <dgm:spPr/>
      <dgm:t>
        <a:bodyPr/>
        <a:lstStyle/>
        <a:p>
          <a:endParaRPr lang="en-US"/>
        </a:p>
      </dgm:t>
    </dgm:pt>
  </dgm:ptLst>
  <dgm:cxnLst>
    <dgm:cxn modelId="{4EC955D6-7436-4154-B154-C76BC644B700}" type="presOf" srcId="{EB72CEFB-CBD7-4A15-B6A9-039057BF5078}" destId="{6324C367-B0C3-4FA8-AAF2-341DB02EAC56}" srcOrd="0" destOrd="0" presId="urn:microsoft.com/office/officeart/2005/8/layout/vList5"/>
    <dgm:cxn modelId="{07367987-DFD2-4DC0-8D57-EDC04A7BB38B}" srcId="{F844B9F7-4605-474F-9FDC-C2A0D431B048}" destId="{9167F4BD-FEB3-4266-B7EA-5EDBA2318FC0}" srcOrd="1" destOrd="0" parTransId="{9DFF7DB4-E58E-4764-A4B8-9F5987935813}" sibTransId="{A09E95F6-73BC-414C-9548-3EDC7F7C7A31}"/>
    <dgm:cxn modelId="{5CE27500-E032-49B8-9040-57E19BC22AAF}" type="presOf" srcId="{CFF4F442-A88C-449D-B0B0-27129AA064C0}" destId="{44DE59EF-F614-4868-B74A-EDB3124349C8}" srcOrd="0" destOrd="0" presId="urn:microsoft.com/office/officeart/2005/8/layout/vList5"/>
    <dgm:cxn modelId="{1FE5FFF9-BACD-4216-BA89-F340F5FB1982}" type="presOf" srcId="{A53DCDE6-96CB-4084-94B3-5B52D5797593}" destId="{23029464-17B0-4992-AC97-C0683A416098}" srcOrd="0" destOrd="0" presId="urn:microsoft.com/office/officeart/2005/8/layout/vList5"/>
    <dgm:cxn modelId="{B7995969-14D9-4C6A-A957-E38B471125AA}" srcId="{CFF4F442-A88C-449D-B0B0-27129AA064C0}" destId="{A53DCDE6-96CB-4084-94B3-5B52D5797593}" srcOrd="0" destOrd="0" parTransId="{69163E17-987E-4ECA-B25B-58F8CF4EC85E}" sibTransId="{2031CBB7-C8A8-4BA6-AAB1-0E00DD5FE6B5}"/>
    <dgm:cxn modelId="{4CC3EA11-0063-4B3C-8D12-4FFB16B96C42}" srcId="{F3D96ADD-F89E-4B60-ACE8-2A69EC20D2FF}" destId="{F844B9F7-4605-474F-9FDC-C2A0D431B048}" srcOrd="0" destOrd="0" parTransId="{B4877F94-A7CA-418C-87F2-CADD17D8C9B4}" sibTransId="{38278712-0A2A-4AE8-91C2-829609F86861}"/>
    <dgm:cxn modelId="{7CCE2C41-F87C-4439-BD84-8FDCC9808CA5}" type="presOf" srcId="{EE38FE0F-1A40-47C1-8177-AC7525535FC8}" destId="{1AF20233-DD04-47E7-80B0-925C3B680ACD}" srcOrd="0" destOrd="1" presId="urn:microsoft.com/office/officeart/2005/8/layout/vList5"/>
    <dgm:cxn modelId="{9412A531-B02F-456D-8C35-A5E845A341AF}" type="presOf" srcId="{9167F4BD-FEB3-4266-B7EA-5EDBA2318FC0}" destId="{38D9E8EA-5AEB-47B0-AE51-B1C82817865F}" srcOrd="0" destOrd="1" presId="urn:microsoft.com/office/officeart/2005/8/layout/vList5"/>
    <dgm:cxn modelId="{908CA42C-DC12-4526-A083-5742C8E26655}" srcId="{EB72CEFB-CBD7-4A15-B6A9-039057BF5078}" destId="{EE38FE0F-1A40-47C1-8177-AC7525535FC8}" srcOrd="1" destOrd="0" parTransId="{71D4874D-7C64-401B-9D5D-EF5B9F687600}" sibTransId="{BCA2B0B7-AF78-40F7-9914-00E4890362BA}"/>
    <dgm:cxn modelId="{79F4A587-F708-4E02-A2E3-9AF96E3532FB}" type="presOf" srcId="{8F046FF3-2876-4342-86B9-3897C9C32402}" destId="{1AF20233-DD04-47E7-80B0-925C3B680ACD}" srcOrd="0" destOrd="0" presId="urn:microsoft.com/office/officeart/2005/8/layout/vList5"/>
    <dgm:cxn modelId="{82989548-0E06-42FA-AB25-459A2CC5F62F}" srcId="{EB72CEFB-CBD7-4A15-B6A9-039057BF5078}" destId="{8F046FF3-2876-4342-86B9-3897C9C32402}" srcOrd="0" destOrd="0" parTransId="{0613CB19-DDFA-404B-9924-CFE8D61DD59A}" sibTransId="{1647B95C-C4B4-4E64-B3C1-1E8ED1E21475}"/>
    <dgm:cxn modelId="{0BA0F73D-E97B-4F89-AF71-2E8D828BE3FA}" srcId="{F3D96ADD-F89E-4B60-ACE8-2A69EC20D2FF}" destId="{EB72CEFB-CBD7-4A15-B6A9-039057BF5078}" srcOrd="1" destOrd="0" parTransId="{E047C466-7DEB-49B6-842B-7D5F2E1B5C3B}" sibTransId="{2BC991AA-3F05-476E-A09F-39F01DEFC4C6}"/>
    <dgm:cxn modelId="{838C0005-A59A-4F50-B9C7-E93FAD2E2A5C}" type="presOf" srcId="{C426368F-58FE-495B-B90E-5F6FCCF8CE78}" destId="{38D9E8EA-5AEB-47B0-AE51-B1C82817865F}" srcOrd="0" destOrd="0" presId="urn:microsoft.com/office/officeart/2005/8/layout/vList5"/>
    <dgm:cxn modelId="{7BBC2452-213A-4CE9-8E95-09ED68AC0048}" type="presOf" srcId="{F3D96ADD-F89E-4B60-ACE8-2A69EC20D2FF}" destId="{7D7D0F27-6CA8-47B4-B87A-8203A0C728F1}" srcOrd="0" destOrd="0" presId="urn:microsoft.com/office/officeart/2005/8/layout/vList5"/>
    <dgm:cxn modelId="{B810FE13-6F48-4DC3-8D56-9F888892976C}" srcId="{F844B9F7-4605-474F-9FDC-C2A0D431B048}" destId="{C426368F-58FE-495B-B90E-5F6FCCF8CE78}" srcOrd="0" destOrd="0" parTransId="{655771CE-B0E8-41B8-A5D5-8D26820DA5A4}" sibTransId="{B26D1307-D95D-415A-8C27-AB29E51A958F}"/>
    <dgm:cxn modelId="{8EA2E4D1-3AD1-4E59-A929-0214DE2704DE}" type="presOf" srcId="{F844B9F7-4605-474F-9FDC-C2A0D431B048}" destId="{67CDC7E2-00A3-44CD-B27A-657169747B2D}" srcOrd="0" destOrd="0" presId="urn:microsoft.com/office/officeart/2005/8/layout/vList5"/>
    <dgm:cxn modelId="{2BF3410F-E334-415C-B58B-685C7F48A443}" srcId="{F3D96ADD-F89E-4B60-ACE8-2A69EC20D2FF}" destId="{CFF4F442-A88C-449D-B0B0-27129AA064C0}" srcOrd="2" destOrd="0" parTransId="{8598668F-03FC-43F0-8969-23DC6FC74D06}" sibTransId="{83047586-8098-4A9A-8D27-6BA20EFFF155}"/>
    <dgm:cxn modelId="{81972094-0A88-42FB-A588-95C0D032CB2C}" type="presParOf" srcId="{7D7D0F27-6CA8-47B4-B87A-8203A0C728F1}" destId="{C474D1A3-9CB7-40E2-8F9A-05A00BA66A69}" srcOrd="0" destOrd="0" presId="urn:microsoft.com/office/officeart/2005/8/layout/vList5"/>
    <dgm:cxn modelId="{5AA32796-BD33-4CE4-AFD7-856C74FE8641}" type="presParOf" srcId="{C474D1A3-9CB7-40E2-8F9A-05A00BA66A69}" destId="{67CDC7E2-00A3-44CD-B27A-657169747B2D}" srcOrd="0" destOrd="0" presId="urn:microsoft.com/office/officeart/2005/8/layout/vList5"/>
    <dgm:cxn modelId="{A21A5DBE-683B-40C0-A9C5-3562C29BA96E}" type="presParOf" srcId="{C474D1A3-9CB7-40E2-8F9A-05A00BA66A69}" destId="{38D9E8EA-5AEB-47B0-AE51-B1C82817865F}" srcOrd="1" destOrd="0" presId="urn:microsoft.com/office/officeart/2005/8/layout/vList5"/>
    <dgm:cxn modelId="{B7778C2F-2D81-432B-98F1-F87309EB7443}" type="presParOf" srcId="{7D7D0F27-6CA8-47B4-B87A-8203A0C728F1}" destId="{F9E9399B-C74F-4134-830A-E12804E0A93D}" srcOrd="1" destOrd="0" presId="urn:microsoft.com/office/officeart/2005/8/layout/vList5"/>
    <dgm:cxn modelId="{16136076-8626-4E91-9265-DA5F135B72F4}" type="presParOf" srcId="{7D7D0F27-6CA8-47B4-B87A-8203A0C728F1}" destId="{5281CDED-29DB-4169-A573-DFE43ABBAF39}" srcOrd="2" destOrd="0" presId="urn:microsoft.com/office/officeart/2005/8/layout/vList5"/>
    <dgm:cxn modelId="{3411444B-66CE-4B37-A895-4836652BD2C5}" type="presParOf" srcId="{5281CDED-29DB-4169-A573-DFE43ABBAF39}" destId="{6324C367-B0C3-4FA8-AAF2-341DB02EAC56}" srcOrd="0" destOrd="0" presId="urn:microsoft.com/office/officeart/2005/8/layout/vList5"/>
    <dgm:cxn modelId="{CEC9A75D-FE67-46FF-A05E-FC83EC8A9DFB}" type="presParOf" srcId="{5281CDED-29DB-4169-A573-DFE43ABBAF39}" destId="{1AF20233-DD04-47E7-80B0-925C3B680ACD}" srcOrd="1" destOrd="0" presId="urn:microsoft.com/office/officeart/2005/8/layout/vList5"/>
    <dgm:cxn modelId="{9CD2E19A-7C74-4CD2-BEEC-0327F0596DA7}" type="presParOf" srcId="{7D7D0F27-6CA8-47B4-B87A-8203A0C728F1}" destId="{DC3E5987-8992-43E4-BCAC-DE23AC57C86C}" srcOrd="3" destOrd="0" presId="urn:microsoft.com/office/officeart/2005/8/layout/vList5"/>
    <dgm:cxn modelId="{C9F2B727-5DF1-40D0-AF8D-42525FE0498D}" type="presParOf" srcId="{7D7D0F27-6CA8-47B4-B87A-8203A0C728F1}" destId="{996BD910-099F-429D-B088-F25A0ED81C8D}" srcOrd="4" destOrd="0" presId="urn:microsoft.com/office/officeart/2005/8/layout/vList5"/>
    <dgm:cxn modelId="{C3314B34-6D77-4E37-9309-A53681CAD79A}" type="presParOf" srcId="{996BD910-099F-429D-B088-F25A0ED81C8D}" destId="{44DE59EF-F614-4868-B74A-EDB3124349C8}" srcOrd="0" destOrd="0" presId="urn:microsoft.com/office/officeart/2005/8/layout/vList5"/>
    <dgm:cxn modelId="{EE6DF37D-4B5A-4117-9FB5-56AB0F348368}" type="presParOf" srcId="{996BD910-099F-429D-B088-F25A0ED81C8D}" destId="{23029464-17B0-4992-AC97-C0683A41609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D4418B8-237C-4FEC-BC9E-792187318E15}"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B14CDA6C-B419-4027-9646-8D290AE68C3F}">
      <dgm:prSet phldrT="[Text]" custT="1"/>
      <dgm:spPr/>
      <dgm:t>
        <a:bodyPr/>
        <a:lstStyle/>
        <a:p>
          <a:r>
            <a:rPr lang="el-GR" sz="2800" dirty="0" smtClean="0"/>
            <a:t>Αφετηρία</a:t>
          </a:r>
          <a:endParaRPr lang="en-US" sz="2800" dirty="0"/>
        </a:p>
      </dgm:t>
    </dgm:pt>
    <dgm:pt modelId="{E4AC4845-E752-4CDD-804D-7031E142E54F}" type="parTrans" cxnId="{00EF6C54-1BA9-43F8-A91E-A625B5824E6F}">
      <dgm:prSet/>
      <dgm:spPr/>
      <dgm:t>
        <a:bodyPr/>
        <a:lstStyle/>
        <a:p>
          <a:endParaRPr lang="en-US"/>
        </a:p>
      </dgm:t>
    </dgm:pt>
    <dgm:pt modelId="{2DB8225A-38F9-43B6-A0F4-8C3057EA9699}" type="sibTrans" cxnId="{00EF6C54-1BA9-43F8-A91E-A625B5824E6F}">
      <dgm:prSet/>
      <dgm:spPr/>
      <dgm:t>
        <a:bodyPr/>
        <a:lstStyle/>
        <a:p>
          <a:endParaRPr lang="en-US"/>
        </a:p>
      </dgm:t>
    </dgm:pt>
    <dgm:pt modelId="{616A0FAE-6678-4527-8E76-1D1BCCA06910}">
      <dgm:prSet phldrT="[Text]" custT="1"/>
      <dgm:spPr/>
      <dgm:t>
        <a:bodyPr/>
        <a:lstStyle/>
        <a:p>
          <a:r>
            <a:rPr lang="el-GR" sz="2200" dirty="0" smtClean="0"/>
            <a:t>Ποια είναι η εμπειρία σου για το υπό έρευνα φαινόμενο;</a:t>
          </a:r>
          <a:endParaRPr lang="en-US" sz="2200" dirty="0"/>
        </a:p>
      </dgm:t>
    </dgm:pt>
    <dgm:pt modelId="{49619186-F4E8-4E7D-8A71-8632755B98B8}" type="parTrans" cxnId="{3DA45EAF-3D8B-4C72-80C5-751E67707C16}">
      <dgm:prSet/>
      <dgm:spPr/>
      <dgm:t>
        <a:bodyPr/>
        <a:lstStyle/>
        <a:p>
          <a:endParaRPr lang="en-US"/>
        </a:p>
      </dgm:t>
    </dgm:pt>
    <dgm:pt modelId="{7A557C02-184C-428B-8D94-39D23071FB38}" type="sibTrans" cxnId="{3DA45EAF-3D8B-4C72-80C5-751E67707C16}">
      <dgm:prSet/>
      <dgm:spPr/>
      <dgm:t>
        <a:bodyPr/>
        <a:lstStyle/>
        <a:p>
          <a:endParaRPr lang="en-US"/>
        </a:p>
      </dgm:t>
    </dgm:pt>
    <dgm:pt modelId="{F61FA115-C27E-4BCE-A8A6-C256670C2CDD}">
      <dgm:prSet phldrT="[Text]" custT="1"/>
      <dgm:spPr/>
      <dgm:t>
        <a:bodyPr/>
        <a:lstStyle/>
        <a:p>
          <a:r>
            <a:rPr lang="el-GR" sz="2200" dirty="0" smtClean="0"/>
            <a:t>Κάθε ερώτηση βασίζεται στις απαντήσεις</a:t>
          </a:r>
          <a:endParaRPr lang="en-US" sz="2200" dirty="0"/>
        </a:p>
      </dgm:t>
    </dgm:pt>
    <dgm:pt modelId="{D40E6AE4-2BFD-4CB4-8F2B-1B9963DE5617}" type="parTrans" cxnId="{1E0C4D27-45D8-4F95-84E0-9A5DDCDC1B38}">
      <dgm:prSet/>
      <dgm:spPr/>
      <dgm:t>
        <a:bodyPr/>
        <a:lstStyle/>
        <a:p>
          <a:endParaRPr lang="en-US"/>
        </a:p>
      </dgm:t>
    </dgm:pt>
    <dgm:pt modelId="{274AF794-0D46-490E-9DF7-8080E9A2BC55}" type="sibTrans" cxnId="{1E0C4D27-45D8-4F95-84E0-9A5DDCDC1B38}">
      <dgm:prSet/>
      <dgm:spPr/>
      <dgm:t>
        <a:bodyPr/>
        <a:lstStyle/>
        <a:p>
          <a:endParaRPr lang="en-US"/>
        </a:p>
      </dgm:t>
    </dgm:pt>
    <dgm:pt modelId="{2518183E-0ADA-403D-B4C0-F8AD3167E3F9}">
      <dgm:prSet phldrT="[Text]" custT="1"/>
      <dgm:spPr/>
      <dgm:t>
        <a:bodyPr/>
        <a:lstStyle/>
        <a:p>
          <a:r>
            <a:rPr lang="el-GR" sz="2800" dirty="0" smtClean="0"/>
            <a:t>Τέλος</a:t>
          </a:r>
          <a:endParaRPr lang="en-US" sz="2800" dirty="0"/>
        </a:p>
      </dgm:t>
    </dgm:pt>
    <dgm:pt modelId="{8AAD0461-659C-4385-9F37-41228A55AA9E}" type="parTrans" cxnId="{F7717379-34E3-4C53-8A35-0AB374ACEDB3}">
      <dgm:prSet/>
      <dgm:spPr/>
      <dgm:t>
        <a:bodyPr/>
        <a:lstStyle/>
        <a:p>
          <a:endParaRPr lang="en-US"/>
        </a:p>
      </dgm:t>
    </dgm:pt>
    <dgm:pt modelId="{E0E3D2B5-387B-424E-B60E-84590321926C}" type="sibTrans" cxnId="{F7717379-34E3-4C53-8A35-0AB374ACEDB3}">
      <dgm:prSet/>
      <dgm:spPr/>
      <dgm:t>
        <a:bodyPr/>
        <a:lstStyle/>
        <a:p>
          <a:endParaRPr lang="en-US"/>
        </a:p>
      </dgm:t>
    </dgm:pt>
    <dgm:pt modelId="{ADAF98EF-858F-49FE-98C8-EAC027DFBC59}">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l-GR" sz="2000" dirty="0" smtClean="0"/>
            <a:t>Συνέντευξη με μορφή διαλόγου</a:t>
          </a:r>
          <a:endParaRPr lang="en-US" sz="2000" dirty="0" smtClean="0"/>
        </a:p>
        <a:p>
          <a:pPr defTabSz="1866900">
            <a:lnSpc>
              <a:spcPct val="90000"/>
            </a:lnSpc>
            <a:spcBef>
              <a:spcPct val="0"/>
            </a:spcBef>
            <a:spcAft>
              <a:spcPct val="35000"/>
            </a:spcAft>
          </a:pPr>
          <a:endParaRPr lang="en-US" dirty="0"/>
        </a:p>
      </dgm:t>
    </dgm:pt>
    <dgm:pt modelId="{D4C0441E-8FF5-4272-B019-EFE525A969C4}" type="sibTrans" cxnId="{16A24924-6F8A-40F9-ABF4-CE2409F2BFE7}">
      <dgm:prSet/>
      <dgm:spPr/>
      <dgm:t>
        <a:bodyPr/>
        <a:lstStyle/>
        <a:p>
          <a:endParaRPr lang="en-US"/>
        </a:p>
      </dgm:t>
    </dgm:pt>
    <dgm:pt modelId="{55691992-AE4E-4662-B998-B44D2DBD6FF2}" type="parTrans" cxnId="{16A24924-6F8A-40F9-ABF4-CE2409F2BFE7}">
      <dgm:prSet/>
      <dgm:spPr/>
      <dgm:t>
        <a:bodyPr/>
        <a:lstStyle/>
        <a:p>
          <a:endParaRPr lang="en-US"/>
        </a:p>
      </dgm:t>
    </dgm:pt>
    <dgm:pt modelId="{08C9FDD1-4498-476B-8F7F-7B6D49356CFE}">
      <dgm:prSet phldrT="[Text]" custT="1"/>
      <dgm:spPr/>
      <dgm:t>
        <a:bodyPr/>
        <a:lstStyle/>
        <a:p>
          <a:r>
            <a:rPr lang="el-GR" sz="2200" dirty="0" smtClean="0"/>
            <a:t>Αφηγηματική διαδικασία</a:t>
          </a:r>
          <a:endParaRPr lang="en-US" sz="2200" dirty="0"/>
        </a:p>
      </dgm:t>
    </dgm:pt>
    <dgm:pt modelId="{5BF0A48D-0A1B-4F96-9676-6BCB08435E4F}" type="parTrans" cxnId="{84DE031A-2510-417E-A3C5-6A69F5824136}">
      <dgm:prSet/>
      <dgm:spPr/>
      <dgm:t>
        <a:bodyPr/>
        <a:lstStyle/>
        <a:p>
          <a:endParaRPr lang="en-US"/>
        </a:p>
      </dgm:t>
    </dgm:pt>
    <dgm:pt modelId="{B8A21E35-4CAD-4B3F-969B-6A3502BB446D}" type="sibTrans" cxnId="{84DE031A-2510-417E-A3C5-6A69F5824136}">
      <dgm:prSet/>
      <dgm:spPr/>
      <dgm:t>
        <a:bodyPr/>
        <a:lstStyle/>
        <a:p>
          <a:endParaRPr lang="en-US"/>
        </a:p>
      </dgm:t>
    </dgm:pt>
    <dgm:pt modelId="{176A83DF-A671-4B93-A225-67E26EC3263A}">
      <dgm:prSet phldrT="[Text]" custT="1"/>
      <dgm:spPr/>
      <dgm:t>
        <a:bodyPr/>
        <a:lstStyle/>
        <a:p>
          <a:endParaRPr lang="en-US" sz="2400" dirty="0"/>
        </a:p>
      </dgm:t>
    </dgm:pt>
    <dgm:pt modelId="{AC1DD78D-6D6A-4D69-9C14-41A75A1CBEA0}" type="parTrans" cxnId="{0D5AD56D-7B5C-4231-AED3-5984EFF12D4A}">
      <dgm:prSet/>
      <dgm:spPr/>
      <dgm:t>
        <a:bodyPr/>
        <a:lstStyle/>
        <a:p>
          <a:endParaRPr lang="en-US"/>
        </a:p>
      </dgm:t>
    </dgm:pt>
    <dgm:pt modelId="{A1034E7F-8D48-4C43-B723-2EED868F58F9}" type="sibTrans" cxnId="{0D5AD56D-7B5C-4231-AED3-5984EFF12D4A}">
      <dgm:prSet/>
      <dgm:spPr/>
      <dgm:t>
        <a:bodyPr/>
        <a:lstStyle/>
        <a:p>
          <a:endParaRPr lang="en-US"/>
        </a:p>
      </dgm:t>
    </dgm:pt>
    <dgm:pt modelId="{8ACE2AD9-5FF3-4685-BE17-B43919290811}" type="pres">
      <dgm:prSet presAssocID="{AD4418B8-237C-4FEC-BC9E-792187318E15}" presName="Name0" presStyleCnt="0">
        <dgm:presLayoutVars>
          <dgm:dir/>
          <dgm:animLvl val="lvl"/>
          <dgm:resizeHandles val="exact"/>
        </dgm:presLayoutVars>
      </dgm:prSet>
      <dgm:spPr/>
      <dgm:t>
        <a:bodyPr/>
        <a:lstStyle/>
        <a:p>
          <a:endParaRPr lang="en-US"/>
        </a:p>
      </dgm:t>
    </dgm:pt>
    <dgm:pt modelId="{AE4C2FD2-B887-4FF0-9EA2-E0664E6D7B88}" type="pres">
      <dgm:prSet presAssocID="{AD4418B8-237C-4FEC-BC9E-792187318E15}" presName="tSp" presStyleCnt="0"/>
      <dgm:spPr/>
    </dgm:pt>
    <dgm:pt modelId="{55829145-DCC7-479F-ACEA-56388B4ED46D}" type="pres">
      <dgm:prSet presAssocID="{AD4418B8-237C-4FEC-BC9E-792187318E15}" presName="bSp" presStyleCnt="0"/>
      <dgm:spPr/>
    </dgm:pt>
    <dgm:pt modelId="{A8AE4E29-CA85-409B-858C-7A843F0EFBF8}" type="pres">
      <dgm:prSet presAssocID="{AD4418B8-237C-4FEC-BC9E-792187318E15}" presName="process" presStyleCnt="0"/>
      <dgm:spPr/>
    </dgm:pt>
    <dgm:pt modelId="{E5049537-4BC2-40B9-8C95-E5108FB1DA60}" type="pres">
      <dgm:prSet presAssocID="{B14CDA6C-B419-4027-9646-8D290AE68C3F}" presName="composite1" presStyleCnt="0"/>
      <dgm:spPr/>
    </dgm:pt>
    <dgm:pt modelId="{2F138232-402C-4EE1-95C1-351697B84C34}" type="pres">
      <dgm:prSet presAssocID="{B14CDA6C-B419-4027-9646-8D290AE68C3F}" presName="dummyNode1" presStyleLbl="node1" presStyleIdx="0" presStyleCnt="3"/>
      <dgm:spPr/>
    </dgm:pt>
    <dgm:pt modelId="{BF44A37F-DA78-40AA-B9D8-BA91E159A834}" type="pres">
      <dgm:prSet presAssocID="{B14CDA6C-B419-4027-9646-8D290AE68C3F}" presName="childNode1" presStyleLbl="bgAcc1" presStyleIdx="0" presStyleCnt="3" custScaleX="114324" custScaleY="120316" custLinFactNeighborX="348" custLinFactNeighborY="-11177">
        <dgm:presLayoutVars>
          <dgm:bulletEnabled val="1"/>
        </dgm:presLayoutVars>
      </dgm:prSet>
      <dgm:spPr/>
      <dgm:t>
        <a:bodyPr/>
        <a:lstStyle/>
        <a:p>
          <a:endParaRPr lang="en-US"/>
        </a:p>
      </dgm:t>
    </dgm:pt>
    <dgm:pt modelId="{135E34D7-425D-4244-A5BB-A128E6B747DC}" type="pres">
      <dgm:prSet presAssocID="{B14CDA6C-B419-4027-9646-8D290AE68C3F}" presName="childNode1tx" presStyleLbl="bgAcc1" presStyleIdx="0" presStyleCnt="3">
        <dgm:presLayoutVars>
          <dgm:bulletEnabled val="1"/>
        </dgm:presLayoutVars>
      </dgm:prSet>
      <dgm:spPr/>
      <dgm:t>
        <a:bodyPr/>
        <a:lstStyle/>
        <a:p>
          <a:endParaRPr lang="en-US"/>
        </a:p>
      </dgm:t>
    </dgm:pt>
    <dgm:pt modelId="{616EBB7C-5B53-4212-9678-3A2832E77286}" type="pres">
      <dgm:prSet presAssocID="{B14CDA6C-B419-4027-9646-8D290AE68C3F}" presName="parentNode1" presStyleLbl="node1" presStyleIdx="0" presStyleCnt="3" custLinFactNeighborX="-216" custLinFactNeighborY="44897">
        <dgm:presLayoutVars>
          <dgm:chMax val="1"/>
          <dgm:bulletEnabled val="1"/>
        </dgm:presLayoutVars>
      </dgm:prSet>
      <dgm:spPr/>
      <dgm:t>
        <a:bodyPr/>
        <a:lstStyle/>
        <a:p>
          <a:endParaRPr lang="en-US"/>
        </a:p>
      </dgm:t>
    </dgm:pt>
    <dgm:pt modelId="{DFAFCC6E-A4D2-4666-B99D-69432EFC99DD}" type="pres">
      <dgm:prSet presAssocID="{B14CDA6C-B419-4027-9646-8D290AE68C3F}" presName="connSite1" presStyleCnt="0"/>
      <dgm:spPr/>
    </dgm:pt>
    <dgm:pt modelId="{09FE07FC-EAE0-4223-B694-2A0D54C44CD7}" type="pres">
      <dgm:prSet presAssocID="{2DB8225A-38F9-43B6-A0F4-8C3057EA9699}" presName="Name9" presStyleLbl="sibTrans2D1" presStyleIdx="0" presStyleCnt="2" custLinFactNeighborX="4590" custLinFactNeighborY="4482"/>
      <dgm:spPr/>
      <dgm:t>
        <a:bodyPr/>
        <a:lstStyle/>
        <a:p>
          <a:endParaRPr lang="en-US"/>
        </a:p>
      </dgm:t>
    </dgm:pt>
    <dgm:pt modelId="{876251DF-A6FB-469A-BD1B-E10775F52505}" type="pres">
      <dgm:prSet presAssocID="{ADAF98EF-858F-49FE-98C8-EAC027DFBC59}" presName="composite2" presStyleCnt="0"/>
      <dgm:spPr/>
    </dgm:pt>
    <dgm:pt modelId="{9DBF1E2D-3AD3-4083-9EFB-FF236B3A5055}" type="pres">
      <dgm:prSet presAssocID="{ADAF98EF-858F-49FE-98C8-EAC027DFBC59}" presName="dummyNode2" presStyleLbl="node1" presStyleIdx="0" presStyleCnt="3"/>
      <dgm:spPr/>
    </dgm:pt>
    <dgm:pt modelId="{1FB827F3-0205-4ABD-95BF-A5F317033DF0}" type="pres">
      <dgm:prSet presAssocID="{ADAF98EF-858F-49FE-98C8-EAC027DFBC59}" presName="childNode2" presStyleLbl="bgAcc1" presStyleIdx="1" presStyleCnt="3" custScaleX="121585" custScaleY="152929">
        <dgm:presLayoutVars>
          <dgm:bulletEnabled val="1"/>
        </dgm:presLayoutVars>
      </dgm:prSet>
      <dgm:spPr/>
      <dgm:t>
        <a:bodyPr/>
        <a:lstStyle/>
        <a:p>
          <a:endParaRPr lang="en-US"/>
        </a:p>
      </dgm:t>
    </dgm:pt>
    <dgm:pt modelId="{4D17D821-E324-40B3-843D-47745A3262EE}" type="pres">
      <dgm:prSet presAssocID="{ADAF98EF-858F-49FE-98C8-EAC027DFBC59}" presName="childNode2tx" presStyleLbl="bgAcc1" presStyleIdx="1" presStyleCnt="3">
        <dgm:presLayoutVars>
          <dgm:bulletEnabled val="1"/>
        </dgm:presLayoutVars>
      </dgm:prSet>
      <dgm:spPr/>
      <dgm:t>
        <a:bodyPr/>
        <a:lstStyle/>
        <a:p>
          <a:endParaRPr lang="en-US"/>
        </a:p>
      </dgm:t>
    </dgm:pt>
    <dgm:pt modelId="{1D53278D-D3B7-4BCA-97DC-B3DE8472FE3C}" type="pres">
      <dgm:prSet presAssocID="{ADAF98EF-858F-49FE-98C8-EAC027DFBC59}" presName="parentNode2" presStyleLbl="node1" presStyleIdx="1" presStyleCnt="3" custScaleX="100418" custScaleY="174312" custLinFactY="-15555" custLinFactNeighborX="-16856" custLinFactNeighborY="-100000">
        <dgm:presLayoutVars>
          <dgm:chMax val="0"/>
          <dgm:bulletEnabled val="1"/>
        </dgm:presLayoutVars>
      </dgm:prSet>
      <dgm:spPr/>
      <dgm:t>
        <a:bodyPr/>
        <a:lstStyle/>
        <a:p>
          <a:endParaRPr lang="en-US"/>
        </a:p>
      </dgm:t>
    </dgm:pt>
    <dgm:pt modelId="{DAAB1955-A9BD-49DF-9CFE-B4C423690D31}" type="pres">
      <dgm:prSet presAssocID="{ADAF98EF-858F-49FE-98C8-EAC027DFBC59}" presName="connSite2" presStyleCnt="0"/>
      <dgm:spPr/>
    </dgm:pt>
    <dgm:pt modelId="{C89307B2-B592-41FA-9F7C-5E043E368D62}" type="pres">
      <dgm:prSet presAssocID="{D4C0441E-8FF5-4272-B019-EFE525A969C4}" presName="Name18" presStyleLbl="sibTrans2D1" presStyleIdx="1" presStyleCnt="2" custLinFactNeighborX="10680" custLinFactNeighborY="5070"/>
      <dgm:spPr/>
      <dgm:t>
        <a:bodyPr/>
        <a:lstStyle/>
        <a:p>
          <a:endParaRPr lang="en-US"/>
        </a:p>
      </dgm:t>
    </dgm:pt>
    <dgm:pt modelId="{59308AA4-2D18-4D09-904F-D58DE44DFBBB}" type="pres">
      <dgm:prSet presAssocID="{2518183E-0ADA-403D-B4C0-F8AD3167E3F9}" presName="composite1" presStyleCnt="0"/>
      <dgm:spPr/>
    </dgm:pt>
    <dgm:pt modelId="{FD83140A-012D-4FE4-A8D1-1DE78D54F232}" type="pres">
      <dgm:prSet presAssocID="{2518183E-0ADA-403D-B4C0-F8AD3167E3F9}" presName="dummyNode1" presStyleLbl="node1" presStyleIdx="1" presStyleCnt="3"/>
      <dgm:spPr/>
    </dgm:pt>
    <dgm:pt modelId="{9B6F2169-9722-4933-AE3D-B2E6BADE2B54}" type="pres">
      <dgm:prSet presAssocID="{2518183E-0ADA-403D-B4C0-F8AD3167E3F9}" presName="childNode1" presStyleLbl="bgAcc1" presStyleIdx="2" presStyleCnt="3" custScaleX="125656">
        <dgm:presLayoutVars>
          <dgm:bulletEnabled val="1"/>
        </dgm:presLayoutVars>
      </dgm:prSet>
      <dgm:spPr/>
      <dgm:t>
        <a:bodyPr/>
        <a:lstStyle/>
        <a:p>
          <a:endParaRPr lang="en-US"/>
        </a:p>
      </dgm:t>
    </dgm:pt>
    <dgm:pt modelId="{1633C9FF-AA19-40CC-AF1A-C32071368492}" type="pres">
      <dgm:prSet presAssocID="{2518183E-0ADA-403D-B4C0-F8AD3167E3F9}" presName="childNode1tx" presStyleLbl="bgAcc1" presStyleIdx="2" presStyleCnt="3">
        <dgm:presLayoutVars>
          <dgm:bulletEnabled val="1"/>
        </dgm:presLayoutVars>
      </dgm:prSet>
      <dgm:spPr/>
      <dgm:t>
        <a:bodyPr/>
        <a:lstStyle/>
        <a:p>
          <a:endParaRPr lang="en-US"/>
        </a:p>
      </dgm:t>
    </dgm:pt>
    <dgm:pt modelId="{B42BC6EB-B006-47DB-85C2-020908A6AEF7}" type="pres">
      <dgm:prSet presAssocID="{2518183E-0ADA-403D-B4C0-F8AD3167E3F9}" presName="parentNode1" presStyleLbl="node1" presStyleIdx="2" presStyleCnt="3" custLinFactNeighborX="-2575" custLinFactNeighborY="45066">
        <dgm:presLayoutVars>
          <dgm:chMax val="1"/>
          <dgm:bulletEnabled val="1"/>
        </dgm:presLayoutVars>
      </dgm:prSet>
      <dgm:spPr/>
      <dgm:t>
        <a:bodyPr/>
        <a:lstStyle/>
        <a:p>
          <a:endParaRPr lang="en-US"/>
        </a:p>
      </dgm:t>
    </dgm:pt>
    <dgm:pt modelId="{EF6FA4BE-4537-4C30-893F-2CBA95C657E7}" type="pres">
      <dgm:prSet presAssocID="{2518183E-0ADA-403D-B4C0-F8AD3167E3F9}" presName="connSite1" presStyleCnt="0"/>
      <dgm:spPr/>
    </dgm:pt>
  </dgm:ptLst>
  <dgm:cxnLst>
    <dgm:cxn modelId="{03B919FF-6E95-442C-9AF7-971A08993BF4}" type="presOf" srcId="{F61FA115-C27E-4BCE-A8A6-C256670C2CDD}" destId="{4D17D821-E324-40B3-843D-47745A3262EE}" srcOrd="1" destOrd="0" presId="urn:microsoft.com/office/officeart/2005/8/layout/hProcess4"/>
    <dgm:cxn modelId="{F57F56F8-85D3-4CC9-949A-39B2DEF9FE1C}" type="presOf" srcId="{08C9FDD1-4498-476B-8F7F-7B6D49356CFE}" destId="{1633C9FF-AA19-40CC-AF1A-C32071368492}" srcOrd="1" destOrd="1" presId="urn:microsoft.com/office/officeart/2005/8/layout/hProcess4"/>
    <dgm:cxn modelId="{3DA45EAF-3D8B-4C72-80C5-751E67707C16}" srcId="{B14CDA6C-B419-4027-9646-8D290AE68C3F}" destId="{616A0FAE-6678-4527-8E76-1D1BCCA06910}" srcOrd="0" destOrd="0" parTransId="{49619186-F4E8-4E7D-8A71-8632755B98B8}" sibTransId="{7A557C02-184C-428B-8D94-39D23071FB38}"/>
    <dgm:cxn modelId="{B5B0CDC1-C667-4FD3-B48A-8692A44581D5}" type="presOf" srcId="{616A0FAE-6678-4527-8E76-1D1BCCA06910}" destId="{135E34D7-425D-4244-A5BB-A128E6B747DC}" srcOrd="1" destOrd="0" presId="urn:microsoft.com/office/officeart/2005/8/layout/hProcess4"/>
    <dgm:cxn modelId="{69870079-D563-4B85-83A0-9BDE74AB5EE6}" type="presOf" srcId="{2DB8225A-38F9-43B6-A0F4-8C3057EA9699}" destId="{09FE07FC-EAE0-4223-B694-2A0D54C44CD7}" srcOrd="0" destOrd="0" presId="urn:microsoft.com/office/officeart/2005/8/layout/hProcess4"/>
    <dgm:cxn modelId="{82AAA3DC-E751-43FF-9C7F-510C75E31007}" type="presOf" srcId="{F61FA115-C27E-4BCE-A8A6-C256670C2CDD}" destId="{1FB827F3-0205-4ABD-95BF-A5F317033DF0}" srcOrd="0" destOrd="0" presId="urn:microsoft.com/office/officeart/2005/8/layout/hProcess4"/>
    <dgm:cxn modelId="{1E0C4D27-45D8-4F95-84E0-9A5DDCDC1B38}" srcId="{ADAF98EF-858F-49FE-98C8-EAC027DFBC59}" destId="{F61FA115-C27E-4BCE-A8A6-C256670C2CDD}" srcOrd="0" destOrd="0" parTransId="{D40E6AE4-2BFD-4CB4-8F2B-1B9963DE5617}" sibTransId="{274AF794-0D46-490E-9DF7-8080E9A2BC55}"/>
    <dgm:cxn modelId="{F1628BD7-E57B-468A-84BA-16DA4B94E967}" type="presOf" srcId="{B14CDA6C-B419-4027-9646-8D290AE68C3F}" destId="{616EBB7C-5B53-4212-9678-3A2832E77286}" srcOrd="0" destOrd="0" presId="urn:microsoft.com/office/officeart/2005/8/layout/hProcess4"/>
    <dgm:cxn modelId="{DE967B52-B8FA-4E40-A236-D890301723D9}" type="presOf" srcId="{D4C0441E-8FF5-4272-B019-EFE525A969C4}" destId="{C89307B2-B592-41FA-9F7C-5E043E368D62}" srcOrd="0" destOrd="0" presId="urn:microsoft.com/office/officeart/2005/8/layout/hProcess4"/>
    <dgm:cxn modelId="{84DE031A-2510-417E-A3C5-6A69F5824136}" srcId="{2518183E-0ADA-403D-B4C0-F8AD3167E3F9}" destId="{08C9FDD1-4498-476B-8F7F-7B6D49356CFE}" srcOrd="1" destOrd="0" parTransId="{5BF0A48D-0A1B-4F96-9676-6BCB08435E4F}" sibTransId="{B8A21E35-4CAD-4B3F-969B-6A3502BB446D}"/>
    <dgm:cxn modelId="{F42C2423-4026-4162-8E83-DFCE457595E9}" type="presOf" srcId="{08C9FDD1-4498-476B-8F7F-7B6D49356CFE}" destId="{9B6F2169-9722-4933-AE3D-B2E6BADE2B54}" srcOrd="0" destOrd="1" presId="urn:microsoft.com/office/officeart/2005/8/layout/hProcess4"/>
    <dgm:cxn modelId="{25C0B0FD-F7FF-4F78-9037-7C8FF37278AA}" type="presOf" srcId="{176A83DF-A671-4B93-A225-67E26EC3263A}" destId="{9B6F2169-9722-4933-AE3D-B2E6BADE2B54}" srcOrd="0" destOrd="0" presId="urn:microsoft.com/office/officeart/2005/8/layout/hProcess4"/>
    <dgm:cxn modelId="{16A24924-6F8A-40F9-ABF4-CE2409F2BFE7}" srcId="{AD4418B8-237C-4FEC-BC9E-792187318E15}" destId="{ADAF98EF-858F-49FE-98C8-EAC027DFBC59}" srcOrd="1" destOrd="0" parTransId="{55691992-AE4E-4662-B998-B44D2DBD6FF2}" sibTransId="{D4C0441E-8FF5-4272-B019-EFE525A969C4}"/>
    <dgm:cxn modelId="{0FAB89E3-5A20-49E3-91B9-049C51E1A1CC}" type="presOf" srcId="{ADAF98EF-858F-49FE-98C8-EAC027DFBC59}" destId="{1D53278D-D3B7-4BCA-97DC-B3DE8472FE3C}" srcOrd="0" destOrd="0" presId="urn:microsoft.com/office/officeart/2005/8/layout/hProcess4"/>
    <dgm:cxn modelId="{36921957-A283-4419-B6AE-4EB1456D5E13}" type="presOf" srcId="{AD4418B8-237C-4FEC-BC9E-792187318E15}" destId="{8ACE2AD9-5FF3-4685-BE17-B43919290811}" srcOrd="0" destOrd="0" presId="urn:microsoft.com/office/officeart/2005/8/layout/hProcess4"/>
    <dgm:cxn modelId="{CA973246-8108-43FD-84DE-C48E58FA9182}" type="presOf" srcId="{2518183E-0ADA-403D-B4C0-F8AD3167E3F9}" destId="{B42BC6EB-B006-47DB-85C2-020908A6AEF7}" srcOrd="0" destOrd="0" presId="urn:microsoft.com/office/officeart/2005/8/layout/hProcess4"/>
    <dgm:cxn modelId="{00EF6C54-1BA9-43F8-A91E-A625B5824E6F}" srcId="{AD4418B8-237C-4FEC-BC9E-792187318E15}" destId="{B14CDA6C-B419-4027-9646-8D290AE68C3F}" srcOrd="0" destOrd="0" parTransId="{E4AC4845-E752-4CDD-804D-7031E142E54F}" sibTransId="{2DB8225A-38F9-43B6-A0F4-8C3057EA9699}"/>
    <dgm:cxn modelId="{D3C3C1E5-7725-40D8-BE6E-B513878C80CF}" type="presOf" srcId="{176A83DF-A671-4B93-A225-67E26EC3263A}" destId="{1633C9FF-AA19-40CC-AF1A-C32071368492}" srcOrd="1" destOrd="0" presId="urn:microsoft.com/office/officeart/2005/8/layout/hProcess4"/>
    <dgm:cxn modelId="{F7717379-34E3-4C53-8A35-0AB374ACEDB3}" srcId="{AD4418B8-237C-4FEC-BC9E-792187318E15}" destId="{2518183E-0ADA-403D-B4C0-F8AD3167E3F9}" srcOrd="2" destOrd="0" parTransId="{8AAD0461-659C-4385-9F37-41228A55AA9E}" sibTransId="{E0E3D2B5-387B-424E-B60E-84590321926C}"/>
    <dgm:cxn modelId="{4F81DBA2-2ABA-49E5-951F-1B1115E69ABC}" type="presOf" srcId="{616A0FAE-6678-4527-8E76-1D1BCCA06910}" destId="{BF44A37F-DA78-40AA-B9D8-BA91E159A834}" srcOrd="0" destOrd="0" presId="urn:microsoft.com/office/officeart/2005/8/layout/hProcess4"/>
    <dgm:cxn modelId="{0D5AD56D-7B5C-4231-AED3-5984EFF12D4A}" srcId="{2518183E-0ADA-403D-B4C0-F8AD3167E3F9}" destId="{176A83DF-A671-4B93-A225-67E26EC3263A}" srcOrd="0" destOrd="0" parTransId="{AC1DD78D-6D6A-4D69-9C14-41A75A1CBEA0}" sibTransId="{A1034E7F-8D48-4C43-B723-2EED868F58F9}"/>
    <dgm:cxn modelId="{011160BA-298A-4132-AC09-B823EEA17303}" type="presParOf" srcId="{8ACE2AD9-5FF3-4685-BE17-B43919290811}" destId="{AE4C2FD2-B887-4FF0-9EA2-E0664E6D7B88}" srcOrd="0" destOrd="0" presId="urn:microsoft.com/office/officeart/2005/8/layout/hProcess4"/>
    <dgm:cxn modelId="{C6574A67-D79F-408B-9496-FD58DA5927F2}" type="presParOf" srcId="{8ACE2AD9-5FF3-4685-BE17-B43919290811}" destId="{55829145-DCC7-479F-ACEA-56388B4ED46D}" srcOrd="1" destOrd="0" presId="urn:microsoft.com/office/officeart/2005/8/layout/hProcess4"/>
    <dgm:cxn modelId="{9C97452D-0C60-4E99-86B1-4B7DD766826C}" type="presParOf" srcId="{8ACE2AD9-5FF3-4685-BE17-B43919290811}" destId="{A8AE4E29-CA85-409B-858C-7A843F0EFBF8}" srcOrd="2" destOrd="0" presId="urn:microsoft.com/office/officeart/2005/8/layout/hProcess4"/>
    <dgm:cxn modelId="{C9F0190B-21DD-4D01-AC12-2BC7C727F94B}" type="presParOf" srcId="{A8AE4E29-CA85-409B-858C-7A843F0EFBF8}" destId="{E5049537-4BC2-40B9-8C95-E5108FB1DA60}" srcOrd="0" destOrd="0" presId="urn:microsoft.com/office/officeart/2005/8/layout/hProcess4"/>
    <dgm:cxn modelId="{9226D158-1C55-4E69-9044-E8DFDC489E25}" type="presParOf" srcId="{E5049537-4BC2-40B9-8C95-E5108FB1DA60}" destId="{2F138232-402C-4EE1-95C1-351697B84C34}" srcOrd="0" destOrd="0" presId="urn:microsoft.com/office/officeart/2005/8/layout/hProcess4"/>
    <dgm:cxn modelId="{2BFCDBD1-C2A9-4EEE-AEF6-074716BC119C}" type="presParOf" srcId="{E5049537-4BC2-40B9-8C95-E5108FB1DA60}" destId="{BF44A37F-DA78-40AA-B9D8-BA91E159A834}" srcOrd="1" destOrd="0" presId="urn:microsoft.com/office/officeart/2005/8/layout/hProcess4"/>
    <dgm:cxn modelId="{20C8E9B5-2540-474D-8A96-164A3A58D57A}" type="presParOf" srcId="{E5049537-4BC2-40B9-8C95-E5108FB1DA60}" destId="{135E34D7-425D-4244-A5BB-A128E6B747DC}" srcOrd="2" destOrd="0" presId="urn:microsoft.com/office/officeart/2005/8/layout/hProcess4"/>
    <dgm:cxn modelId="{506E0350-0895-449C-A338-99C7A146DA7C}" type="presParOf" srcId="{E5049537-4BC2-40B9-8C95-E5108FB1DA60}" destId="{616EBB7C-5B53-4212-9678-3A2832E77286}" srcOrd="3" destOrd="0" presId="urn:microsoft.com/office/officeart/2005/8/layout/hProcess4"/>
    <dgm:cxn modelId="{DCDD7D98-7AC0-4C64-BB77-EA6229AD8AEE}" type="presParOf" srcId="{E5049537-4BC2-40B9-8C95-E5108FB1DA60}" destId="{DFAFCC6E-A4D2-4666-B99D-69432EFC99DD}" srcOrd="4" destOrd="0" presId="urn:microsoft.com/office/officeart/2005/8/layout/hProcess4"/>
    <dgm:cxn modelId="{A0BB2721-723E-44E3-8456-7889BD860F4F}" type="presParOf" srcId="{A8AE4E29-CA85-409B-858C-7A843F0EFBF8}" destId="{09FE07FC-EAE0-4223-B694-2A0D54C44CD7}" srcOrd="1" destOrd="0" presId="urn:microsoft.com/office/officeart/2005/8/layout/hProcess4"/>
    <dgm:cxn modelId="{260C83E2-4275-451A-AD82-4E690547EF78}" type="presParOf" srcId="{A8AE4E29-CA85-409B-858C-7A843F0EFBF8}" destId="{876251DF-A6FB-469A-BD1B-E10775F52505}" srcOrd="2" destOrd="0" presId="urn:microsoft.com/office/officeart/2005/8/layout/hProcess4"/>
    <dgm:cxn modelId="{EEC26C1A-00D7-439E-9773-322587E83A6F}" type="presParOf" srcId="{876251DF-A6FB-469A-BD1B-E10775F52505}" destId="{9DBF1E2D-3AD3-4083-9EFB-FF236B3A5055}" srcOrd="0" destOrd="0" presId="urn:microsoft.com/office/officeart/2005/8/layout/hProcess4"/>
    <dgm:cxn modelId="{445E9B5C-D711-464D-8762-23B361B1EBB2}" type="presParOf" srcId="{876251DF-A6FB-469A-BD1B-E10775F52505}" destId="{1FB827F3-0205-4ABD-95BF-A5F317033DF0}" srcOrd="1" destOrd="0" presId="urn:microsoft.com/office/officeart/2005/8/layout/hProcess4"/>
    <dgm:cxn modelId="{2FFDEC72-03EE-4425-9C8F-4B913697E71F}" type="presParOf" srcId="{876251DF-A6FB-469A-BD1B-E10775F52505}" destId="{4D17D821-E324-40B3-843D-47745A3262EE}" srcOrd="2" destOrd="0" presId="urn:microsoft.com/office/officeart/2005/8/layout/hProcess4"/>
    <dgm:cxn modelId="{C6A132DD-A82A-4CD6-8417-591A5EC4C10C}" type="presParOf" srcId="{876251DF-A6FB-469A-BD1B-E10775F52505}" destId="{1D53278D-D3B7-4BCA-97DC-B3DE8472FE3C}" srcOrd="3" destOrd="0" presId="urn:microsoft.com/office/officeart/2005/8/layout/hProcess4"/>
    <dgm:cxn modelId="{CBB77810-0C85-4BC4-96EC-E81680A78B92}" type="presParOf" srcId="{876251DF-A6FB-469A-BD1B-E10775F52505}" destId="{DAAB1955-A9BD-49DF-9CFE-B4C423690D31}" srcOrd="4" destOrd="0" presId="urn:microsoft.com/office/officeart/2005/8/layout/hProcess4"/>
    <dgm:cxn modelId="{B9DCB3D3-054E-4D4E-B6A3-30844DE1B6F9}" type="presParOf" srcId="{A8AE4E29-CA85-409B-858C-7A843F0EFBF8}" destId="{C89307B2-B592-41FA-9F7C-5E043E368D62}" srcOrd="3" destOrd="0" presId="urn:microsoft.com/office/officeart/2005/8/layout/hProcess4"/>
    <dgm:cxn modelId="{C8FDF00A-B4F9-4EB3-B142-623D7318731B}" type="presParOf" srcId="{A8AE4E29-CA85-409B-858C-7A843F0EFBF8}" destId="{59308AA4-2D18-4D09-904F-D58DE44DFBBB}" srcOrd="4" destOrd="0" presId="urn:microsoft.com/office/officeart/2005/8/layout/hProcess4"/>
    <dgm:cxn modelId="{F8AC78F5-E30E-4D5E-9715-27165627B50B}" type="presParOf" srcId="{59308AA4-2D18-4D09-904F-D58DE44DFBBB}" destId="{FD83140A-012D-4FE4-A8D1-1DE78D54F232}" srcOrd="0" destOrd="0" presId="urn:microsoft.com/office/officeart/2005/8/layout/hProcess4"/>
    <dgm:cxn modelId="{891C6BFA-EE82-4D7F-88C9-B94E629532C0}" type="presParOf" srcId="{59308AA4-2D18-4D09-904F-D58DE44DFBBB}" destId="{9B6F2169-9722-4933-AE3D-B2E6BADE2B54}" srcOrd="1" destOrd="0" presId="urn:microsoft.com/office/officeart/2005/8/layout/hProcess4"/>
    <dgm:cxn modelId="{2F3B9E19-759D-4F7C-9683-B066B09D05F4}" type="presParOf" srcId="{59308AA4-2D18-4D09-904F-D58DE44DFBBB}" destId="{1633C9FF-AA19-40CC-AF1A-C32071368492}" srcOrd="2" destOrd="0" presId="urn:microsoft.com/office/officeart/2005/8/layout/hProcess4"/>
    <dgm:cxn modelId="{E3A9128F-B2D9-471A-8DC0-6027FA36718C}" type="presParOf" srcId="{59308AA4-2D18-4D09-904F-D58DE44DFBBB}" destId="{B42BC6EB-B006-47DB-85C2-020908A6AEF7}" srcOrd="3" destOrd="0" presId="urn:microsoft.com/office/officeart/2005/8/layout/hProcess4"/>
    <dgm:cxn modelId="{6884E984-2A16-4658-A5AD-96B9AB0F0EFA}" type="presParOf" srcId="{59308AA4-2D18-4D09-904F-D58DE44DFBBB}" destId="{EF6FA4BE-4537-4C30-893F-2CBA95C657E7}"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A59F3E8-6C2B-4EFE-83C3-CEF5660B7E69}" type="doc">
      <dgm:prSet loTypeId="urn:microsoft.com/office/officeart/2005/8/layout/hProcess9" loCatId="process" qsTypeId="urn:microsoft.com/office/officeart/2005/8/quickstyle/simple1" qsCatId="simple" csTypeId="urn:microsoft.com/office/officeart/2005/8/colors/accent1_2" csCatId="accent1" phldr="1"/>
      <dgm:spPr/>
    </dgm:pt>
    <dgm:pt modelId="{308778CA-8F7A-4DC8-A00B-C9BE62205C0A}">
      <dgm:prSet phldrT="[Text]"/>
      <dgm:spPr/>
      <dgm:t>
        <a:bodyPr/>
        <a:lstStyle/>
        <a:p>
          <a:r>
            <a:rPr lang="el-GR" dirty="0" smtClean="0"/>
            <a:t>Κατάλογος βασικών σημείων (μνημονικό σημείωμα)</a:t>
          </a:r>
          <a:endParaRPr lang="en-US" dirty="0"/>
        </a:p>
      </dgm:t>
    </dgm:pt>
    <dgm:pt modelId="{A7B40F77-189E-4053-88CE-6CFF098DE89A}" type="parTrans" cxnId="{9632FCB6-E942-40CC-8A77-5BCBAD0A775F}">
      <dgm:prSet/>
      <dgm:spPr/>
      <dgm:t>
        <a:bodyPr/>
        <a:lstStyle/>
        <a:p>
          <a:endParaRPr lang="en-US"/>
        </a:p>
      </dgm:t>
    </dgm:pt>
    <dgm:pt modelId="{94A14B9A-48CD-4BF7-A203-C17ADC8AD476}" type="sibTrans" cxnId="{9632FCB6-E942-40CC-8A77-5BCBAD0A775F}">
      <dgm:prSet/>
      <dgm:spPr/>
      <dgm:t>
        <a:bodyPr/>
        <a:lstStyle/>
        <a:p>
          <a:endParaRPr lang="en-US"/>
        </a:p>
      </dgm:t>
    </dgm:pt>
    <dgm:pt modelId="{B18DEFB4-3E17-4E36-BC0D-28DC0E8CF7F0}">
      <dgm:prSet phldrT="[Text]"/>
      <dgm:spPr/>
      <dgm:t>
        <a:bodyPr/>
        <a:lstStyle/>
        <a:p>
          <a:r>
            <a:rPr lang="el-GR" dirty="0" smtClean="0"/>
            <a:t>Δεν έχει σημασία η σειρά διατύπωσης των σημείων</a:t>
          </a:r>
          <a:endParaRPr lang="en-US" dirty="0"/>
        </a:p>
      </dgm:t>
    </dgm:pt>
    <dgm:pt modelId="{B6D997B4-E6B5-4E45-8C24-1D0814772356}" type="parTrans" cxnId="{F3E90545-E793-414D-9E50-F3C78858C1DA}">
      <dgm:prSet/>
      <dgm:spPr/>
      <dgm:t>
        <a:bodyPr/>
        <a:lstStyle/>
        <a:p>
          <a:endParaRPr lang="en-US"/>
        </a:p>
      </dgm:t>
    </dgm:pt>
    <dgm:pt modelId="{5168E6A1-A08A-409E-BBA4-E27D7A0CCBBC}" type="sibTrans" cxnId="{F3E90545-E793-414D-9E50-F3C78858C1DA}">
      <dgm:prSet/>
      <dgm:spPr/>
      <dgm:t>
        <a:bodyPr/>
        <a:lstStyle/>
        <a:p>
          <a:endParaRPr lang="en-US"/>
        </a:p>
      </dgm:t>
    </dgm:pt>
    <dgm:pt modelId="{96DBD14A-E918-4CE7-93D4-046F3069491A}">
      <dgm:prSet phldrT="[Text]"/>
      <dgm:spPr/>
      <dgm:t>
        <a:bodyPr/>
        <a:lstStyle/>
        <a:p>
          <a:r>
            <a:rPr lang="el-GR" dirty="0" smtClean="0"/>
            <a:t>Χρησιμοποιείται συχνά από νέους ερευνητές</a:t>
          </a:r>
          <a:endParaRPr lang="en-US" dirty="0"/>
        </a:p>
      </dgm:t>
    </dgm:pt>
    <dgm:pt modelId="{E80B42E3-93D1-4505-B0FD-D2F98906EB03}" type="parTrans" cxnId="{CA401E6B-F47C-4765-9245-E7EA724FBAB9}">
      <dgm:prSet/>
      <dgm:spPr/>
      <dgm:t>
        <a:bodyPr/>
        <a:lstStyle/>
        <a:p>
          <a:endParaRPr lang="en-US"/>
        </a:p>
      </dgm:t>
    </dgm:pt>
    <dgm:pt modelId="{141729CE-8D2A-4AC7-9B6D-F0EDF532E036}" type="sibTrans" cxnId="{CA401E6B-F47C-4765-9245-E7EA724FBAB9}">
      <dgm:prSet/>
      <dgm:spPr/>
      <dgm:t>
        <a:bodyPr/>
        <a:lstStyle/>
        <a:p>
          <a:endParaRPr lang="en-US"/>
        </a:p>
      </dgm:t>
    </dgm:pt>
    <dgm:pt modelId="{EAB06270-FC02-4ECC-BC1B-8E479AFC7E1C}" type="pres">
      <dgm:prSet presAssocID="{FA59F3E8-6C2B-4EFE-83C3-CEF5660B7E69}" presName="CompostProcess" presStyleCnt="0">
        <dgm:presLayoutVars>
          <dgm:dir/>
          <dgm:resizeHandles val="exact"/>
        </dgm:presLayoutVars>
      </dgm:prSet>
      <dgm:spPr/>
    </dgm:pt>
    <dgm:pt modelId="{2DD9B527-96E8-4010-B038-3E98351C8294}" type="pres">
      <dgm:prSet presAssocID="{FA59F3E8-6C2B-4EFE-83C3-CEF5660B7E69}" presName="arrow" presStyleLbl="bgShp" presStyleIdx="0" presStyleCnt="1"/>
      <dgm:spPr/>
    </dgm:pt>
    <dgm:pt modelId="{F22AB268-1758-4A62-B358-1D5BE0E417F2}" type="pres">
      <dgm:prSet presAssocID="{FA59F3E8-6C2B-4EFE-83C3-CEF5660B7E69}" presName="linearProcess" presStyleCnt="0"/>
      <dgm:spPr/>
    </dgm:pt>
    <dgm:pt modelId="{EA109878-0538-43A2-B0C6-7A760CB91E03}" type="pres">
      <dgm:prSet presAssocID="{308778CA-8F7A-4DC8-A00B-C9BE62205C0A}" presName="textNode" presStyleLbl="node1" presStyleIdx="0" presStyleCnt="3">
        <dgm:presLayoutVars>
          <dgm:bulletEnabled val="1"/>
        </dgm:presLayoutVars>
      </dgm:prSet>
      <dgm:spPr/>
      <dgm:t>
        <a:bodyPr/>
        <a:lstStyle/>
        <a:p>
          <a:endParaRPr lang="en-US"/>
        </a:p>
      </dgm:t>
    </dgm:pt>
    <dgm:pt modelId="{0F143FCA-526A-4513-9E6F-FFA99B86829A}" type="pres">
      <dgm:prSet presAssocID="{94A14B9A-48CD-4BF7-A203-C17ADC8AD476}" presName="sibTrans" presStyleCnt="0"/>
      <dgm:spPr/>
    </dgm:pt>
    <dgm:pt modelId="{BAC0CC07-722C-4C8F-A472-D162937A5101}" type="pres">
      <dgm:prSet presAssocID="{B18DEFB4-3E17-4E36-BC0D-28DC0E8CF7F0}" presName="textNode" presStyleLbl="node1" presStyleIdx="1" presStyleCnt="3">
        <dgm:presLayoutVars>
          <dgm:bulletEnabled val="1"/>
        </dgm:presLayoutVars>
      </dgm:prSet>
      <dgm:spPr/>
      <dgm:t>
        <a:bodyPr/>
        <a:lstStyle/>
        <a:p>
          <a:endParaRPr lang="en-US"/>
        </a:p>
      </dgm:t>
    </dgm:pt>
    <dgm:pt modelId="{2D5B5016-54E7-4322-A5D8-A86AF230163A}" type="pres">
      <dgm:prSet presAssocID="{5168E6A1-A08A-409E-BBA4-E27D7A0CCBBC}" presName="sibTrans" presStyleCnt="0"/>
      <dgm:spPr/>
    </dgm:pt>
    <dgm:pt modelId="{A6932375-BB0C-4EA8-8B28-2079F1DD6CD6}" type="pres">
      <dgm:prSet presAssocID="{96DBD14A-E918-4CE7-93D4-046F3069491A}" presName="textNode" presStyleLbl="node1" presStyleIdx="2" presStyleCnt="3">
        <dgm:presLayoutVars>
          <dgm:bulletEnabled val="1"/>
        </dgm:presLayoutVars>
      </dgm:prSet>
      <dgm:spPr/>
      <dgm:t>
        <a:bodyPr/>
        <a:lstStyle/>
        <a:p>
          <a:endParaRPr lang="en-US"/>
        </a:p>
      </dgm:t>
    </dgm:pt>
  </dgm:ptLst>
  <dgm:cxnLst>
    <dgm:cxn modelId="{CA401E6B-F47C-4765-9245-E7EA724FBAB9}" srcId="{FA59F3E8-6C2B-4EFE-83C3-CEF5660B7E69}" destId="{96DBD14A-E918-4CE7-93D4-046F3069491A}" srcOrd="2" destOrd="0" parTransId="{E80B42E3-93D1-4505-B0FD-D2F98906EB03}" sibTransId="{141729CE-8D2A-4AC7-9B6D-F0EDF532E036}"/>
    <dgm:cxn modelId="{99535AC1-D38F-4910-8BA3-6199E2A5C0BB}" type="presOf" srcId="{B18DEFB4-3E17-4E36-BC0D-28DC0E8CF7F0}" destId="{BAC0CC07-722C-4C8F-A472-D162937A5101}" srcOrd="0" destOrd="0" presId="urn:microsoft.com/office/officeart/2005/8/layout/hProcess9"/>
    <dgm:cxn modelId="{9632FCB6-E942-40CC-8A77-5BCBAD0A775F}" srcId="{FA59F3E8-6C2B-4EFE-83C3-CEF5660B7E69}" destId="{308778CA-8F7A-4DC8-A00B-C9BE62205C0A}" srcOrd="0" destOrd="0" parTransId="{A7B40F77-189E-4053-88CE-6CFF098DE89A}" sibTransId="{94A14B9A-48CD-4BF7-A203-C17ADC8AD476}"/>
    <dgm:cxn modelId="{4A24107D-D981-4299-8C85-08FBC1BC1D1E}" type="presOf" srcId="{FA59F3E8-6C2B-4EFE-83C3-CEF5660B7E69}" destId="{EAB06270-FC02-4ECC-BC1B-8E479AFC7E1C}" srcOrd="0" destOrd="0" presId="urn:microsoft.com/office/officeart/2005/8/layout/hProcess9"/>
    <dgm:cxn modelId="{176BD527-2C4E-475B-9300-88DD10F484E5}" type="presOf" srcId="{96DBD14A-E918-4CE7-93D4-046F3069491A}" destId="{A6932375-BB0C-4EA8-8B28-2079F1DD6CD6}" srcOrd="0" destOrd="0" presId="urn:microsoft.com/office/officeart/2005/8/layout/hProcess9"/>
    <dgm:cxn modelId="{5C787DF4-E50B-476E-AB61-1D91D7B715F6}" type="presOf" srcId="{308778CA-8F7A-4DC8-A00B-C9BE62205C0A}" destId="{EA109878-0538-43A2-B0C6-7A760CB91E03}" srcOrd="0" destOrd="0" presId="urn:microsoft.com/office/officeart/2005/8/layout/hProcess9"/>
    <dgm:cxn modelId="{F3E90545-E793-414D-9E50-F3C78858C1DA}" srcId="{FA59F3E8-6C2B-4EFE-83C3-CEF5660B7E69}" destId="{B18DEFB4-3E17-4E36-BC0D-28DC0E8CF7F0}" srcOrd="1" destOrd="0" parTransId="{B6D997B4-E6B5-4E45-8C24-1D0814772356}" sibTransId="{5168E6A1-A08A-409E-BBA4-E27D7A0CCBBC}"/>
    <dgm:cxn modelId="{EF5104DD-1DFC-4DAA-B109-E40ACD68F6AB}" type="presParOf" srcId="{EAB06270-FC02-4ECC-BC1B-8E479AFC7E1C}" destId="{2DD9B527-96E8-4010-B038-3E98351C8294}" srcOrd="0" destOrd="0" presId="urn:microsoft.com/office/officeart/2005/8/layout/hProcess9"/>
    <dgm:cxn modelId="{DB468A7E-9663-49D1-8ED4-71DC36CE78DC}" type="presParOf" srcId="{EAB06270-FC02-4ECC-BC1B-8E479AFC7E1C}" destId="{F22AB268-1758-4A62-B358-1D5BE0E417F2}" srcOrd="1" destOrd="0" presId="urn:microsoft.com/office/officeart/2005/8/layout/hProcess9"/>
    <dgm:cxn modelId="{FE8C625E-D397-4D23-B139-E4D97275DE08}" type="presParOf" srcId="{F22AB268-1758-4A62-B358-1D5BE0E417F2}" destId="{EA109878-0538-43A2-B0C6-7A760CB91E03}" srcOrd="0" destOrd="0" presId="urn:microsoft.com/office/officeart/2005/8/layout/hProcess9"/>
    <dgm:cxn modelId="{B4524770-DD67-40B9-B125-B226C0DEE062}" type="presParOf" srcId="{F22AB268-1758-4A62-B358-1D5BE0E417F2}" destId="{0F143FCA-526A-4513-9E6F-FFA99B86829A}" srcOrd="1" destOrd="0" presId="urn:microsoft.com/office/officeart/2005/8/layout/hProcess9"/>
    <dgm:cxn modelId="{42D6D25F-318A-446C-A856-6E8296E30FC8}" type="presParOf" srcId="{F22AB268-1758-4A62-B358-1D5BE0E417F2}" destId="{BAC0CC07-722C-4C8F-A472-D162937A5101}" srcOrd="2" destOrd="0" presId="urn:microsoft.com/office/officeart/2005/8/layout/hProcess9"/>
    <dgm:cxn modelId="{BFD5CAD9-BBA8-44BC-8D05-C2F2ADF6DEFB}" type="presParOf" srcId="{F22AB268-1758-4A62-B358-1D5BE0E417F2}" destId="{2D5B5016-54E7-4322-A5D8-A86AF230163A}" srcOrd="3" destOrd="0" presId="urn:microsoft.com/office/officeart/2005/8/layout/hProcess9"/>
    <dgm:cxn modelId="{02871FA9-4B47-4256-8402-99C2F2834C6B}" type="presParOf" srcId="{F22AB268-1758-4A62-B358-1D5BE0E417F2}" destId="{A6932375-BB0C-4EA8-8B28-2079F1DD6CD6}"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9D02125-FF4B-47D6-980D-62C2CCB869A2}"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FA4A7F64-4961-4736-8356-AA4275689E88}">
      <dgm:prSet phldrT="[Text]"/>
      <dgm:spPr/>
      <dgm:t>
        <a:bodyPr/>
        <a:lstStyle/>
        <a:p>
          <a:r>
            <a:rPr lang="el-GR" dirty="0" smtClean="0"/>
            <a:t>Ατομικές</a:t>
          </a:r>
          <a:endParaRPr lang="en-US" dirty="0"/>
        </a:p>
      </dgm:t>
    </dgm:pt>
    <dgm:pt modelId="{53E43195-4F9A-4DEC-90B1-556FC4AFFF6F}" type="parTrans" cxnId="{8F681BEB-CB70-438A-82F8-0F5FE4451DF8}">
      <dgm:prSet/>
      <dgm:spPr/>
      <dgm:t>
        <a:bodyPr/>
        <a:lstStyle/>
        <a:p>
          <a:endParaRPr lang="en-US"/>
        </a:p>
      </dgm:t>
    </dgm:pt>
    <dgm:pt modelId="{FF7F0B16-EF1D-40D9-96D4-EDAC5B78160B}" type="sibTrans" cxnId="{8F681BEB-CB70-438A-82F8-0F5FE4451DF8}">
      <dgm:prSet/>
      <dgm:spPr/>
      <dgm:t>
        <a:bodyPr/>
        <a:lstStyle/>
        <a:p>
          <a:endParaRPr lang="en-US"/>
        </a:p>
      </dgm:t>
    </dgm:pt>
    <dgm:pt modelId="{B65C1793-5EAD-4E99-B813-B8EF2A7ED874}">
      <dgm:prSet phldrT="[Text]" custT="1"/>
      <dgm:spPr/>
      <dgm:t>
        <a:bodyPr/>
        <a:lstStyle/>
        <a:p>
          <a:r>
            <a:rPr lang="el-GR" sz="2200" dirty="0" smtClean="0"/>
            <a:t>Δια ζώσης</a:t>
          </a:r>
          <a:endParaRPr lang="en-US" sz="2200" dirty="0"/>
        </a:p>
      </dgm:t>
    </dgm:pt>
    <dgm:pt modelId="{1BE31141-4314-4AD6-8D4F-1FC14900E49C}" type="parTrans" cxnId="{D9661344-496F-4CB3-9CDA-745C8E7B7C87}">
      <dgm:prSet/>
      <dgm:spPr/>
      <dgm:t>
        <a:bodyPr/>
        <a:lstStyle/>
        <a:p>
          <a:endParaRPr lang="en-US"/>
        </a:p>
      </dgm:t>
    </dgm:pt>
    <dgm:pt modelId="{07B82C83-E3FA-4E42-A354-3BCFED79EDD5}" type="sibTrans" cxnId="{D9661344-496F-4CB3-9CDA-745C8E7B7C87}">
      <dgm:prSet/>
      <dgm:spPr/>
      <dgm:t>
        <a:bodyPr/>
        <a:lstStyle/>
        <a:p>
          <a:endParaRPr lang="en-US"/>
        </a:p>
      </dgm:t>
    </dgm:pt>
    <dgm:pt modelId="{C67C8E59-F90F-4987-8437-8FD169DF42D8}">
      <dgm:prSet phldrT="[Text]" custT="1"/>
      <dgm:spPr/>
      <dgm:t>
        <a:bodyPr/>
        <a:lstStyle/>
        <a:p>
          <a:r>
            <a:rPr lang="el-GR" sz="2200" dirty="0" smtClean="0"/>
            <a:t>Τηλεφωνικές ή ηλεκτρονικές</a:t>
          </a:r>
          <a:endParaRPr lang="en-US" sz="2200" dirty="0"/>
        </a:p>
      </dgm:t>
    </dgm:pt>
    <dgm:pt modelId="{56CE0B5E-D85A-4377-ACA4-FBD78C970EF4}" type="parTrans" cxnId="{A5A4D0E0-7F94-4B36-8E68-9905A6EA2A28}">
      <dgm:prSet/>
      <dgm:spPr/>
      <dgm:t>
        <a:bodyPr/>
        <a:lstStyle/>
        <a:p>
          <a:endParaRPr lang="en-US"/>
        </a:p>
      </dgm:t>
    </dgm:pt>
    <dgm:pt modelId="{28B79EC0-75EF-4EC3-8CD5-A5FECAF6C51A}" type="sibTrans" cxnId="{A5A4D0E0-7F94-4B36-8E68-9905A6EA2A28}">
      <dgm:prSet/>
      <dgm:spPr/>
      <dgm:t>
        <a:bodyPr/>
        <a:lstStyle/>
        <a:p>
          <a:endParaRPr lang="en-US"/>
        </a:p>
      </dgm:t>
    </dgm:pt>
    <dgm:pt modelId="{26954BC7-7179-406F-9F65-D1C78E4771D1}">
      <dgm:prSet phldrT="[Text]"/>
      <dgm:spPr>
        <a:solidFill>
          <a:srgbClr val="F28104"/>
        </a:solidFill>
      </dgm:spPr>
      <dgm:t>
        <a:bodyPr/>
        <a:lstStyle/>
        <a:p>
          <a:r>
            <a:rPr lang="el-GR" dirty="0" smtClean="0"/>
            <a:t>Ομαδικές / ομάδες εστίασης</a:t>
          </a:r>
          <a:endParaRPr lang="en-US" dirty="0"/>
        </a:p>
      </dgm:t>
    </dgm:pt>
    <dgm:pt modelId="{F87FB287-AAE8-437C-ABBF-2A8FBFDAACCF}" type="parTrans" cxnId="{3974113F-6350-4512-8414-6973AA6284EB}">
      <dgm:prSet/>
      <dgm:spPr/>
      <dgm:t>
        <a:bodyPr/>
        <a:lstStyle/>
        <a:p>
          <a:endParaRPr lang="en-US"/>
        </a:p>
      </dgm:t>
    </dgm:pt>
    <dgm:pt modelId="{5B44933C-1F77-41D0-A57D-51D5D60E3F38}" type="sibTrans" cxnId="{3974113F-6350-4512-8414-6973AA6284EB}">
      <dgm:prSet/>
      <dgm:spPr/>
      <dgm:t>
        <a:bodyPr/>
        <a:lstStyle/>
        <a:p>
          <a:endParaRPr lang="en-US"/>
        </a:p>
      </dgm:t>
    </dgm:pt>
    <dgm:pt modelId="{C0B58976-8F35-4CC4-9C9A-CC3E90FD2C09}">
      <dgm:prSet phldrT="[Text]" custT="1"/>
      <dgm:spPr>
        <a:solidFill>
          <a:srgbClr val="CFCB2B">
            <a:alpha val="90000"/>
          </a:srgbClr>
        </a:solidFill>
      </dgm:spPr>
      <dgm:t>
        <a:bodyPr/>
        <a:lstStyle/>
        <a:p>
          <a:pPr>
            <a:lnSpc>
              <a:spcPct val="100000"/>
            </a:lnSpc>
            <a:spcAft>
              <a:spcPts val="0"/>
            </a:spcAft>
          </a:pPr>
          <a:r>
            <a:rPr lang="el-GR" sz="2200" dirty="0" smtClean="0"/>
            <a:t>Απόψεις/</a:t>
          </a:r>
        </a:p>
        <a:p>
          <a:pPr>
            <a:lnSpc>
              <a:spcPct val="100000"/>
            </a:lnSpc>
            <a:spcAft>
              <a:spcPts val="0"/>
            </a:spcAft>
          </a:pPr>
          <a:r>
            <a:rPr lang="el-GR" sz="2200" dirty="0" smtClean="0"/>
            <a:t>εμπειρίες σχετικά με το θέμα</a:t>
          </a:r>
          <a:endParaRPr lang="en-US" sz="2200" dirty="0"/>
        </a:p>
      </dgm:t>
    </dgm:pt>
    <dgm:pt modelId="{C64D86E6-3468-42E1-AEC1-E289B4C0FB8D}" type="parTrans" cxnId="{5F6E05A2-2917-4EC6-AB34-9CC2DCC45987}">
      <dgm:prSet/>
      <dgm:spPr/>
      <dgm:t>
        <a:bodyPr/>
        <a:lstStyle/>
        <a:p>
          <a:endParaRPr lang="en-US"/>
        </a:p>
      </dgm:t>
    </dgm:pt>
    <dgm:pt modelId="{C7ABB654-2358-40A4-9980-F695C60E6F49}" type="sibTrans" cxnId="{5F6E05A2-2917-4EC6-AB34-9CC2DCC45987}">
      <dgm:prSet/>
      <dgm:spPr/>
      <dgm:t>
        <a:bodyPr/>
        <a:lstStyle/>
        <a:p>
          <a:endParaRPr lang="en-US"/>
        </a:p>
      </dgm:t>
    </dgm:pt>
    <dgm:pt modelId="{0C7637BA-09B6-49E2-AE05-7CF9709CD55C}">
      <dgm:prSet phldrT="[Text]"/>
      <dgm:spPr>
        <a:solidFill>
          <a:srgbClr val="CFCB2B">
            <a:alpha val="90000"/>
          </a:srgbClr>
        </a:solidFill>
      </dgm:spPr>
      <dgm:t>
        <a:bodyPr/>
        <a:lstStyle/>
        <a:p>
          <a:r>
            <a:rPr lang="el-GR" dirty="0" smtClean="0"/>
            <a:t>Έμφαση στην αλληλεπίδραση των υποκειμένων</a:t>
          </a:r>
          <a:endParaRPr lang="en-US" dirty="0"/>
        </a:p>
      </dgm:t>
    </dgm:pt>
    <dgm:pt modelId="{1665A237-25A0-4F08-9D61-6E7C56B72DD8}" type="parTrans" cxnId="{0E491D0F-CC3C-44E9-9186-3B53907E1EFD}">
      <dgm:prSet/>
      <dgm:spPr/>
      <dgm:t>
        <a:bodyPr/>
        <a:lstStyle/>
        <a:p>
          <a:endParaRPr lang="en-US"/>
        </a:p>
      </dgm:t>
    </dgm:pt>
    <dgm:pt modelId="{022305EB-8DDF-4E59-BB9C-B0CD4DF8C653}" type="sibTrans" cxnId="{0E491D0F-CC3C-44E9-9186-3B53907E1EFD}">
      <dgm:prSet/>
      <dgm:spPr/>
      <dgm:t>
        <a:bodyPr/>
        <a:lstStyle/>
        <a:p>
          <a:endParaRPr lang="en-US"/>
        </a:p>
      </dgm:t>
    </dgm:pt>
    <dgm:pt modelId="{0C43C59D-D0A6-4793-A94C-AA3A00BC978D}" type="pres">
      <dgm:prSet presAssocID="{A9D02125-FF4B-47D6-980D-62C2CCB869A2}" presName="list" presStyleCnt="0">
        <dgm:presLayoutVars>
          <dgm:dir/>
          <dgm:animLvl val="lvl"/>
        </dgm:presLayoutVars>
      </dgm:prSet>
      <dgm:spPr/>
      <dgm:t>
        <a:bodyPr/>
        <a:lstStyle/>
        <a:p>
          <a:endParaRPr lang="en-US"/>
        </a:p>
      </dgm:t>
    </dgm:pt>
    <dgm:pt modelId="{615DC2A5-F8D7-483D-BCE7-273C29F3CFB0}" type="pres">
      <dgm:prSet presAssocID="{FA4A7F64-4961-4736-8356-AA4275689E88}" presName="posSpace" presStyleCnt="0"/>
      <dgm:spPr/>
    </dgm:pt>
    <dgm:pt modelId="{C9B9A2AF-2CF0-4364-B4B5-D3916EB31747}" type="pres">
      <dgm:prSet presAssocID="{FA4A7F64-4961-4736-8356-AA4275689E88}" presName="vertFlow" presStyleCnt="0"/>
      <dgm:spPr/>
    </dgm:pt>
    <dgm:pt modelId="{6A6A5719-6E5C-45F0-AB9F-9B3A1D8636DF}" type="pres">
      <dgm:prSet presAssocID="{FA4A7F64-4961-4736-8356-AA4275689E88}" presName="topSpace" presStyleCnt="0"/>
      <dgm:spPr/>
    </dgm:pt>
    <dgm:pt modelId="{5046F089-999B-44C8-A31B-7E2486133477}" type="pres">
      <dgm:prSet presAssocID="{FA4A7F64-4961-4736-8356-AA4275689E88}" presName="firstComp" presStyleCnt="0"/>
      <dgm:spPr/>
    </dgm:pt>
    <dgm:pt modelId="{0481A0D9-1300-4019-99D2-6535A4FDC412}" type="pres">
      <dgm:prSet presAssocID="{FA4A7F64-4961-4736-8356-AA4275689E88}" presName="firstChild" presStyleLbl="bgAccFollowNode1" presStyleIdx="0" presStyleCnt="4" custScaleX="119825"/>
      <dgm:spPr/>
      <dgm:t>
        <a:bodyPr/>
        <a:lstStyle/>
        <a:p>
          <a:endParaRPr lang="en-US"/>
        </a:p>
      </dgm:t>
    </dgm:pt>
    <dgm:pt modelId="{806C8028-85A2-4CCD-94F6-904BA8AEE581}" type="pres">
      <dgm:prSet presAssocID="{FA4A7F64-4961-4736-8356-AA4275689E88}" presName="firstChildTx" presStyleLbl="bgAccFollowNode1" presStyleIdx="0" presStyleCnt="4">
        <dgm:presLayoutVars>
          <dgm:bulletEnabled val="1"/>
        </dgm:presLayoutVars>
      </dgm:prSet>
      <dgm:spPr/>
      <dgm:t>
        <a:bodyPr/>
        <a:lstStyle/>
        <a:p>
          <a:endParaRPr lang="en-US"/>
        </a:p>
      </dgm:t>
    </dgm:pt>
    <dgm:pt modelId="{FD1F660B-0D23-4CAF-92BF-A539F47CFBF8}" type="pres">
      <dgm:prSet presAssocID="{C67C8E59-F90F-4987-8437-8FD169DF42D8}" presName="comp" presStyleCnt="0"/>
      <dgm:spPr/>
    </dgm:pt>
    <dgm:pt modelId="{6C0E2E3E-DAD8-4CCD-A5F3-46FF801235D2}" type="pres">
      <dgm:prSet presAssocID="{C67C8E59-F90F-4987-8437-8FD169DF42D8}" presName="child" presStyleLbl="bgAccFollowNode1" presStyleIdx="1" presStyleCnt="4" custScaleX="121950"/>
      <dgm:spPr/>
      <dgm:t>
        <a:bodyPr/>
        <a:lstStyle/>
        <a:p>
          <a:endParaRPr lang="en-US"/>
        </a:p>
      </dgm:t>
    </dgm:pt>
    <dgm:pt modelId="{5F76F03E-BB68-4A99-8515-3884C81E1686}" type="pres">
      <dgm:prSet presAssocID="{C67C8E59-F90F-4987-8437-8FD169DF42D8}" presName="childTx" presStyleLbl="bgAccFollowNode1" presStyleIdx="1" presStyleCnt="4">
        <dgm:presLayoutVars>
          <dgm:bulletEnabled val="1"/>
        </dgm:presLayoutVars>
      </dgm:prSet>
      <dgm:spPr/>
      <dgm:t>
        <a:bodyPr/>
        <a:lstStyle/>
        <a:p>
          <a:endParaRPr lang="en-US"/>
        </a:p>
      </dgm:t>
    </dgm:pt>
    <dgm:pt modelId="{C32EC720-EAD3-4A57-B5C0-59149526FC27}" type="pres">
      <dgm:prSet presAssocID="{FA4A7F64-4961-4736-8356-AA4275689E88}" presName="negSpace" presStyleCnt="0"/>
      <dgm:spPr/>
    </dgm:pt>
    <dgm:pt modelId="{89475C19-0FE4-40FE-BAF7-96E46987D311}" type="pres">
      <dgm:prSet presAssocID="{FA4A7F64-4961-4736-8356-AA4275689E88}" presName="circle" presStyleLbl="node1" presStyleIdx="0" presStyleCnt="2" custScaleX="138197" custScaleY="134500" custLinFactNeighborX="-32022" custLinFactNeighborY="-69434"/>
      <dgm:spPr/>
      <dgm:t>
        <a:bodyPr/>
        <a:lstStyle/>
        <a:p>
          <a:endParaRPr lang="en-US"/>
        </a:p>
      </dgm:t>
    </dgm:pt>
    <dgm:pt modelId="{07BDC53F-6D2D-4DD1-8BBE-FC32DBB983AB}" type="pres">
      <dgm:prSet presAssocID="{FF7F0B16-EF1D-40D9-96D4-EDAC5B78160B}" presName="transSpace" presStyleCnt="0"/>
      <dgm:spPr/>
    </dgm:pt>
    <dgm:pt modelId="{916996F0-6CE2-440F-9453-77017AC27B85}" type="pres">
      <dgm:prSet presAssocID="{26954BC7-7179-406F-9F65-D1C78E4771D1}" presName="posSpace" presStyleCnt="0"/>
      <dgm:spPr/>
    </dgm:pt>
    <dgm:pt modelId="{A71325F8-887E-4DF4-A986-A82FAAA60F57}" type="pres">
      <dgm:prSet presAssocID="{26954BC7-7179-406F-9F65-D1C78E4771D1}" presName="vertFlow" presStyleCnt="0"/>
      <dgm:spPr/>
    </dgm:pt>
    <dgm:pt modelId="{D03E1386-6B54-4C38-B6DB-211306D73A14}" type="pres">
      <dgm:prSet presAssocID="{26954BC7-7179-406F-9F65-D1C78E4771D1}" presName="topSpace" presStyleCnt="0"/>
      <dgm:spPr/>
    </dgm:pt>
    <dgm:pt modelId="{89A59F9E-7F94-4A76-A67E-6606855C5F16}" type="pres">
      <dgm:prSet presAssocID="{26954BC7-7179-406F-9F65-D1C78E4771D1}" presName="firstComp" presStyleCnt="0"/>
      <dgm:spPr/>
    </dgm:pt>
    <dgm:pt modelId="{4C7A7DB6-8ABA-4D61-95E2-9A8D062E3AD9}" type="pres">
      <dgm:prSet presAssocID="{26954BC7-7179-406F-9F65-D1C78E4771D1}" presName="firstChild" presStyleLbl="bgAccFollowNode1" presStyleIdx="2" presStyleCnt="4" custScaleX="120048" custLinFactNeighborX="-36162" custLinFactNeighborY="7994"/>
      <dgm:spPr/>
      <dgm:t>
        <a:bodyPr/>
        <a:lstStyle/>
        <a:p>
          <a:endParaRPr lang="en-US"/>
        </a:p>
      </dgm:t>
    </dgm:pt>
    <dgm:pt modelId="{9B2C618B-91F2-428D-85AE-943040FA79BF}" type="pres">
      <dgm:prSet presAssocID="{26954BC7-7179-406F-9F65-D1C78E4771D1}" presName="firstChildTx" presStyleLbl="bgAccFollowNode1" presStyleIdx="2" presStyleCnt="4">
        <dgm:presLayoutVars>
          <dgm:bulletEnabled val="1"/>
        </dgm:presLayoutVars>
      </dgm:prSet>
      <dgm:spPr/>
      <dgm:t>
        <a:bodyPr/>
        <a:lstStyle/>
        <a:p>
          <a:endParaRPr lang="en-US"/>
        </a:p>
      </dgm:t>
    </dgm:pt>
    <dgm:pt modelId="{E5AD1CF3-6FD6-4A42-9B2B-080289CB0586}" type="pres">
      <dgm:prSet presAssocID="{0C7637BA-09B6-49E2-AE05-7CF9709CD55C}" presName="comp" presStyleCnt="0"/>
      <dgm:spPr/>
    </dgm:pt>
    <dgm:pt modelId="{50A064CC-1A5B-4D20-94C0-AA68117F58C7}" type="pres">
      <dgm:prSet presAssocID="{0C7637BA-09B6-49E2-AE05-7CF9709CD55C}" presName="child" presStyleLbl="bgAccFollowNode1" presStyleIdx="3" presStyleCnt="4" custScaleX="119385" custLinFactNeighborX="-34670" custLinFactNeighborY="1528"/>
      <dgm:spPr/>
      <dgm:t>
        <a:bodyPr/>
        <a:lstStyle/>
        <a:p>
          <a:endParaRPr lang="en-US"/>
        </a:p>
      </dgm:t>
    </dgm:pt>
    <dgm:pt modelId="{B0DADB3E-8FF7-4AC6-8179-2603AB888593}" type="pres">
      <dgm:prSet presAssocID="{0C7637BA-09B6-49E2-AE05-7CF9709CD55C}" presName="childTx" presStyleLbl="bgAccFollowNode1" presStyleIdx="3" presStyleCnt="4">
        <dgm:presLayoutVars>
          <dgm:bulletEnabled val="1"/>
        </dgm:presLayoutVars>
      </dgm:prSet>
      <dgm:spPr/>
      <dgm:t>
        <a:bodyPr/>
        <a:lstStyle/>
        <a:p>
          <a:endParaRPr lang="en-US"/>
        </a:p>
      </dgm:t>
    </dgm:pt>
    <dgm:pt modelId="{A0EB6039-46A5-44B6-AF07-EE8674D75841}" type="pres">
      <dgm:prSet presAssocID="{26954BC7-7179-406F-9F65-D1C78E4771D1}" presName="negSpace" presStyleCnt="0"/>
      <dgm:spPr/>
    </dgm:pt>
    <dgm:pt modelId="{6FB2D823-7B83-4AC0-8D41-84B35C091626}" type="pres">
      <dgm:prSet presAssocID="{26954BC7-7179-406F-9F65-D1C78E4771D1}" presName="circle" presStyleLbl="node1" presStyleIdx="1" presStyleCnt="2" custScaleX="138099" custScaleY="144062" custLinFactNeighborX="-51171" custLinFactNeighborY="-73741"/>
      <dgm:spPr/>
      <dgm:t>
        <a:bodyPr/>
        <a:lstStyle/>
        <a:p>
          <a:endParaRPr lang="en-US"/>
        </a:p>
      </dgm:t>
    </dgm:pt>
  </dgm:ptLst>
  <dgm:cxnLst>
    <dgm:cxn modelId="{CF9C67A3-C6BF-4334-B902-2227A201A2EC}" type="presOf" srcId="{26954BC7-7179-406F-9F65-D1C78E4771D1}" destId="{6FB2D823-7B83-4AC0-8D41-84B35C091626}" srcOrd="0" destOrd="0" presId="urn:microsoft.com/office/officeart/2005/8/layout/hList9"/>
    <dgm:cxn modelId="{2EFE0F9D-6412-4389-947C-EAE77A0FE4F8}" type="presOf" srcId="{A9D02125-FF4B-47D6-980D-62C2CCB869A2}" destId="{0C43C59D-D0A6-4793-A94C-AA3A00BC978D}" srcOrd="0" destOrd="0" presId="urn:microsoft.com/office/officeart/2005/8/layout/hList9"/>
    <dgm:cxn modelId="{E6DDFD03-F352-4534-B596-58DB0B888CBE}" type="presOf" srcId="{C0B58976-8F35-4CC4-9C9A-CC3E90FD2C09}" destId="{9B2C618B-91F2-428D-85AE-943040FA79BF}" srcOrd="1" destOrd="0" presId="urn:microsoft.com/office/officeart/2005/8/layout/hList9"/>
    <dgm:cxn modelId="{A5A4D0E0-7F94-4B36-8E68-9905A6EA2A28}" srcId="{FA4A7F64-4961-4736-8356-AA4275689E88}" destId="{C67C8E59-F90F-4987-8437-8FD169DF42D8}" srcOrd="1" destOrd="0" parTransId="{56CE0B5E-D85A-4377-ACA4-FBD78C970EF4}" sibTransId="{28B79EC0-75EF-4EC3-8CD5-A5FECAF6C51A}"/>
    <dgm:cxn modelId="{5F6E05A2-2917-4EC6-AB34-9CC2DCC45987}" srcId="{26954BC7-7179-406F-9F65-D1C78E4771D1}" destId="{C0B58976-8F35-4CC4-9C9A-CC3E90FD2C09}" srcOrd="0" destOrd="0" parTransId="{C64D86E6-3468-42E1-AEC1-E289B4C0FB8D}" sibTransId="{C7ABB654-2358-40A4-9980-F695C60E6F49}"/>
    <dgm:cxn modelId="{0E491D0F-CC3C-44E9-9186-3B53907E1EFD}" srcId="{26954BC7-7179-406F-9F65-D1C78E4771D1}" destId="{0C7637BA-09B6-49E2-AE05-7CF9709CD55C}" srcOrd="1" destOrd="0" parTransId="{1665A237-25A0-4F08-9D61-6E7C56B72DD8}" sibTransId="{022305EB-8DDF-4E59-BB9C-B0CD4DF8C653}"/>
    <dgm:cxn modelId="{8F681BEB-CB70-438A-82F8-0F5FE4451DF8}" srcId="{A9D02125-FF4B-47D6-980D-62C2CCB869A2}" destId="{FA4A7F64-4961-4736-8356-AA4275689E88}" srcOrd="0" destOrd="0" parTransId="{53E43195-4F9A-4DEC-90B1-556FC4AFFF6F}" sibTransId="{FF7F0B16-EF1D-40D9-96D4-EDAC5B78160B}"/>
    <dgm:cxn modelId="{10DCC730-1F68-4804-83E6-3C13B1E1DD58}" type="presOf" srcId="{B65C1793-5EAD-4E99-B813-B8EF2A7ED874}" destId="{806C8028-85A2-4CCD-94F6-904BA8AEE581}" srcOrd="1" destOrd="0" presId="urn:microsoft.com/office/officeart/2005/8/layout/hList9"/>
    <dgm:cxn modelId="{5C3028D1-F456-40DA-9769-A76CEDECCFA1}" type="presOf" srcId="{C0B58976-8F35-4CC4-9C9A-CC3E90FD2C09}" destId="{4C7A7DB6-8ABA-4D61-95E2-9A8D062E3AD9}" srcOrd="0" destOrd="0" presId="urn:microsoft.com/office/officeart/2005/8/layout/hList9"/>
    <dgm:cxn modelId="{69A83A03-1CDD-42F4-BCE2-6DEDA956685D}" type="presOf" srcId="{0C7637BA-09B6-49E2-AE05-7CF9709CD55C}" destId="{50A064CC-1A5B-4D20-94C0-AA68117F58C7}" srcOrd="0" destOrd="0" presId="urn:microsoft.com/office/officeart/2005/8/layout/hList9"/>
    <dgm:cxn modelId="{2FBEDCF8-7A30-4E2E-B493-7628BC7596C3}" type="presOf" srcId="{C67C8E59-F90F-4987-8437-8FD169DF42D8}" destId="{6C0E2E3E-DAD8-4CCD-A5F3-46FF801235D2}" srcOrd="0" destOrd="0" presId="urn:microsoft.com/office/officeart/2005/8/layout/hList9"/>
    <dgm:cxn modelId="{CC2FEE07-D6DB-4E7D-8F7F-E8BF0B0291D3}" type="presOf" srcId="{C67C8E59-F90F-4987-8437-8FD169DF42D8}" destId="{5F76F03E-BB68-4A99-8515-3884C81E1686}" srcOrd="1" destOrd="0" presId="urn:microsoft.com/office/officeart/2005/8/layout/hList9"/>
    <dgm:cxn modelId="{90C730DC-3625-403D-BE14-BC93B18386EC}" type="presOf" srcId="{FA4A7F64-4961-4736-8356-AA4275689E88}" destId="{89475C19-0FE4-40FE-BAF7-96E46987D311}" srcOrd="0" destOrd="0" presId="urn:microsoft.com/office/officeart/2005/8/layout/hList9"/>
    <dgm:cxn modelId="{D9661344-496F-4CB3-9CDA-745C8E7B7C87}" srcId="{FA4A7F64-4961-4736-8356-AA4275689E88}" destId="{B65C1793-5EAD-4E99-B813-B8EF2A7ED874}" srcOrd="0" destOrd="0" parTransId="{1BE31141-4314-4AD6-8D4F-1FC14900E49C}" sibTransId="{07B82C83-E3FA-4E42-A354-3BCFED79EDD5}"/>
    <dgm:cxn modelId="{2DEBA226-7573-4293-8700-6BFEE87D75BE}" type="presOf" srcId="{B65C1793-5EAD-4E99-B813-B8EF2A7ED874}" destId="{0481A0D9-1300-4019-99D2-6535A4FDC412}" srcOrd="0" destOrd="0" presId="urn:microsoft.com/office/officeart/2005/8/layout/hList9"/>
    <dgm:cxn modelId="{55188D55-4239-4D76-A7AE-3E64D56F3360}" type="presOf" srcId="{0C7637BA-09B6-49E2-AE05-7CF9709CD55C}" destId="{B0DADB3E-8FF7-4AC6-8179-2603AB888593}" srcOrd="1" destOrd="0" presId="urn:microsoft.com/office/officeart/2005/8/layout/hList9"/>
    <dgm:cxn modelId="{3974113F-6350-4512-8414-6973AA6284EB}" srcId="{A9D02125-FF4B-47D6-980D-62C2CCB869A2}" destId="{26954BC7-7179-406F-9F65-D1C78E4771D1}" srcOrd="1" destOrd="0" parTransId="{F87FB287-AAE8-437C-ABBF-2A8FBFDAACCF}" sibTransId="{5B44933C-1F77-41D0-A57D-51D5D60E3F38}"/>
    <dgm:cxn modelId="{4E437868-FC61-4331-923A-49928F7E396D}" type="presParOf" srcId="{0C43C59D-D0A6-4793-A94C-AA3A00BC978D}" destId="{615DC2A5-F8D7-483D-BCE7-273C29F3CFB0}" srcOrd="0" destOrd="0" presId="urn:microsoft.com/office/officeart/2005/8/layout/hList9"/>
    <dgm:cxn modelId="{8F7A5A12-8BDA-4987-A23C-0BD312F67DB2}" type="presParOf" srcId="{0C43C59D-D0A6-4793-A94C-AA3A00BC978D}" destId="{C9B9A2AF-2CF0-4364-B4B5-D3916EB31747}" srcOrd="1" destOrd="0" presId="urn:microsoft.com/office/officeart/2005/8/layout/hList9"/>
    <dgm:cxn modelId="{45B5D4B5-5AE2-4E40-BB65-B75C3735B86D}" type="presParOf" srcId="{C9B9A2AF-2CF0-4364-B4B5-D3916EB31747}" destId="{6A6A5719-6E5C-45F0-AB9F-9B3A1D8636DF}" srcOrd="0" destOrd="0" presId="urn:microsoft.com/office/officeart/2005/8/layout/hList9"/>
    <dgm:cxn modelId="{CC61F475-0F90-4E1E-B519-851B607C1765}" type="presParOf" srcId="{C9B9A2AF-2CF0-4364-B4B5-D3916EB31747}" destId="{5046F089-999B-44C8-A31B-7E2486133477}" srcOrd="1" destOrd="0" presId="urn:microsoft.com/office/officeart/2005/8/layout/hList9"/>
    <dgm:cxn modelId="{E8BBFD38-0513-43CA-AFD5-70F83784D802}" type="presParOf" srcId="{5046F089-999B-44C8-A31B-7E2486133477}" destId="{0481A0D9-1300-4019-99D2-6535A4FDC412}" srcOrd="0" destOrd="0" presId="urn:microsoft.com/office/officeart/2005/8/layout/hList9"/>
    <dgm:cxn modelId="{D74C9CCF-211F-448D-9B95-F1904F25C5C1}" type="presParOf" srcId="{5046F089-999B-44C8-A31B-7E2486133477}" destId="{806C8028-85A2-4CCD-94F6-904BA8AEE581}" srcOrd="1" destOrd="0" presId="urn:microsoft.com/office/officeart/2005/8/layout/hList9"/>
    <dgm:cxn modelId="{BC5B8C6C-C466-4F18-B31A-91BD09E73660}" type="presParOf" srcId="{C9B9A2AF-2CF0-4364-B4B5-D3916EB31747}" destId="{FD1F660B-0D23-4CAF-92BF-A539F47CFBF8}" srcOrd="2" destOrd="0" presId="urn:microsoft.com/office/officeart/2005/8/layout/hList9"/>
    <dgm:cxn modelId="{6DAF3ACE-880F-4C1D-BE70-D14195F95024}" type="presParOf" srcId="{FD1F660B-0D23-4CAF-92BF-A539F47CFBF8}" destId="{6C0E2E3E-DAD8-4CCD-A5F3-46FF801235D2}" srcOrd="0" destOrd="0" presId="urn:microsoft.com/office/officeart/2005/8/layout/hList9"/>
    <dgm:cxn modelId="{D46D4099-7D1D-47B4-9050-91BB29216D4A}" type="presParOf" srcId="{FD1F660B-0D23-4CAF-92BF-A539F47CFBF8}" destId="{5F76F03E-BB68-4A99-8515-3884C81E1686}" srcOrd="1" destOrd="0" presId="urn:microsoft.com/office/officeart/2005/8/layout/hList9"/>
    <dgm:cxn modelId="{DCBC8A13-4019-44C0-934E-03C6BF85DE75}" type="presParOf" srcId="{0C43C59D-D0A6-4793-A94C-AA3A00BC978D}" destId="{C32EC720-EAD3-4A57-B5C0-59149526FC27}" srcOrd="2" destOrd="0" presId="urn:microsoft.com/office/officeart/2005/8/layout/hList9"/>
    <dgm:cxn modelId="{8D3DD474-CEEF-4DD9-B295-C791239B299A}" type="presParOf" srcId="{0C43C59D-D0A6-4793-A94C-AA3A00BC978D}" destId="{89475C19-0FE4-40FE-BAF7-96E46987D311}" srcOrd="3" destOrd="0" presId="urn:microsoft.com/office/officeart/2005/8/layout/hList9"/>
    <dgm:cxn modelId="{2256B505-408D-429D-95E4-298C9B2F16B8}" type="presParOf" srcId="{0C43C59D-D0A6-4793-A94C-AA3A00BC978D}" destId="{07BDC53F-6D2D-4DD1-8BBE-FC32DBB983AB}" srcOrd="4" destOrd="0" presId="urn:microsoft.com/office/officeart/2005/8/layout/hList9"/>
    <dgm:cxn modelId="{0ABF8E85-6B67-4976-B089-C8624006FD09}" type="presParOf" srcId="{0C43C59D-D0A6-4793-A94C-AA3A00BC978D}" destId="{916996F0-6CE2-440F-9453-77017AC27B85}" srcOrd="5" destOrd="0" presId="urn:microsoft.com/office/officeart/2005/8/layout/hList9"/>
    <dgm:cxn modelId="{EF228BC5-B33A-4350-9791-E38BFEB0B1E0}" type="presParOf" srcId="{0C43C59D-D0A6-4793-A94C-AA3A00BC978D}" destId="{A71325F8-887E-4DF4-A986-A82FAAA60F57}" srcOrd="6" destOrd="0" presId="urn:microsoft.com/office/officeart/2005/8/layout/hList9"/>
    <dgm:cxn modelId="{0C4A96BA-45E3-4297-9F0A-67BB7674C59B}" type="presParOf" srcId="{A71325F8-887E-4DF4-A986-A82FAAA60F57}" destId="{D03E1386-6B54-4C38-B6DB-211306D73A14}" srcOrd="0" destOrd="0" presId="urn:microsoft.com/office/officeart/2005/8/layout/hList9"/>
    <dgm:cxn modelId="{4EFEE367-E3F4-47AE-A36C-5934D9CA17DA}" type="presParOf" srcId="{A71325F8-887E-4DF4-A986-A82FAAA60F57}" destId="{89A59F9E-7F94-4A76-A67E-6606855C5F16}" srcOrd="1" destOrd="0" presId="urn:microsoft.com/office/officeart/2005/8/layout/hList9"/>
    <dgm:cxn modelId="{A512F0D7-D4D6-4FA3-AFAD-93E05B5F3486}" type="presParOf" srcId="{89A59F9E-7F94-4A76-A67E-6606855C5F16}" destId="{4C7A7DB6-8ABA-4D61-95E2-9A8D062E3AD9}" srcOrd="0" destOrd="0" presId="urn:microsoft.com/office/officeart/2005/8/layout/hList9"/>
    <dgm:cxn modelId="{180B0B92-7D77-448F-971F-C6D8CA8B9D25}" type="presParOf" srcId="{89A59F9E-7F94-4A76-A67E-6606855C5F16}" destId="{9B2C618B-91F2-428D-85AE-943040FA79BF}" srcOrd="1" destOrd="0" presId="urn:microsoft.com/office/officeart/2005/8/layout/hList9"/>
    <dgm:cxn modelId="{E1E67B04-8F21-4F5A-9B38-DA8FD2C58196}" type="presParOf" srcId="{A71325F8-887E-4DF4-A986-A82FAAA60F57}" destId="{E5AD1CF3-6FD6-4A42-9B2B-080289CB0586}" srcOrd="2" destOrd="0" presId="urn:microsoft.com/office/officeart/2005/8/layout/hList9"/>
    <dgm:cxn modelId="{19222E4F-0D35-4C9F-B4B5-9869C4F31E0E}" type="presParOf" srcId="{E5AD1CF3-6FD6-4A42-9B2B-080289CB0586}" destId="{50A064CC-1A5B-4D20-94C0-AA68117F58C7}" srcOrd="0" destOrd="0" presId="urn:microsoft.com/office/officeart/2005/8/layout/hList9"/>
    <dgm:cxn modelId="{16565509-4737-40D7-8CDA-935A70BDAB51}" type="presParOf" srcId="{E5AD1CF3-6FD6-4A42-9B2B-080289CB0586}" destId="{B0DADB3E-8FF7-4AC6-8179-2603AB888593}" srcOrd="1" destOrd="0" presId="urn:microsoft.com/office/officeart/2005/8/layout/hList9"/>
    <dgm:cxn modelId="{3288ED91-1C0A-4A56-AD18-E6316CA5752A}" type="presParOf" srcId="{0C43C59D-D0A6-4793-A94C-AA3A00BC978D}" destId="{A0EB6039-46A5-44B6-AF07-EE8674D75841}" srcOrd="7" destOrd="0" presId="urn:microsoft.com/office/officeart/2005/8/layout/hList9"/>
    <dgm:cxn modelId="{C0D83946-328B-45AE-902D-6709144DEF51}" type="presParOf" srcId="{0C43C59D-D0A6-4793-A94C-AA3A00BC978D}" destId="{6FB2D823-7B83-4AC0-8D41-84B35C091626}"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CA92E74-5088-448F-A06A-FB9A4451134F}"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C200C023-FE72-4D02-B61A-81A8A1EEBDFC}">
      <dgm:prSet phldrT="[Text]"/>
      <dgm:spPr/>
      <dgm:t>
        <a:bodyPr/>
        <a:lstStyle/>
        <a:p>
          <a:r>
            <a:rPr lang="el-GR" dirty="0" smtClean="0"/>
            <a:t>2. Συνεννόηση για χώρο &amp; χρόνο</a:t>
          </a:r>
          <a:endParaRPr lang="en-US" dirty="0"/>
        </a:p>
      </dgm:t>
    </dgm:pt>
    <dgm:pt modelId="{41F0C396-A482-4CD4-B057-E0B8AF86D794}" type="parTrans" cxnId="{B4151727-D311-4075-BF49-DF99D61E97DF}">
      <dgm:prSet/>
      <dgm:spPr/>
      <dgm:t>
        <a:bodyPr/>
        <a:lstStyle/>
        <a:p>
          <a:endParaRPr lang="en-US"/>
        </a:p>
      </dgm:t>
    </dgm:pt>
    <dgm:pt modelId="{EF56D0CD-B080-420F-9A47-B9E0EE3B87B3}" type="sibTrans" cxnId="{B4151727-D311-4075-BF49-DF99D61E97DF}">
      <dgm:prSet/>
      <dgm:spPr/>
      <dgm:t>
        <a:bodyPr/>
        <a:lstStyle/>
        <a:p>
          <a:endParaRPr lang="en-US"/>
        </a:p>
      </dgm:t>
    </dgm:pt>
    <dgm:pt modelId="{2F1ED74B-3985-4E10-A17B-5CC7C4722185}">
      <dgm:prSet phldrT="[Text]"/>
      <dgm:spPr/>
      <dgm:t>
        <a:bodyPr/>
        <a:lstStyle/>
        <a:p>
          <a:r>
            <a:rPr lang="el-GR" dirty="0" smtClean="0"/>
            <a:t>3. Δεοντολογία</a:t>
          </a:r>
          <a:endParaRPr lang="en-US" dirty="0"/>
        </a:p>
      </dgm:t>
    </dgm:pt>
    <dgm:pt modelId="{DAAD2281-87E5-4186-95FC-3C3117AECB6F}" type="parTrans" cxnId="{BE4F3B8C-AACC-4AD9-9F23-3120E3DB6EFB}">
      <dgm:prSet/>
      <dgm:spPr/>
      <dgm:t>
        <a:bodyPr/>
        <a:lstStyle/>
        <a:p>
          <a:endParaRPr lang="en-US"/>
        </a:p>
      </dgm:t>
    </dgm:pt>
    <dgm:pt modelId="{92E549B9-8C20-4617-AA48-E9E22FB0D7B9}" type="sibTrans" cxnId="{BE4F3B8C-AACC-4AD9-9F23-3120E3DB6EFB}">
      <dgm:prSet/>
      <dgm:spPr/>
      <dgm:t>
        <a:bodyPr/>
        <a:lstStyle/>
        <a:p>
          <a:endParaRPr lang="en-US"/>
        </a:p>
      </dgm:t>
    </dgm:pt>
    <dgm:pt modelId="{4B3CEE03-3192-4179-B500-3CA78C9EB4FA}">
      <dgm:prSet phldrT="[Text]"/>
      <dgm:spPr/>
      <dgm:t>
        <a:bodyPr/>
        <a:lstStyle/>
        <a:p>
          <a:r>
            <a:rPr lang="el-GR" dirty="0" smtClean="0"/>
            <a:t>4. Σπάσιμο πάγου</a:t>
          </a:r>
          <a:endParaRPr lang="en-US" dirty="0"/>
        </a:p>
      </dgm:t>
    </dgm:pt>
    <dgm:pt modelId="{F2017F7E-E864-46BE-988C-59062A284A82}" type="parTrans" cxnId="{2F0BB850-9673-4D6C-BECC-4B1CA6439EEA}">
      <dgm:prSet/>
      <dgm:spPr/>
      <dgm:t>
        <a:bodyPr/>
        <a:lstStyle/>
        <a:p>
          <a:endParaRPr lang="en-US"/>
        </a:p>
      </dgm:t>
    </dgm:pt>
    <dgm:pt modelId="{8A5CFBBD-1B6E-4902-94DB-78ACF6CECAF6}" type="sibTrans" cxnId="{2F0BB850-9673-4D6C-BECC-4B1CA6439EEA}">
      <dgm:prSet/>
      <dgm:spPr/>
      <dgm:t>
        <a:bodyPr/>
        <a:lstStyle/>
        <a:p>
          <a:endParaRPr lang="en-US"/>
        </a:p>
      </dgm:t>
    </dgm:pt>
    <dgm:pt modelId="{6EF22C45-2673-412D-BD28-B9D972B5C6F3}">
      <dgm:prSet phldrT="[Text]"/>
      <dgm:spPr/>
      <dgm:t>
        <a:bodyPr/>
        <a:lstStyle/>
        <a:p>
          <a:r>
            <a:rPr lang="el-GR" dirty="0" smtClean="0"/>
            <a:t>Ερωτήσεις / απαντήσεις</a:t>
          </a:r>
          <a:endParaRPr lang="en-US" dirty="0"/>
        </a:p>
      </dgm:t>
    </dgm:pt>
    <dgm:pt modelId="{6B86DCBC-E13B-4AF3-B703-CA409CDFC0C1}" type="parTrans" cxnId="{42F5BE88-872F-4E72-848D-3E346A3A427C}">
      <dgm:prSet/>
      <dgm:spPr/>
      <dgm:t>
        <a:bodyPr/>
        <a:lstStyle/>
        <a:p>
          <a:endParaRPr lang="en-US"/>
        </a:p>
      </dgm:t>
    </dgm:pt>
    <dgm:pt modelId="{470646EE-0374-4216-9CA7-6894BB85A626}" type="sibTrans" cxnId="{42F5BE88-872F-4E72-848D-3E346A3A427C}">
      <dgm:prSet/>
      <dgm:spPr/>
      <dgm:t>
        <a:bodyPr/>
        <a:lstStyle/>
        <a:p>
          <a:endParaRPr lang="en-US"/>
        </a:p>
      </dgm:t>
    </dgm:pt>
    <dgm:pt modelId="{F5FA080A-B251-4667-9020-3F4F7A9B616D}">
      <dgm:prSet phldrT="[Text]" custT="1"/>
      <dgm:spPr/>
      <dgm:t>
        <a:bodyPr/>
        <a:lstStyle/>
        <a:p>
          <a:r>
            <a:rPr lang="el-GR" sz="1800" dirty="0" smtClean="0"/>
            <a:t>1. Επιλογή υποκειμένων</a:t>
          </a:r>
          <a:endParaRPr lang="en-US" sz="1800" dirty="0"/>
        </a:p>
      </dgm:t>
    </dgm:pt>
    <dgm:pt modelId="{6A3E7597-1B76-44FD-8F43-AEAF1EA1A335}" type="parTrans" cxnId="{4B06E645-2DD9-4517-AA33-E19986A524C7}">
      <dgm:prSet/>
      <dgm:spPr/>
      <dgm:t>
        <a:bodyPr/>
        <a:lstStyle/>
        <a:p>
          <a:endParaRPr lang="en-US"/>
        </a:p>
      </dgm:t>
    </dgm:pt>
    <dgm:pt modelId="{E60DD961-4E35-442F-850F-DA79D2968FB5}" type="sibTrans" cxnId="{4B06E645-2DD9-4517-AA33-E19986A524C7}">
      <dgm:prSet/>
      <dgm:spPr/>
      <dgm:t>
        <a:bodyPr/>
        <a:lstStyle/>
        <a:p>
          <a:endParaRPr lang="en-US"/>
        </a:p>
      </dgm:t>
    </dgm:pt>
    <dgm:pt modelId="{29ECC057-CDF9-43E7-A3D6-43FA13E63E78}" type="pres">
      <dgm:prSet presAssocID="{0CA92E74-5088-448F-A06A-FB9A4451134F}" presName="cycle" presStyleCnt="0">
        <dgm:presLayoutVars>
          <dgm:dir/>
          <dgm:resizeHandles val="exact"/>
        </dgm:presLayoutVars>
      </dgm:prSet>
      <dgm:spPr/>
    </dgm:pt>
    <dgm:pt modelId="{7F1C3B24-79F4-49FB-AF83-6F35BFBEF2CE}" type="pres">
      <dgm:prSet presAssocID="{C200C023-FE72-4D02-B61A-81A8A1EEBDFC}" presName="dummy" presStyleCnt="0"/>
      <dgm:spPr/>
    </dgm:pt>
    <dgm:pt modelId="{1C048CC2-D3D8-497D-88AA-CDDEFAF0042E}" type="pres">
      <dgm:prSet presAssocID="{C200C023-FE72-4D02-B61A-81A8A1EEBDFC}" presName="node" presStyleLbl="revTx" presStyleIdx="0" presStyleCnt="5">
        <dgm:presLayoutVars>
          <dgm:bulletEnabled val="1"/>
        </dgm:presLayoutVars>
      </dgm:prSet>
      <dgm:spPr/>
      <dgm:t>
        <a:bodyPr/>
        <a:lstStyle/>
        <a:p>
          <a:endParaRPr lang="en-US"/>
        </a:p>
      </dgm:t>
    </dgm:pt>
    <dgm:pt modelId="{154D88D1-B473-4E0B-806A-3960E2972CB5}" type="pres">
      <dgm:prSet presAssocID="{EF56D0CD-B080-420F-9A47-B9E0EE3B87B3}" presName="sibTrans" presStyleLbl="node1" presStyleIdx="0" presStyleCnt="5"/>
      <dgm:spPr/>
    </dgm:pt>
    <dgm:pt modelId="{BA282B1C-63E4-4146-B5F0-A2720A4DD031}" type="pres">
      <dgm:prSet presAssocID="{2F1ED74B-3985-4E10-A17B-5CC7C4722185}" presName="dummy" presStyleCnt="0"/>
      <dgm:spPr/>
    </dgm:pt>
    <dgm:pt modelId="{708A5F03-2726-4719-B658-EF926CC14AC7}" type="pres">
      <dgm:prSet presAssocID="{2F1ED74B-3985-4E10-A17B-5CC7C4722185}" presName="node" presStyleLbl="revTx" presStyleIdx="1" presStyleCnt="5">
        <dgm:presLayoutVars>
          <dgm:bulletEnabled val="1"/>
        </dgm:presLayoutVars>
      </dgm:prSet>
      <dgm:spPr/>
    </dgm:pt>
    <dgm:pt modelId="{EE3CD905-E701-41E2-B7CC-716A0FEB8A98}" type="pres">
      <dgm:prSet presAssocID="{92E549B9-8C20-4617-AA48-E9E22FB0D7B9}" presName="sibTrans" presStyleLbl="node1" presStyleIdx="1" presStyleCnt="5"/>
      <dgm:spPr/>
    </dgm:pt>
    <dgm:pt modelId="{3CC20329-F0F2-467F-A9A2-FA8D6B458382}" type="pres">
      <dgm:prSet presAssocID="{4B3CEE03-3192-4179-B500-3CA78C9EB4FA}" presName="dummy" presStyleCnt="0"/>
      <dgm:spPr/>
    </dgm:pt>
    <dgm:pt modelId="{098D3FC4-BBD5-4ADA-91BF-2F341E6B1E94}" type="pres">
      <dgm:prSet presAssocID="{4B3CEE03-3192-4179-B500-3CA78C9EB4FA}" presName="node" presStyleLbl="revTx" presStyleIdx="2" presStyleCnt="5">
        <dgm:presLayoutVars>
          <dgm:bulletEnabled val="1"/>
        </dgm:presLayoutVars>
      </dgm:prSet>
      <dgm:spPr/>
    </dgm:pt>
    <dgm:pt modelId="{486C6C14-2025-459A-967A-181CA8AF1FE2}" type="pres">
      <dgm:prSet presAssocID="{8A5CFBBD-1B6E-4902-94DB-78ACF6CECAF6}" presName="sibTrans" presStyleLbl="node1" presStyleIdx="2" presStyleCnt="5"/>
      <dgm:spPr/>
    </dgm:pt>
    <dgm:pt modelId="{9FBDB2E2-C233-427C-BC69-4D80B8C1E597}" type="pres">
      <dgm:prSet presAssocID="{6EF22C45-2673-412D-BD28-B9D972B5C6F3}" presName="dummy" presStyleCnt="0"/>
      <dgm:spPr/>
    </dgm:pt>
    <dgm:pt modelId="{56F6A1B4-FAD7-4627-90BB-C36594D642DB}" type="pres">
      <dgm:prSet presAssocID="{6EF22C45-2673-412D-BD28-B9D972B5C6F3}" presName="node" presStyleLbl="revTx" presStyleIdx="3" presStyleCnt="5">
        <dgm:presLayoutVars>
          <dgm:bulletEnabled val="1"/>
        </dgm:presLayoutVars>
      </dgm:prSet>
      <dgm:spPr/>
    </dgm:pt>
    <dgm:pt modelId="{7FBA0A7E-6B0D-4FA1-9385-0F59FCCD7E44}" type="pres">
      <dgm:prSet presAssocID="{470646EE-0374-4216-9CA7-6894BB85A626}" presName="sibTrans" presStyleLbl="node1" presStyleIdx="3" presStyleCnt="5"/>
      <dgm:spPr/>
    </dgm:pt>
    <dgm:pt modelId="{6AC3AEFE-FFF0-48BC-9DE0-005F1F981492}" type="pres">
      <dgm:prSet presAssocID="{F5FA080A-B251-4667-9020-3F4F7A9B616D}" presName="dummy" presStyleCnt="0"/>
      <dgm:spPr/>
    </dgm:pt>
    <dgm:pt modelId="{3BE586A4-39EF-440A-859E-E4D861A7D780}" type="pres">
      <dgm:prSet presAssocID="{F5FA080A-B251-4667-9020-3F4F7A9B616D}" presName="node" presStyleLbl="revTx" presStyleIdx="4" presStyleCnt="5" custScaleX="111874">
        <dgm:presLayoutVars>
          <dgm:bulletEnabled val="1"/>
        </dgm:presLayoutVars>
      </dgm:prSet>
      <dgm:spPr/>
    </dgm:pt>
    <dgm:pt modelId="{74890C82-6CF5-4D7D-98E4-C3818FAA767A}" type="pres">
      <dgm:prSet presAssocID="{E60DD961-4E35-442F-850F-DA79D2968FB5}" presName="sibTrans" presStyleLbl="node1" presStyleIdx="4" presStyleCnt="5"/>
      <dgm:spPr/>
    </dgm:pt>
  </dgm:ptLst>
  <dgm:cxnLst>
    <dgm:cxn modelId="{630E1EC6-5E12-4ABF-B073-3F24107CA20A}" type="presOf" srcId="{2F1ED74B-3985-4E10-A17B-5CC7C4722185}" destId="{708A5F03-2726-4719-B658-EF926CC14AC7}" srcOrd="0" destOrd="0" presId="urn:microsoft.com/office/officeart/2005/8/layout/cycle1"/>
    <dgm:cxn modelId="{FC55BED3-35E6-4539-8883-F81F74C32BD0}" type="presOf" srcId="{6EF22C45-2673-412D-BD28-B9D972B5C6F3}" destId="{56F6A1B4-FAD7-4627-90BB-C36594D642DB}" srcOrd="0" destOrd="0" presId="urn:microsoft.com/office/officeart/2005/8/layout/cycle1"/>
    <dgm:cxn modelId="{E681F25F-0057-4287-8C98-838D6150DF91}" type="presOf" srcId="{4B3CEE03-3192-4179-B500-3CA78C9EB4FA}" destId="{098D3FC4-BBD5-4ADA-91BF-2F341E6B1E94}" srcOrd="0" destOrd="0" presId="urn:microsoft.com/office/officeart/2005/8/layout/cycle1"/>
    <dgm:cxn modelId="{20FA9956-F625-4D7F-87A9-82FB73535911}" type="presOf" srcId="{E60DD961-4E35-442F-850F-DA79D2968FB5}" destId="{74890C82-6CF5-4D7D-98E4-C3818FAA767A}" srcOrd="0" destOrd="0" presId="urn:microsoft.com/office/officeart/2005/8/layout/cycle1"/>
    <dgm:cxn modelId="{EE58125C-9C9D-446E-961F-259E58A62D88}" type="presOf" srcId="{0CA92E74-5088-448F-A06A-FB9A4451134F}" destId="{29ECC057-CDF9-43E7-A3D6-43FA13E63E78}" srcOrd="0" destOrd="0" presId="urn:microsoft.com/office/officeart/2005/8/layout/cycle1"/>
    <dgm:cxn modelId="{F8829000-E63C-438F-906D-D2D4F6E75C7F}" type="presOf" srcId="{C200C023-FE72-4D02-B61A-81A8A1EEBDFC}" destId="{1C048CC2-D3D8-497D-88AA-CDDEFAF0042E}" srcOrd="0" destOrd="0" presId="urn:microsoft.com/office/officeart/2005/8/layout/cycle1"/>
    <dgm:cxn modelId="{B4151727-D311-4075-BF49-DF99D61E97DF}" srcId="{0CA92E74-5088-448F-A06A-FB9A4451134F}" destId="{C200C023-FE72-4D02-B61A-81A8A1EEBDFC}" srcOrd="0" destOrd="0" parTransId="{41F0C396-A482-4CD4-B057-E0B8AF86D794}" sibTransId="{EF56D0CD-B080-420F-9A47-B9E0EE3B87B3}"/>
    <dgm:cxn modelId="{DEA361D8-8198-41A0-B8E0-141BB1FB0476}" type="presOf" srcId="{470646EE-0374-4216-9CA7-6894BB85A626}" destId="{7FBA0A7E-6B0D-4FA1-9385-0F59FCCD7E44}" srcOrd="0" destOrd="0" presId="urn:microsoft.com/office/officeart/2005/8/layout/cycle1"/>
    <dgm:cxn modelId="{B34A99A9-8CF2-4F9A-8116-09AEFFFA22ED}" type="presOf" srcId="{92E549B9-8C20-4617-AA48-E9E22FB0D7B9}" destId="{EE3CD905-E701-41E2-B7CC-716A0FEB8A98}" srcOrd="0" destOrd="0" presId="urn:microsoft.com/office/officeart/2005/8/layout/cycle1"/>
    <dgm:cxn modelId="{DC08ECC7-0DDD-4BBB-AC42-A356A1EF95D2}" type="presOf" srcId="{8A5CFBBD-1B6E-4902-94DB-78ACF6CECAF6}" destId="{486C6C14-2025-459A-967A-181CA8AF1FE2}" srcOrd="0" destOrd="0" presId="urn:microsoft.com/office/officeart/2005/8/layout/cycle1"/>
    <dgm:cxn modelId="{4B06E645-2DD9-4517-AA33-E19986A524C7}" srcId="{0CA92E74-5088-448F-A06A-FB9A4451134F}" destId="{F5FA080A-B251-4667-9020-3F4F7A9B616D}" srcOrd="4" destOrd="0" parTransId="{6A3E7597-1B76-44FD-8F43-AEAF1EA1A335}" sibTransId="{E60DD961-4E35-442F-850F-DA79D2968FB5}"/>
    <dgm:cxn modelId="{BE4F3B8C-AACC-4AD9-9F23-3120E3DB6EFB}" srcId="{0CA92E74-5088-448F-A06A-FB9A4451134F}" destId="{2F1ED74B-3985-4E10-A17B-5CC7C4722185}" srcOrd="1" destOrd="0" parTransId="{DAAD2281-87E5-4186-95FC-3C3117AECB6F}" sibTransId="{92E549B9-8C20-4617-AA48-E9E22FB0D7B9}"/>
    <dgm:cxn modelId="{DE97BA3F-A9A5-47BC-8F6D-720FB422180E}" type="presOf" srcId="{F5FA080A-B251-4667-9020-3F4F7A9B616D}" destId="{3BE586A4-39EF-440A-859E-E4D861A7D780}" srcOrd="0" destOrd="0" presId="urn:microsoft.com/office/officeart/2005/8/layout/cycle1"/>
    <dgm:cxn modelId="{2F0BB850-9673-4D6C-BECC-4B1CA6439EEA}" srcId="{0CA92E74-5088-448F-A06A-FB9A4451134F}" destId="{4B3CEE03-3192-4179-B500-3CA78C9EB4FA}" srcOrd="2" destOrd="0" parTransId="{F2017F7E-E864-46BE-988C-59062A284A82}" sibTransId="{8A5CFBBD-1B6E-4902-94DB-78ACF6CECAF6}"/>
    <dgm:cxn modelId="{42F5BE88-872F-4E72-848D-3E346A3A427C}" srcId="{0CA92E74-5088-448F-A06A-FB9A4451134F}" destId="{6EF22C45-2673-412D-BD28-B9D972B5C6F3}" srcOrd="3" destOrd="0" parTransId="{6B86DCBC-E13B-4AF3-B703-CA409CDFC0C1}" sibTransId="{470646EE-0374-4216-9CA7-6894BB85A626}"/>
    <dgm:cxn modelId="{8D9ED360-80EA-48DD-B3A6-CE669FEBB398}" type="presOf" srcId="{EF56D0CD-B080-420F-9A47-B9E0EE3B87B3}" destId="{154D88D1-B473-4E0B-806A-3960E2972CB5}" srcOrd="0" destOrd="0" presId="urn:microsoft.com/office/officeart/2005/8/layout/cycle1"/>
    <dgm:cxn modelId="{60FF5FF5-277C-4D1B-9028-78C170BC4D8B}" type="presParOf" srcId="{29ECC057-CDF9-43E7-A3D6-43FA13E63E78}" destId="{7F1C3B24-79F4-49FB-AF83-6F35BFBEF2CE}" srcOrd="0" destOrd="0" presId="urn:microsoft.com/office/officeart/2005/8/layout/cycle1"/>
    <dgm:cxn modelId="{FA0CA211-FAA9-40D5-A73A-221DFE001848}" type="presParOf" srcId="{29ECC057-CDF9-43E7-A3D6-43FA13E63E78}" destId="{1C048CC2-D3D8-497D-88AA-CDDEFAF0042E}" srcOrd="1" destOrd="0" presId="urn:microsoft.com/office/officeart/2005/8/layout/cycle1"/>
    <dgm:cxn modelId="{4C89DC04-BF1A-4A09-87B7-B2A8A09E98C0}" type="presParOf" srcId="{29ECC057-CDF9-43E7-A3D6-43FA13E63E78}" destId="{154D88D1-B473-4E0B-806A-3960E2972CB5}" srcOrd="2" destOrd="0" presId="urn:microsoft.com/office/officeart/2005/8/layout/cycle1"/>
    <dgm:cxn modelId="{B07BBFB1-1128-40A1-886E-02291AC192A7}" type="presParOf" srcId="{29ECC057-CDF9-43E7-A3D6-43FA13E63E78}" destId="{BA282B1C-63E4-4146-B5F0-A2720A4DD031}" srcOrd="3" destOrd="0" presId="urn:microsoft.com/office/officeart/2005/8/layout/cycle1"/>
    <dgm:cxn modelId="{8FC0727C-F519-4E7F-826C-0A5A75AB5C6B}" type="presParOf" srcId="{29ECC057-CDF9-43E7-A3D6-43FA13E63E78}" destId="{708A5F03-2726-4719-B658-EF926CC14AC7}" srcOrd="4" destOrd="0" presId="urn:microsoft.com/office/officeart/2005/8/layout/cycle1"/>
    <dgm:cxn modelId="{3926E900-2F3E-4D5D-8411-A0DC0B44A356}" type="presParOf" srcId="{29ECC057-CDF9-43E7-A3D6-43FA13E63E78}" destId="{EE3CD905-E701-41E2-B7CC-716A0FEB8A98}" srcOrd="5" destOrd="0" presId="urn:microsoft.com/office/officeart/2005/8/layout/cycle1"/>
    <dgm:cxn modelId="{4BB717D7-EA97-42F2-895C-A7B49C944BA8}" type="presParOf" srcId="{29ECC057-CDF9-43E7-A3D6-43FA13E63E78}" destId="{3CC20329-F0F2-467F-A9A2-FA8D6B458382}" srcOrd="6" destOrd="0" presId="urn:microsoft.com/office/officeart/2005/8/layout/cycle1"/>
    <dgm:cxn modelId="{179B1F59-3F4F-47FE-8E67-0A42D4FBC0FA}" type="presParOf" srcId="{29ECC057-CDF9-43E7-A3D6-43FA13E63E78}" destId="{098D3FC4-BBD5-4ADA-91BF-2F341E6B1E94}" srcOrd="7" destOrd="0" presId="urn:microsoft.com/office/officeart/2005/8/layout/cycle1"/>
    <dgm:cxn modelId="{2C509AF1-B15E-4305-B114-F042037DC500}" type="presParOf" srcId="{29ECC057-CDF9-43E7-A3D6-43FA13E63E78}" destId="{486C6C14-2025-459A-967A-181CA8AF1FE2}" srcOrd="8" destOrd="0" presId="urn:microsoft.com/office/officeart/2005/8/layout/cycle1"/>
    <dgm:cxn modelId="{CA2B1E91-012C-49AA-8501-B737165E7FC4}" type="presParOf" srcId="{29ECC057-CDF9-43E7-A3D6-43FA13E63E78}" destId="{9FBDB2E2-C233-427C-BC69-4D80B8C1E597}" srcOrd="9" destOrd="0" presId="urn:microsoft.com/office/officeart/2005/8/layout/cycle1"/>
    <dgm:cxn modelId="{022334DE-2DE6-4583-955C-79597716BD2F}" type="presParOf" srcId="{29ECC057-CDF9-43E7-A3D6-43FA13E63E78}" destId="{56F6A1B4-FAD7-4627-90BB-C36594D642DB}" srcOrd="10" destOrd="0" presId="urn:microsoft.com/office/officeart/2005/8/layout/cycle1"/>
    <dgm:cxn modelId="{8A057F55-DF24-48B8-8D4B-BAFF7F76EB40}" type="presParOf" srcId="{29ECC057-CDF9-43E7-A3D6-43FA13E63E78}" destId="{7FBA0A7E-6B0D-4FA1-9385-0F59FCCD7E44}" srcOrd="11" destOrd="0" presId="urn:microsoft.com/office/officeart/2005/8/layout/cycle1"/>
    <dgm:cxn modelId="{DF084697-7201-4D7C-BA7F-062E6275C71D}" type="presParOf" srcId="{29ECC057-CDF9-43E7-A3D6-43FA13E63E78}" destId="{6AC3AEFE-FFF0-48BC-9DE0-005F1F981492}" srcOrd="12" destOrd="0" presId="urn:microsoft.com/office/officeart/2005/8/layout/cycle1"/>
    <dgm:cxn modelId="{D66B749D-077B-485D-8848-8FD9E57DEE83}" type="presParOf" srcId="{29ECC057-CDF9-43E7-A3D6-43FA13E63E78}" destId="{3BE586A4-39EF-440A-859E-E4D861A7D780}" srcOrd="13" destOrd="0" presId="urn:microsoft.com/office/officeart/2005/8/layout/cycle1"/>
    <dgm:cxn modelId="{47027B88-113A-406D-9FF1-D8ED614B00A7}" type="presParOf" srcId="{29ECC057-CDF9-43E7-A3D6-43FA13E63E78}" destId="{74890C82-6CF5-4D7D-98E4-C3818FAA767A}" srcOrd="14"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0A33DDA-1EBD-4271-B10A-529ECB445D39}"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D74D4A48-2020-483B-BCEB-E62BAF0D3ED2}">
      <dgm:prSet phldrT="[Text]" custT="1"/>
      <dgm:spPr/>
      <dgm:t>
        <a:bodyPr/>
        <a:lstStyle/>
        <a:p>
          <a:r>
            <a:rPr lang="el-GR" sz="2000" dirty="0" smtClean="0"/>
            <a:t>3. Εξοικείωση με το πεδίο</a:t>
          </a:r>
          <a:endParaRPr lang="en-US" sz="2000" dirty="0"/>
        </a:p>
      </dgm:t>
    </dgm:pt>
    <dgm:pt modelId="{FFADE67C-29AB-4B38-945E-148CA324F467}" type="parTrans" cxnId="{82B6E73C-4969-4155-9ADC-9B6673523F72}">
      <dgm:prSet/>
      <dgm:spPr/>
      <dgm:t>
        <a:bodyPr/>
        <a:lstStyle/>
        <a:p>
          <a:endParaRPr lang="en-US"/>
        </a:p>
      </dgm:t>
    </dgm:pt>
    <dgm:pt modelId="{C98F05D1-01C4-4B48-90A3-CA5FDA60D6CE}" type="sibTrans" cxnId="{82B6E73C-4969-4155-9ADC-9B6673523F72}">
      <dgm:prSet/>
      <dgm:spPr/>
      <dgm:t>
        <a:bodyPr/>
        <a:lstStyle/>
        <a:p>
          <a:endParaRPr lang="en-US"/>
        </a:p>
      </dgm:t>
    </dgm:pt>
    <dgm:pt modelId="{206C7EEE-3F9E-49A4-A08E-E6036636B771}">
      <dgm:prSet phldrT="[Text]" custT="1"/>
      <dgm:spPr/>
      <dgm:t>
        <a:bodyPr/>
        <a:lstStyle/>
        <a:p>
          <a:r>
            <a:rPr lang="el-GR" sz="2000" dirty="0" smtClean="0"/>
            <a:t>4. Προσδιορισμός του ρόλου του ερευνητή</a:t>
          </a:r>
          <a:endParaRPr lang="en-US" sz="2000" dirty="0"/>
        </a:p>
      </dgm:t>
    </dgm:pt>
    <dgm:pt modelId="{7EDD6B91-3DE2-49DC-8E1A-C2C846802571}" type="parTrans" cxnId="{A5EBD51D-66A4-4972-8A00-B52F8CF04733}">
      <dgm:prSet/>
      <dgm:spPr/>
      <dgm:t>
        <a:bodyPr/>
        <a:lstStyle/>
        <a:p>
          <a:endParaRPr lang="en-US"/>
        </a:p>
      </dgm:t>
    </dgm:pt>
    <dgm:pt modelId="{17AA29A4-6DAC-47DD-8FB3-10356D8B9051}" type="sibTrans" cxnId="{A5EBD51D-66A4-4972-8A00-B52F8CF04733}">
      <dgm:prSet/>
      <dgm:spPr/>
      <dgm:t>
        <a:bodyPr/>
        <a:lstStyle/>
        <a:p>
          <a:endParaRPr lang="en-US"/>
        </a:p>
      </dgm:t>
    </dgm:pt>
    <dgm:pt modelId="{E72996D1-DCC0-4FC5-AC3B-9C1063A012DC}">
      <dgm:prSet phldrT="[Text]" custT="1"/>
      <dgm:spPr/>
      <dgm:t>
        <a:bodyPr/>
        <a:lstStyle/>
        <a:p>
          <a:r>
            <a:rPr lang="el-GR" sz="2000" dirty="0" smtClean="0"/>
            <a:t>5. Σχεδιασμός του τρόπου καταγραφής</a:t>
          </a:r>
          <a:endParaRPr lang="en-US" sz="2000" dirty="0"/>
        </a:p>
      </dgm:t>
    </dgm:pt>
    <dgm:pt modelId="{DB93AB0E-5D80-4C49-94DE-59436A53BB10}" type="parTrans" cxnId="{5B1DAE04-690C-4650-8E14-EF2672CEF514}">
      <dgm:prSet/>
      <dgm:spPr/>
      <dgm:t>
        <a:bodyPr/>
        <a:lstStyle/>
        <a:p>
          <a:endParaRPr lang="en-US"/>
        </a:p>
      </dgm:t>
    </dgm:pt>
    <dgm:pt modelId="{89C38FD2-7709-4B0D-9F9D-A9A46D7501E7}" type="sibTrans" cxnId="{5B1DAE04-690C-4650-8E14-EF2672CEF514}">
      <dgm:prSet/>
      <dgm:spPr/>
      <dgm:t>
        <a:bodyPr/>
        <a:lstStyle/>
        <a:p>
          <a:endParaRPr lang="en-US"/>
        </a:p>
      </dgm:t>
    </dgm:pt>
    <dgm:pt modelId="{4BA0E228-E115-4D4D-8DC2-8EBF5B22EA36}">
      <dgm:prSet phldrT="[Text]" custT="1"/>
      <dgm:spPr/>
      <dgm:t>
        <a:bodyPr/>
        <a:lstStyle/>
        <a:p>
          <a:r>
            <a:rPr lang="el-GR" sz="2000" dirty="0" smtClean="0"/>
            <a:t>6. Καταγραφή περιγραφικών &amp; αναστοχαστικών σημειώσεων</a:t>
          </a:r>
          <a:endParaRPr lang="en-US" sz="2000" dirty="0"/>
        </a:p>
      </dgm:t>
    </dgm:pt>
    <dgm:pt modelId="{73320AE8-CD71-4FB2-B87B-C467A25CABD7}" type="parTrans" cxnId="{FD9C279E-B14F-413A-8C8D-7252D8FF8249}">
      <dgm:prSet/>
      <dgm:spPr/>
      <dgm:t>
        <a:bodyPr/>
        <a:lstStyle/>
        <a:p>
          <a:endParaRPr lang="en-US"/>
        </a:p>
      </dgm:t>
    </dgm:pt>
    <dgm:pt modelId="{ABD20494-7DD1-4D61-BB71-E44597948A68}" type="sibTrans" cxnId="{FD9C279E-B14F-413A-8C8D-7252D8FF8249}">
      <dgm:prSet/>
      <dgm:spPr/>
      <dgm:t>
        <a:bodyPr/>
        <a:lstStyle/>
        <a:p>
          <a:endParaRPr lang="en-US"/>
        </a:p>
      </dgm:t>
    </dgm:pt>
    <dgm:pt modelId="{388C9487-BDB9-40CB-8E33-9D6CF408992C}">
      <dgm:prSet phldrT="[Text]" custT="1"/>
      <dgm:spPr/>
      <dgm:t>
        <a:bodyPr/>
        <a:lstStyle/>
        <a:p>
          <a:r>
            <a:rPr lang="el-GR" sz="2000" dirty="0" smtClean="0"/>
            <a:t>1. Επιλογή πεδίου παρατήρησης</a:t>
          </a:r>
          <a:endParaRPr lang="en-US" sz="2000" dirty="0"/>
        </a:p>
      </dgm:t>
    </dgm:pt>
    <dgm:pt modelId="{621133E5-B606-4AA4-ACFA-F223830D3FC7}" type="parTrans" cxnId="{9C533A72-E9BE-4DFB-9E66-F370117C18FE}">
      <dgm:prSet/>
      <dgm:spPr/>
      <dgm:t>
        <a:bodyPr/>
        <a:lstStyle/>
        <a:p>
          <a:endParaRPr lang="en-US"/>
        </a:p>
      </dgm:t>
    </dgm:pt>
    <dgm:pt modelId="{8957D0F7-0AE6-4ED6-9EE4-3052DC79ACB4}" type="sibTrans" cxnId="{9C533A72-E9BE-4DFB-9E66-F370117C18FE}">
      <dgm:prSet/>
      <dgm:spPr/>
      <dgm:t>
        <a:bodyPr/>
        <a:lstStyle/>
        <a:p>
          <a:endParaRPr lang="en-US"/>
        </a:p>
      </dgm:t>
    </dgm:pt>
    <dgm:pt modelId="{394AC9DB-8D4D-44BE-AC33-2DF78937B6EE}">
      <dgm:prSet phldrT="[Text]" custT="1"/>
      <dgm:spPr/>
      <dgm:t>
        <a:bodyPr/>
        <a:lstStyle/>
        <a:p>
          <a:r>
            <a:rPr lang="el-GR" sz="2000" dirty="0" smtClean="0"/>
            <a:t>2. Εξασφάλιση πρόσβασης</a:t>
          </a:r>
          <a:endParaRPr lang="en-US" sz="2000" dirty="0"/>
        </a:p>
      </dgm:t>
    </dgm:pt>
    <dgm:pt modelId="{5528A863-DC66-4F91-9D7A-715915A94733}" type="parTrans" cxnId="{CA7B9AF2-3250-4CB3-92FD-90C328CDF1EE}">
      <dgm:prSet/>
      <dgm:spPr/>
      <dgm:t>
        <a:bodyPr/>
        <a:lstStyle/>
        <a:p>
          <a:endParaRPr lang="en-US"/>
        </a:p>
      </dgm:t>
    </dgm:pt>
    <dgm:pt modelId="{5024302D-DE56-4E2A-BFEE-018CA370D3EB}" type="sibTrans" cxnId="{CA7B9AF2-3250-4CB3-92FD-90C328CDF1EE}">
      <dgm:prSet/>
      <dgm:spPr/>
      <dgm:t>
        <a:bodyPr/>
        <a:lstStyle/>
        <a:p>
          <a:endParaRPr lang="en-US"/>
        </a:p>
      </dgm:t>
    </dgm:pt>
    <dgm:pt modelId="{00409396-35D5-4290-8490-1753EB0EAF1E}" type="pres">
      <dgm:prSet presAssocID="{10A33DDA-1EBD-4271-B10A-529ECB445D39}" presName="cycle" presStyleCnt="0">
        <dgm:presLayoutVars>
          <dgm:dir/>
          <dgm:resizeHandles val="exact"/>
        </dgm:presLayoutVars>
      </dgm:prSet>
      <dgm:spPr/>
      <dgm:t>
        <a:bodyPr/>
        <a:lstStyle/>
        <a:p>
          <a:endParaRPr lang="en-US"/>
        </a:p>
      </dgm:t>
    </dgm:pt>
    <dgm:pt modelId="{92E3C68E-F236-4AD2-A4F8-E1DA1D38357C}" type="pres">
      <dgm:prSet presAssocID="{D74D4A48-2020-483B-BCEB-E62BAF0D3ED2}" presName="dummy" presStyleCnt="0"/>
      <dgm:spPr/>
    </dgm:pt>
    <dgm:pt modelId="{72D3764A-2FD0-4384-BB59-CF74E2D90EEA}" type="pres">
      <dgm:prSet presAssocID="{D74D4A48-2020-483B-BCEB-E62BAF0D3ED2}" presName="node" presStyleLbl="revTx" presStyleIdx="0" presStyleCnt="6" custScaleX="144411" custScaleY="90202">
        <dgm:presLayoutVars>
          <dgm:bulletEnabled val="1"/>
        </dgm:presLayoutVars>
      </dgm:prSet>
      <dgm:spPr/>
      <dgm:t>
        <a:bodyPr/>
        <a:lstStyle/>
        <a:p>
          <a:endParaRPr lang="en-US"/>
        </a:p>
      </dgm:t>
    </dgm:pt>
    <dgm:pt modelId="{B682E5EC-9E7E-4490-83C7-2BF6413FD347}" type="pres">
      <dgm:prSet presAssocID="{C98F05D1-01C4-4B48-90A3-CA5FDA60D6CE}" presName="sibTrans" presStyleLbl="node1" presStyleIdx="0" presStyleCnt="6"/>
      <dgm:spPr/>
      <dgm:t>
        <a:bodyPr/>
        <a:lstStyle/>
        <a:p>
          <a:endParaRPr lang="en-US"/>
        </a:p>
      </dgm:t>
    </dgm:pt>
    <dgm:pt modelId="{191322E0-90F5-4D5C-9C1B-8CEDEA9D517E}" type="pres">
      <dgm:prSet presAssocID="{206C7EEE-3F9E-49A4-A08E-E6036636B771}" presName="dummy" presStyleCnt="0"/>
      <dgm:spPr/>
    </dgm:pt>
    <dgm:pt modelId="{050BED74-5544-4522-9D6F-671321FD1058}" type="pres">
      <dgm:prSet presAssocID="{206C7EEE-3F9E-49A4-A08E-E6036636B771}" presName="node" presStyleLbl="revTx" presStyleIdx="1" presStyleCnt="6" custScaleX="165716">
        <dgm:presLayoutVars>
          <dgm:bulletEnabled val="1"/>
        </dgm:presLayoutVars>
      </dgm:prSet>
      <dgm:spPr/>
      <dgm:t>
        <a:bodyPr/>
        <a:lstStyle/>
        <a:p>
          <a:endParaRPr lang="en-US"/>
        </a:p>
      </dgm:t>
    </dgm:pt>
    <dgm:pt modelId="{50DCE862-092B-42E9-887E-E42F1C6B0FBE}" type="pres">
      <dgm:prSet presAssocID="{17AA29A4-6DAC-47DD-8FB3-10356D8B9051}" presName="sibTrans" presStyleLbl="node1" presStyleIdx="1" presStyleCnt="6"/>
      <dgm:spPr/>
      <dgm:t>
        <a:bodyPr/>
        <a:lstStyle/>
        <a:p>
          <a:endParaRPr lang="en-US"/>
        </a:p>
      </dgm:t>
    </dgm:pt>
    <dgm:pt modelId="{1D630163-E067-42B7-8ACF-80758BDA2CBB}" type="pres">
      <dgm:prSet presAssocID="{E72996D1-DCC0-4FC5-AC3B-9C1063A012DC}" presName="dummy" presStyleCnt="0"/>
      <dgm:spPr/>
    </dgm:pt>
    <dgm:pt modelId="{B6405492-2FA7-4C35-9B84-032D7925FB60}" type="pres">
      <dgm:prSet presAssocID="{E72996D1-DCC0-4FC5-AC3B-9C1063A012DC}" presName="node" presStyleLbl="revTx" presStyleIdx="2" presStyleCnt="6" custScaleX="164170" custScaleY="76344" custRadScaleRad="105518" custRadScaleInc="-38116">
        <dgm:presLayoutVars>
          <dgm:bulletEnabled val="1"/>
        </dgm:presLayoutVars>
      </dgm:prSet>
      <dgm:spPr/>
      <dgm:t>
        <a:bodyPr/>
        <a:lstStyle/>
        <a:p>
          <a:endParaRPr lang="en-US"/>
        </a:p>
      </dgm:t>
    </dgm:pt>
    <dgm:pt modelId="{EA2A985F-BD52-46AE-B8A8-A46CE0CC1E54}" type="pres">
      <dgm:prSet presAssocID="{89C38FD2-7709-4B0D-9F9D-A9A46D7501E7}" presName="sibTrans" presStyleLbl="node1" presStyleIdx="2" presStyleCnt="6" custScaleX="158613"/>
      <dgm:spPr/>
      <dgm:t>
        <a:bodyPr/>
        <a:lstStyle/>
        <a:p>
          <a:endParaRPr lang="en-US"/>
        </a:p>
      </dgm:t>
    </dgm:pt>
    <dgm:pt modelId="{CD888565-502C-4F51-9622-67FAA53EC65C}" type="pres">
      <dgm:prSet presAssocID="{4BA0E228-E115-4D4D-8DC2-8EBF5B22EA36}" presName="dummy" presStyleCnt="0"/>
      <dgm:spPr/>
    </dgm:pt>
    <dgm:pt modelId="{1330E5A3-EDA9-4EA6-A095-F3A33D825837}" type="pres">
      <dgm:prSet presAssocID="{4BA0E228-E115-4D4D-8DC2-8EBF5B22EA36}" presName="node" presStyleLbl="revTx" presStyleIdx="3" presStyleCnt="6" custScaleX="204660" custScaleY="103662">
        <dgm:presLayoutVars>
          <dgm:bulletEnabled val="1"/>
        </dgm:presLayoutVars>
      </dgm:prSet>
      <dgm:spPr/>
      <dgm:t>
        <a:bodyPr/>
        <a:lstStyle/>
        <a:p>
          <a:endParaRPr lang="en-US"/>
        </a:p>
      </dgm:t>
    </dgm:pt>
    <dgm:pt modelId="{69C6BD96-C530-4E7A-A8B0-B146DA4E88E1}" type="pres">
      <dgm:prSet presAssocID="{ABD20494-7DD1-4D61-BB71-E44597948A68}" presName="sibTrans" presStyleLbl="node1" presStyleIdx="3" presStyleCnt="6"/>
      <dgm:spPr/>
      <dgm:t>
        <a:bodyPr/>
        <a:lstStyle/>
        <a:p>
          <a:endParaRPr lang="en-US"/>
        </a:p>
      </dgm:t>
    </dgm:pt>
    <dgm:pt modelId="{0E653519-13D2-4F11-9917-7B0769E34A54}" type="pres">
      <dgm:prSet presAssocID="{388C9487-BDB9-40CB-8E33-9D6CF408992C}" presName="dummy" presStyleCnt="0"/>
      <dgm:spPr/>
    </dgm:pt>
    <dgm:pt modelId="{0EC2E392-DB20-46DD-8D64-1F05526BE358}" type="pres">
      <dgm:prSet presAssocID="{388C9487-BDB9-40CB-8E33-9D6CF408992C}" presName="node" presStyleLbl="revTx" presStyleIdx="4" presStyleCnt="6" custScaleX="165716">
        <dgm:presLayoutVars>
          <dgm:bulletEnabled val="1"/>
        </dgm:presLayoutVars>
      </dgm:prSet>
      <dgm:spPr/>
      <dgm:t>
        <a:bodyPr/>
        <a:lstStyle/>
        <a:p>
          <a:endParaRPr lang="en-US"/>
        </a:p>
      </dgm:t>
    </dgm:pt>
    <dgm:pt modelId="{9E297237-4F01-493B-B92C-9D05A7F1B5B8}" type="pres">
      <dgm:prSet presAssocID="{8957D0F7-0AE6-4ED6-9EE4-3052DC79ACB4}" presName="sibTrans" presStyleLbl="node1" presStyleIdx="4" presStyleCnt="6"/>
      <dgm:spPr/>
      <dgm:t>
        <a:bodyPr/>
        <a:lstStyle/>
        <a:p>
          <a:endParaRPr lang="en-US"/>
        </a:p>
      </dgm:t>
    </dgm:pt>
    <dgm:pt modelId="{1A4DDA14-2FB3-42FF-B9DD-03F5F4514C22}" type="pres">
      <dgm:prSet presAssocID="{394AC9DB-8D4D-44BE-AC33-2DF78937B6EE}" presName="dummy" presStyleCnt="0"/>
      <dgm:spPr/>
    </dgm:pt>
    <dgm:pt modelId="{D4B1E672-7D02-47A6-BB2E-C7919F8D3B29}" type="pres">
      <dgm:prSet presAssocID="{394AC9DB-8D4D-44BE-AC33-2DF78937B6EE}" presName="node" presStyleLbl="revTx" presStyleIdx="5" presStyleCnt="6" custScaleX="140373" custScaleY="90202">
        <dgm:presLayoutVars>
          <dgm:bulletEnabled val="1"/>
        </dgm:presLayoutVars>
      </dgm:prSet>
      <dgm:spPr/>
      <dgm:t>
        <a:bodyPr/>
        <a:lstStyle/>
        <a:p>
          <a:endParaRPr lang="en-US"/>
        </a:p>
      </dgm:t>
    </dgm:pt>
    <dgm:pt modelId="{716E8577-18C6-45AD-A4E7-E184964F532F}" type="pres">
      <dgm:prSet presAssocID="{5024302D-DE56-4E2A-BFEE-018CA370D3EB}" presName="sibTrans" presStyleLbl="node1" presStyleIdx="5" presStyleCnt="6"/>
      <dgm:spPr/>
      <dgm:t>
        <a:bodyPr/>
        <a:lstStyle/>
        <a:p>
          <a:endParaRPr lang="en-US"/>
        </a:p>
      </dgm:t>
    </dgm:pt>
  </dgm:ptLst>
  <dgm:cxnLst>
    <dgm:cxn modelId="{6F77F890-AAD0-4BB5-B1F4-BB2AD013EF01}" type="presOf" srcId="{D74D4A48-2020-483B-BCEB-E62BAF0D3ED2}" destId="{72D3764A-2FD0-4384-BB59-CF74E2D90EEA}" srcOrd="0" destOrd="0" presId="urn:microsoft.com/office/officeart/2005/8/layout/cycle1"/>
    <dgm:cxn modelId="{FD9C279E-B14F-413A-8C8D-7252D8FF8249}" srcId="{10A33DDA-1EBD-4271-B10A-529ECB445D39}" destId="{4BA0E228-E115-4D4D-8DC2-8EBF5B22EA36}" srcOrd="3" destOrd="0" parTransId="{73320AE8-CD71-4FB2-B87B-C467A25CABD7}" sibTransId="{ABD20494-7DD1-4D61-BB71-E44597948A68}"/>
    <dgm:cxn modelId="{CA7B9AF2-3250-4CB3-92FD-90C328CDF1EE}" srcId="{10A33DDA-1EBD-4271-B10A-529ECB445D39}" destId="{394AC9DB-8D4D-44BE-AC33-2DF78937B6EE}" srcOrd="5" destOrd="0" parTransId="{5528A863-DC66-4F91-9D7A-715915A94733}" sibTransId="{5024302D-DE56-4E2A-BFEE-018CA370D3EB}"/>
    <dgm:cxn modelId="{8EF7B156-12A7-48D2-9D1A-E795DDB7E02A}" type="presOf" srcId="{89C38FD2-7709-4B0D-9F9D-A9A46D7501E7}" destId="{EA2A985F-BD52-46AE-B8A8-A46CE0CC1E54}" srcOrd="0" destOrd="0" presId="urn:microsoft.com/office/officeart/2005/8/layout/cycle1"/>
    <dgm:cxn modelId="{F5662E99-6F96-44C2-9032-8A042BFA9F8D}" type="presOf" srcId="{8957D0F7-0AE6-4ED6-9EE4-3052DC79ACB4}" destId="{9E297237-4F01-493B-B92C-9D05A7F1B5B8}" srcOrd="0" destOrd="0" presId="urn:microsoft.com/office/officeart/2005/8/layout/cycle1"/>
    <dgm:cxn modelId="{1AD3BE3C-49F9-45EF-ABDD-58A3FB50A3CD}" type="presOf" srcId="{17AA29A4-6DAC-47DD-8FB3-10356D8B9051}" destId="{50DCE862-092B-42E9-887E-E42F1C6B0FBE}" srcOrd="0" destOrd="0" presId="urn:microsoft.com/office/officeart/2005/8/layout/cycle1"/>
    <dgm:cxn modelId="{A2D9408E-D6DA-48BE-96E1-2C252C37804F}" type="presOf" srcId="{ABD20494-7DD1-4D61-BB71-E44597948A68}" destId="{69C6BD96-C530-4E7A-A8B0-B146DA4E88E1}" srcOrd="0" destOrd="0" presId="urn:microsoft.com/office/officeart/2005/8/layout/cycle1"/>
    <dgm:cxn modelId="{82B6E73C-4969-4155-9ADC-9B6673523F72}" srcId="{10A33DDA-1EBD-4271-B10A-529ECB445D39}" destId="{D74D4A48-2020-483B-BCEB-E62BAF0D3ED2}" srcOrd="0" destOrd="0" parTransId="{FFADE67C-29AB-4B38-945E-148CA324F467}" sibTransId="{C98F05D1-01C4-4B48-90A3-CA5FDA60D6CE}"/>
    <dgm:cxn modelId="{F75B1AB1-3BCD-4468-ADFC-D768F1E5CBEC}" type="presOf" srcId="{C98F05D1-01C4-4B48-90A3-CA5FDA60D6CE}" destId="{B682E5EC-9E7E-4490-83C7-2BF6413FD347}" srcOrd="0" destOrd="0" presId="urn:microsoft.com/office/officeart/2005/8/layout/cycle1"/>
    <dgm:cxn modelId="{C2176A6A-FB5E-4CA2-99F4-618DAE1274F8}" type="presOf" srcId="{394AC9DB-8D4D-44BE-AC33-2DF78937B6EE}" destId="{D4B1E672-7D02-47A6-BB2E-C7919F8D3B29}" srcOrd="0" destOrd="0" presId="urn:microsoft.com/office/officeart/2005/8/layout/cycle1"/>
    <dgm:cxn modelId="{9C533A72-E9BE-4DFB-9E66-F370117C18FE}" srcId="{10A33DDA-1EBD-4271-B10A-529ECB445D39}" destId="{388C9487-BDB9-40CB-8E33-9D6CF408992C}" srcOrd="4" destOrd="0" parTransId="{621133E5-B606-4AA4-ACFA-F223830D3FC7}" sibTransId="{8957D0F7-0AE6-4ED6-9EE4-3052DC79ACB4}"/>
    <dgm:cxn modelId="{336A6E40-B30C-43DA-A2E5-AC3F984D9A4C}" type="presOf" srcId="{E72996D1-DCC0-4FC5-AC3B-9C1063A012DC}" destId="{B6405492-2FA7-4C35-9B84-032D7925FB60}" srcOrd="0" destOrd="0" presId="urn:microsoft.com/office/officeart/2005/8/layout/cycle1"/>
    <dgm:cxn modelId="{8A350198-06A0-40C6-A95C-23F0A7D7A17D}" type="presOf" srcId="{4BA0E228-E115-4D4D-8DC2-8EBF5B22EA36}" destId="{1330E5A3-EDA9-4EA6-A095-F3A33D825837}" srcOrd="0" destOrd="0" presId="urn:microsoft.com/office/officeart/2005/8/layout/cycle1"/>
    <dgm:cxn modelId="{5B1DAE04-690C-4650-8E14-EF2672CEF514}" srcId="{10A33DDA-1EBD-4271-B10A-529ECB445D39}" destId="{E72996D1-DCC0-4FC5-AC3B-9C1063A012DC}" srcOrd="2" destOrd="0" parTransId="{DB93AB0E-5D80-4C49-94DE-59436A53BB10}" sibTransId="{89C38FD2-7709-4B0D-9F9D-A9A46D7501E7}"/>
    <dgm:cxn modelId="{E45DCC02-D4F0-48B6-9F08-8547D199951B}" type="presOf" srcId="{388C9487-BDB9-40CB-8E33-9D6CF408992C}" destId="{0EC2E392-DB20-46DD-8D64-1F05526BE358}" srcOrd="0" destOrd="0" presId="urn:microsoft.com/office/officeart/2005/8/layout/cycle1"/>
    <dgm:cxn modelId="{4EC84324-247B-46BA-8681-4EC00DA3DD72}" type="presOf" srcId="{206C7EEE-3F9E-49A4-A08E-E6036636B771}" destId="{050BED74-5544-4522-9D6F-671321FD1058}" srcOrd="0" destOrd="0" presId="urn:microsoft.com/office/officeart/2005/8/layout/cycle1"/>
    <dgm:cxn modelId="{72950616-F657-4C3C-88D6-6F431D15ABE4}" type="presOf" srcId="{5024302D-DE56-4E2A-BFEE-018CA370D3EB}" destId="{716E8577-18C6-45AD-A4E7-E184964F532F}" srcOrd="0" destOrd="0" presId="urn:microsoft.com/office/officeart/2005/8/layout/cycle1"/>
    <dgm:cxn modelId="{A5EBD51D-66A4-4972-8A00-B52F8CF04733}" srcId="{10A33DDA-1EBD-4271-B10A-529ECB445D39}" destId="{206C7EEE-3F9E-49A4-A08E-E6036636B771}" srcOrd="1" destOrd="0" parTransId="{7EDD6B91-3DE2-49DC-8E1A-C2C846802571}" sibTransId="{17AA29A4-6DAC-47DD-8FB3-10356D8B9051}"/>
    <dgm:cxn modelId="{6472DE8E-61BB-44BE-BFC5-387A91C0044F}" type="presOf" srcId="{10A33DDA-1EBD-4271-B10A-529ECB445D39}" destId="{00409396-35D5-4290-8490-1753EB0EAF1E}" srcOrd="0" destOrd="0" presId="urn:microsoft.com/office/officeart/2005/8/layout/cycle1"/>
    <dgm:cxn modelId="{99254C0B-2258-46D4-9E29-5A2EB0A8A12B}" type="presParOf" srcId="{00409396-35D5-4290-8490-1753EB0EAF1E}" destId="{92E3C68E-F236-4AD2-A4F8-E1DA1D38357C}" srcOrd="0" destOrd="0" presId="urn:microsoft.com/office/officeart/2005/8/layout/cycle1"/>
    <dgm:cxn modelId="{A11B28E6-2BC1-4215-AAB8-1CAFC066C79A}" type="presParOf" srcId="{00409396-35D5-4290-8490-1753EB0EAF1E}" destId="{72D3764A-2FD0-4384-BB59-CF74E2D90EEA}" srcOrd="1" destOrd="0" presId="urn:microsoft.com/office/officeart/2005/8/layout/cycle1"/>
    <dgm:cxn modelId="{D2F0F8AB-3FDF-4E74-9191-B8643B7D3031}" type="presParOf" srcId="{00409396-35D5-4290-8490-1753EB0EAF1E}" destId="{B682E5EC-9E7E-4490-83C7-2BF6413FD347}" srcOrd="2" destOrd="0" presId="urn:microsoft.com/office/officeart/2005/8/layout/cycle1"/>
    <dgm:cxn modelId="{86965B72-B973-4A6E-8A83-D20F5D79A9FA}" type="presParOf" srcId="{00409396-35D5-4290-8490-1753EB0EAF1E}" destId="{191322E0-90F5-4D5C-9C1B-8CEDEA9D517E}" srcOrd="3" destOrd="0" presId="urn:microsoft.com/office/officeart/2005/8/layout/cycle1"/>
    <dgm:cxn modelId="{FD8444E2-E70A-4F01-88C0-B4E7AED81D8E}" type="presParOf" srcId="{00409396-35D5-4290-8490-1753EB0EAF1E}" destId="{050BED74-5544-4522-9D6F-671321FD1058}" srcOrd="4" destOrd="0" presId="urn:microsoft.com/office/officeart/2005/8/layout/cycle1"/>
    <dgm:cxn modelId="{C7B580A6-56BA-4FFB-AC1C-8017E9771D11}" type="presParOf" srcId="{00409396-35D5-4290-8490-1753EB0EAF1E}" destId="{50DCE862-092B-42E9-887E-E42F1C6B0FBE}" srcOrd="5" destOrd="0" presId="urn:microsoft.com/office/officeart/2005/8/layout/cycle1"/>
    <dgm:cxn modelId="{0E4F5EFB-9A39-40DE-96C7-0ACB75699338}" type="presParOf" srcId="{00409396-35D5-4290-8490-1753EB0EAF1E}" destId="{1D630163-E067-42B7-8ACF-80758BDA2CBB}" srcOrd="6" destOrd="0" presId="urn:microsoft.com/office/officeart/2005/8/layout/cycle1"/>
    <dgm:cxn modelId="{CF2C47A7-BD6D-4FA3-8919-EAFDBF487B39}" type="presParOf" srcId="{00409396-35D5-4290-8490-1753EB0EAF1E}" destId="{B6405492-2FA7-4C35-9B84-032D7925FB60}" srcOrd="7" destOrd="0" presId="urn:microsoft.com/office/officeart/2005/8/layout/cycle1"/>
    <dgm:cxn modelId="{2351E565-D3D9-4518-8060-3D6F07138DB3}" type="presParOf" srcId="{00409396-35D5-4290-8490-1753EB0EAF1E}" destId="{EA2A985F-BD52-46AE-B8A8-A46CE0CC1E54}" srcOrd="8" destOrd="0" presId="urn:microsoft.com/office/officeart/2005/8/layout/cycle1"/>
    <dgm:cxn modelId="{037E1C18-3669-43F3-A6EA-D08DACC9ABED}" type="presParOf" srcId="{00409396-35D5-4290-8490-1753EB0EAF1E}" destId="{CD888565-502C-4F51-9622-67FAA53EC65C}" srcOrd="9" destOrd="0" presId="urn:microsoft.com/office/officeart/2005/8/layout/cycle1"/>
    <dgm:cxn modelId="{4D8BF528-6A61-49D4-AFA5-B68E67E5670E}" type="presParOf" srcId="{00409396-35D5-4290-8490-1753EB0EAF1E}" destId="{1330E5A3-EDA9-4EA6-A095-F3A33D825837}" srcOrd="10" destOrd="0" presId="urn:microsoft.com/office/officeart/2005/8/layout/cycle1"/>
    <dgm:cxn modelId="{914762B3-6D95-49A5-94C4-910202453995}" type="presParOf" srcId="{00409396-35D5-4290-8490-1753EB0EAF1E}" destId="{69C6BD96-C530-4E7A-A8B0-B146DA4E88E1}" srcOrd="11" destOrd="0" presId="urn:microsoft.com/office/officeart/2005/8/layout/cycle1"/>
    <dgm:cxn modelId="{7BD0B33D-DB07-4D19-AD3B-9B4B245802CD}" type="presParOf" srcId="{00409396-35D5-4290-8490-1753EB0EAF1E}" destId="{0E653519-13D2-4F11-9917-7B0769E34A54}" srcOrd="12" destOrd="0" presId="urn:microsoft.com/office/officeart/2005/8/layout/cycle1"/>
    <dgm:cxn modelId="{DCA67684-7281-4474-AB45-AA2CBCF05B81}" type="presParOf" srcId="{00409396-35D5-4290-8490-1753EB0EAF1E}" destId="{0EC2E392-DB20-46DD-8D64-1F05526BE358}" srcOrd="13" destOrd="0" presId="urn:microsoft.com/office/officeart/2005/8/layout/cycle1"/>
    <dgm:cxn modelId="{515A24C1-9A36-48F7-ACD3-DD505C02CD6A}" type="presParOf" srcId="{00409396-35D5-4290-8490-1753EB0EAF1E}" destId="{9E297237-4F01-493B-B92C-9D05A7F1B5B8}" srcOrd="14" destOrd="0" presId="urn:microsoft.com/office/officeart/2005/8/layout/cycle1"/>
    <dgm:cxn modelId="{559D92C3-C93C-4058-B45E-51A2F0D38D5B}" type="presParOf" srcId="{00409396-35D5-4290-8490-1753EB0EAF1E}" destId="{1A4DDA14-2FB3-42FF-B9DD-03F5F4514C22}" srcOrd="15" destOrd="0" presId="urn:microsoft.com/office/officeart/2005/8/layout/cycle1"/>
    <dgm:cxn modelId="{D13BA3F4-D12E-4D43-BF21-BD8AC7030C12}" type="presParOf" srcId="{00409396-35D5-4290-8490-1753EB0EAF1E}" destId="{D4B1E672-7D02-47A6-BB2E-C7919F8D3B29}" srcOrd="16" destOrd="0" presId="urn:microsoft.com/office/officeart/2005/8/layout/cycle1"/>
    <dgm:cxn modelId="{08394AC2-D550-4084-9A77-C3414394E1B1}" type="presParOf" srcId="{00409396-35D5-4290-8490-1753EB0EAF1E}" destId="{716E8577-18C6-45AD-A4E7-E184964F532F}" srcOrd="17"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F452D64-D3AB-45C3-82BB-22897AD25FE9}"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en-US"/>
        </a:p>
      </dgm:t>
    </dgm:pt>
    <dgm:pt modelId="{5A008B18-5CFC-4DCB-9C27-DB3C5A604FB9}">
      <dgm:prSet phldrT="[Text]" custT="1"/>
      <dgm:spPr/>
      <dgm:t>
        <a:bodyPr/>
        <a:lstStyle/>
        <a:p>
          <a:r>
            <a:rPr lang="el-GR" sz="1800" b="1" dirty="0" smtClean="0"/>
            <a:t>1. Αποκτάται μια συνολική  άποψη για το τι λένε ή κάνουν οι συμμετέχοντες</a:t>
          </a:r>
          <a:endParaRPr lang="en-US" sz="1800" b="1" dirty="0"/>
        </a:p>
      </dgm:t>
    </dgm:pt>
    <dgm:pt modelId="{C3E03DBB-8BA4-4FDC-8B7F-EF40D5D4F0CA}" type="parTrans" cxnId="{10AF22EA-6661-4B10-A1F4-8BFB9A534234}">
      <dgm:prSet/>
      <dgm:spPr/>
      <dgm:t>
        <a:bodyPr/>
        <a:lstStyle/>
        <a:p>
          <a:endParaRPr lang="en-US"/>
        </a:p>
      </dgm:t>
    </dgm:pt>
    <dgm:pt modelId="{3BF7D4B9-9C29-42F8-81BC-9457D6FF7B6B}" type="sibTrans" cxnId="{10AF22EA-6661-4B10-A1F4-8BFB9A534234}">
      <dgm:prSet/>
      <dgm:spPr/>
      <dgm:t>
        <a:bodyPr/>
        <a:lstStyle/>
        <a:p>
          <a:endParaRPr lang="en-US"/>
        </a:p>
      </dgm:t>
    </dgm:pt>
    <dgm:pt modelId="{E33FC237-A785-48F0-8A06-6E2DA11F4A0C}">
      <dgm:prSet phldrT="[Text]" custT="1"/>
      <dgm:spPr/>
      <dgm:t>
        <a:bodyPr/>
        <a:lstStyle/>
        <a:p>
          <a:r>
            <a:rPr lang="el-GR" sz="1800" dirty="0" smtClean="0"/>
            <a:t>Πρώτη ανάγνωση όλου του υλικού που έχει συλλεχθεί</a:t>
          </a:r>
          <a:endParaRPr lang="en-US" sz="1800" dirty="0"/>
        </a:p>
      </dgm:t>
    </dgm:pt>
    <dgm:pt modelId="{DC1F07D2-CB54-47AD-9E72-6E8483D7FDFE}" type="parTrans" cxnId="{3CDBE1A1-881C-4CC3-BB5E-25F00CC1CD2B}">
      <dgm:prSet/>
      <dgm:spPr/>
      <dgm:t>
        <a:bodyPr/>
        <a:lstStyle/>
        <a:p>
          <a:endParaRPr lang="en-US"/>
        </a:p>
      </dgm:t>
    </dgm:pt>
    <dgm:pt modelId="{787901AE-AABE-4EF3-A438-D5CABE58A84E}" type="sibTrans" cxnId="{3CDBE1A1-881C-4CC3-BB5E-25F00CC1CD2B}">
      <dgm:prSet/>
      <dgm:spPr/>
      <dgm:t>
        <a:bodyPr/>
        <a:lstStyle/>
        <a:p>
          <a:endParaRPr lang="en-US"/>
        </a:p>
      </dgm:t>
    </dgm:pt>
    <dgm:pt modelId="{0EAECABF-0E62-442D-BD35-4F607B1ED740}">
      <dgm:prSet phldrT="[Text]" custT="1"/>
      <dgm:spPr>
        <a:solidFill>
          <a:srgbClr val="0C6E50"/>
        </a:solidFill>
      </dgm:spPr>
      <dgm:t>
        <a:bodyPr/>
        <a:lstStyle/>
        <a:p>
          <a:r>
            <a:rPr lang="el-GR" sz="1800" b="1" dirty="0" smtClean="0"/>
            <a:t>2. Κωδικός σε μια ενότητα κειμένου που εκφράζει ερμηνεία του ερευνητή </a:t>
          </a:r>
          <a:endParaRPr lang="en-US" sz="1800" b="1" dirty="0"/>
        </a:p>
      </dgm:t>
    </dgm:pt>
    <dgm:pt modelId="{AD08F4DF-993F-4673-8434-B7FEC1B5F206}" type="parTrans" cxnId="{B988C1AB-2604-4774-88A3-636E4E4F01F0}">
      <dgm:prSet/>
      <dgm:spPr/>
      <dgm:t>
        <a:bodyPr/>
        <a:lstStyle/>
        <a:p>
          <a:endParaRPr lang="en-US"/>
        </a:p>
      </dgm:t>
    </dgm:pt>
    <dgm:pt modelId="{59AD3C03-D857-4A6E-A863-791C8AAF41E9}" type="sibTrans" cxnId="{B988C1AB-2604-4774-88A3-636E4E4F01F0}">
      <dgm:prSet/>
      <dgm:spPr/>
      <dgm:t>
        <a:bodyPr/>
        <a:lstStyle/>
        <a:p>
          <a:endParaRPr lang="en-US"/>
        </a:p>
      </dgm:t>
    </dgm:pt>
    <dgm:pt modelId="{10B7F277-ADE6-44B0-9AC3-EC667A82F28B}">
      <dgm:prSet phldrT="[Text]" custT="1"/>
      <dgm:spPr/>
      <dgm:t>
        <a:bodyPr/>
        <a:lstStyle/>
        <a:p>
          <a:r>
            <a:rPr lang="el-GR" sz="1800" dirty="0" smtClean="0"/>
            <a:t>Αναδυόμενη κωδικοποίηση</a:t>
          </a:r>
          <a:endParaRPr lang="en-US" sz="1800" dirty="0"/>
        </a:p>
      </dgm:t>
    </dgm:pt>
    <dgm:pt modelId="{388943AE-4817-4711-99CC-F6AAC595A0DB}" type="parTrans" cxnId="{8C9ADB1D-053C-4197-9B2E-AFF0F8B356F7}">
      <dgm:prSet/>
      <dgm:spPr/>
      <dgm:t>
        <a:bodyPr/>
        <a:lstStyle/>
        <a:p>
          <a:endParaRPr lang="en-US"/>
        </a:p>
      </dgm:t>
    </dgm:pt>
    <dgm:pt modelId="{8E89E0D1-D1F4-4C25-8B28-65F8FC33A178}" type="sibTrans" cxnId="{8C9ADB1D-053C-4197-9B2E-AFF0F8B356F7}">
      <dgm:prSet/>
      <dgm:spPr/>
      <dgm:t>
        <a:bodyPr/>
        <a:lstStyle/>
        <a:p>
          <a:endParaRPr lang="en-US"/>
        </a:p>
      </dgm:t>
    </dgm:pt>
    <dgm:pt modelId="{57DC294D-64E5-4EC9-B6AE-B9880615DF3E}">
      <dgm:prSet phldrT="[Text]" custT="1"/>
      <dgm:spPr>
        <a:solidFill>
          <a:srgbClr val="F28104"/>
        </a:solidFill>
      </dgm:spPr>
      <dgm:t>
        <a:bodyPr/>
        <a:lstStyle/>
        <a:p>
          <a:endParaRPr lang="el-GR" sz="1800" b="1" dirty="0" smtClean="0"/>
        </a:p>
        <a:p>
          <a:r>
            <a:rPr lang="el-GR" sz="1800" b="1" dirty="0" smtClean="0"/>
            <a:t>3.Εντοπίζονται όμοιοι κωδικοί, οι μεταξύ τους ομοιότητες και οι θεμ. ενότητες</a:t>
          </a:r>
          <a:endParaRPr lang="en-US" sz="1800" b="1" dirty="0"/>
        </a:p>
      </dgm:t>
    </dgm:pt>
    <dgm:pt modelId="{BE701886-C888-4F68-A61D-CA3CC998AF15}" type="parTrans" cxnId="{9B746E4C-9A3F-4119-B925-51E3E4F16C97}">
      <dgm:prSet/>
      <dgm:spPr/>
      <dgm:t>
        <a:bodyPr/>
        <a:lstStyle/>
        <a:p>
          <a:endParaRPr lang="en-US"/>
        </a:p>
      </dgm:t>
    </dgm:pt>
    <dgm:pt modelId="{91EFF667-F78B-4585-B9D0-D4F91AA8EB6C}" type="sibTrans" cxnId="{9B746E4C-9A3F-4119-B925-51E3E4F16C97}">
      <dgm:prSet/>
      <dgm:spPr/>
      <dgm:t>
        <a:bodyPr/>
        <a:lstStyle/>
        <a:p>
          <a:endParaRPr lang="en-US"/>
        </a:p>
      </dgm:t>
    </dgm:pt>
    <dgm:pt modelId="{8F03A540-B69F-49A7-B429-55CD297B0D46}">
      <dgm:prSet phldrT="[Text]" custT="1"/>
      <dgm:spPr/>
      <dgm:t>
        <a:bodyPr/>
        <a:lstStyle/>
        <a:p>
          <a:r>
            <a:rPr lang="el-GR" sz="1800" dirty="0" smtClean="0"/>
            <a:t>Θεματικές ενότητες (ολιστικές περιγραφές &amp; ερμηνείες)</a:t>
          </a:r>
          <a:endParaRPr lang="en-US" sz="1800" dirty="0"/>
        </a:p>
      </dgm:t>
    </dgm:pt>
    <dgm:pt modelId="{A2A8BC85-5DB5-4DBE-92DC-860272461E24}" type="parTrans" cxnId="{CED61A99-10F5-4894-A12C-D399C619D9CF}">
      <dgm:prSet/>
      <dgm:spPr/>
      <dgm:t>
        <a:bodyPr/>
        <a:lstStyle/>
        <a:p>
          <a:endParaRPr lang="en-US"/>
        </a:p>
      </dgm:t>
    </dgm:pt>
    <dgm:pt modelId="{DD0475EC-6890-42E1-845D-843307339FCF}" type="sibTrans" cxnId="{CED61A99-10F5-4894-A12C-D399C619D9CF}">
      <dgm:prSet/>
      <dgm:spPr/>
      <dgm:t>
        <a:bodyPr/>
        <a:lstStyle/>
        <a:p>
          <a:endParaRPr lang="en-US"/>
        </a:p>
      </dgm:t>
    </dgm:pt>
    <dgm:pt modelId="{C575923F-4778-4BE7-84A7-213698DE86FA}">
      <dgm:prSet phldrT="[Text]" custT="1"/>
      <dgm:spPr>
        <a:solidFill>
          <a:srgbClr val="0070C0"/>
        </a:solidFill>
      </dgm:spPr>
      <dgm:t>
        <a:bodyPr/>
        <a:lstStyle/>
        <a:p>
          <a:r>
            <a:rPr lang="el-GR" sz="1800" b="1" dirty="0" smtClean="0"/>
            <a:t>4. Σύνδεση θεμ. ενοτήτων με βιβλιογραφία</a:t>
          </a:r>
          <a:endParaRPr lang="en-US" sz="1800" b="1" dirty="0"/>
        </a:p>
      </dgm:t>
    </dgm:pt>
    <dgm:pt modelId="{D52A34D1-19C7-4182-80A8-40307D35C66E}" type="parTrans" cxnId="{4E63D8BF-10BB-4EA6-B7A6-A5CF5B4A0524}">
      <dgm:prSet/>
      <dgm:spPr/>
      <dgm:t>
        <a:bodyPr/>
        <a:lstStyle/>
        <a:p>
          <a:endParaRPr lang="en-US"/>
        </a:p>
      </dgm:t>
    </dgm:pt>
    <dgm:pt modelId="{95CC8A28-9F61-4C02-ABED-E918E85D2AA4}" type="sibTrans" cxnId="{4E63D8BF-10BB-4EA6-B7A6-A5CF5B4A0524}">
      <dgm:prSet/>
      <dgm:spPr/>
      <dgm:t>
        <a:bodyPr/>
        <a:lstStyle/>
        <a:p>
          <a:endParaRPr lang="en-US"/>
        </a:p>
      </dgm:t>
    </dgm:pt>
    <dgm:pt modelId="{96813BB2-81FD-4BC7-BD2A-692FBBEA9640}">
      <dgm:prSet phldrT="[Text]"/>
      <dgm:spPr/>
      <dgm:t>
        <a:bodyPr/>
        <a:lstStyle/>
        <a:p>
          <a:r>
            <a:rPr lang="el-GR" dirty="0" smtClean="0"/>
            <a:t>Βαθύτερη κατανόηση ή νέα θεωρία</a:t>
          </a:r>
          <a:endParaRPr lang="en-US" dirty="0"/>
        </a:p>
      </dgm:t>
    </dgm:pt>
    <dgm:pt modelId="{C82D5FB5-EB20-4F14-9C7A-5D95D2ADFB13}" type="parTrans" cxnId="{0C811F7D-2F68-47F8-B1F9-B791CF67CF57}">
      <dgm:prSet/>
      <dgm:spPr/>
      <dgm:t>
        <a:bodyPr/>
        <a:lstStyle/>
        <a:p>
          <a:endParaRPr lang="en-US"/>
        </a:p>
      </dgm:t>
    </dgm:pt>
    <dgm:pt modelId="{C191D756-A4CA-4EEF-BFA8-56204B17E7F7}" type="sibTrans" cxnId="{0C811F7D-2F68-47F8-B1F9-B791CF67CF57}">
      <dgm:prSet/>
      <dgm:spPr/>
      <dgm:t>
        <a:bodyPr/>
        <a:lstStyle/>
        <a:p>
          <a:endParaRPr lang="en-US"/>
        </a:p>
      </dgm:t>
    </dgm:pt>
    <dgm:pt modelId="{FAA11ED8-86A3-4237-B3C8-F66C2912DFBC}" type="pres">
      <dgm:prSet presAssocID="{EF452D64-D3AB-45C3-82BB-22897AD25FE9}" presName="cycleMatrixDiagram" presStyleCnt="0">
        <dgm:presLayoutVars>
          <dgm:chMax val="1"/>
          <dgm:dir/>
          <dgm:animLvl val="lvl"/>
          <dgm:resizeHandles val="exact"/>
        </dgm:presLayoutVars>
      </dgm:prSet>
      <dgm:spPr/>
      <dgm:t>
        <a:bodyPr/>
        <a:lstStyle/>
        <a:p>
          <a:endParaRPr lang="en-US"/>
        </a:p>
      </dgm:t>
    </dgm:pt>
    <dgm:pt modelId="{A0C3BAC9-456B-435F-89FB-3A5217C18DA6}" type="pres">
      <dgm:prSet presAssocID="{EF452D64-D3AB-45C3-82BB-22897AD25FE9}" presName="children" presStyleCnt="0"/>
      <dgm:spPr/>
    </dgm:pt>
    <dgm:pt modelId="{490DB18E-D293-4B24-ADA6-8D5EDBE41CF7}" type="pres">
      <dgm:prSet presAssocID="{EF452D64-D3AB-45C3-82BB-22897AD25FE9}" presName="child1group" presStyleCnt="0"/>
      <dgm:spPr/>
    </dgm:pt>
    <dgm:pt modelId="{A2AF1C04-3F10-4E3C-BEEB-4165ACED2F92}" type="pres">
      <dgm:prSet presAssocID="{EF452D64-D3AB-45C3-82BB-22897AD25FE9}" presName="child1" presStyleLbl="bgAcc1" presStyleIdx="0" presStyleCnt="4" custScaleX="123241" custScaleY="56190" custLinFactNeighborX="-8438" custLinFactNeighborY="-13793"/>
      <dgm:spPr/>
      <dgm:t>
        <a:bodyPr/>
        <a:lstStyle/>
        <a:p>
          <a:endParaRPr lang="en-US"/>
        </a:p>
      </dgm:t>
    </dgm:pt>
    <dgm:pt modelId="{5A845765-C8FF-4A43-ADAA-B65DE2C90F64}" type="pres">
      <dgm:prSet presAssocID="{EF452D64-D3AB-45C3-82BB-22897AD25FE9}" presName="child1Text" presStyleLbl="bgAcc1" presStyleIdx="0" presStyleCnt="4">
        <dgm:presLayoutVars>
          <dgm:bulletEnabled val="1"/>
        </dgm:presLayoutVars>
      </dgm:prSet>
      <dgm:spPr/>
      <dgm:t>
        <a:bodyPr/>
        <a:lstStyle/>
        <a:p>
          <a:endParaRPr lang="en-US"/>
        </a:p>
      </dgm:t>
    </dgm:pt>
    <dgm:pt modelId="{D925A9C2-4FBC-4F68-B7C8-9C514A00E6C9}" type="pres">
      <dgm:prSet presAssocID="{EF452D64-D3AB-45C3-82BB-22897AD25FE9}" presName="child2group" presStyleCnt="0"/>
      <dgm:spPr/>
    </dgm:pt>
    <dgm:pt modelId="{D1461C0A-A9F3-460B-8290-91399CC2CDA3}" type="pres">
      <dgm:prSet presAssocID="{EF452D64-D3AB-45C3-82BB-22897AD25FE9}" presName="child2" presStyleLbl="bgAcc1" presStyleIdx="1" presStyleCnt="4" custScaleY="47515" custLinFactNeighborX="710" custLinFactNeighborY="-18130"/>
      <dgm:spPr/>
      <dgm:t>
        <a:bodyPr/>
        <a:lstStyle/>
        <a:p>
          <a:endParaRPr lang="en-US"/>
        </a:p>
      </dgm:t>
    </dgm:pt>
    <dgm:pt modelId="{CDE2B6B1-8B01-4716-A9D7-405B12B336BE}" type="pres">
      <dgm:prSet presAssocID="{EF452D64-D3AB-45C3-82BB-22897AD25FE9}" presName="child2Text" presStyleLbl="bgAcc1" presStyleIdx="1" presStyleCnt="4">
        <dgm:presLayoutVars>
          <dgm:bulletEnabled val="1"/>
        </dgm:presLayoutVars>
      </dgm:prSet>
      <dgm:spPr/>
      <dgm:t>
        <a:bodyPr/>
        <a:lstStyle/>
        <a:p>
          <a:endParaRPr lang="en-US"/>
        </a:p>
      </dgm:t>
    </dgm:pt>
    <dgm:pt modelId="{74DDFF45-6966-4DF9-90E6-E4E8439214F5}" type="pres">
      <dgm:prSet presAssocID="{EF452D64-D3AB-45C3-82BB-22897AD25FE9}" presName="child3group" presStyleCnt="0"/>
      <dgm:spPr/>
    </dgm:pt>
    <dgm:pt modelId="{302F7110-4AC4-43CC-A8C4-6B937B72BAD3}" type="pres">
      <dgm:prSet presAssocID="{EF452D64-D3AB-45C3-82BB-22897AD25FE9}" presName="child3" presStyleLbl="bgAcc1" presStyleIdx="2" presStyleCnt="4" custScaleX="120059"/>
      <dgm:spPr/>
      <dgm:t>
        <a:bodyPr/>
        <a:lstStyle/>
        <a:p>
          <a:endParaRPr lang="en-US"/>
        </a:p>
      </dgm:t>
    </dgm:pt>
    <dgm:pt modelId="{1B6B9E7F-88A2-474F-BB15-B4913F342112}" type="pres">
      <dgm:prSet presAssocID="{EF452D64-D3AB-45C3-82BB-22897AD25FE9}" presName="child3Text" presStyleLbl="bgAcc1" presStyleIdx="2" presStyleCnt="4">
        <dgm:presLayoutVars>
          <dgm:bulletEnabled val="1"/>
        </dgm:presLayoutVars>
      </dgm:prSet>
      <dgm:spPr/>
      <dgm:t>
        <a:bodyPr/>
        <a:lstStyle/>
        <a:p>
          <a:endParaRPr lang="en-US"/>
        </a:p>
      </dgm:t>
    </dgm:pt>
    <dgm:pt modelId="{4E57A0D2-9420-4E85-AE62-915CBD3539A6}" type="pres">
      <dgm:prSet presAssocID="{EF452D64-D3AB-45C3-82BB-22897AD25FE9}" presName="child4group" presStyleCnt="0"/>
      <dgm:spPr/>
    </dgm:pt>
    <dgm:pt modelId="{E03ED52F-1AE1-4DAE-9712-B806C08516EC}" type="pres">
      <dgm:prSet presAssocID="{EF452D64-D3AB-45C3-82BB-22897AD25FE9}" presName="child4" presStyleLbl="bgAcc1" presStyleIdx="3" presStyleCnt="4"/>
      <dgm:spPr/>
      <dgm:t>
        <a:bodyPr/>
        <a:lstStyle/>
        <a:p>
          <a:endParaRPr lang="en-US"/>
        </a:p>
      </dgm:t>
    </dgm:pt>
    <dgm:pt modelId="{1AB16B8B-EB20-42F0-9D13-194B95FA80DE}" type="pres">
      <dgm:prSet presAssocID="{EF452D64-D3AB-45C3-82BB-22897AD25FE9}" presName="child4Text" presStyleLbl="bgAcc1" presStyleIdx="3" presStyleCnt="4">
        <dgm:presLayoutVars>
          <dgm:bulletEnabled val="1"/>
        </dgm:presLayoutVars>
      </dgm:prSet>
      <dgm:spPr/>
      <dgm:t>
        <a:bodyPr/>
        <a:lstStyle/>
        <a:p>
          <a:endParaRPr lang="en-US"/>
        </a:p>
      </dgm:t>
    </dgm:pt>
    <dgm:pt modelId="{CA9E0264-3B02-4658-B42F-66D0E0C4D447}" type="pres">
      <dgm:prSet presAssocID="{EF452D64-D3AB-45C3-82BB-22897AD25FE9}" presName="childPlaceholder" presStyleCnt="0"/>
      <dgm:spPr/>
    </dgm:pt>
    <dgm:pt modelId="{E141613C-9C77-4AA9-BB2B-99424BB5A113}" type="pres">
      <dgm:prSet presAssocID="{EF452D64-D3AB-45C3-82BB-22897AD25FE9}" presName="circle" presStyleCnt="0"/>
      <dgm:spPr/>
    </dgm:pt>
    <dgm:pt modelId="{8C2E93BE-3767-49A9-9878-9E4ED7F63622}" type="pres">
      <dgm:prSet presAssocID="{EF452D64-D3AB-45C3-82BB-22897AD25FE9}" presName="quadrant1" presStyleLbl="node1" presStyleIdx="0" presStyleCnt="4">
        <dgm:presLayoutVars>
          <dgm:chMax val="1"/>
          <dgm:bulletEnabled val="1"/>
        </dgm:presLayoutVars>
      </dgm:prSet>
      <dgm:spPr/>
      <dgm:t>
        <a:bodyPr/>
        <a:lstStyle/>
        <a:p>
          <a:endParaRPr lang="en-US"/>
        </a:p>
      </dgm:t>
    </dgm:pt>
    <dgm:pt modelId="{EBBDC23E-90E8-47CF-96AB-3BCB3C533A65}" type="pres">
      <dgm:prSet presAssocID="{EF452D64-D3AB-45C3-82BB-22897AD25FE9}" presName="quadrant2" presStyleLbl="node1" presStyleIdx="1" presStyleCnt="4">
        <dgm:presLayoutVars>
          <dgm:chMax val="1"/>
          <dgm:bulletEnabled val="1"/>
        </dgm:presLayoutVars>
      </dgm:prSet>
      <dgm:spPr/>
      <dgm:t>
        <a:bodyPr/>
        <a:lstStyle/>
        <a:p>
          <a:endParaRPr lang="en-US"/>
        </a:p>
      </dgm:t>
    </dgm:pt>
    <dgm:pt modelId="{FC38DF43-BE72-4A02-B6B9-0A4C22427B9C}" type="pres">
      <dgm:prSet presAssocID="{EF452D64-D3AB-45C3-82BB-22897AD25FE9}" presName="quadrant3" presStyleLbl="node1" presStyleIdx="2" presStyleCnt="4">
        <dgm:presLayoutVars>
          <dgm:chMax val="1"/>
          <dgm:bulletEnabled val="1"/>
        </dgm:presLayoutVars>
      </dgm:prSet>
      <dgm:spPr/>
      <dgm:t>
        <a:bodyPr/>
        <a:lstStyle/>
        <a:p>
          <a:endParaRPr lang="en-US"/>
        </a:p>
      </dgm:t>
    </dgm:pt>
    <dgm:pt modelId="{8DFE6EE3-B75F-4995-9A1D-215715F9ECAC}" type="pres">
      <dgm:prSet presAssocID="{EF452D64-D3AB-45C3-82BB-22897AD25FE9}" presName="quadrant4" presStyleLbl="node1" presStyleIdx="3" presStyleCnt="4">
        <dgm:presLayoutVars>
          <dgm:chMax val="1"/>
          <dgm:bulletEnabled val="1"/>
        </dgm:presLayoutVars>
      </dgm:prSet>
      <dgm:spPr/>
      <dgm:t>
        <a:bodyPr/>
        <a:lstStyle/>
        <a:p>
          <a:endParaRPr lang="en-US"/>
        </a:p>
      </dgm:t>
    </dgm:pt>
    <dgm:pt modelId="{F57ABC60-A8D3-4C9C-895C-E5CB897453FC}" type="pres">
      <dgm:prSet presAssocID="{EF452D64-D3AB-45C3-82BB-22897AD25FE9}" presName="quadrantPlaceholder" presStyleCnt="0"/>
      <dgm:spPr/>
    </dgm:pt>
    <dgm:pt modelId="{BF6320C3-DEC6-48C0-89AE-2E272EC90E40}" type="pres">
      <dgm:prSet presAssocID="{EF452D64-D3AB-45C3-82BB-22897AD25FE9}" presName="center1" presStyleLbl="fgShp" presStyleIdx="0" presStyleCnt="2"/>
      <dgm:spPr/>
    </dgm:pt>
    <dgm:pt modelId="{129BFBD7-588E-4279-B3BF-9047C1FCDB06}" type="pres">
      <dgm:prSet presAssocID="{EF452D64-D3AB-45C3-82BB-22897AD25FE9}" presName="center2" presStyleLbl="fgShp" presStyleIdx="1" presStyleCnt="2" custLinFactNeighborX="-6434" custLinFactNeighborY="-24356"/>
      <dgm:spPr/>
    </dgm:pt>
  </dgm:ptLst>
  <dgm:cxnLst>
    <dgm:cxn modelId="{9B746E4C-9A3F-4119-B925-51E3E4F16C97}" srcId="{EF452D64-D3AB-45C3-82BB-22897AD25FE9}" destId="{57DC294D-64E5-4EC9-B6AE-B9880615DF3E}" srcOrd="2" destOrd="0" parTransId="{BE701886-C888-4F68-A61D-CA3CC998AF15}" sibTransId="{91EFF667-F78B-4585-B9D0-D4F91AA8EB6C}"/>
    <dgm:cxn modelId="{DEE294A1-ACF2-414B-BCCC-A243DD5C6791}" type="presOf" srcId="{10B7F277-ADE6-44B0-9AC3-EC667A82F28B}" destId="{D1461C0A-A9F3-460B-8290-91399CC2CDA3}" srcOrd="0" destOrd="0" presId="urn:microsoft.com/office/officeart/2005/8/layout/cycle4"/>
    <dgm:cxn modelId="{F7C82199-A1EE-4535-BE98-9EF44F058C71}" type="presOf" srcId="{8F03A540-B69F-49A7-B429-55CD297B0D46}" destId="{302F7110-4AC4-43CC-A8C4-6B937B72BAD3}" srcOrd="0" destOrd="0" presId="urn:microsoft.com/office/officeart/2005/8/layout/cycle4"/>
    <dgm:cxn modelId="{28913CA8-C1D4-4065-AD40-06ABAE9EF76E}" type="presOf" srcId="{8F03A540-B69F-49A7-B429-55CD297B0D46}" destId="{1B6B9E7F-88A2-474F-BB15-B4913F342112}" srcOrd="1" destOrd="0" presId="urn:microsoft.com/office/officeart/2005/8/layout/cycle4"/>
    <dgm:cxn modelId="{F5BB08F6-AD34-486E-95C1-53C03F4F2D37}" type="presOf" srcId="{C575923F-4778-4BE7-84A7-213698DE86FA}" destId="{8DFE6EE3-B75F-4995-9A1D-215715F9ECAC}" srcOrd="0" destOrd="0" presId="urn:microsoft.com/office/officeart/2005/8/layout/cycle4"/>
    <dgm:cxn modelId="{F4DEA0C6-CC55-405A-A03E-ED7D1F359012}" type="presOf" srcId="{10B7F277-ADE6-44B0-9AC3-EC667A82F28B}" destId="{CDE2B6B1-8B01-4716-A9D7-405B12B336BE}" srcOrd="1" destOrd="0" presId="urn:microsoft.com/office/officeart/2005/8/layout/cycle4"/>
    <dgm:cxn modelId="{B988C1AB-2604-4774-88A3-636E4E4F01F0}" srcId="{EF452D64-D3AB-45C3-82BB-22897AD25FE9}" destId="{0EAECABF-0E62-442D-BD35-4F607B1ED740}" srcOrd="1" destOrd="0" parTransId="{AD08F4DF-993F-4673-8434-B7FEC1B5F206}" sibTransId="{59AD3C03-D857-4A6E-A863-791C8AAF41E9}"/>
    <dgm:cxn modelId="{3CDBE1A1-881C-4CC3-BB5E-25F00CC1CD2B}" srcId="{5A008B18-5CFC-4DCB-9C27-DB3C5A604FB9}" destId="{E33FC237-A785-48F0-8A06-6E2DA11F4A0C}" srcOrd="0" destOrd="0" parTransId="{DC1F07D2-CB54-47AD-9E72-6E8483D7FDFE}" sibTransId="{787901AE-AABE-4EF3-A438-D5CABE58A84E}"/>
    <dgm:cxn modelId="{90307079-515F-40D1-9563-D16AEA0A4C80}" type="presOf" srcId="{57DC294D-64E5-4EC9-B6AE-B9880615DF3E}" destId="{FC38DF43-BE72-4A02-B6B9-0A4C22427B9C}" srcOrd="0" destOrd="0" presId="urn:microsoft.com/office/officeart/2005/8/layout/cycle4"/>
    <dgm:cxn modelId="{BF79CCFC-6E1A-47BD-B265-1B4D1DC7862E}" type="presOf" srcId="{E33FC237-A785-48F0-8A06-6E2DA11F4A0C}" destId="{5A845765-C8FF-4A43-ADAA-B65DE2C90F64}" srcOrd="1" destOrd="0" presId="urn:microsoft.com/office/officeart/2005/8/layout/cycle4"/>
    <dgm:cxn modelId="{EA16BE7F-6D64-41E3-8143-BF5CD011EC96}" type="presOf" srcId="{EF452D64-D3AB-45C3-82BB-22897AD25FE9}" destId="{FAA11ED8-86A3-4237-B3C8-F66C2912DFBC}" srcOrd="0" destOrd="0" presId="urn:microsoft.com/office/officeart/2005/8/layout/cycle4"/>
    <dgm:cxn modelId="{0C811F7D-2F68-47F8-B1F9-B791CF67CF57}" srcId="{C575923F-4778-4BE7-84A7-213698DE86FA}" destId="{96813BB2-81FD-4BC7-BD2A-692FBBEA9640}" srcOrd="0" destOrd="0" parTransId="{C82D5FB5-EB20-4F14-9C7A-5D95D2ADFB13}" sibTransId="{C191D756-A4CA-4EEF-BFA8-56204B17E7F7}"/>
    <dgm:cxn modelId="{CED61A99-10F5-4894-A12C-D399C619D9CF}" srcId="{57DC294D-64E5-4EC9-B6AE-B9880615DF3E}" destId="{8F03A540-B69F-49A7-B429-55CD297B0D46}" srcOrd="0" destOrd="0" parTransId="{A2A8BC85-5DB5-4DBE-92DC-860272461E24}" sibTransId="{DD0475EC-6890-42E1-845D-843307339FCF}"/>
    <dgm:cxn modelId="{FE5A06EB-D68A-4205-8C5E-6E77EC537058}" type="presOf" srcId="{0EAECABF-0E62-442D-BD35-4F607B1ED740}" destId="{EBBDC23E-90E8-47CF-96AB-3BCB3C533A65}" srcOrd="0" destOrd="0" presId="urn:microsoft.com/office/officeart/2005/8/layout/cycle4"/>
    <dgm:cxn modelId="{7F10F8C9-E40B-40D3-B116-D6B3403A690A}" type="presOf" srcId="{E33FC237-A785-48F0-8A06-6E2DA11F4A0C}" destId="{A2AF1C04-3F10-4E3C-BEEB-4165ACED2F92}" srcOrd="0" destOrd="0" presId="urn:microsoft.com/office/officeart/2005/8/layout/cycle4"/>
    <dgm:cxn modelId="{D06DADEA-721B-4330-9FE5-835F2A7205BB}" type="presOf" srcId="{96813BB2-81FD-4BC7-BD2A-692FBBEA9640}" destId="{E03ED52F-1AE1-4DAE-9712-B806C08516EC}" srcOrd="0" destOrd="0" presId="urn:microsoft.com/office/officeart/2005/8/layout/cycle4"/>
    <dgm:cxn modelId="{F5816FF7-B3A2-4B52-BDB4-159AC67C69A9}" type="presOf" srcId="{5A008B18-5CFC-4DCB-9C27-DB3C5A604FB9}" destId="{8C2E93BE-3767-49A9-9878-9E4ED7F63622}" srcOrd="0" destOrd="0" presId="urn:microsoft.com/office/officeart/2005/8/layout/cycle4"/>
    <dgm:cxn modelId="{41BC88D0-C876-48B0-BBF7-D3815251FA6C}" type="presOf" srcId="{96813BB2-81FD-4BC7-BD2A-692FBBEA9640}" destId="{1AB16B8B-EB20-42F0-9D13-194B95FA80DE}" srcOrd="1" destOrd="0" presId="urn:microsoft.com/office/officeart/2005/8/layout/cycle4"/>
    <dgm:cxn modelId="{4E63D8BF-10BB-4EA6-B7A6-A5CF5B4A0524}" srcId="{EF452D64-D3AB-45C3-82BB-22897AD25FE9}" destId="{C575923F-4778-4BE7-84A7-213698DE86FA}" srcOrd="3" destOrd="0" parTransId="{D52A34D1-19C7-4182-80A8-40307D35C66E}" sibTransId="{95CC8A28-9F61-4C02-ABED-E918E85D2AA4}"/>
    <dgm:cxn modelId="{8C9ADB1D-053C-4197-9B2E-AFF0F8B356F7}" srcId="{0EAECABF-0E62-442D-BD35-4F607B1ED740}" destId="{10B7F277-ADE6-44B0-9AC3-EC667A82F28B}" srcOrd="0" destOrd="0" parTransId="{388943AE-4817-4711-99CC-F6AAC595A0DB}" sibTransId="{8E89E0D1-D1F4-4C25-8B28-65F8FC33A178}"/>
    <dgm:cxn modelId="{10AF22EA-6661-4B10-A1F4-8BFB9A534234}" srcId="{EF452D64-D3AB-45C3-82BB-22897AD25FE9}" destId="{5A008B18-5CFC-4DCB-9C27-DB3C5A604FB9}" srcOrd="0" destOrd="0" parTransId="{C3E03DBB-8BA4-4FDC-8B7F-EF40D5D4F0CA}" sibTransId="{3BF7D4B9-9C29-42F8-81BC-9457D6FF7B6B}"/>
    <dgm:cxn modelId="{7DE6E743-B338-418B-88DF-044307D63AA5}" type="presParOf" srcId="{FAA11ED8-86A3-4237-B3C8-F66C2912DFBC}" destId="{A0C3BAC9-456B-435F-89FB-3A5217C18DA6}" srcOrd="0" destOrd="0" presId="urn:microsoft.com/office/officeart/2005/8/layout/cycle4"/>
    <dgm:cxn modelId="{4D7BFD53-C593-4D9D-B0D4-83669CEC700E}" type="presParOf" srcId="{A0C3BAC9-456B-435F-89FB-3A5217C18DA6}" destId="{490DB18E-D293-4B24-ADA6-8D5EDBE41CF7}" srcOrd="0" destOrd="0" presId="urn:microsoft.com/office/officeart/2005/8/layout/cycle4"/>
    <dgm:cxn modelId="{171D921D-BA50-4124-B9F4-34F91E344169}" type="presParOf" srcId="{490DB18E-D293-4B24-ADA6-8D5EDBE41CF7}" destId="{A2AF1C04-3F10-4E3C-BEEB-4165ACED2F92}" srcOrd="0" destOrd="0" presId="urn:microsoft.com/office/officeart/2005/8/layout/cycle4"/>
    <dgm:cxn modelId="{33496F5A-02F4-4776-A076-22BA18502294}" type="presParOf" srcId="{490DB18E-D293-4B24-ADA6-8D5EDBE41CF7}" destId="{5A845765-C8FF-4A43-ADAA-B65DE2C90F64}" srcOrd="1" destOrd="0" presId="urn:microsoft.com/office/officeart/2005/8/layout/cycle4"/>
    <dgm:cxn modelId="{2E391D07-5667-4B62-A0DC-5E0BDC06B9CC}" type="presParOf" srcId="{A0C3BAC9-456B-435F-89FB-3A5217C18DA6}" destId="{D925A9C2-4FBC-4F68-B7C8-9C514A00E6C9}" srcOrd="1" destOrd="0" presId="urn:microsoft.com/office/officeart/2005/8/layout/cycle4"/>
    <dgm:cxn modelId="{CA1DB85D-C560-4270-A334-56B331F76ADE}" type="presParOf" srcId="{D925A9C2-4FBC-4F68-B7C8-9C514A00E6C9}" destId="{D1461C0A-A9F3-460B-8290-91399CC2CDA3}" srcOrd="0" destOrd="0" presId="urn:microsoft.com/office/officeart/2005/8/layout/cycle4"/>
    <dgm:cxn modelId="{1744B2F6-9E2E-4CFD-A656-48EEED6FC301}" type="presParOf" srcId="{D925A9C2-4FBC-4F68-B7C8-9C514A00E6C9}" destId="{CDE2B6B1-8B01-4716-A9D7-405B12B336BE}" srcOrd="1" destOrd="0" presId="urn:microsoft.com/office/officeart/2005/8/layout/cycle4"/>
    <dgm:cxn modelId="{67227BCD-4F30-4CC8-95EF-D106E4BD0754}" type="presParOf" srcId="{A0C3BAC9-456B-435F-89FB-3A5217C18DA6}" destId="{74DDFF45-6966-4DF9-90E6-E4E8439214F5}" srcOrd="2" destOrd="0" presId="urn:microsoft.com/office/officeart/2005/8/layout/cycle4"/>
    <dgm:cxn modelId="{950F5945-A13A-479D-87C7-4D398D074B83}" type="presParOf" srcId="{74DDFF45-6966-4DF9-90E6-E4E8439214F5}" destId="{302F7110-4AC4-43CC-A8C4-6B937B72BAD3}" srcOrd="0" destOrd="0" presId="urn:microsoft.com/office/officeart/2005/8/layout/cycle4"/>
    <dgm:cxn modelId="{ED3C3648-820F-4AC4-93DB-A40B719D5657}" type="presParOf" srcId="{74DDFF45-6966-4DF9-90E6-E4E8439214F5}" destId="{1B6B9E7F-88A2-474F-BB15-B4913F342112}" srcOrd="1" destOrd="0" presId="urn:microsoft.com/office/officeart/2005/8/layout/cycle4"/>
    <dgm:cxn modelId="{41697E83-7D98-4FFC-A602-3F7B42469BFA}" type="presParOf" srcId="{A0C3BAC9-456B-435F-89FB-3A5217C18DA6}" destId="{4E57A0D2-9420-4E85-AE62-915CBD3539A6}" srcOrd="3" destOrd="0" presId="urn:microsoft.com/office/officeart/2005/8/layout/cycle4"/>
    <dgm:cxn modelId="{22BCB01A-C90A-4E3F-A3B4-A1E92B8FA85B}" type="presParOf" srcId="{4E57A0D2-9420-4E85-AE62-915CBD3539A6}" destId="{E03ED52F-1AE1-4DAE-9712-B806C08516EC}" srcOrd="0" destOrd="0" presId="urn:microsoft.com/office/officeart/2005/8/layout/cycle4"/>
    <dgm:cxn modelId="{644F5956-C3EA-4E4D-B426-AEE04262B7EC}" type="presParOf" srcId="{4E57A0D2-9420-4E85-AE62-915CBD3539A6}" destId="{1AB16B8B-EB20-42F0-9D13-194B95FA80DE}" srcOrd="1" destOrd="0" presId="urn:microsoft.com/office/officeart/2005/8/layout/cycle4"/>
    <dgm:cxn modelId="{32976180-8729-4EFC-99FE-78C9F59C565F}" type="presParOf" srcId="{A0C3BAC9-456B-435F-89FB-3A5217C18DA6}" destId="{CA9E0264-3B02-4658-B42F-66D0E0C4D447}" srcOrd="4" destOrd="0" presId="urn:microsoft.com/office/officeart/2005/8/layout/cycle4"/>
    <dgm:cxn modelId="{136534AE-5461-402C-9B0A-63A764B25CAF}" type="presParOf" srcId="{FAA11ED8-86A3-4237-B3C8-F66C2912DFBC}" destId="{E141613C-9C77-4AA9-BB2B-99424BB5A113}" srcOrd="1" destOrd="0" presId="urn:microsoft.com/office/officeart/2005/8/layout/cycle4"/>
    <dgm:cxn modelId="{9D593540-46F5-46A9-8771-38B7CE2FDF8E}" type="presParOf" srcId="{E141613C-9C77-4AA9-BB2B-99424BB5A113}" destId="{8C2E93BE-3767-49A9-9878-9E4ED7F63622}" srcOrd="0" destOrd="0" presId="urn:microsoft.com/office/officeart/2005/8/layout/cycle4"/>
    <dgm:cxn modelId="{20FF390E-DBF2-400C-A408-5DC01E9EBB70}" type="presParOf" srcId="{E141613C-9C77-4AA9-BB2B-99424BB5A113}" destId="{EBBDC23E-90E8-47CF-96AB-3BCB3C533A65}" srcOrd="1" destOrd="0" presId="urn:microsoft.com/office/officeart/2005/8/layout/cycle4"/>
    <dgm:cxn modelId="{5FD9637D-5746-48BA-B8B7-A1D268229D5D}" type="presParOf" srcId="{E141613C-9C77-4AA9-BB2B-99424BB5A113}" destId="{FC38DF43-BE72-4A02-B6B9-0A4C22427B9C}" srcOrd="2" destOrd="0" presId="urn:microsoft.com/office/officeart/2005/8/layout/cycle4"/>
    <dgm:cxn modelId="{0218BAEF-FAFC-44C9-91CC-DE8A32D3043A}" type="presParOf" srcId="{E141613C-9C77-4AA9-BB2B-99424BB5A113}" destId="{8DFE6EE3-B75F-4995-9A1D-215715F9ECAC}" srcOrd="3" destOrd="0" presId="urn:microsoft.com/office/officeart/2005/8/layout/cycle4"/>
    <dgm:cxn modelId="{DDB668E2-FDEE-424B-A9E5-CA341E4F00D0}" type="presParOf" srcId="{E141613C-9C77-4AA9-BB2B-99424BB5A113}" destId="{F57ABC60-A8D3-4C9C-895C-E5CB897453FC}" srcOrd="4" destOrd="0" presId="urn:microsoft.com/office/officeart/2005/8/layout/cycle4"/>
    <dgm:cxn modelId="{C8255DB7-224B-40E4-A135-29F63EC57FA2}" type="presParOf" srcId="{FAA11ED8-86A3-4237-B3C8-F66C2912DFBC}" destId="{BF6320C3-DEC6-48C0-89AE-2E272EC90E40}" srcOrd="2" destOrd="0" presId="urn:microsoft.com/office/officeart/2005/8/layout/cycle4"/>
    <dgm:cxn modelId="{3444708A-529D-40CE-B8E6-BAC3EA59E303}" type="presParOf" srcId="{FAA11ED8-86A3-4237-B3C8-F66C2912DFBC}" destId="{129BFBD7-588E-4279-B3BF-9047C1FCDB06}"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873D63-7F3A-45B3-B6DD-086694A58F50}">
      <dsp:nvSpPr>
        <dsp:cNvPr id="0" name=""/>
        <dsp:cNvSpPr/>
      </dsp:nvSpPr>
      <dsp:spPr>
        <a:xfrm>
          <a:off x="-61219" y="1825"/>
          <a:ext cx="7712588" cy="895836"/>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b="1" kern="1200" dirty="0" smtClean="0"/>
            <a:t>Όταν οι θεματικοί άξονες προϋπάρχουν</a:t>
          </a:r>
          <a:endParaRPr lang="en-US" sz="2000" b="1" kern="1200" dirty="0"/>
        </a:p>
      </dsp:txBody>
      <dsp:txXfrm>
        <a:off x="-34981" y="28063"/>
        <a:ext cx="6187231" cy="843360"/>
      </dsp:txXfrm>
    </dsp:sp>
    <dsp:sp modelId="{D564BE60-8174-4C4B-A3BA-41A024238666}">
      <dsp:nvSpPr>
        <dsp:cNvPr id="0" name=""/>
        <dsp:cNvSpPr/>
      </dsp:nvSpPr>
      <dsp:spPr>
        <a:xfrm>
          <a:off x="-71982" y="864095"/>
          <a:ext cx="7667333" cy="1023953"/>
        </a:xfrm>
        <a:prstGeom prst="roundRect">
          <a:avLst>
            <a:gd name="adj" fmla="val 10000"/>
          </a:avLst>
        </a:prstGeom>
        <a:solidFill>
          <a:srgbClr val="92D050"/>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b="1" kern="1200" dirty="0" smtClean="0"/>
            <a:t>Δημιουργία θεματικών κατηγοριών </a:t>
          </a:r>
          <a:endParaRPr lang="en-US" sz="2000" b="1" kern="1200" dirty="0"/>
        </a:p>
      </dsp:txBody>
      <dsp:txXfrm>
        <a:off x="-41991" y="894086"/>
        <a:ext cx="6198082" cy="963971"/>
      </dsp:txXfrm>
    </dsp:sp>
    <dsp:sp modelId="{0013A5C9-7F8F-4CAE-8348-E41C7E662202}">
      <dsp:nvSpPr>
        <dsp:cNvPr id="0" name=""/>
        <dsp:cNvSpPr/>
      </dsp:nvSpPr>
      <dsp:spPr>
        <a:xfrm>
          <a:off x="0" y="1900284"/>
          <a:ext cx="7635557" cy="1023953"/>
        </a:xfrm>
        <a:prstGeom prst="roundRect">
          <a:avLst>
            <a:gd name="adj" fmla="val 10000"/>
          </a:avLst>
        </a:prstGeom>
        <a:solidFill>
          <a:srgbClr val="F28104"/>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b="1" kern="1200" dirty="0" smtClean="0"/>
            <a:t>Αντιστοίχιση μονάδων ανάλυσης λόγου στις θεματικές κατηγορίες</a:t>
          </a:r>
          <a:endParaRPr lang="en-US" sz="2000" b="1" kern="1200" dirty="0"/>
        </a:p>
      </dsp:txBody>
      <dsp:txXfrm>
        <a:off x="29991" y="1930275"/>
        <a:ext cx="6172147" cy="963971"/>
      </dsp:txXfrm>
    </dsp:sp>
    <dsp:sp modelId="{94742AD9-A30C-4EC3-9F64-31A3015A5BC4}">
      <dsp:nvSpPr>
        <dsp:cNvPr id="0" name=""/>
        <dsp:cNvSpPr/>
      </dsp:nvSpPr>
      <dsp:spPr>
        <a:xfrm>
          <a:off x="10755" y="2908401"/>
          <a:ext cx="7632873" cy="1338850"/>
        </a:xfrm>
        <a:prstGeom prst="roundRect">
          <a:avLst>
            <a:gd name="adj" fmla="val 10000"/>
          </a:avLst>
        </a:prstGeom>
        <a:solidFill>
          <a:srgbClr val="0070C0"/>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b="1" kern="1200" dirty="0" smtClean="0"/>
            <a:t>Αναζήτηση μοτίβων: οι τάσεις που αφορούν σε ένα συγκεκριμένο θέμα και οι οποίες διαφαίνεται να επαναλαμβάνονται σε ένα σύνολο μονάδων ανάλυσης</a:t>
          </a:r>
          <a:endParaRPr lang="en-US" sz="2000" b="1" kern="1200" dirty="0"/>
        </a:p>
      </dsp:txBody>
      <dsp:txXfrm>
        <a:off x="49969" y="2947615"/>
        <a:ext cx="6151510" cy="1260422"/>
      </dsp:txXfrm>
    </dsp:sp>
    <dsp:sp modelId="{172A6780-CF60-4745-A778-DAF3161DF170}">
      <dsp:nvSpPr>
        <dsp:cNvPr id="0" name=""/>
        <dsp:cNvSpPr/>
      </dsp:nvSpPr>
      <dsp:spPr>
        <a:xfrm>
          <a:off x="0" y="4248469"/>
          <a:ext cx="7539191" cy="1312002"/>
        </a:xfrm>
        <a:prstGeom prst="roundRect">
          <a:avLst>
            <a:gd name="adj" fmla="val 10000"/>
          </a:avLst>
        </a:prstGeom>
        <a:solidFill>
          <a:srgbClr val="C00000"/>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b="1" kern="1200" dirty="0" smtClean="0"/>
            <a:t>Η ανάλυση καταλήγει σε ποσοτικοποίηση των μονάδων ανάλυσης λόγου ή/και των συσχετίσεων και αλληλεπιδράσεων ανάμεσα σε μοτίβα και θεματικές κατηγορίες.</a:t>
          </a:r>
          <a:endParaRPr lang="en-US" sz="2000" b="1" kern="1200" dirty="0"/>
        </a:p>
      </dsp:txBody>
      <dsp:txXfrm>
        <a:off x="38427" y="4286896"/>
        <a:ext cx="6076621" cy="1235148"/>
      </dsp:txXfrm>
    </dsp:sp>
    <dsp:sp modelId="{FA472534-8E42-4369-B386-0040EFF510AD}">
      <dsp:nvSpPr>
        <dsp:cNvPr id="0" name=""/>
        <dsp:cNvSpPr/>
      </dsp:nvSpPr>
      <dsp:spPr>
        <a:xfrm>
          <a:off x="5328594" y="648075"/>
          <a:ext cx="665569" cy="665569"/>
        </a:xfrm>
        <a:prstGeom prst="downArrow">
          <a:avLst>
            <a:gd name="adj1" fmla="val 55000"/>
            <a:gd name="adj2" fmla="val 45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endParaRPr lang="en-US" sz="3100" kern="1200"/>
        </a:p>
      </dsp:txBody>
      <dsp:txXfrm>
        <a:off x="5478347" y="648075"/>
        <a:ext cx="366063" cy="500841"/>
      </dsp:txXfrm>
    </dsp:sp>
    <dsp:sp modelId="{AA7AD222-FE7E-469F-8E71-C7CE9BAB91B7}">
      <dsp:nvSpPr>
        <dsp:cNvPr id="0" name=""/>
        <dsp:cNvSpPr/>
      </dsp:nvSpPr>
      <dsp:spPr>
        <a:xfrm>
          <a:off x="5904659" y="1656185"/>
          <a:ext cx="665569" cy="665569"/>
        </a:xfrm>
        <a:prstGeom prst="downArrow">
          <a:avLst>
            <a:gd name="adj1" fmla="val 55000"/>
            <a:gd name="adj2" fmla="val 45000"/>
          </a:avLst>
        </a:prstGeom>
        <a:solidFill>
          <a:srgbClr val="BEF18B">
            <a:alpha val="89804"/>
          </a:srgb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endParaRPr lang="en-US" sz="3100" kern="1200"/>
        </a:p>
      </dsp:txBody>
      <dsp:txXfrm>
        <a:off x="6054412" y="1656185"/>
        <a:ext cx="366063" cy="500841"/>
      </dsp:txXfrm>
    </dsp:sp>
    <dsp:sp modelId="{AC2DCF68-481F-492F-8134-9B8188542B54}">
      <dsp:nvSpPr>
        <dsp:cNvPr id="0" name=""/>
        <dsp:cNvSpPr/>
      </dsp:nvSpPr>
      <dsp:spPr>
        <a:xfrm>
          <a:off x="6336702" y="2664295"/>
          <a:ext cx="665569" cy="665569"/>
        </a:xfrm>
        <a:prstGeom prst="downArrow">
          <a:avLst>
            <a:gd name="adj1" fmla="val 55000"/>
            <a:gd name="adj2" fmla="val 45000"/>
          </a:avLst>
        </a:prstGeom>
        <a:solidFill>
          <a:srgbClr val="FAC86E">
            <a:alpha val="89804"/>
          </a:srgb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endParaRPr lang="en-US" sz="3100" kern="1200"/>
        </a:p>
      </dsp:txBody>
      <dsp:txXfrm>
        <a:off x="6486455" y="2664295"/>
        <a:ext cx="366063" cy="500841"/>
      </dsp:txXfrm>
    </dsp:sp>
    <dsp:sp modelId="{6F7EBBF6-55FD-44AD-8C7B-4128FEF18075}">
      <dsp:nvSpPr>
        <dsp:cNvPr id="0" name=""/>
        <dsp:cNvSpPr/>
      </dsp:nvSpPr>
      <dsp:spPr>
        <a:xfrm>
          <a:off x="6840759" y="3960439"/>
          <a:ext cx="665569" cy="665569"/>
        </a:xfrm>
        <a:prstGeom prst="downArrow">
          <a:avLst>
            <a:gd name="adj1" fmla="val 55000"/>
            <a:gd name="adj2" fmla="val 45000"/>
          </a:avLst>
        </a:prstGeom>
        <a:solidFill>
          <a:srgbClr val="76DAEE">
            <a:alpha val="89804"/>
          </a:srgb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endParaRPr lang="en-US" sz="3100" kern="1200"/>
        </a:p>
      </dsp:txBody>
      <dsp:txXfrm>
        <a:off x="6990512" y="3960439"/>
        <a:ext cx="366063" cy="5008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D8489D-E939-4EE6-A8AB-D1C9CC690362}">
      <dsp:nvSpPr>
        <dsp:cNvPr id="0" name=""/>
        <dsp:cNvSpPr/>
      </dsp:nvSpPr>
      <dsp:spPr>
        <a:xfrm rot="5400000">
          <a:off x="-357747" y="1233832"/>
          <a:ext cx="1582251" cy="1910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60259D4-C609-4B8B-B1AC-AD9F9629389F}">
      <dsp:nvSpPr>
        <dsp:cNvPr id="0" name=""/>
        <dsp:cNvSpPr/>
      </dsp:nvSpPr>
      <dsp:spPr>
        <a:xfrm>
          <a:off x="3911" y="220603"/>
          <a:ext cx="2122770" cy="1273662"/>
        </a:xfrm>
        <a:prstGeom prst="roundRect">
          <a:avLst>
            <a:gd name="adj" fmla="val 10000"/>
          </a:avLst>
        </a:prstGeom>
        <a:solidFill>
          <a:srgbClr val="36C72F"/>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Διατύπωση ερωτήματος για διερεύνηση</a:t>
          </a:r>
          <a:endParaRPr lang="en-US" sz="1800" b="1" kern="1200" dirty="0">
            <a:effectLst>
              <a:outerShdw blurRad="38100" dist="38100" dir="2700000" algn="tl">
                <a:srgbClr val="000000">
                  <a:alpha val="43137"/>
                </a:srgbClr>
              </a:outerShdw>
            </a:effectLst>
          </a:endParaRPr>
        </a:p>
      </dsp:txBody>
      <dsp:txXfrm>
        <a:off x="41215" y="257907"/>
        <a:ext cx="2048162" cy="1199054"/>
      </dsp:txXfrm>
    </dsp:sp>
    <dsp:sp modelId="{4F09A14B-E5D6-4AB9-96D0-92149436F1EF}">
      <dsp:nvSpPr>
        <dsp:cNvPr id="0" name=""/>
        <dsp:cNvSpPr/>
      </dsp:nvSpPr>
      <dsp:spPr>
        <a:xfrm rot="5400000">
          <a:off x="-357747" y="2825910"/>
          <a:ext cx="1582251" cy="1910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356341E-D53E-42AA-800B-42FE7E619475}">
      <dsp:nvSpPr>
        <dsp:cNvPr id="0" name=""/>
        <dsp:cNvSpPr/>
      </dsp:nvSpPr>
      <dsp:spPr>
        <a:xfrm>
          <a:off x="3911" y="1812681"/>
          <a:ext cx="2122770" cy="1273662"/>
        </a:xfrm>
        <a:prstGeom prst="roundRect">
          <a:avLst>
            <a:gd name="adj" fmla="val 10000"/>
          </a:avLst>
        </a:prstGeom>
        <a:solidFill>
          <a:srgbClr val="E41299"/>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Αναζήτηση συμμετεχόντων</a:t>
          </a:r>
          <a:endParaRPr lang="en-US" sz="1800" b="1" kern="1200" dirty="0">
            <a:effectLst>
              <a:outerShdw blurRad="38100" dist="38100" dir="2700000" algn="tl">
                <a:srgbClr val="000000">
                  <a:alpha val="43137"/>
                </a:srgbClr>
              </a:outerShdw>
            </a:effectLst>
          </a:endParaRPr>
        </a:p>
      </dsp:txBody>
      <dsp:txXfrm>
        <a:off x="41215" y="1849985"/>
        <a:ext cx="2048162" cy="1199054"/>
      </dsp:txXfrm>
    </dsp:sp>
    <dsp:sp modelId="{BCCB1253-CB84-4ABF-BE3E-2CBE63C2409F}">
      <dsp:nvSpPr>
        <dsp:cNvPr id="0" name=""/>
        <dsp:cNvSpPr/>
      </dsp:nvSpPr>
      <dsp:spPr>
        <a:xfrm>
          <a:off x="438291" y="3621949"/>
          <a:ext cx="2813458" cy="1910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7848E9-1032-4157-AAC0-CEB25AB16B59}">
      <dsp:nvSpPr>
        <dsp:cNvPr id="0" name=""/>
        <dsp:cNvSpPr/>
      </dsp:nvSpPr>
      <dsp:spPr>
        <a:xfrm>
          <a:off x="3911" y="3404759"/>
          <a:ext cx="2122770" cy="1273662"/>
        </a:xfrm>
        <a:prstGeom prst="roundRect">
          <a:avLst>
            <a:gd name="adj" fmla="val 10000"/>
          </a:avLst>
        </a:prstGeom>
        <a:solidFill>
          <a:srgbClr val="F28104"/>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Συλλογή δεδομένων</a:t>
          </a:r>
          <a:endParaRPr lang="en-US" sz="1800" b="1" kern="1200" dirty="0">
            <a:effectLst>
              <a:outerShdw blurRad="38100" dist="38100" dir="2700000" algn="tl">
                <a:srgbClr val="000000">
                  <a:alpha val="43137"/>
                </a:srgbClr>
              </a:outerShdw>
            </a:effectLst>
          </a:endParaRPr>
        </a:p>
      </dsp:txBody>
      <dsp:txXfrm>
        <a:off x="41215" y="3442063"/>
        <a:ext cx="2048162" cy="1199054"/>
      </dsp:txXfrm>
    </dsp:sp>
    <dsp:sp modelId="{51478834-DBBA-405B-B3AF-21C1AD52142F}">
      <dsp:nvSpPr>
        <dsp:cNvPr id="0" name=""/>
        <dsp:cNvSpPr/>
      </dsp:nvSpPr>
      <dsp:spPr>
        <a:xfrm rot="16200000">
          <a:off x="2465537" y="2825910"/>
          <a:ext cx="1582251" cy="1910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090F7E4-0E56-44E7-AF76-96887DF02EDC}">
      <dsp:nvSpPr>
        <dsp:cNvPr id="0" name=""/>
        <dsp:cNvSpPr/>
      </dsp:nvSpPr>
      <dsp:spPr>
        <a:xfrm>
          <a:off x="2827196" y="3404759"/>
          <a:ext cx="2122770" cy="1273662"/>
        </a:xfrm>
        <a:prstGeom prst="roundRect">
          <a:avLst>
            <a:gd name="adj" fmla="val 10000"/>
          </a:avLst>
        </a:prstGeom>
        <a:solidFill>
          <a:srgbClr val="0C6E50"/>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Αρχική ανάλυση</a:t>
          </a:r>
          <a:endParaRPr lang="en-US" sz="1800" b="1" kern="1200" dirty="0">
            <a:effectLst>
              <a:outerShdw blurRad="38100" dist="38100" dir="2700000" algn="tl">
                <a:srgbClr val="000000">
                  <a:alpha val="43137"/>
                </a:srgbClr>
              </a:outerShdw>
            </a:effectLst>
          </a:endParaRPr>
        </a:p>
      </dsp:txBody>
      <dsp:txXfrm>
        <a:off x="2864500" y="3442063"/>
        <a:ext cx="2048162" cy="1199054"/>
      </dsp:txXfrm>
    </dsp:sp>
    <dsp:sp modelId="{20867717-E101-49F6-9233-23DEC25C7F75}">
      <dsp:nvSpPr>
        <dsp:cNvPr id="0" name=""/>
        <dsp:cNvSpPr/>
      </dsp:nvSpPr>
      <dsp:spPr>
        <a:xfrm rot="16200000">
          <a:off x="2465537" y="1233832"/>
          <a:ext cx="1582251" cy="1910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56CB615-59E5-4D73-BB5F-5D61698DB4BF}">
      <dsp:nvSpPr>
        <dsp:cNvPr id="0" name=""/>
        <dsp:cNvSpPr/>
      </dsp:nvSpPr>
      <dsp:spPr>
        <a:xfrm>
          <a:off x="2827196" y="1812681"/>
          <a:ext cx="2122770" cy="1273662"/>
        </a:xfrm>
        <a:prstGeom prst="roundRect">
          <a:avLst>
            <a:gd name="adj" fmla="val 10000"/>
          </a:avLst>
        </a:prstGeom>
        <a:solidFill>
          <a:srgbClr val="002060"/>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Αποστασιοποίηση</a:t>
          </a:r>
          <a:endParaRPr lang="en-US" sz="1800" b="1" kern="1200" dirty="0">
            <a:effectLst>
              <a:outerShdw blurRad="38100" dist="38100" dir="2700000" algn="tl">
                <a:srgbClr val="000000">
                  <a:alpha val="43137"/>
                </a:srgbClr>
              </a:outerShdw>
            </a:effectLst>
          </a:endParaRPr>
        </a:p>
      </dsp:txBody>
      <dsp:txXfrm>
        <a:off x="2864500" y="1849985"/>
        <a:ext cx="2048162" cy="1199054"/>
      </dsp:txXfrm>
    </dsp:sp>
    <dsp:sp modelId="{C3C0043B-3F96-4AA4-8160-9113ACA62CD2}">
      <dsp:nvSpPr>
        <dsp:cNvPr id="0" name=""/>
        <dsp:cNvSpPr/>
      </dsp:nvSpPr>
      <dsp:spPr>
        <a:xfrm>
          <a:off x="3261576" y="437793"/>
          <a:ext cx="2813458" cy="1910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3B7689A-880B-42CA-BB9C-AEC899DB8326}">
      <dsp:nvSpPr>
        <dsp:cNvPr id="0" name=""/>
        <dsp:cNvSpPr/>
      </dsp:nvSpPr>
      <dsp:spPr>
        <a:xfrm>
          <a:off x="2827196" y="220603"/>
          <a:ext cx="2122770" cy="1273662"/>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Δεύτερη ανάλυση</a:t>
          </a:r>
        </a:p>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&amp; πιθανή 2</a:t>
          </a:r>
          <a:r>
            <a:rPr lang="el-GR" sz="1800" b="1" kern="1200" baseline="30000" dirty="0" smtClean="0">
              <a:effectLst>
                <a:outerShdw blurRad="38100" dist="38100" dir="2700000" algn="tl">
                  <a:srgbClr val="000000">
                    <a:alpha val="43137"/>
                  </a:srgbClr>
                </a:outerShdw>
              </a:effectLst>
            </a:rPr>
            <a:t>η</a:t>
          </a:r>
          <a:r>
            <a:rPr lang="el-GR" sz="1800" b="1" kern="1200" dirty="0" smtClean="0">
              <a:effectLst>
                <a:outerShdw blurRad="38100" dist="38100" dir="2700000" algn="tl">
                  <a:srgbClr val="000000">
                    <a:alpha val="43137"/>
                  </a:srgbClr>
                </a:outerShdw>
              </a:effectLst>
            </a:rPr>
            <a:t> συλλογή δεδομένων </a:t>
          </a:r>
          <a:endParaRPr lang="en-US" sz="1800" b="1" kern="1200" dirty="0">
            <a:effectLst>
              <a:outerShdw blurRad="38100" dist="38100" dir="2700000" algn="tl">
                <a:srgbClr val="000000">
                  <a:alpha val="43137"/>
                </a:srgbClr>
              </a:outerShdw>
            </a:effectLst>
          </a:endParaRPr>
        </a:p>
      </dsp:txBody>
      <dsp:txXfrm>
        <a:off x="2864500" y="257907"/>
        <a:ext cx="2048162" cy="1199054"/>
      </dsp:txXfrm>
    </dsp:sp>
    <dsp:sp modelId="{3B7FDF80-CA47-4CF9-B0E6-66D03222FA48}">
      <dsp:nvSpPr>
        <dsp:cNvPr id="0" name=""/>
        <dsp:cNvSpPr/>
      </dsp:nvSpPr>
      <dsp:spPr>
        <a:xfrm rot="5400000">
          <a:off x="5288822" y="1233832"/>
          <a:ext cx="1582251" cy="1910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79C13B9-4B3F-402F-A9DB-F2A3253AAB5F}">
      <dsp:nvSpPr>
        <dsp:cNvPr id="0" name=""/>
        <dsp:cNvSpPr/>
      </dsp:nvSpPr>
      <dsp:spPr>
        <a:xfrm>
          <a:off x="5650481" y="220603"/>
          <a:ext cx="2122770" cy="1273662"/>
        </a:xfrm>
        <a:prstGeom prst="roundRect">
          <a:avLst>
            <a:gd name="adj" fmla="val 10000"/>
          </a:avLst>
        </a:prstGeom>
        <a:solidFill>
          <a:srgbClr val="27A7CF"/>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Κορεσμός</a:t>
          </a:r>
          <a:endParaRPr lang="en-US" sz="1800" b="1" kern="1200" dirty="0">
            <a:effectLst>
              <a:outerShdw blurRad="38100" dist="38100" dir="2700000" algn="tl">
                <a:srgbClr val="000000">
                  <a:alpha val="43137"/>
                </a:srgbClr>
              </a:outerShdw>
            </a:effectLst>
          </a:endParaRPr>
        </a:p>
      </dsp:txBody>
      <dsp:txXfrm>
        <a:off x="5687785" y="257907"/>
        <a:ext cx="2048162" cy="1199054"/>
      </dsp:txXfrm>
    </dsp:sp>
    <dsp:sp modelId="{C9EC2A3E-C0EB-4B1D-AB64-B618951D1048}">
      <dsp:nvSpPr>
        <dsp:cNvPr id="0" name=""/>
        <dsp:cNvSpPr/>
      </dsp:nvSpPr>
      <dsp:spPr>
        <a:xfrm rot="5400000">
          <a:off x="5288822" y="2825910"/>
          <a:ext cx="1582251" cy="1910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EEE1938-70C0-4493-B548-1498643A7DF6}">
      <dsp:nvSpPr>
        <dsp:cNvPr id="0" name=""/>
        <dsp:cNvSpPr/>
      </dsp:nvSpPr>
      <dsp:spPr>
        <a:xfrm>
          <a:off x="5650481" y="1812681"/>
          <a:ext cx="2122770" cy="1273662"/>
        </a:xfrm>
        <a:prstGeom prst="roundRect">
          <a:avLst>
            <a:gd name="adj" fmla="val 10000"/>
          </a:avLst>
        </a:prstGeom>
        <a:solidFill>
          <a:srgbClr val="C00000"/>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Πυρήνας κατηγοριών</a:t>
          </a:r>
          <a:endParaRPr lang="en-US" sz="1800" b="1" kern="1200" dirty="0">
            <a:effectLst>
              <a:outerShdw blurRad="38100" dist="38100" dir="2700000" algn="tl">
                <a:srgbClr val="000000">
                  <a:alpha val="43137"/>
                </a:srgbClr>
              </a:outerShdw>
            </a:effectLst>
          </a:endParaRPr>
        </a:p>
      </dsp:txBody>
      <dsp:txXfrm>
        <a:off x="5687785" y="1849985"/>
        <a:ext cx="2048162" cy="1199054"/>
      </dsp:txXfrm>
    </dsp:sp>
    <dsp:sp modelId="{280A4F34-6E78-43A2-9FA9-DDB8EE30F324}">
      <dsp:nvSpPr>
        <dsp:cNvPr id="0" name=""/>
        <dsp:cNvSpPr/>
      </dsp:nvSpPr>
      <dsp:spPr>
        <a:xfrm>
          <a:off x="5650481" y="3404759"/>
          <a:ext cx="2122770" cy="1273662"/>
        </a:xfrm>
        <a:prstGeom prst="roundRect">
          <a:avLst>
            <a:gd name="adj" fmla="val 10000"/>
          </a:avLst>
        </a:prstGeom>
        <a:solidFill>
          <a:srgbClr val="BBE911"/>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solidFill>
                <a:srgbClr val="002060"/>
              </a:solidFill>
              <a:effectLst>
                <a:outerShdw blurRad="38100" dist="38100" dir="2700000" algn="tl">
                  <a:srgbClr val="000000">
                    <a:alpha val="43137"/>
                  </a:srgbClr>
                </a:outerShdw>
              </a:effectLst>
            </a:rPr>
            <a:t>Θεωρία</a:t>
          </a:r>
          <a:endParaRPr lang="en-US" sz="1800" b="1" kern="1200" dirty="0">
            <a:solidFill>
              <a:srgbClr val="002060"/>
            </a:solidFill>
            <a:effectLst>
              <a:outerShdw blurRad="38100" dist="38100" dir="2700000" algn="tl">
                <a:srgbClr val="000000">
                  <a:alpha val="43137"/>
                </a:srgbClr>
              </a:outerShdw>
            </a:effectLst>
          </a:endParaRPr>
        </a:p>
      </dsp:txBody>
      <dsp:txXfrm>
        <a:off x="5687785" y="3442063"/>
        <a:ext cx="2048162" cy="11990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D9E8EA-5AEB-47B0-AE51-B1C82817865F}">
      <dsp:nvSpPr>
        <dsp:cNvPr id="0" name=""/>
        <dsp:cNvSpPr/>
      </dsp:nvSpPr>
      <dsp:spPr>
        <a:xfrm rot="5400000">
          <a:off x="4293315" y="-1549672"/>
          <a:ext cx="1612249" cy="4799472"/>
        </a:xfrm>
        <a:prstGeom prst="round2SameRect">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72390" rIns="144780" bIns="72390" numCol="1" spcCol="1270" anchor="ctr" anchorCtr="0">
          <a:noAutofit/>
        </a:bodyPr>
        <a:lstStyle/>
        <a:p>
          <a:pPr marL="228600" lvl="1" indent="-228600" algn="l" defTabSz="889000">
            <a:lnSpc>
              <a:spcPct val="90000"/>
            </a:lnSpc>
            <a:spcBef>
              <a:spcPct val="0"/>
            </a:spcBef>
            <a:spcAft>
              <a:spcPct val="15000"/>
            </a:spcAft>
            <a:buChar char="••"/>
          </a:pPr>
          <a:r>
            <a:rPr lang="el-GR" sz="2000" kern="1200" dirty="0" smtClean="0"/>
            <a:t>Τα θέματα υπό διερεύνηση είναι προκαθορισμένα</a:t>
          </a:r>
          <a:endParaRPr lang="en-US" sz="2000" kern="1200" dirty="0"/>
        </a:p>
        <a:p>
          <a:pPr marL="228600" lvl="1" indent="-228600" algn="l" defTabSz="889000">
            <a:lnSpc>
              <a:spcPct val="90000"/>
            </a:lnSpc>
            <a:spcBef>
              <a:spcPct val="0"/>
            </a:spcBef>
            <a:spcAft>
              <a:spcPct val="15000"/>
            </a:spcAft>
            <a:buChar char="••"/>
          </a:pPr>
          <a:r>
            <a:rPr lang="el-GR" sz="2000" kern="1200" dirty="0" smtClean="0"/>
            <a:t>Η διατύπωση και η αλληλουχία των ερωτήσεων γίνονται την ώρα της συνέντευξης</a:t>
          </a:r>
          <a:endParaRPr lang="en-US" sz="2000" kern="1200" dirty="0"/>
        </a:p>
      </dsp:txBody>
      <dsp:txXfrm rot="-5400000">
        <a:off x="2699704" y="122643"/>
        <a:ext cx="4720768" cy="1454841"/>
      </dsp:txXfrm>
    </dsp:sp>
    <dsp:sp modelId="{67CDC7E2-00A3-44CD-B27A-657169747B2D}">
      <dsp:nvSpPr>
        <dsp:cNvPr id="0" name=""/>
        <dsp:cNvSpPr/>
      </dsp:nvSpPr>
      <dsp:spPr>
        <a:xfrm>
          <a:off x="0" y="2568"/>
          <a:ext cx="2699703" cy="1694991"/>
        </a:xfrm>
        <a:prstGeom prst="round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el-GR" sz="2600" kern="1200" dirty="0" smtClean="0"/>
            <a:t>Μη δομημένη ή σε βάθος (π.χ. σε προσωπικές αφηγήσεις) </a:t>
          </a:r>
          <a:endParaRPr lang="en-US" sz="2600" kern="1200" dirty="0"/>
        </a:p>
      </dsp:txBody>
      <dsp:txXfrm>
        <a:off x="82743" y="85311"/>
        <a:ext cx="2534217" cy="1529505"/>
      </dsp:txXfrm>
    </dsp:sp>
    <dsp:sp modelId="{1AF20233-DD04-47E7-80B0-925C3B680ACD}">
      <dsp:nvSpPr>
        <dsp:cNvPr id="0" name=""/>
        <dsp:cNvSpPr/>
      </dsp:nvSpPr>
      <dsp:spPr>
        <a:xfrm rot="5400000">
          <a:off x="4421442" y="230069"/>
          <a:ext cx="1355993" cy="4799472"/>
        </a:xfrm>
        <a:prstGeom prst="round2SameRect">
          <a:avLst/>
        </a:prstGeom>
        <a:solidFill>
          <a:srgbClr val="95E791">
            <a:alpha val="89804"/>
          </a:srgb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l-GR" sz="2000" kern="1200" dirty="0" smtClean="0"/>
            <a:t>Τα θέματα υπό διερεύνηση είναι προκαθορισμένα</a:t>
          </a:r>
          <a:endParaRPr lang="en-US" sz="2000" kern="1200" dirty="0"/>
        </a:p>
        <a:p>
          <a:pPr marL="228600" lvl="1" indent="-228600" algn="l" defTabSz="889000">
            <a:lnSpc>
              <a:spcPct val="90000"/>
            </a:lnSpc>
            <a:spcBef>
              <a:spcPct val="0"/>
            </a:spcBef>
            <a:spcAft>
              <a:spcPct val="15000"/>
            </a:spcAft>
            <a:buChar char="••"/>
          </a:pPr>
          <a:r>
            <a:rPr lang="el-GR" sz="2000" kern="1200" dirty="0" smtClean="0"/>
            <a:t>Το περιεχόμενο των ερωτήσεων είναι προκαθορισμένο</a:t>
          </a:r>
          <a:endParaRPr lang="en-US" sz="2000" kern="1200" dirty="0"/>
        </a:p>
      </dsp:txBody>
      <dsp:txXfrm rot="-5400000">
        <a:off x="2699703" y="2018002"/>
        <a:ext cx="4733278" cy="1223605"/>
      </dsp:txXfrm>
    </dsp:sp>
    <dsp:sp modelId="{6324C367-B0C3-4FA8-AAF2-341DB02EAC56}">
      <dsp:nvSpPr>
        <dsp:cNvPr id="0" name=""/>
        <dsp:cNvSpPr/>
      </dsp:nvSpPr>
      <dsp:spPr>
        <a:xfrm>
          <a:off x="0" y="1782309"/>
          <a:ext cx="2699703" cy="1694991"/>
        </a:xfrm>
        <a:prstGeom prst="roundRect">
          <a:avLst/>
        </a:prstGeom>
        <a:solidFill>
          <a:srgbClr val="0C6E50"/>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el-GR" sz="2600" kern="1200" dirty="0" smtClean="0"/>
            <a:t>Ημιδομημένη</a:t>
          </a:r>
          <a:endParaRPr lang="en-US" sz="2600" kern="1200" dirty="0"/>
        </a:p>
      </dsp:txBody>
      <dsp:txXfrm>
        <a:off x="82743" y="1865052"/>
        <a:ext cx="2534217" cy="1529505"/>
      </dsp:txXfrm>
    </dsp:sp>
    <dsp:sp modelId="{23029464-17B0-4992-AC97-C0683A416098}">
      <dsp:nvSpPr>
        <dsp:cNvPr id="0" name=""/>
        <dsp:cNvSpPr/>
      </dsp:nvSpPr>
      <dsp:spPr>
        <a:xfrm rot="5400000">
          <a:off x="4421442" y="2009810"/>
          <a:ext cx="1355993" cy="4799472"/>
        </a:xfrm>
        <a:prstGeom prst="round2SameRect">
          <a:avLst/>
        </a:prstGeom>
        <a:solidFill>
          <a:srgbClr val="FAC86E">
            <a:alpha val="89804"/>
          </a:srgb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l-GR" sz="2000" kern="1200" dirty="0" smtClean="0"/>
            <a:t>Εστιάζει στην εμπειρία του ατόμου σε σχέση με ένα φαινόμενο</a:t>
          </a:r>
          <a:endParaRPr lang="en-US" sz="2000" kern="1200" dirty="0"/>
        </a:p>
      </dsp:txBody>
      <dsp:txXfrm rot="-5400000">
        <a:off x="2699703" y="3797743"/>
        <a:ext cx="4733278" cy="1223605"/>
      </dsp:txXfrm>
    </dsp:sp>
    <dsp:sp modelId="{44DE59EF-F614-4868-B74A-EDB3124349C8}">
      <dsp:nvSpPr>
        <dsp:cNvPr id="0" name=""/>
        <dsp:cNvSpPr/>
      </dsp:nvSpPr>
      <dsp:spPr>
        <a:xfrm>
          <a:off x="0" y="3562051"/>
          <a:ext cx="2699703" cy="1694991"/>
        </a:xfrm>
        <a:prstGeom prst="roundRect">
          <a:avLst/>
        </a:prstGeom>
        <a:solidFill>
          <a:srgbClr val="E34513"/>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el-GR" sz="2600" kern="1200" dirty="0" smtClean="0"/>
            <a:t>Εστιασμένη</a:t>
          </a:r>
          <a:endParaRPr lang="en-US" sz="2600" kern="1200" dirty="0"/>
        </a:p>
      </dsp:txBody>
      <dsp:txXfrm>
        <a:off x="82743" y="3644794"/>
        <a:ext cx="2534217" cy="152950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44A37F-DA78-40AA-B9D8-BA91E159A834}">
      <dsp:nvSpPr>
        <dsp:cNvPr id="0" name=""/>
        <dsp:cNvSpPr/>
      </dsp:nvSpPr>
      <dsp:spPr>
        <a:xfrm>
          <a:off x="12177" y="1643532"/>
          <a:ext cx="2128111" cy="1847243"/>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977900">
            <a:lnSpc>
              <a:spcPct val="90000"/>
            </a:lnSpc>
            <a:spcBef>
              <a:spcPct val="0"/>
            </a:spcBef>
            <a:spcAft>
              <a:spcPct val="15000"/>
            </a:spcAft>
            <a:buChar char="••"/>
          </a:pPr>
          <a:r>
            <a:rPr lang="el-GR" sz="2200" kern="1200" dirty="0" smtClean="0"/>
            <a:t>Ποια είναι η εμπειρία σου για το υπό έρευνα φαινόμενο;</a:t>
          </a:r>
          <a:endParaRPr lang="en-US" sz="2200" kern="1200" dirty="0"/>
        </a:p>
      </dsp:txBody>
      <dsp:txXfrm>
        <a:off x="54687" y="1686042"/>
        <a:ext cx="2043091" cy="1366385"/>
      </dsp:txXfrm>
    </dsp:sp>
    <dsp:sp modelId="{09FE07FC-EAE0-4223-B694-2A0D54C44CD7}">
      <dsp:nvSpPr>
        <dsp:cNvPr id="0" name=""/>
        <dsp:cNvSpPr/>
      </dsp:nvSpPr>
      <dsp:spPr>
        <a:xfrm>
          <a:off x="1229251" y="2551881"/>
          <a:ext cx="2139461" cy="2139461"/>
        </a:xfrm>
        <a:prstGeom prst="leftCircularArrow">
          <a:avLst>
            <a:gd name="adj1" fmla="val 2033"/>
            <a:gd name="adj2" fmla="val 243764"/>
            <a:gd name="adj3" fmla="val 1617949"/>
            <a:gd name="adj4" fmla="val 8623163"/>
            <a:gd name="adj5" fmla="val 237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16EBB7C-5B53-4212-9678-3A2832E77286}">
      <dsp:nvSpPr>
        <dsp:cNvPr id="0" name=""/>
        <dsp:cNvSpPr/>
      </dsp:nvSpPr>
      <dsp:spPr>
        <a:xfrm>
          <a:off x="549105" y="3472843"/>
          <a:ext cx="1654643" cy="657997"/>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l-GR" sz="2800" kern="1200" dirty="0" smtClean="0"/>
            <a:t>Αφετηρία</a:t>
          </a:r>
          <a:endParaRPr lang="en-US" sz="2800" kern="1200" dirty="0"/>
        </a:p>
      </dsp:txBody>
      <dsp:txXfrm>
        <a:off x="568377" y="3492115"/>
        <a:ext cx="1616099" cy="619453"/>
      </dsp:txXfrm>
    </dsp:sp>
    <dsp:sp modelId="{1FB827F3-0205-4ABD-95BF-A5F317033DF0}">
      <dsp:nvSpPr>
        <dsp:cNvPr id="0" name=""/>
        <dsp:cNvSpPr/>
      </dsp:nvSpPr>
      <dsp:spPr>
        <a:xfrm>
          <a:off x="2414453" y="1647248"/>
          <a:ext cx="2263272" cy="2347959"/>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977900">
            <a:lnSpc>
              <a:spcPct val="90000"/>
            </a:lnSpc>
            <a:spcBef>
              <a:spcPct val="0"/>
            </a:spcBef>
            <a:spcAft>
              <a:spcPct val="15000"/>
            </a:spcAft>
            <a:buChar char="••"/>
          </a:pPr>
          <a:r>
            <a:rPr lang="el-GR" sz="2200" kern="1200" dirty="0" smtClean="0"/>
            <a:t>Κάθε ερώτηση βασίζεται στις απαντήσεις</a:t>
          </a:r>
          <a:endParaRPr lang="en-US" sz="2200" kern="1200" dirty="0"/>
        </a:p>
      </dsp:txBody>
      <dsp:txXfrm>
        <a:off x="2468486" y="2204415"/>
        <a:ext cx="2155206" cy="1736759"/>
      </dsp:txXfrm>
    </dsp:sp>
    <dsp:sp modelId="{C89307B2-B592-41FA-9F7C-5E043E368D62}">
      <dsp:nvSpPr>
        <dsp:cNvPr id="0" name=""/>
        <dsp:cNvSpPr/>
      </dsp:nvSpPr>
      <dsp:spPr>
        <a:xfrm>
          <a:off x="3307632" y="512886"/>
          <a:ext cx="2932705" cy="2932705"/>
        </a:xfrm>
        <a:prstGeom prst="circularArrow">
          <a:avLst>
            <a:gd name="adj1" fmla="val 1483"/>
            <a:gd name="adj2" fmla="val 175623"/>
            <a:gd name="adj3" fmla="val 20963814"/>
            <a:gd name="adj4" fmla="val 13890459"/>
            <a:gd name="adj5" fmla="val 173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53278D-D3B7-4BCA-97DC-B3DE8472FE3C}">
      <dsp:nvSpPr>
        <dsp:cNvPr id="0" name=""/>
        <dsp:cNvSpPr/>
      </dsp:nvSpPr>
      <dsp:spPr>
        <a:xfrm>
          <a:off x="2746649" y="719732"/>
          <a:ext cx="1661559" cy="1146967"/>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l-GR" sz="2000" kern="1200" dirty="0" smtClean="0"/>
            <a:t>Συνέντευξη με μορφή διαλόγου</a:t>
          </a:r>
          <a:endParaRPr lang="en-US" sz="2000" kern="1200" dirty="0" smtClean="0"/>
        </a:p>
        <a:p>
          <a:pPr lvl="0" algn="ctr" defTabSz="1866900">
            <a:lnSpc>
              <a:spcPct val="90000"/>
            </a:lnSpc>
            <a:spcBef>
              <a:spcPct val="0"/>
            </a:spcBef>
            <a:spcAft>
              <a:spcPct val="35000"/>
            </a:spcAft>
          </a:pPr>
          <a:endParaRPr lang="en-US" kern="1200" dirty="0"/>
        </a:p>
      </dsp:txBody>
      <dsp:txXfrm>
        <a:off x="2780243" y="753326"/>
        <a:ext cx="1594371" cy="1079779"/>
      </dsp:txXfrm>
    </dsp:sp>
    <dsp:sp modelId="{9B6F2169-9722-4933-AE3D-B2E6BADE2B54}">
      <dsp:nvSpPr>
        <dsp:cNvPr id="0" name=""/>
        <dsp:cNvSpPr/>
      </dsp:nvSpPr>
      <dsp:spPr>
        <a:xfrm>
          <a:off x="4894247" y="1969980"/>
          <a:ext cx="2339053" cy="1535326"/>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1066800">
            <a:lnSpc>
              <a:spcPct val="90000"/>
            </a:lnSpc>
            <a:spcBef>
              <a:spcPct val="0"/>
            </a:spcBef>
            <a:spcAft>
              <a:spcPct val="15000"/>
            </a:spcAft>
            <a:buChar char="••"/>
          </a:pPr>
          <a:endParaRPr lang="en-US" sz="2400" kern="1200" dirty="0"/>
        </a:p>
        <a:p>
          <a:pPr marL="228600" lvl="1" indent="-228600" algn="l" defTabSz="977900">
            <a:lnSpc>
              <a:spcPct val="90000"/>
            </a:lnSpc>
            <a:spcBef>
              <a:spcPct val="0"/>
            </a:spcBef>
            <a:spcAft>
              <a:spcPct val="15000"/>
            </a:spcAft>
            <a:buChar char="••"/>
          </a:pPr>
          <a:r>
            <a:rPr lang="el-GR" sz="2200" kern="1200" dirty="0" smtClean="0"/>
            <a:t>Αφηγηματική διαδικασία</a:t>
          </a:r>
          <a:endParaRPr lang="en-US" sz="2200" kern="1200" dirty="0"/>
        </a:p>
      </dsp:txBody>
      <dsp:txXfrm>
        <a:off x="4929579" y="2005312"/>
        <a:ext cx="2268389" cy="1135663"/>
      </dsp:txXfrm>
    </dsp:sp>
    <dsp:sp modelId="{B42BC6EB-B006-47DB-85C2-020908A6AEF7}">
      <dsp:nvSpPr>
        <dsp:cNvPr id="0" name=""/>
        <dsp:cNvSpPr/>
      </dsp:nvSpPr>
      <dsp:spPr>
        <a:xfrm>
          <a:off x="5504090" y="3472841"/>
          <a:ext cx="1654643" cy="657997"/>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l-GR" sz="2800" kern="1200" dirty="0" smtClean="0"/>
            <a:t>Τέλος</a:t>
          </a:r>
          <a:endParaRPr lang="en-US" sz="2800" kern="1200" dirty="0"/>
        </a:p>
      </dsp:txBody>
      <dsp:txXfrm>
        <a:off x="5523362" y="3492113"/>
        <a:ext cx="1616099" cy="61945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D9B527-96E8-4010-B038-3E98351C8294}">
      <dsp:nvSpPr>
        <dsp:cNvPr id="0" name=""/>
        <dsp:cNvSpPr/>
      </dsp:nvSpPr>
      <dsp:spPr>
        <a:xfrm>
          <a:off x="542924" y="0"/>
          <a:ext cx="6153150" cy="533082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109878-0538-43A2-B0C6-7A760CB91E03}">
      <dsp:nvSpPr>
        <dsp:cNvPr id="0" name=""/>
        <dsp:cNvSpPr/>
      </dsp:nvSpPr>
      <dsp:spPr>
        <a:xfrm>
          <a:off x="7776" y="1599247"/>
          <a:ext cx="2330053" cy="2132330"/>
        </a:xfrm>
        <a:prstGeom prst="round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l-GR" sz="2100" kern="1200" dirty="0" smtClean="0"/>
            <a:t>Κατάλογος βασικών σημείων (μνημονικό σημείωμα)</a:t>
          </a:r>
          <a:endParaRPr lang="en-US" sz="2100" kern="1200" dirty="0"/>
        </a:p>
      </dsp:txBody>
      <dsp:txXfrm>
        <a:off x="111868" y="1703339"/>
        <a:ext cx="2121869" cy="1924146"/>
      </dsp:txXfrm>
    </dsp:sp>
    <dsp:sp modelId="{BAC0CC07-722C-4C8F-A472-D162937A5101}">
      <dsp:nvSpPr>
        <dsp:cNvPr id="0" name=""/>
        <dsp:cNvSpPr/>
      </dsp:nvSpPr>
      <dsp:spPr>
        <a:xfrm>
          <a:off x="2454473" y="1599247"/>
          <a:ext cx="2330053" cy="2132330"/>
        </a:xfrm>
        <a:prstGeom prst="round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l-GR" sz="2100" kern="1200" dirty="0" smtClean="0"/>
            <a:t>Δεν έχει σημασία η σειρά διατύπωσης των σημείων</a:t>
          </a:r>
          <a:endParaRPr lang="en-US" sz="2100" kern="1200" dirty="0"/>
        </a:p>
      </dsp:txBody>
      <dsp:txXfrm>
        <a:off x="2558565" y="1703339"/>
        <a:ext cx="2121869" cy="1924146"/>
      </dsp:txXfrm>
    </dsp:sp>
    <dsp:sp modelId="{A6932375-BB0C-4EA8-8B28-2079F1DD6CD6}">
      <dsp:nvSpPr>
        <dsp:cNvPr id="0" name=""/>
        <dsp:cNvSpPr/>
      </dsp:nvSpPr>
      <dsp:spPr>
        <a:xfrm>
          <a:off x="4901170" y="1599247"/>
          <a:ext cx="2330053" cy="2132330"/>
        </a:xfrm>
        <a:prstGeom prst="round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l-GR" sz="2100" kern="1200" dirty="0" smtClean="0"/>
            <a:t>Χρησιμοποιείται συχνά από νέους ερευνητές</a:t>
          </a:r>
          <a:endParaRPr lang="en-US" sz="2100" kern="1200" dirty="0"/>
        </a:p>
      </dsp:txBody>
      <dsp:txXfrm>
        <a:off x="5005262" y="1703339"/>
        <a:ext cx="2121869" cy="192414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81A0D9-1300-4019-99D2-6535A4FDC412}">
      <dsp:nvSpPr>
        <dsp:cNvPr id="0" name=""/>
        <dsp:cNvSpPr/>
      </dsp:nvSpPr>
      <dsp:spPr>
        <a:xfrm>
          <a:off x="574252" y="1552113"/>
          <a:ext cx="2852311" cy="1301947"/>
        </a:xfrm>
        <a:prstGeom prst="rect">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el-GR" sz="2200" kern="1200" dirty="0" smtClean="0"/>
            <a:t>Δια ζώσης</a:t>
          </a:r>
          <a:endParaRPr lang="en-US" sz="2200" kern="1200" dirty="0"/>
        </a:p>
      </dsp:txBody>
      <dsp:txXfrm>
        <a:off x="1030622" y="1552113"/>
        <a:ext cx="2395941" cy="1301947"/>
      </dsp:txXfrm>
    </dsp:sp>
    <dsp:sp modelId="{6C0E2E3E-DAD8-4CCD-A5F3-46FF801235D2}">
      <dsp:nvSpPr>
        <dsp:cNvPr id="0" name=""/>
        <dsp:cNvSpPr/>
      </dsp:nvSpPr>
      <dsp:spPr>
        <a:xfrm>
          <a:off x="548960" y="2854060"/>
          <a:ext cx="2902895" cy="1301947"/>
        </a:xfrm>
        <a:prstGeom prst="rect">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el-GR" sz="2200" kern="1200" dirty="0" smtClean="0"/>
            <a:t>Τηλεφωνικές ή ηλεκτρονικές</a:t>
          </a:r>
          <a:endParaRPr lang="en-US" sz="2200" kern="1200" dirty="0"/>
        </a:p>
      </dsp:txBody>
      <dsp:txXfrm>
        <a:off x="1013424" y="2854060"/>
        <a:ext cx="2438432" cy="1301947"/>
      </dsp:txXfrm>
    </dsp:sp>
    <dsp:sp modelId="{89475C19-0FE4-40FE-BAF7-96E46987D311}">
      <dsp:nvSpPr>
        <dsp:cNvPr id="0" name=""/>
        <dsp:cNvSpPr/>
      </dsp:nvSpPr>
      <dsp:spPr>
        <a:xfrm>
          <a:off x="0" y="128051"/>
          <a:ext cx="1798353" cy="1750244"/>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el-GR" sz="2400" kern="1200" dirty="0" smtClean="0"/>
            <a:t>Ατομικές</a:t>
          </a:r>
          <a:endParaRPr lang="en-US" sz="2400" kern="1200" dirty="0"/>
        </a:p>
      </dsp:txBody>
      <dsp:txXfrm>
        <a:off x="263363" y="384368"/>
        <a:ext cx="1271627" cy="1237610"/>
      </dsp:txXfrm>
    </dsp:sp>
    <dsp:sp modelId="{4C7A7DB6-8ABA-4D61-95E2-9A8D062E3AD9}">
      <dsp:nvSpPr>
        <dsp:cNvPr id="0" name=""/>
        <dsp:cNvSpPr/>
      </dsp:nvSpPr>
      <dsp:spPr>
        <a:xfrm>
          <a:off x="4402835" y="1656190"/>
          <a:ext cx="2813051" cy="1301947"/>
        </a:xfrm>
        <a:prstGeom prst="rect">
          <a:avLst/>
        </a:prstGeom>
        <a:solidFill>
          <a:srgbClr val="CFCB2B">
            <a:alpha val="90000"/>
          </a:srgb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100000"/>
            </a:lnSpc>
            <a:spcBef>
              <a:spcPct val="0"/>
            </a:spcBef>
            <a:spcAft>
              <a:spcPts val="0"/>
            </a:spcAft>
          </a:pPr>
          <a:r>
            <a:rPr lang="el-GR" sz="2200" kern="1200" dirty="0" smtClean="0"/>
            <a:t>Απόψεις/</a:t>
          </a:r>
        </a:p>
        <a:p>
          <a:pPr lvl="0" algn="l" defTabSz="977900">
            <a:lnSpc>
              <a:spcPct val="100000"/>
            </a:lnSpc>
            <a:spcBef>
              <a:spcPct val="0"/>
            </a:spcBef>
            <a:spcAft>
              <a:spcPts val="0"/>
            </a:spcAft>
          </a:pPr>
          <a:r>
            <a:rPr lang="el-GR" sz="2200" kern="1200" dirty="0" smtClean="0"/>
            <a:t>εμπειρίες σχετικά με το θέμα</a:t>
          </a:r>
          <a:endParaRPr lang="en-US" sz="2200" kern="1200" dirty="0"/>
        </a:p>
      </dsp:txBody>
      <dsp:txXfrm>
        <a:off x="4852924" y="1656190"/>
        <a:ext cx="2362962" cy="1301947"/>
      </dsp:txXfrm>
    </dsp:sp>
    <dsp:sp modelId="{50A064CC-1A5B-4D20-94C0-AA68117F58C7}">
      <dsp:nvSpPr>
        <dsp:cNvPr id="0" name=""/>
        <dsp:cNvSpPr/>
      </dsp:nvSpPr>
      <dsp:spPr>
        <a:xfrm>
          <a:off x="4445565" y="2873954"/>
          <a:ext cx="2797515" cy="1301947"/>
        </a:xfrm>
        <a:prstGeom prst="rect">
          <a:avLst/>
        </a:prstGeom>
        <a:solidFill>
          <a:srgbClr val="CFCB2B">
            <a:alpha val="90000"/>
          </a:srgb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el-GR" sz="2200" kern="1200" dirty="0" smtClean="0"/>
            <a:t>Έμφαση στην αλληλεπίδραση των υποκειμένων</a:t>
          </a:r>
          <a:endParaRPr lang="en-US" sz="2200" kern="1200" dirty="0"/>
        </a:p>
      </dsp:txBody>
      <dsp:txXfrm>
        <a:off x="4893167" y="2873954"/>
        <a:ext cx="2349912" cy="1301947"/>
      </dsp:txXfrm>
    </dsp:sp>
    <dsp:sp modelId="{6FB2D823-7B83-4AC0-8D41-84B35C091626}">
      <dsp:nvSpPr>
        <dsp:cNvPr id="0" name=""/>
        <dsp:cNvSpPr/>
      </dsp:nvSpPr>
      <dsp:spPr>
        <a:xfrm>
          <a:off x="3538737" y="72004"/>
          <a:ext cx="1797078" cy="1874674"/>
        </a:xfrm>
        <a:prstGeom prst="ellipse">
          <a:avLst/>
        </a:prstGeom>
        <a:solidFill>
          <a:srgbClr val="F28104"/>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el-GR" sz="2400" kern="1200" dirty="0" smtClean="0"/>
            <a:t>Ομαδικές / ομάδες εστίασης</a:t>
          </a:r>
          <a:endParaRPr lang="en-US" sz="2400" kern="1200" dirty="0"/>
        </a:p>
      </dsp:txBody>
      <dsp:txXfrm>
        <a:off x="3801913" y="346544"/>
        <a:ext cx="1270726" cy="132559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048CC2-D3D8-497D-88AA-CDDEFAF0042E}">
      <dsp:nvSpPr>
        <dsp:cNvPr id="0" name=""/>
        <dsp:cNvSpPr/>
      </dsp:nvSpPr>
      <dsp:spPr>
        <a:xfrm>
          <a:off x="4397379" y="38048"/>
          <a:ext cx="1354831" cy="1354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kern="1200" dirty="0" smtClean="0"/>
            <a:t>2. Συνεννόηση για χώρο &amp; χρόνο</a:t>
          </a:r>
          <a:endParaRPr lang="en-US" sz="1800" kern="1200" dirty="0"/>
        </a:p>
      </dsp:txBody>
      <dsp:txXfrm>
        <a:off x="4397379" y="38048"/>
        <a:ext cx="1354831" cy="1354831"/>
      </dsp:txXfrm>
    </dsp:sp>
    <dsp:sp modelId="{154D88D1-B473-4E0B-806A-3960E2972CB5}">
      <dsp:nvSpPr>
        <dsp:cNvPr id="0" name=""/>
        <dsp:cNvSpPr/>
      </dsp:nvSpPr>
      <dsp:spPr>
        <a:xfrm>
          <a:off x="1208801" y="-1329"/>
          <a:ext cx="5081572" cy="5081572"/>
        </a:xfrm>
        <a:prstGeom prst="circularArrow">
          <a:avLst>
            <a:gd name="adj1" fmla="val 5199"/>
            <a:gd name="adj2" fmla="val 335830"/>
            <a:gd name="adj3" fmla="val 21293579"/>
            <a:gd name="adj4" fmla="val 19765944"/>
            <a:gd name="adj5" fmla="val 6066"/>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8A5F03-2726-4719-B658-EF926CC14AC7}">
      <dsp:nvSpPr>
        <dsp:cNvPr id="0" name=""/>
        <dsp:cNvSpPr/>
      </dsp:nvSpPr>
      <dsp:spPr>
        <a:xfrm>
          <a:off x="5216403" y="2558743"/>
          <a:ext cx="1354831" cy="1354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kern="1200" dirty="0" smtClean="0"/>
            <a:t>3. Δεοντολογία</a:t>
          </a:r>
          <a:endParaRPr lang="en-US" sz="1800" kern="1200" dirty="0"/>
        </a:p>
      </dsp:txBody>
      <dsp:txXfrm>
        <a:off x="5216403" y="2558743"/>
        <a:ext cx="1354831" cy="1354831"/>
      </dsp:txXfrm>
    </dsp:sp>
    <dsp:sp modelId="{EE3CD905-E701-41E2-B7CC-716A0FEB8A98}">
      <dsp:nvSpPr>
        <dsp:cNvPr id="0" name=""/>
        <dsp:cNvSpPr/>
      </dsp:nvSpPr>
      <dsp:spPr>
        <a:xfrm>
          <a:off x="1208801" y="-1329"/>
          <a:ext cx="5081572" cy="5081572"/>
        </a:xfrm>
        <a:prstGeom prst="circularArrow">
          <a:avLst>
            <a:gd name="adj1" fmla="val 5199"/>
            <a:gd name="adj2" fmla="val 335830"/>
            <a:gd name="adj3" fmla="val 4015047"/>
            <a:gd name="adj4" fmla="val 2253112"/>
            <a:gd name="adj5" fmla="val 6066"/>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8D3FC4-BBD5-4ADA-91BF-2F341E6B1E94}">
      <dsp:nvSpPr>
        <dsp:cNvPr id="0" name=""/>
        <dsp:cNvSpPr/>
      </dsp:nvSpPr>
      <dsp:spPr>
        <a:xfrm>
          <a:off x="3072172" y="4116618"/>
          <a:ext cx="1354831" cy="1354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kern="1200" dirty="0" smtClean="0"/>
            <a:t>4. Σπάσιμο πάγου</a:t>
          </a:r>
          <a:endParaRPr lang="en-US" sz="1800" kern="1200" dirty="0"/>
        </a:p>
      </dsp:txBody>
      <dsp:txXfrm>
        <a:off x="3072172" y="4116618"/>
        <a:ext cx="1354831" cy="1354831"/>
      </dsp:txXfrm>
    </dsp:sp>
    <dsp:sp modelId="{486C6C14-2025-459A-967A-181CA8AF1FE2}">
      <dsp:nvSpPr>
        <dsp:cNvPr id="0" name=""/>
        <dsp:cNvSpPr/>
      </dsp:nvSpPr>
      <dsp:spPr>
        <a:xfrm>
          <a:off x="1208801" y="-1329"/>
          <a:ext cx="5081572" cy="5081572"/>
        </a:xfrm>
        <a:prstGeom prst="circularArrow">
          <a:avLst>
            <a:gd name="adj1" fmla="val 5199"/>
            <a:gd name="adj2" fmla="val 335830"/>
            <a:gd name="adj3" fmla="val 8211058"/>
            <a:gd name="adj4" fmla="val 6449122"/>
            <a:gd name="adj5" fmla="val 6066"/>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F6A1B4-FAD7-4627-90BB-C36594D642DB}">
      <dsp:nvSpPr>
        <dsp:cNvPr id="0" name=""/>
        <dsp:cNvSpPr/>
      </dsp:nvSpPr>
      <dsp:spPr>
        <a:xfrm>
          <a:off x="927941" y="2558743"/>
          <a:ext cx="1354831" cy="1354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kern="1200" dirty="0" smtClean="0"/>
            <a:t>Ερωτήσεις / απαντήσεις</a:t>
          </a:r>
          <a:endParaRPr lang="en-US" sz="1800" kern="1200" dirty="0"/>
        </a:p>
      </dsp:txBody>
      <dsp:txXfrm>
        <a:off x="927941" y="2558743"/>
        <a:ext cx="1354831" cy="1354831"/>
      </dsp:txXfrm>
    </dsp:sp>
    <dsp:sp modelId="{7FBA0A7E-6B0D-4FA1-9385-0F59FCCD7E44}">
      <dsp:nvSpPr>
        <dsp:cNvPr id="0" name=""/>
        <dsp:cNvSpPr/>
      </dsp:nvSpPr>
      <dsp:spPr>
        <a:xfrm>
          <a:off x="1208801" y="-1329"/>
          <a:ext cx="5081572" cy="5081572"/>
        </a:xfrm>
        <a:prstGeom prst="circularArrow">
          <a:avLst>
            <a:gd name="adj1" fmla="val 5199"/>
            <a:gd name="adj2" fmla="val 335830"/>
            <a:gd name="adj3" fmla="val 12298226"/>
            <a:gd name="adj4" fmla="val 10770591"/>
            <a:gd name="adj5" fmla="val 6066"/>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E586A4-39EF-440A-859E-E4D861A7D780}">
      <dsp:nvSpPr>
        <dsp:cNvPr id="0" name=""/>
        <dsp:cNvSpPr/>
      </dsp:nvSpPr>
      <dsp:spPr>
        <a:xfrm>
          <a:off x="1666528" y="38048"/>
          <a:ext cx="1515704" cy="1354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kern="1200" dirty="0" smtClean="0"/>
            <a:t>1. Επιλογή υποκειμένων</a:t>
          </a:r>
          <a:endParaRPr lang="en-US" sz="1800" kern="1200" dirty="0"/>
        </a:p>
      </dsp:txBody>
      <dsp:txXfrm>
        <a:off x="1666528" y="38048"/>
        <a:ext cx="1515704" cy="1354831"/>
      </dsp:txXfrm>
    </dsp:sp>
    <dsp:sp modelId="{74890C82-6CF5-4D7D-98E4-C3818FAA767A}">
      <dsp:nvSpPr>
        <dsp:cNvPr id="0" name=""/>
        <dsp:cNvSpPr/>
      </dsp:nvSpPr>
      <dsp:spPr>
        <a:xfrm>
          <a:off x="1208801" y="-1329"/>
          <a:ext cx="5081572" cy="5081572"/>
        </a:xfrm>
        <a:prstGeom prst="circularArrow">
          <a:avLst>
            <a:gd name="adj1" fmla="val 5199"/>
            <a:gd name="adj2" fmla="val 335830"/>
            <a:gd name="adj3" fmla="val 16866035"/>
            <a:gd name="adj4" fmla="val 15325504"/>
            <a:gd name="adj5" fmla="val 6066"/>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D3764A-2FD0-4384-BB59-CF74E2D90EEA}">
      <dsp:nvSpPr>
        <dsp:cNvPr id="0" name=""/>
        <dsp:cNvSpPr/>
      </dsp:nvSpPr>
      <dsp:spPr>
        <a:xfrm>
          <a:off x="4225459" y="64072"/>
          <a:ext cx="1617536" cy="10103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3. Εξοικείωση με το πεδίο</a:t>
          </a:r>
          <a:endParaRPr lang="en-US" sz="2000" kern="1200" dirty="0"/>
        </a:p>
      </dsp:txBody>
      <dsp:txXfrm>
        <a:off x="4225459" y="64072"/>
        <a:ext cx="1617536" cy="1010345"/>
      </dsp:txXfrm>
    </dsp:sp>
    <dsp:sp modelId="{B682E5EC-9E7E-4490-83C7-2BF6413FD347}">
      <dsp:nvSpPr>
        <dsp:cNvPr id="0" name=""/>
        <dsp:cNvSpPr/>
      </dsp:nvSpPr>
      <dsp:spPr>
        <a:xfrm>
          <a:off x="1051107" y="-1997"/>
          <a:ext cx="5468572" cy="5468572"/>
        </a:xfrm>
        <a:prstGeom prst="circularArrow">
          <a:avLst>
            <a:gd name="adj1" fmla="val 3994"/>
            <a:gd name="adj2" fmla="val 250578"/>
            <a:gd name="adj3" fmla="val 20571974"/>
            <a:gd name="adj4" fmla="val 19104729"/>
            <a:gd name="adj5" fmla="val 466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0BED74-5544-4522-9D6F-671321FD1058}">
      <dsp:nvSpPr>
        <dsp:cNvPr id="0" name=""/>
        <dsp:cNvSpPr/>
      </dsp:nvSpPr>
      <dsp:spPr>
        <a:xfrm>
          <a:off x="5354974" y="2172242"/>
          <a:ext cx="1856171" cy="11200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4. Προσδιορισμός του ρόλου του ερευνητή</a:t>
          </a:r>
          <a:endParaRPr lang="en-US" sz="2000" kern="1200" dirty="0"/>
        </a:p>
      </dsp:txBody>
      <dsp:txXfrm>
        <a:off x="5354974" y="2172242"/>
        <a:ext cx="1856171" cy="1120092"/>
      </dsp:txXfrm>
    </dsp:sp>
    <dsp:sp modelId="{50DCE862-092B-42E9-887E-E42F1C6B0FBE}">
      <dsp:nvSpPr>
        <dsp:cNvPr id="0" name=""/>
        <dsp:cNvSpPr/>
      </dsp:nvSpPr>
      <dsp:spPr>
        <a:xfrm>
          <a:off x="1000680" y="301886"/>
          <a:ext cx="5468572" cy="5468572"/>
        </a:xfrm>
        <a:prstGeom prst="circularArrow">
          <a:avLst>
            <a:gd name="adj1" fmla="val 3994"/>
            <a:gd name="adj2" fmla="val 250578"/>
            <a:gd name="adj3" fmla="val 1722281"/>
            <a:gd name="adj4" fmla="val 353197"/>
            <a:gd name="adj5" fmla="val 466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405492-2FA7-4C35-9B84-032D7925FB60}">
      <dsp:nvSpPr>
        <dsp:cNvPr id="0" name=""/>
        <dsp:cNvSpPr/>
      </dsp:nvSpPr>
      <dsp:spPr>
        <a:xfrm>
          <a:off x="4474841" y="4392144"/>
          <a:ext cx="1838855" cy="855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5. Σχεδιασμός του τρόπου καταγραφής</a:t>
          </a:r>
          <a:endParaRPr lang="en-US" sz="2000" kern="1200" dirty="0"/>
        </a:p>
      </dsp:txBody>
      <dsp:txXfrm>
        <a:off x="4474841" y="4392144"/>
        <a:ext cx="1838855" cy="855123"/>
      </dsp:txXfrm>
    </dsp:sp>
    <dsp:sp modelId="{EA2A985F-BD52-46AE-B8A8-A46CE0CC1E54}">
      <dsp:nvSpPr>
        <dsp:cNvPr id="0" name=""/>
        <dsp:cNvSpPr/>
      </dsp:nvSpPr>
      <dsp:spPr>
        <a:xfrm>
          <a:off x="-155352" y="46211"/>
          <a:ext cx="8673866" cy="5468572"/>
        </a:xfrm>
        <a:prstGeom prst="circularArrow">
          <a:avLst>
            <a:gd name="adj1" fmla="val 3994"/>
            <a:gd name="adj2" fmla="val 250578"/>
            <a:gd name="adj3" fmla="val 5840651"/>
            <a:gd name="adj4" fmla="val 4858719"/>
            <a:gd name="adj5" fmla="val 466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30E5A3-EDA9-4EA6-A095-F3A33D825837}">
      <dsp:nvSpPr>
        <dsp:cNvPr id="0" name=""/>
        <dsp:cNvSpPr/>
      </dsp:nvSpPr>
      <dsp:spPr>
        <a:xfrm>
          <a:off x="1390370" y="4314775"/>
          <a:ext cx="2292380" cy="11611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6. Καταγραφή περιγραφικών &amp; αναστοχαστικών σημειώσεων</a:t>
          </a:r>
          <a:endParaRPr lang="en-US" sz="2000" kern="1200" dirty="0"/>
        </a:p>
      </dsp:txBody>
      <dsp:txXfrm>
        <a:off x="1390370" y="4314775"/>
        <a:ext cx="2292380" cy="1161109"/>
      </dsp:txXfrm>
    </dsp:sp>
    <dsp:sp modelId="{69C6BD96-C530-4E7A-A8B0-B146DA4E88E1}">
      <dsp:nvSpPr>
        <dsp:cNvPr id="0" name=""/>
        <dsp:cNvSpPr/>
      </dsp:nvSpPr>
      <dsp:spPr>
        <a:xfrm>
          <a:off x="1051107" y="-1997"/>
          <a:ext cx="5468572" cy="5468572"/>
        </a:xfrm>
        <a:prstGeom prst="circularArrow">
          <a:avLst>
            <a:gd name="adj1" fmla="val 3994"/>
            <a:gd name="adj2" fmla="val 250578"/>
            <a:gd name="adj3" fmla="val 9771974"/>
            <a:gd name="adj4" fmla="val 8441087"/>
            <a:gd name="adj5" fmla="val 466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C2E392-DB20-46DD-8D64-1F05526BE358}">
      <dsp:nvSpPr>
        <dsp:cNvPr id="0" name=""/>
        <dsp:cNvSpPr/>
      </dsp:nvSpPr>
      <dsp:spPr>
        <a:xfrm>
          <a:off x="359641" y="2172242"/>
          <a:ext cx="1856171" cy="11200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1. Επιλογή πεδίου παρατήρησης</a:t>
          </a:r>
          <a:endParaRPr lang="en-US" sz="2000" kern="1200" dirty="0"/>
        </a:p>
      </dsp:txBody>
      <dsp:txXfrm>
        <a:off x="359641" y="2172242"/>
        <a:ext cx="1856171" cy="1120092"/>
      </dsp:txXfrm>
    </dsp:sp>
    <dsp:sp modelId="{9E297237-4F01-493B-B92C-9D05A7F1B5B8}">
      <dsp:nvSpPr>
        <dsp:cNvPr id="0" name=""/>
        <dsp:cNvSpPr/>
      </dsp:nvSpPr>
      <dsp:spPr>
        <a:xfrm>
          <a:off x="1051107" y="-1997"/>
          <a:ext cx="5468572" cy="5468572"/>
        </a:xfrm>
        <a:prstGeom prst="circularArrow">
          <a:avLst>
            <a:gd name="adj1" fmla="val 3994"/>
            <a:gd name="adj2" fmla="val 250578"/>
            <a:gd name="adj3" fmla="val 13044693"/>
            <a:gd name="adj4" fmla="val 11577448"/>
            <a:gd name="adj5" fmla="val 466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B1E672-7D02-47A6-BB2E-C7919F8D3B29}">
      <dsp:nvSpPr>
        <dsp:cNvPr id="0" name=""/>
        <dsp:cNvSpPr/>
      </dsp:nvSpPr>
      <dsp:spPr>
        <a:xfrm>
          <a:off x="1750407" y="64072"/>
          <a:ext cx="1572306" cy="10103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2. Εξασφάλιση πρόσβασης</a:t>
          </a:r>
          <a:endParaRPr lang="en-US" sz="2000" kern="1200" dirty="0"/>
        </a:p>
      </dsp:txBody>
      <dsp:txXfrm>
        <a:off x="1750407" y="64072"/>
        <a:ext cx="1572306" cy="1010345"/>
      </dsp:txXfrm>
    </dsp:sp>
    <dsp:sp modelId="{716E8577-18C6-45AD-A4E7-E184964F532F}">
      <dsp:nvSpPr>
        <dsp:cNvPr id="0" name=""/>
        <dsp:cNvSpPr/>
      </dsp:nvSpPr>
      <dsp:spPr>
        <a:xfrm>
          <a:off x="1051107" y="-1997"/>
          <a:ext cx="5468572" cy="5468572"/>
        </a:xfrm>
        <a:prstGeom prst="circularArrow">
          <a:avLst>
            <a:gd name="adj1" fmla="val 3994"/>
            <a:gd name="adj2" fmla="val 250578"/>
            <a:gd name="adj3" fmla="val 16558299"/>
            <a:gd name="adj4" fmla="val 15559476"/>
            <a:gd name="adj5" fmla="val 466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2F7110-4AC4-43CC-A8C4-6B937B72BAD3}">
      <dsp:nvSpPr>
        <dsp:cNvPr id="0" name=""/>
        <dsp:cNvSpPr/>
      </dsp:nvSpPr>
      <dsp:spPr>
        <a:xfrm>
          <a:off x="4536807" y="3772397"/>
          <a:ext cx="3290259" cy="1775245"/>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el-GR" sz="1800" kern="1200" dirty="0" smtClean="0"/>
            <a:t>Θεματικές ενότητες (ολιστικές περιγραφές &amp; ερμηνείες)</a:t>
          </a:r>
          <a:endParaRPr lang="en-US" sz="1800" kern="1200" dirty="0"/>
        </a:p>
      </dsp:txBody>
      <dsp:txXfrm>
        <a:off x="5562881" y="4255204"/>
        <a:ext cx="2225189" cy="1253442"/>
      </dsp:txXfrm>
    </dsp:sp>
    <dsp:sp modelId="{E03ED52F-1AE1-4DAE-9712-B806C08516EC}">
      <dsp:nvSpPr>
        <dsp:cNvPr id="0" name=""/>
        <dsp:cNvSpPr/>
      </dsp:nvSpPr>
      <dsp:spPr>
        <a:xfrm>
          <a:off x="340269" y="3772397"/>
          <a:ext cx="2740535" cy="1775245"/>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t" anchorCtr="0">
          <a:noAutofit/>
        </a:bodyPr>
        <a:lstStyle/>
        <a:p>
          <a:pPr marL="228600" lvl="1" indent="-228600" algn="l" defTabSz="889000">
            <a:lnSpc>
              <a:spcPct val="90000"/>
            </a:lnSpc>
            <a:spcBef>
              <a:spcPct val="0"/>
            </a:spcBef>
            <a:spcAft>
              <a:spcPct val="15000"/>
            </a:spcAft>
            <a:buChar char="••"/>
          </a:pPr>
          <a:r>
            <a:rPr lang="el-GR" sz="2000" kern="1200" dirty="0" smtClean="0"/>
            <a:t>Βαθύτερη κατανόηση ή νέα θεωρία</a:t>
          </a:r>
          <a:endParaRPr lang="en-US" sz="2000" kern="1200" dirty="0"/>
        </a:p>
      </dsp:txBody>
      <dsp:txXfrm>
        <a:off x="379265" y="4255204"/>
        <a:ext cx="1840382" cy="1253442"/>
      </dsp:txXfrm>
    </dsp:sp>
    <dsp:sp modelId="{D1461C0A-A9F3-460B-8290-91399CC2CDA3}">
      <dsp:nvSpPr>
        <dsp:cNvPr id="0" name=""/>
        <dsp:cNvSpPr/>
      </dsp:nvSpPr>
      <dsp:spPr>
        <a:xfrm>
          <a:off x="4831127" y="144016"/>
          <a:ext cx="2740535" cy="843508"/>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el-GR" sz="1800" kern="1200" dirty="0" smtClean="0"/>
            <a:t>Αναδυόμενη κωδικοποίηση</a:t>
          </a:r>
          <a:endParaRPr lang="en-US" sz="1800" kern="1200" dirty="0"/>
        </a:p>
      </dsp:txBody>
      <dsp:txXfrm>
        <a:off x="5671816" y="162545"/>
        <a:ext cx="1881316" cy="595573"/>
      </dsp:txXfrm>
    </dsp:sp>
    <dsp:sp modelId="{A2AF1C04-3F10-4E3C-BEEB-4165ACED2F92}">
      <dsp:nvSpPr>
        <dsp:cNvPr id="0" name=""/>
        <dsp:cNvSpPr/>
      </dsp:nvSpPr>
      <dsp:spPr>
        <a:xfrm>
          <a:off x="0" y="144007"/>
          <a:ext cx="3377463" cy="997510"/>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el-GR" sz="1800" kern="1200" dirty="0" smtClean="0"/>
            <a:t>Πρώτη ανάγνωση όλου του υλικού που έχει συλλεχθεί</a:t>
          </a:r>
          <a:endParaRPr lang="en-US" sz="1800" kern="1200" dirty="0"/>
        </a:p>
      </dsp:txBody>
      <dsp:txXfrm>
        <a:off x="21912" y="165919"/>
        <a:ext cx="2320400" cy="704308"/>
      </dsp:txXfrm>
    </dsp:sp>
    <dsp:sp modelId="{8C2E93BE-3767-49A9-9878-9E4ED7F63622}">
      <dsp:nvSpPr>
        <dsp:cNvPr id="0" name=""/>
        <dsp:cNvSpPr/>
      </dsp:nvSpPr>
      <dsp:spPr>
        <a:xfrm>
          <a:off x="1466830" y="316215"/>
          <a:ext cx="2402129" cy="2402129"/>
        </a:xfrm>
        <a:prstGeom prst="pieWedg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l-GR" sz="1800" b="1" kern="1200" dirty="0" smtClean="0"/>
            <a:t>1. Αποκτάται μια συνολική  άποψη για το τι λένε ή κάνουν οι συμμετέχοντες</a:t>
          </a:r>
          <a:endParaRPr lang="en-US" sz="1800" b="1" kern="1200" dirty="0"/>
        </a:p>
      </dsp:txBody>
      <dsp:txXfrm>
        <a:off x="2170397" y="1019782"/>
        <a:ext cx="1698562" cy="1698562"/>
      </dsp:txXfrm>
    </dsp:sp>
    <dsp:sp modelId="{EBBDC23E-90E8-47CF-96AB-3BCB3C533A65}">
      <dsp:nvSpPr>
        <dsp:cNvPr id="0" name=""/>
        <dsp:cNvSpPr/>
      </dsp:nvSpPr>
      <dsp:spPr>
        <a:xfrm rot="5400000">
          <a:off x="3979912" y="316215"/>
          <a:ext cx="2402129" cy="2402129"/>
        </a:xfrm>
        <a:prstGeom prst="pieWedge">
          <a:avLst/>
        </a:prstGeom>
        <a:solidFill>
          <a:srgbClr val="0C6E50"/>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l-GR" sz="1800" b="1" kern="1200" dirty="0" smtClean="0"/>
            <a:t>2. Κωδικός σε μια ενότητα κειμένου που εκφράζει ερμηνεία του ερευνητή </a:t>
          </a:r>
          <a:endParaRPr lang="en-US" sz="1800" b="1" kern="1200" dirty="0"/>
        </a:p>
      </dsp:txBody>
      <dsp:txXfrm rot="-5400000">
        <a:off x="3979912" y="1019782"/>
        <a:ext cx="1698562" cy="1698562"/>
      </dsp:txXfrm>
    </dsp:sp>
    <dsp:sp modelId="{FC38DF43-BE72-4A02-B6B9-0A4C22427B9C}">
      <dsp:nvSpPr>
        <dsp:cNvPr id="0" name=""/>
        <dsp:cNvSpPr/>
      </dsp:nvSpPr>
      <dsp:spPr>
        <a:xfrm rot="10800000">
          <a:off x="3979912" y="2829297"/>
          <a:ext cx="2402129" cy="2402129"/>
        </a:xfrm>
        <a:prstGeom prst="pieWedge">
          <a:avLst/>
        </a:prstGeom>
        <a:solidFill>
          <a:srgbClr val="F28104"/>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endParaRPr lang="el-GR" sz="1800" b="1" kern="1200" dirty="0" smtClean="0"/>
        </a:p>
        <a:p>
          <a:pPr lvl="0" algn="ctr" defTabSz="800100">
            <a:lnSpc>
              <a:spcPct val="90000"/>
            </a:lnSpc>
            <a:spcBef>
              <a:spcPct val="0"/>
            </a:spcBef>
            <a:spcAft>
              <a:spcPct val="35000"/>
            </a:spcAft>
          </a:pPr>
          <a:r>
            <a:rPr lang="el-GR" sz="1800" b="1" kern="1200" dirty="0" smtClean="0"/>
            <a:t>3.Εντοπίζονται όμοιοι κωδικοί, οι μεταξύ τους ομοιότητες και οι θεμ. ενότητες</a:t>
          </a:r>
          <a:endParaRPr lang="en-US" sz="1800" b="1" kern="1200" dirty="0"/>
        </a:p>
      </dsp:txBody>
      <dsp:txXfrm rot="10800000">
        <a:off x="3979912" y="2829297"/>
        <a:ext cx="1698562" cy="1698562"/>
      </dsp:txXfrm>
    </dsp:sp>
    <dsp:sp modelId="{8DFE6EE3-B75F-4995-9A1D-215715F9ECAC}">
      <dsp:nvSpPr>
        <dsp:cNvPr id="0" name=""/>
        <dsp:cNvSpPr/>
      </dsp:nvSpPr>
      <dsp:spPr>
        <a:xfrm rot="16200000">
          <a:off x="1466830" y="2829297"/>
          <a:ext cx="2402129" cy="2402129"/>
        </a:xfrm>
        <a:prstGeom prst="pieWedge">
          <a:avLst/>
        </a:prstGeom>
        <a:solidFill>
          <a:srgbClr val="0070C0"/>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l-GR" sz="1800" b="1" kern="1200" dirty="0" smtClean="0"/>
            <a:t>4. Σύνδεση θεμ. ενοτήτων με βιβλιογραφία</a:t>
          </a:r>
          <a:endParaRPr lang="en-US" sz="1800" b="1" kern="1200" dirty="0"/>
        </a:p>
      </dsp:txBody>
      <dsp:txXfrm rot="5400000">
        <a:off x="2170397" y="2829297"/>
        <a:ext cx="1698562" cy="1698562"/>
      </dsp:txXfrm>
    </dsp:sp>
    <dsp:sp modelId="{BF6320C3-DEC6-48C0-89AE-2E272EC90E40}">
      <dsp:nvSpPr>
        <dsp:cNvPr id="0" name=""/>
        <dsp:cNvSpPr/>
      </dsp:nvSpPr>
      <dsp:spPr>
        <a:xfrm>
          <a:off x="3509749" y="2274533"/>
          <a:ext cx="829372" cy="721193"/>
        </a:xfrm>
        <a:prstGeom prst="circularArrow">
          <a:avLst/>
        </a:prstGeom>
        <a:solidFill>
          <a:schemeClr val="accent1">
            <a:tint val="60000"/>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9BFBD7-588E-4279-B3BF-9047C1FCDB06}">
      <dsp:nvSpPr>
        <dsp:cNvPr id="0" name=""/>
        <dsp:cNvSpPr/>
      </dsp:nvSpPr>
      <dsp:spPr>
        <a:xfrm rot="10800000">
          <a:off x="3456387" y="2376261"/>
          <a:ext cx="829372" cy="721193"/>
        </a:xfrm>
        <a:prstGeom prst="circularArrow">
          <a:avLst/>
        </a:prstGeom>
        <a:solidFill>
          <a:schemeClr val="accent1">
            <a:tint val="60000"/>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3449FA-E6D2-4697-8070-92872850B6AA}" type="datetimeFigureOut">
              <a:rPr lang="en-US" smtClean="0"/>
              <a:t>1/17/2015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9B6C33-7757-4583-B97D-8CDBC031CD1E}" type="slidenum">
              <a:rPr lang="en-US" smtClean="0"/>
              <a:t>‹#›</a:t>
            </a:fld>
            <a:endParaRPr lang="en-US"/>
          </a:p>
        </p:txBody>
      </p:sp>
    </p:spTree>
    <p:extLst>
      <p:ext uri="{BB962C8B-B14F-4D97-AF65-F5344CB8AC3E}">
        <p14:creationId xmlns:p14="http://schemas.microsoft.com/office/powerpoint/2010/main" val="4240097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8912" indent="-320040" fontAlgn="auto">
              <a:lnSpc>
                <a:spcPct val="80000"/>
              </a:lnSpc>
              <a:spcBef>
                <a:spcPts val="0"/>
              </a:spcBef>
              <a:spcAft>
                <a:spcPts val="0"/>
              </a:spcAft>
              <a:buFont typeface="Wingdings 2"/>
              <a:buChar char=""/>
              <a:defRPr/>
            </a:pPr>
            <a:r>
              <a:rPr lang="el-GR" sz="1200" dirty="0" smtClean="0"/>
              <a:t>Μια μέθοδος άμεσης παρέμβασης στα κοινωνικά προβλήματα από τον Kurt Lewin στις Η.Π.Α. κατά την πρώτη μεταπολεμική περίοδο (κυρίως δεκαετία του ΄40).</a:t>
            </a:r>
          </a:p>
          <a:p>
            <a:pPr marL="438912" indent="-320040" fontAlgn="auto">
              <a:lnSpc>
                <a:spcPct val="80000"/>
              </a:lnSpc>
              <a:spcBef>
                <a:spcPts val="0"/>
              </a:spcBef>
              <a:spcAft>
                <a:spcPts val="0"/>
              </a:spcAft>
              <a:buFont typeface="Wingdings 2"/>
              <a:buChar char=""/>
              <a:defRPr/>
            </a:pPr>
            <a:r>
              <a:rPr lang="el-GR" sz="1200" dirty="0" smtClean="0"/>
              <a:t>Δύο σχολές: Α) στη Μ. Βρετανία, με κέντρο το Πανεπιστήμιο του East Anglia και κυριότερο εκπρόσωπο τον John Elliott, με πρακτικό κυρίως προσανατολισμό. Β) στην Αυστραλία, με κέντρο το πανεπιστήμιο του Deakin και κεντρική μορφή τον Stephen Kemmis, η οποία συνδέει την εκπαιδευτική έρευνα δράσης με την κριτική θεωρία, προσδίδοντάς της έναν περισσότερο κριτικό χαρακτήρα κι έναν κοινωνικοπολιτικό προσανατολισμό.</a:t>
            </a:r>
          </a:p>
          <a:p>
            <a:pPr marL="438912" indent="-320040" fontAlgn="auto">
              <a:lnSpc>
                <a:spcPct val="80000"/>
              </a:lnSpc>
              <a:spcBef>
                <a:spcPts val="0"/>
              </a:spcBef>
              <a:spcAft>
                <a:spcPts val="0"/>
              </a:spcAft>
              <a:buFont typeface="Wingdings 2"/>
              <a:buChar char=""/>
              <a:defRPr/>
            </a:pPr>
            <a:r>
              <a:rPr lang="el-GR" sz="1200" dirty="0" smtClean="0"/>
              <a:t>Το κίνημα του εκπαιδευτικού ως </a:t>
            </a:r>
            <a:r>
              <a:rPr lang="en-US" sz="1200" dirty="0" err="1" smtClean="0"/>
              <a:t>ερευνητή</a:t>
            </a:r>
            <a:r>
              <a:rPr lang="en-US" sz="1200" dirty="0" smtClean="0"/>
              <a:t> (teacher as researcher movement)</a:t>
            </a:r>
            <a:r>
              <a:rPr lang="el-GR" sz="1200" dirty="0" smtClean="0"/>
              <a:t> (</a:t>
            </a:r>
            <a:r>
              <a:rPr lang="en-US" sz="1200" dirty="0" smtClean="0"/>
              <a:t>Laurence </a:t>
            </a:r>
            <a:r>
              <a:rPr lang="en-US" sz="1200" dirty="0" err="1" smtClean="0"/>
              <a:t>Stenhouse</a:t>
            </a:r>
            <a:r>
              <a:rPr lang="en-US" sz="1200" dirty="0" smtClean="0"/>
              <a:t>, </a:t>
            </a:r>
            <a:r>
              <a:rPr lang="el-GR" sz="1200" dirty="0" smtClean="0"/>
              <a:t>δεκαετία 1970)</a:t>
            </a:r>
            <a:r>
              <a:rPr lang="en-US" sz="1200" dirty="0" smtClean="0"/>
              <a:t>.</a:t>
            </a:r>
          </a:p>
          <a:p>
            <a:endParaRPr lang="en-US" dirty="0"/>
          </a:p>
        </p:txBody>
      </p:sp>
      <p:sp>
        <p:nvSpPr>
          <p:cNvPr id="4" name="Slide Number Placeholder 3"/>
          <p:cNvSpPr>
            <a:spLocks noGrp="1"/>
          </p:cNvSpPr>
          <p:nvPr>
            <p:ph type="sldNum" sz="quarter" idx="10"/>
          </p:nvPr>
        </p:nvSpPr>
        <p:spPr/>
        <p:txBody>
          <a:bodyPr/>
          <a:lstStyle/>
          <a:p>
            <a:fld id="{5F9B6C33-7757-4583-B97D-8CDBC031CD1E}" type="slidenum">
              <a:rPr lang="en-US" smtClean="0"/>
              <a:t>36</a:t>
            </a:fld>
            <a:endParaRPr lang="en-US"/>
          </a:p>
        </p:txBody>
      </p:sp>
    </p:spTree>
    <p:extLst>
      <p:ext uri="{BB962C8B-B14F-4D97-AF65-F5344CB8AC3E}">
        <p14:creationId xmlns:p14="http://schemas.microsoft.com/office/powerpoint/2010/main" val="3131916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8912" indent="-320040" fontAlgn="auto">
              <a:lnSpc>
                <a:spcPct val="80000"/>
              </a:lnSpc>
              <a:spcBef>
                <a:spcPts val="0"/>
              </a:spcBef>
              <a:spcAft>
                <a:spcPts val="0"/>
              </a:spcAft>
              <a:buFont typeface="Wingdings 2"/>
              <a:buChar char=""/>
              <a:defRPr/>
            </a:pPr>
            <a:r>
              <a:rPr lang="el-GR" sz="1200" dirty="0" smtClean="0"/>
              <a:t>Μια μέθοδος άμεσης παρέμβασης στα κοινωνικά προβλήματα από τον Kurt Lewin στις Η.Π.Α. κατά την πρώτη μεταπολεμική περίοδο (κυρίως δεκαετία του ΄40).</a:t>
            </a:r>
          </a:p>
          <a:p>
            <a:pPr marL="438912" indent="-320040" fontAlgn="auto">
              <a:lnSpc>
                <a:spcPct val="80000"/>
              </a:lnSpc>
              <a:spcBef>
                <a:spcPts val="0"/>
              </a:spcBef>
              <a:spcAft>
                <a:spcPts val="0"/>
              </a:spcAft>
              <a:buFont typeface="Wingdings 2"/>
              <a:buChar char=""/>
              <a:defRPr/>
            </a:pPr>
            <a:r>
              <a:rPr lang="el-GR" sz="1200" dirty="0" smtClean="0"/>
              <a:t>Δύο σχολές: Α) στη Μ. Βρετανία, με κέντρο το Πανεπιστήμιο του East Anglia και κυριότερο εκπρόσωπο τον John Elliott, με πρακτικό κυρίως προσανατολισμό. Β) στην Αυστραλία, με κέντρο το πανεπιστήμιο του Deakin και κεντρική μορφή τον Stephen Kemmis, η οποία συνδέει την εκπαιδευτική έρευνα δράσης με την κριτική θεωρία, προσδίδοντάς της έναν περισσότερο κριτικό χαρακτήρα κι έναν κοινωνικοπολιτικό προσανατολισμό.</a:t>
            </a:r>
          </a:p>
          <a:p>
            <a:pPr marL="438912" indent="-320040" fontAlgn="auto">
              <a:lnSpc>
                <a:spcPct val="80000"/>
              </a:lnSpc>
              <a:spcBef>
                <a:spcPts val="0"/>
              </a:spcBef>
              <a:spcAft>
                <a:spcPts val="0"/>
              </a:spcAft>
              <a:buFont typeface="Wingdings 2"/>
              <a:buChar char=""/>
              <a:defRPr/>
            </a:pPr>
            <a:r>
              <a:rPr lang="el-GR" sz="1200" dirty="0" smtClean="0"/>
              <a:t>Το κίνημα του εκπαιδευτικού ως </a:t>
            </a:r>
            <a:r>
              <a:rPr lang="en-US" sz="1200" dirty="0" err="1" smtClean="0"/>
              <a:t>ερευνητή</a:t>
            </a:r>
            <a:r>
              <a:rPr lang="en-US" sz="1200" dirty="0" smtClean="0"/>
              <a:t> (teacher as researcher movement)</a:t>
            </a:r>
            <a:r>
              <a:rPr lang="el-GR" sz="1200" dirty="0" smtClean="0"/>
              <a:t> (</a:t>
            </a:r>
            <a:r>
              <a:rPr lang="en-US" sz="1200" dirty="0" smtClean="0"/>
              <a:t>Laurence </a:t>
            </a:r>
            <a:r>
              <a:rPr lang="en-US" sz="1200" dirty="0" err="1" smtClean="0"/>
              <a:t>Stenhouse</a:t>
            </a:r>
            <a:r>
              <a:rPr lang="en-US" sz="1200" dirty="0" smtClean="0"/>
              <a:t>, </a:t>
            </a:r>
            <a:r>
              <a:rPr lang="el-GR" sz="1200" dirty="0" smtClean="0"/>
              <a:t>δεκαετία 1970)</a:t>
            </a:r>
            <a:r>
              <a:rPr lang="en-US" sz="1200" dirty="0" smtClean="0"/>
              <a:t>.</a:t>
            </a:r>
          </a:p>
          <a:p>
            <a:endParaRPr lang="en-US" dirty="0"/>
          </a:p>
        </p:txBody>
      </p:sp>
      <p:sp>
        <p:nvSpPr>
          <p:cNvPr id="4" name="Slide Number Placeholder 3"/>
          <p:cNvSpPr>
            <a:spLocks noGrp="1"/>
          </p:cNvSpPr>
          <p:nvPr>
            <p:ph type="sldNum" sz="quarter" idx="10"/>
          </p:nvPr>
        </p:nvSpPr>
        <p:spPr/>
        <p:txBody>
          <a:bodyPr/>
          <a:lstStyle/>
          <a:p>
            <a:fld id="{5F9B6C33-7757-4583-B97D-8CDBC031CD1E}" type="slidenum">
              <a:rPr lang="en-US" smtClean="0"/>
              <a:t>38</a:t>
            </a:fld>
            <a:endParaRPr lang="en-US"/>
          </a:p>
        </p:txBody>
      </p:sp>
    </p:spTree>
    <p:extLst>
      <p:ext uri="{BB962C8B-B14F-4D97-AF65-F5344CB8AC3E}">
        <p14:creationId xmlns:p14="http://schemas.microsoft.com/office/powerpoint/2010/main" val="31319162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A2F0839-7F2A-4E94-9146-B7F07E4BB8E6}" type="datetimeFigureOut">
              <a:rPr lang="en-US" smtClean="0"/>
              <a:t>1/17/2015</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24C8A5B-F692-4EEE-B08E-A2DF0E3B34C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A2F0839-7F2A-4E94-9146-B7F07E4BB8E6}" type="datetimeFigureOut">
              <a:rPr lang="en-US" smtClean="0"/>
              <a:t>1/17/2015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24C8A5B-F692-4EEE-B08E-A2DF0E3B34C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9A2F0839-7F2A-4E94-9146-B7F07E4BB8E6}" type="datetimeFigureOut">
              <a:rPr lang="en-US" smtClean="0"/>
              <a:t>1/17/2015</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24C8A5B-F692-4EEE-B08E-A2DF0E3B34C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A2F0839-7F2A-4E94-9146-B7F07E4BB8E6}" type="datetimeFigureOut">
              <a:rPr lang="en-US" smtClean="0"/>
              <a:t>1/17/2015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24C8A5B-F692-4EEE-B08E-A2DF0E3B34C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9A2F0839-7F2A-4E94-9146-B7F07E4BB8E6}" type="datetimeFigureOut">
              <a:rPr lang="en-US" smtClean="0"/>
              <a:t>1/17/2015</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F24C8A5B-F692-4EEE-B08E-A2DF0E3B34C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A2F0839-7F2A-4E94-9146-B7F07E4BB8E6}" type="datetimeFigureOut">
              <a:rPr lang="en-US" smtClean="0"/>
              <a:t>1/17/2015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24C8A5B-F692-4EEE-B08E-A2DF0E3B34C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A2F0839-7F2A-4E94-9146-B7F07E4BB8E6}" type="datetimeFigureOut">
              <a:rPr lang="en-US" smtClean="0"/>
              <a:t>1/17/2015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24C8A5B-F692-4EEE-B08E-A2DF0E3B34C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A2F0839-7F2A-4E94-9146-B7F07E4BB8E6}" type="datetimeFigureOut">
              <a:rPr lang="en-US" smtClean="0"/>
              <a:t>1/17/2015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24C8A5B-F692-4EEE-B08E-A2DF0E3B34C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9A2F0839-7F2A-4E94-9146-B7F07E4BB8E6}" type="datetimeFigureOut">
              <a:rPr lang="en-US" smtClean="0"/>
              <a:t>1/17/2015</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F24C8A5B-F692-4EEE-B08E-A2DF0E3B34C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A2F0839-7F2A-4E94-9146-B7F07E4BB8E6}" type="datetimeFigureOut">
              <a:rPr lang="en-US" smtClean="0"/>
              <a:t>1/17/2015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24C8A5B-F692-4EEE-B08E-A2DF0E3B34C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9A2F0839-7F2A-4E94-9146-B7F07E4BB8E6}" type="datetimeFigureOut">
              <a:rPr lang="en-US" smtClean="0"/>
              <a:t>1/17/2015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24C8A5B-F692-4EEE-B08E-A2DF0E3B34CB}"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9A2F0839-7F2A-4E94-9146-B7F07E4BB8E6}" type="datetimeFigureOut">
              <a:rPr lang="en-US" smtClean="0"/>
              <a:t>1/17/2015</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24C8A5B-F692-4EEE-B08E-A2DF0E3B34C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165" r:id="rId1"/>
    <p:sldLayoutId id="2147484166" r:id="rId2"/>
    <p:sldLayoutId id="2147484167" r:id="rId3"/>
    <p:sldLayoutId id="2147484168" r:id="rId4"/>
    <p:sldLayoutId id="2147484169" r:id="rId5"/>
    <p:sldLayoutId id="2147484170" r:id="rId6"/>
    <p:sldLayoutId id="2147484171" r:id="rId7"/>
    <p:sldLayoutId id="2147484172" r:id="rId8"/>
    <p:sldLayoutId id="2147484173" r:id="rId9"/>
    <p:sldLayoutId id="2147484174" r:id="rId10"/>
    <p:sldLayoutId id="214748417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31840" y="404664"/>
            <a:ext cx="5544616" cy="2996904"/>
          </a:xfrm>
        </p:spPr>
        <p:txBody>
          <a:bodyPr>
            <a:normAutofit/>
          </a:bodyPr>
          <a:lstStyle/>
          <a:p>
            <a:r>
              <a:rPr lang="el-GR" b="1" dirty="0">
                <a:solidFill>
                  <a:srgbClr val="FFFF00"/>
                </a:solidFill>
                <a:latin typeface="Palatino Linotype" panose="02040502050505030304" pitchFamily="18" charset="0"/>
              </a:rPr>
              <a:t>Μεθοδολογία </a:t>
            </a:r>
            <a:r>
              <a:rPr lang="el-GR" b="1" dirty="0" smtClean="0">
                <a:solidFill>
                  <a:srgbClr val="FFFF00"/>
                </a:solidFill>
                <a:latin typeface="Palatino Linotype" panose="02040502050505030304" pitchFamily="18" charset="0"/>
              </a:rPr>
              <a:t>ποιοτικήσ έρευνασ</a:t>
            </a:r>
            <a:r>
              <a:rPr lang="en-US" dirty="0"/>
              <a:t/>
            </a:r>
            <a:br>
              <a:rPr lang="en-US" dirty="0"/>
            </a:br>
            <a:endParaRPr lang="en-US" dirty="0"/>
          </a:p>
        </p:txBody>
      </p:sp>
      <p:sp>
        <p:nvSpPr>
          <p:cNvPr id="3" name="Subtitle 2"/>
          <p:cNvSpPr>
            <a:spLocks noGrp="1"/>
          </p:cNvSpPr>
          <p:nvPr>
            <p:ph type="subTitle" idx="1"/>
          </p:nvPr>
        </p:nvSpPr>
        <p:spPr>
          <a:xfrm>
            <a:off x="2915816" y="3861048"/>
            <a:ext cx="5616624" cy="2016224"/>
          </a:xfrm>
        </p:spPr>
        <p:txBody>
          <a:bodyPr>
            <a:normAutofit/>
          </a:bodyPr>
          <a:lstStyle/>
          <a:p>
            <a:pPr algn="l"/>
            <a:r>
              <a:rPr lang="el-GR" b="1" dirty="0" smtClean="0">
                <a:solidFill>
                  <a:srgbClr val="92D050"/>
                </a:solidFill>
                <a:latin typeface="Palatino Linotype" panose="02040502050505030304" pitchFamily="18" charset="0"/>
              </a:rPr>
              <a:t>ΣΤΑΥΡΟΥΛΑ ΚΑΛΔΗ</a:t>
            </a:r>
          </a:p>
          <a:p>
            <a:pPr algn="l"/>
            <a:r>
              <a:rPr lang="el-GR" b="1" dirty="0" smtClean="0">
                <a:solidFill>
                  <a:srgbClr val="92D050"/>
                </a:solidFill>
                <a:latin typeface="Palatino Linotype" panose="02040502050505030304" pitchFamily="18" charset="0"/>
              </a:rPr>
              <a:t>ΑΝΑΠΛΗΡΩΤΡΙΑ ΚΑΘΗΓΗΤΡΙΑ</a:t>
            </a:r>
          </a:p>
          <a:p>
            <a:pPr algn="l"/>
            <a:r>
              <a:rPr lang="el-GR" b="1" dirty="0" smtClean="0">
                <a:solidFill>
                  <a:srgbClr val="92D050"/>
                </a:solidFill>
                <a:latin typeface="Palatino Linotype" panose="02040502050505030304" pitchFamily="18" charset="0"/>
              </a:rPr>
              <a:t>ΠΤΔΕ</a:t>
            </a:r>
          </a:p>
          <a:p>
            <a:pPr algn="l"/>
            <a:r>
              <a:rPr lang="el-GR" b="1" dirty="0" smtClean="0">
                <a:solidFill>
                  <a:srgbClr val="92D050"/>
                </a:solidFill>
                <a:latin typeface="Palatino Linotype" panose="02040502050505030304" pitchFamily="18" charset="0"/>
              </a:rPr>
              <a:t>ΠΑΝΕΠΙΣΤΗΜΙΟ ΘΕΣΣΑΛΙΑΣ</a:t>
            </a:r>
            <a:endParaRPr lang="en-US" b="1" dirty="0">
              <a:solidFill>
                <a:srgbClr val="92D050"/>
              </a:solidFill>
              <a:latin typeface="Palatino Linotype" panose="02040502050505030304" pitchFamily="18" charset="0"/>
            </a:endParaRPr>
          </a:p>
        </p:txBody>
      </p:sp>
    </p:spTree>
    <p:extLst>
      <p:ext uri="{BB962C8B-B14F-4D97-AF65-F5344CB8AC3E}">
        <p14:creationId xmlns:p14="http://schemas.microsoft.com/office/powerpoint/2010/main" val="1861825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052736"/>
            <a:ext cx="7920880" cy="5472608"/>
          </a:xfrm>
        </p:spPr>
        <p:txBody>
          <a:bodyPr>
            <a:normAutofit fontScale="25000" lnSpcReduction="20000"/>
          </a:bodyPr>
          <a:lstStyle/>
          <a:p>
            <a:pPr>
              <a:lnSpc>
                <a:spcPct val="150000"/>
              </a:lnSpc>
            </a:pPr>
            <a:r>
              <a:rPr lang="el-GR" sz="9600" b="1" dirty="0" smtClean="0">
                <a:latin typeface="Palatino Linotype" panose="02040502050505030304" pitchFamily="18" charset="0"/>
              </a:rPr>
              <a:t>Νατουραλιστική</a:t>
            </a:r>
            <a:r>
              <a:rPr lang="el-GR" sz="9600" dirty="0" smtClean="0">
                <a:latin typeface="Palatino Linotype" panose="02040502050505030304" pitchFamily="18" charset="0"/>
              </a:rPr>
              <a:t>: ο ερευνητής παρατηρεί </a:t>
            </a:r>
            <a:r>
              <a:rPr lang="el-GR" sz="9600" dirty="0">
                <a:latin typeface="Palatino Linotype" panose="02040502050505030304" pitchFamily="18" charset="0"/>
              </a:rPr>
              <a:t>αυτό που συμβαίνει χωρίς να </a:t>
            </a:r>
            <a:r>
              <a:rPr lang="el-GR" sz="9600" dirty="0" smtClean="0">
                <a:latin typeface="Palatino Linotype" panose="02040502050505030304" pitchFamily="18" charset="0"/>
              </a:rPr>
              <a:t>επιχειρεί να </a:t>
            </a:r>
            <a:r>
              <a:rPr lang="el-GR" sz="9600" dirty="0">
                <a:latin typeface="Palatino Linotype" panose="02040502050505030304" pitchFamily="18" charset="0"/>
              </a:rPr>
              <a:t>το </a:t>
            </a:r>
            <a:r>
              <a:rPr lang="el-GR" sz="9600" dirty="0" smtClean="0">
                <a:latin typeface="Palatino Linotype" panose="02040502050505030304" pitchFamily="18" charset="0"/>
              </a:rPr>
              <a:t>ελέγξει (αλλάξει). Εξαίρεση αποτελούν οι ερευνητικές μελέτες της έρευνας δράσης όπου βασικός σκοπός αποτελεί η διαχείριση αλλαγών σε προβληματικό πλαίσιο.  </a:t>
            </a:r>
          </a:p>
          <a:p>
            <a:pPr>
              <a:lnSpc>
                <a:spcPct val="150000"/>
              </a:lnSpc>
            </a:pPr>
            <a:r>
              <a:rPr lang="el-GR" sz="9600" b="1" dirty="0">
                <a:latin typeface="Palatino Linotype" panose="02040502050505030304" pitchFamily="18" charset="0"/>
              </a:rPr>
              <a:t>Ολιστική</a:t>
            </a:r>
            <a:r>
              <a:rPr lang="el-GR" sz="9600" dirty="0">
                <a:latin typeface="Palatino Linotype" panose="02040502050505030304" pitchFamily="18" charset="0"/>
              </a:rPr>
              <a:t>: επιχειρεί να δομήσει μια συνολική </a:t>
            </a:r>
            <a:r>
              <a:rPr lang="el-GR" sz="9600" dirty="0" smtClean="0">
                <a:latin typeface="Palatino Linotype" panose="02040502050505030304" pitchFamily="18" charset="0"/>
              </a:rPr>
              <a:t>εικόνα του υπό μελέτη φαινομένου με πυκνή καταγραφή  όπου δίνεται έμφαση στις διαδικασίες και τις αλληλεπιδράσεις μεταξύ ατόμων ή/και ατόμου και περιβάλλοντος</a:t>
            </a:r>
            <a:endParaRPr lang="en-US" sz="9600" dirty="0">
              <a:latin typeface="Palatino Linotype" panose="02040502050505030304" pitchFamily="18" charset="0"/>
            </a:endParaRPr>
          </a:p>
          <a:p>
            <a:endParaRPr lang="en-US" dirty="0"/>
          </a:p>
        </p:txBody>
      </p:sp>
      <p:sp>
        <p:nvSpPr>
          <p:cNvPr id="4" name="Title 1"/>
          <p:cNvSpPr>
            <a:spLocks noGrp="1"/>
          </p:cNvSpPr>
          <p:nvPr>
            <p:ph type="title"/>
          </p:nvPr>
        </p:nvSpPr>
        <p:spPr>
          <a:xfrm>
            <a:off x="539552" y="0"/>
            <a:ext cx="7344816" cy="1080120"/>
          </a:xfrm>
        </p:spPr>
        <p:txBody>
          <a:bodyPr>
            <a:normAutofit/>
          </a:bodyPr>
          <a:lstStyle/>
          <a:p>
            <a:pPr algn="ctr"/>
            <a:r>
              <a:rPr lang="el-GR" sz="3200" dirty="0" smtClean="0">
                <a:latin typeface="Palatino Linotype" panose="02040502050505030304" pitchFamily="18" charset="0"/>
              </a:rPr>
              <a:t>Βασικα χαρακτηριστικα τησ Ποιοτικησ ερευνασ</a:t>
            </a:r>
            <a:endParaRPr lang="en-US" sz="3200" dirty="0">
              <a:latin typeface="Palatino Linotype" panose="02040502050505030304" pitchFamily="18" charset="0"/>
            </a:endParaRPr>
          </a:p>
        </p:txBody>
      </p:sp>
    </p:spTree>
    <p:extLst>
      <p:ext uri="{BB962C8B-B14F-4D97-AF65-F5344CB8AC3E}">
        <p14:creationId xmlns:p14="http://schemas.microsoft.com/office/powerpoint/2010/main" val="868953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7643192" cy="5114968"/>
          </a:xfrm>
        </p:spPr>
        <p:txBody>
          <a:bodyPr>
            <a:normAutofit fontScale="25000" lnSpcReduction="20000"/>
          </a:bodyPr>
          <a:lstStyle/>
          <a:p>
            <a:pPr>
              <a:lnSpc>
                <a:spcPct val="150000"/>
              </a:lnSpc>
            </a:pPr>
            <a:r>
              <a:rPr lang="el-GR" sz="9600" b="1" dirty="0" smtClean="0">
                <a:latin typeface="Palatino Linotype" panose="02040502050505030304" pitchFamily="18" charset="0"/>
              </a:rPr>
              <a:t>Υποκειμενικότητα</a:t>
            </a:r>
            <a:r>
              <a:rPr lang="el-GR" sz="9600" dirty="0" smtClean="0">
                <a:latin typeface="Palatino Linotype" panose="02040502050505030304" pitchFamily="18" charset="0"/>
              </a:rPr>
              <a:t> </a:t>
            </a:r>
            <a:r>
              <a:rPr lang="el-GR" sz="9600" dirty="0">
                <a:latin typeface="Palatino Linotype" panose="02040502050505030304" pitchFamily="18" charset="0"/>
              </a:rPr>
              <a:t>του ερευνητή στην κατανόηση κι ερμηνεία του φαινομένου. </a:t>
            </a:r>
            <a:r>
              <a:rPr lang="el-GR" sz="9600" dirty="0" smtClean="0">
                <a:latin typeface="Palatino Linotype" panose="02040502050505030304" pitchFamily="18" charset="0"/>
              </a:rPr>
              <a:t> </a:t>
            </a:r>
            <a:r>
              <a:rPr lang="el-GR" sz="9600" b="1" dirty="0" smtClean="0">
                <a:latin typeface="Palatino Linotype" panose="02040502050505030304" pitchFamily="18" charset="0"/>
              </a:rPr>
              <a:t>Προσωπική </a:t>
            </a:r>
            <a:r>
              <a:rPr lang="el-GR" sz="9600" b="1" dirty="0">
                <a:latin typeface="Palatino Linotype" panose="02040502050505030304" pitchFamily="18" charset="0"/>
              </a:rPr>
              <a:t>επαφή </a:t>
            </a:r>
            <a:r>
              <a:rPr lang="el-GR" sz="9600" dirty="0">
                <a:latin typeface="Palatino Linotype" panose="02040502050505030304" pitchFamily="18" charset="0"/>
              </a:rPr>
              <a:t>του ερευνητή: ο ερευνητής μοιράζεται την εμπειρία προκειμένου να κατανοήσει τα άτομα και το πλαίσιο (εξαρτάται από τον ίδιο τον ερευνητή- υποκειμενικότητα</a:t>
            </a:r>
            <a:r>
              <a:rPr lang="el-GR" sz="9600" dirty="0" smtClean="0">
                <a:latin typeface="Palatino Linotype" panose="02040502050505030304" pitchFamily="18" charset="0"/>
              </a:rPr>
              <a:t>)</a:t>
            </a:r>
          </a:p>
          <a:p>
            <a:pPr>
              <a:lnSpc>
                <a:spcPct val="150000"/>
              </a:lnSpc>
            </a:pPr>
            <a:r>
              <a:rPr lang="el-GR" sz="9600" b="1" dirty="0">
                <a:latin typeface="Palatino Linotype" panose="02040502050505030304" pitchFamily="18" charset="0"/>
              </a:rPr>
              <a:t>Ενσυναίσθηση</a:t>
            </a:r>
            <a:r>
              <a:rPr lang="el-GR" sz="9600" dirty="0">
                <a:latin typeface="Palatino Linotype" panose="02040502050505030304" pitchFamily="18" charset="0"/>
              </a:rPr>
              <a:t>: ο ερευνητής καταγράφει τις δικές του αντιδράσεις, συναισθήματα, βιώματα ως μέρος των δεδομένων</a:t>
            </a:r>
          </a:p>
          <a:p>
            <a:pPr>
              <a:lnSpc>
                <a:spcPct val="150000"/>
              </a:lnSpc>
            </a:pPr>
            <a:endParaRPr lang="el-GR" sz="7400" dirty="0">
              <a:latin typeface="Palatino Linotype" panose="02040502050505030304" pitchFamily="18" charset="0"/>
            </a:endParaRPr>
          </a:p>
          <a:p>
            <a:pPr>
              <a:lnSpc>
                <a:spcPct val="150000"/>
              </a:lnSpc>
            </a:pPr>
            <a:endParaRPr lang="en-US" dirty="0">
              <a:latin typeface="Palatino Linotype" panose="02040502050505030304" pitchFamily="18" charset="0"/>
            </a:endParaRPr>
          </a:p>
          <a:p>
            <a:endParaRPr lang="en-US" dirty="0"/>
          </a:p>
        </p:txBody>
      </p:sp>
      <p:sp>
        <p:nvSpPr>
          <p:cNvPr id="4" name="Title 1"/>
          <p:cNvSpPr>
            <a:spLocks noGrp="1"/>
          </p:cNvSpPr>
          <p:nvPr>
            <p:ph type="title"/>
          </p:nvPr>
        </p:nvSpPr>
        <p:spPr>
          <a:xfrm>
            <a:off x="539552" y="116632"/>
            <a:ext cx="7200800" cy="1080120"/>
          </a:xfrm>
        </p:spPr>
        <p:txBody>
          <a:bodyPr>
            <a:normAutofit/>
          </a:bodyPr>
          <a:lstStyle/>
          <a:p>
            <a:pPr algn="ctr"/>
            <a:r>
              <a:rPr lang="el-GR" sz="3200" dirty="0" smtClean="0">
                <a:latin typeface="Palatino Linotype" panose="02040502050505030304" pitchFamily="18" charset="0"/>
              </a:rPr>
              <a:t>Βασικα χαρακτηριστικα τησ Ποιοτικησ ερευνασ</a:t>
            </a:r>
            <a:endParaRPr lang="en-US" sz="3200" dirty="0">
              <a:latin typeface="Palatino Linotype" panose="02040502050505030304" pitchFamily="18" charset="0"/>
            </a:endParaRPr>
          </a:p>
        </p:txBody>
      </p:sp>
    </p:spTree>
    <p:extLst>
      <p:ext uri="{BB962C8B-B14F-4D97-AF65-F5344CB8AC3E}">
        <p14:creationId xmlns:p14="http://schemas.microsoft.com/office/powerpoint/2010/main" val="3562284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7643192" cy="5616624"/>
          </a:xfrm>
        </p:spPr>
        <p:txBody>
          <a:bodyPr>
            <a:normAutofit fontScale="25000" lnSpcReduction="20000"/>
          </a:bodyPr>
          <a:lstStyle/>
          <a:p>
            <a:pPr>
              <a:lnSpc>
                <a:spcPct val="150000"/>
              </a:lnSpc>
            </a:pPr>
            <a:r>
              <a:rPr lang="el-GR" sz="8800" b="1" dirty="0" smtClean="0">
                <a:latin typeface="Palatino Linotype" panose="02040502050505030304" pitchFamily="18" charset="0"/>
              </a:rPr>
              <a:t>Αυθεντική έρευνα: </a:t>
            </a:r>
            <a:r>
              <a:rPr lang="el-GR" sz="8800" dirty="0" smtClean="0">
                <a:latin typeface="Palatino Linotype" panose="02040502050505030304" pitchFamily="18" charset="0"/>
              </a:rPr>
              <a:t>μελετά το φαινόμενο μέσα στο μεμονωμένο και συγκεκριμένο πλαίσιο - </a:t>
            </a:r>
            <a:r>
              <a:rPr lang="el-GR" sz="8800" dirty="0">
                <a:latin typeface="Palatino Linotype" panose="02040502050505030304" pitchFamily="18" charset="0"/>
              </a:rPr>
              <a:t>απουσία ελέγχου των </a:t>
            </a:r>
            <a:r>
              <a:rPr lang="el-GR" sz="8800" dirty="0" smtClean="0">
                <a:latin typeface="Palatino Linotype" panose="02040502050505030304" pitchFamily="18" charset="0"/>
              </a:rPr>
              <a:t>συνθηκών</a:t>
            </a:r>
          </a:p>
          <a:p>
            <a:pPr>
              <a:lnSpc>
                <a:spcPct val="150000"/>
              </a:lnSpc>
            </a:pPr>
            <a:r>
              <a:rPr lang="el-GR" sz="8800" b="1" dirty="0">
                <a:latin typeface="Palatino Linotype" panose="02040502050505030304" pitchFamily="18" charset="0"/>
              </a:rPr>
              <a:t>Δυναμική</a:t>
            </a:r>
            <a:r>
              <a:rPr lang="el-GR" sz="8800" dirty="0">
                <a:latin typeface="Palatino Linotype" panose="02040502050505030304" pitchFamily="18" charset="0"/>
              </a:rPr>
              <a:t>: ακολουθεί τη ροή των αλλαγών του φαινομένου και του πλαισίου, προσαρμόζοντας ανάλογα τις μεθόδους (ευέλικτος </a:t>
            </a:r>
            <a:r>
              <a:rPr lang="el-GR" sz="8800" dirty="0" smtClean="0">
                <a:latin typeface="Palatino Linotype" panose="02040502050505030304" pitchFamily="18" charset="0"/>
              </a:rPr>
              <a:t>σχεδιασμός</a:t>
            </a:r>
          </a:p>
          <a:p>
            <a:pPr>
              <a:lnSpc>
                <a:spcPct val="150000"/>
              </a:lnSpc>
            </a:pPr>
            <a:r>
              <a:rPr lang="el-GR" sz="8800" b="1" dirty="0">
                <a:latin typeface="Palatino Linotype" panose="02040502050505030304" pitchFamily="18" charset="0"/>
              </a:rPr>
              <a:t>Επαγωγική</a:t>
            </a:r>
            <a:r>
              <a:rPr lang="el-GR" sz="8800" dirty="0">
                <a:latin typeface="Palatino Linotype" panose="02040502050505030304" pitchFamily="18" charset="0"/>
              </a:rPr>
              <a:t> (Inductive): οι κατηγορίες αναδύονται από τις λεπτομερείς </a:t>
            </a:r>
            <a:r>
              <a:rPr lang="el-GR" sz="8800" dirty="0" smtClean="0">
                <a:latin typeface="Palatino Linotype" panose="02040502050505030304" pitchFamily="18" charset="0"/>
              </a:rPr>
              <a:t>παρατηρήσεις, επομένως θεματική ανάλυση δεδομένων</a:t>
            </a:r>
          </a:p>
          <a:p>
            <a:pPr>
              <a:lnSpc>
                <a:spcPct val="150000"/>
              </a:lnSpc>
            </a:pPr>
            <a:r>
              <a:rPr lang="el-GR" sz="8800" b="1" dirty="0">
                <a:latin typeface="Palatino Linotype" panose="02040502050505030304" pitchFamily="18" charset="0"/>
              </a:rPr>
              <a:t>Αναστοχασμός και δημιουργική σκέψη </a:t>
            </a:r>
            <a:r>
              <a:rPr lang="el-GR" sz="8800" dirty="0">
                <a:latin typeface="Palatino Linotype" panose="02040502050505030304" pitchFamily="18" charset="0"/>
              </a:rPr>
              <a:t>του ερευνητή</a:t>
            </a:r>
          </a:p>
          <a:p>
            <a:pPr>
              <a:lnSpc>
                <a:spcPct val="150000"/>
              </a:lnSpc>
            </a:pPr>
            <a:r>
              <a:rPr lang="el-GR" sz="8800" dirty="0">
                <a:latin typeface="Palatino Linotype" panose="02040502050505030304" pitchFamily="18" charset="0"/>
              </a:rPr>
              <a:t>Μικρό δείγμα συμμετεχόντων</a:t>
            </a:r>
            <a:r>
              <a:rPr lang="el-GR" sz="6000" dirty="0">
                <a:latin typeface="Palatino Linotype" panose="02040502050505030304" pitchFamily="18" charset="0"/>
              </a:rPr>
              <a:t>.</a:t>
            </a:r>
          </a:p>
          <a:p>
            <a:pPr>
              <a:lnSpc>
                <a:spcPct val="150000"/>
              </a:lnSpc>
            </a:pPr>
            <a:endParaRPr lang="en-US" dirty="0">
              <a:latin typeface="Palatino Linotype" panose="02040502050505030304" pitchFamily="18" charset="0"/>
            </a:endParaRPr>
          </a:p>
          <a:p>
            <a:endParaRPr lang="en-US" dirty="0"/>
          </a:p>
        </p:txBody>
      </p:sp>
      <p:sp>
        <p:nvSpPr>
          <p:cNvPr id="4" name="Title 1"/>
          <p:cNvSpPr>
            <a:spLocks noGrp="1"/>
          </p:cNvSpPr>
          <p:nvPr>
            <p:ph type="title"/>
          </p:nvPr>
        </p:nvSpPr>
        <p:spPr>
          <a:xfrm>
            <a:off x="539552" y="0"/>
            <a:ext cx="7200800" cy="980728"/>
          </a:xfrm>
        </p:spPr>
        <p:txBody>
          <a:bodyPr>
            <a:normAutofit/>
          </a:bodyPr>
          <a:lstStyle/>
          <a:p>
            <a:pPr algn="ctr"/>
            <a:r>
              <a:rPr lang="el-GR" sz="3000" dirty="0" smtClean="0">
                <a:latin typeface="Palatino Linotype" panose="02040502050505030304" pitchFamily="18" charset="0"/>
              </a:rPr>
              <a:t>Βασικα χαρακτηριστικα τησ Ποιοτικησ ερευνασ</a:t>
            </a:r>
            <a:endParaRPr lang="en-US" sz="3000" dirty="0">
              <a:latin typeface="Palatino Linotype" panose="02040502050505030304" pitchFamily="18" charset="0"/>
            </a:endParaRPr>
          </a:p>
        </p:txBody>
      </p:sp>
    </p:spTree>
    <p:extLst>
      <p:ext uri="{BB962C8B-B14F-4D97-AF65-F5344CB8AC3E}">
        <p14:creationId xmlns:p14="http://schemas.microsoft.com/office/powerpoint/2010/main" val="316175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488832" cy="732696"/>
          </a:xfrm>
        </p:spPr>
        <p:txBody>
          <a:bodyPr>
            <a:normAutofit fontScale="90000"/>
          </a:bodyPr>
          <a:lstStyle/>
          <a:p>
            <a:pPr algn="ctr"/>
            <a:r>
              <a:rPr lang="el-GR" dirty="0" smtClean="0">
                <a:latin typeface="Palatino Linotype" panose="02040502050505030304" pitchFamily="18" charset="0"/>
              </a:rPr>
              <a:t>Μορφεσ Ποιοτικησ ερευνασ</a:t>
            </a:r>
            <a:endParaRPr lang="en-US" dirty="0">
              <a:latin typeface="Palatino Linotype" panose="0204050205050503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70043916"/>
              </p:ext>
            </p:extLst>
          </p:nvPr>
        </p:nvGraphicFramePr>
        <p:xfrm>
          <a:off x="395536" y="1124744"/>
          <a:ext cx="7848872" cy="53309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2702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427168" cy="648072"/>
          </a:xfrm>
          <a:solidFill>
            <a:srgbClr val="C00000"/>
          </a:solidFill>
        </p:spPr>
        <p:txBody>
          <a:bodyPr/>
          <a:lstStyle/>
          <a:p>
            <a:pPr algn="ctr"/>
            <a:r>
              <a:rPr lang="el-GR" dirty="0" smtClean="0">
                <a:solidFill>
                  <a:schemeClr val="bg1"/>
                </a:solidFill>
              </a:rPr>
              <a:t>φαινομενολογια</a:t>
            </a:r>
            <a:endParaRPr lang="en-US" dirty="0">
              <a:solidFill>
                <a:schemeClr val="bg1"/>
              </a:solidFill>
            </a:endParaRPr>
          </a:p>
        </p:txBody>
      </p:sp>
      <p:sp>
        <p:nvSpPr>
          <p:cNvPr id="3" name="Content Placeholder 2"/>
          <p:cNvSpPr>
            <a:spLocks noGrp="1"/>
          </p:cNvSpPr>
          <p:nvPr>
            <p:ph idx="1"/>
          </p:nvPr>
        </p:nvSpPr>
        <p:spPr>
          <a:xfrm>
            <a:off x="457200" y="980728"/>
            <a:ext cx="7715200" cy="5475008"/>
          </a:xfrm>
        </p:spPr>
        <p:txBody>
          <a:bodyPr>
            <a:normAutofit fontScale="92500" lnSpcReduction="10000"/>
          </a:bodyPr>
          <a:lstStyle/>
          <a:p>
            <a:pPr>
              <a:lnSpc>
                <a:spcPct val="150000"/>
              </a:lnSpc>
            </a:pPr>
            <a:r>
              <a:rPr lang="el-GR" dirty="0" smtClean="0">
                <a:latin typeface="Palatino Linotype" panose="02040502050505030304" pitchFamily="18" charset="0"/>
              </a:rPr>
              <a:t>Εκφράζει </a:t>
            </a:r>
            <a:r>
              <a:rPr lang="el-GR" dirty="0">
                <a:latin typeface="Palatino Linotype" panose="02040502050505030304" pitchFamily="18" charset="0"/>
              </a:rPr>
              <a:t>ένα φιλοσοφικό κίνημα κεντρικό σημείο του οποίου αποτελεί η αποδοχή της πραγματικότητας και των κοινωνικών φαινομένων </a:t>
            </a:r>
            <a:r>
              <a:rPr lang="el-GR" dirty="0" smtClean="0">
                <a:latin typeface="Palatino Linotype" panose="02040502050505030304" pitchFamily="18" charset="0"/>
              </a:rPr>
              <a:t>διαμέσου της αντίληψης των </a:t>
            </a:r>
            <a:r>
              <a:rPr lang="el-GR" dirty="0">
                <a:latin typeface="Palatino Linotype" panose="02040502050505030304" pitchFamily="18" charset="0"/>
              </a:rPr>
              <a:t>εμπειριών της ζωής των </a:t>
            </a:r>
            <a:r>
              <a:rPr lang="el-GR" dirty="0" smtClean="0">
                <a:latin typeface="Palatino Linotype" panose="02040502050505030304" pitchFamily="18" charset="0"/>
              </a:rPr>
              <a:t>ανθρώπων. </a:t>
            </a:r>
          </a:p>
          <a:p>
            <a:pPr>
              <a:lnSpc>
                <a:spcPct val="150000"/>
              </a:lnSpc>
            </a:pPr>
            <a:r>
              <a:rPr lang="el-GR" dirty="0" smtClean="0">
                <a:latin typeface="Palatino Linotype" panose="02040502050505030304" pitchFamily="18" charset="0"/>
              </a:rPr>
              <a:t>Κυριότερος εκπόσωπος είναι ο </a:t>
            </a:r>
            <a:r>
              <a:rPr lang="en-US" dirty="0" smtClean="0">
                <a:latin typeface="Palatino Linotype" panose="02040502050505030304" pitchFamily="18" charset="0"/>
              </a:rPr>
              <a:t>Edmund Husserl (1859-1938)</a:t>
            </a:r>
            <a:r>
              <a:rPr lang="el-GR" dirty="0" smtClean="0">
                <a:latin typeface="Palatino Linotype" panose="02040502050505030304" pitchFamily="18" charset="0"/>
              </a:rPr>
              <a:t>. </a:t>
            </a:r>
            <a:endParaRPr lang="en-US" dirty="0" smtClean="0">
              <a:latin typeface="Palatino Linotype" panose="02040502050505030304" pitchFamily="18" charset="0"/>
            </a:endParaRPr>
          </a:p>
          <a:p>
            <a:pPr>
              <a:lnSpc>
                <a:spcPct val="150000"/>
              </a:lnSpc>
            </a:pPr>
            <a:r>
              <a:rPr lang="el-GR" dirty="0">
                <a:latin typeface="Palatino Linotype" panose="02040502050505030304" pitchFamily="18" charset="0"/>
              </a:rPr>
              <a:t>Στοχεύει στη μελέτη </a:t>
            </a:r>
            <a:r>
              <a:rPr lang="el-GR" dirty="0" smtClean="0">
                <a:latin typeface="Palatino Linotype" panose="02040502050505030304" pitchFamily="18" charset="0"/>
              </a:rPr>
              <a:t>της φύσης/νοήματος των </a:t>
            </a:r>
            <a:r>
              <a:rPr lang="el-GR" dirty="0">
                <a:latin typeface="Palatino Linotype" panose="02040502050505030304" pitchFamily="18" charset="0"/>
              </a:rPr>
              <a:t>πραγμάτων, των κοινωνικών φαινομένων ή της κοινωνικής </a:t>
            </a:r>
            <a:r>
              <a:rPr lang="el-GR" dirty="0" smtClean="0">
                <a:latin typeface="Palatino Linotype" panose="02040502050505030304" pitchFamily="18" charset="0"/>
              </a:rPr>
              <a:t>δράσης. </a:t>
            </a:r>
          </a:p>
        </p:txBody>
      </p:sp>
    </p:spTree>
    <p:extLst>
      <p:ext uri="{BB962C8B-B14F-4D97-AF65-F5344CB8AC3E}">
        <p14:creationId xmlns:p14="http://schemas.microsoft.com/office/powerpoint/2010/main" val="1368036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427168" cy="648072"/>
          </a:xfrm>
          <a:solidFill>
            <a:srgbClr val="C00000"/>
          </a:solidFill>
        </p:spPr>
        <p:txBody>
          <a:bodyPr/>
          <a:lstStyle/>
          <a:p>
            <a:pPr algn="ctr"/>
            <a:r>
              <a:rPr lang="el-GR" dirty="0" smtClean="0">
                <a:solidFill>
                  <a:schemeClr val="bg1"/>
                </a:solidFill>
              </a:rPr>
              <a:t>φαινομενολογια</a:t>
            </a:r>
            <a:endParaRPr lang="en-US" dirty="0">
              <a:solidFill>
                <a:schemeClr val="bg1"/>
              </a:solidFill>
            </a:endParaRPr>
          </a:p>
        </p:txBody>
      </p:sp>
      <p:sp>
        <p:nvSpPr>
          <p:cNvPr id="3" name="Content Placeholder 2"/>
          <p:cNvSpPr>
            <a:spLocks noGrp="1"/>
          </p:cNvSpPr>
          <p:nvPr>
            <p:ph idx="1"/>
          </p:nvPr>
        </p:nvSpPr>
        <p:spPr>
          <a:xfrm>
            <a:off x="457200" y="980728"/>
            <a:ext cx="7715200" cy="5475008"/>
          </a:xfrm>
        </p:spPr>
        <p:txBody>
          <a:bodyPr>
            <a:normAutofit fontScale="92500"/>
          </a:bodyPr>
          <a:lstStyle/>
          <a:p>
            <a:pPr>
              <a:lnSpc>
                <a:spcPct val="150000"/>
              </a:lnSpc>
            </a:pPr>
            <a:r>
              <a:rPr lang="el-GR" dirty="0">
                <a:latin typeface="Palatino Linotype" panose="02040502050505030304" pitchFamily="18" charset="0"/>
              </a:rPr>
              <a:t>Μελετάει την ουσιαστική και αναλλοίωτη δοµή (</a:t>
            </a:r>
            <a:r>
              <a:rPr lang="en-US" dirty="0" err="1">
                <a:latin typeface="Palatino Linotype" panose="02040502050505030304" pitchFamily="18" charset="0"/>
              </a:rPr>
              <a:t>essense</a:t>
            </a:r>
            <a:r>
              <a:rPr lang="el-GR" dirty="0">
                <a:latin typeface="Palatino Linotype" panose="02040502050505030304" pitchFamily="18" charset="0"/>
              </a:rPr>
              <a:t>) των φαινομένων όπως βιώνονται από τα άτομα κι επιχειρεί να τις </a:t>
            </a:r>
            <a:r>
              <a:rPr lang="el-GR" dirty="0" smtClean="0">
                <a:latin typeface="Palatino Linotype" panose="02040502050505030304" pitchFamily="18" charset="0"/>
              </a:rPr>
              <a:t>ερμηνεύσει. </a:t>
            </a:r>
          </a:p>
          <a:p>
            <a:pPr>
              <a:lnSpc>
                <a:spcPct val="150000"/>
              </a:lnSpc>
            </a:pPr>
            <a:r>
              <a:rPr lang="el-GR" dirty="0" smtClean="0">
                <a:latin typeface="Palatino Linotype" panose="02040502050505030304" pitchFamily="18" charset="0"/>
              </a:rPr>
              <a:t>Σύνθημα της φαινομενολογίας στις αρχές του 20</a:t>
            </a:r>
            <a:r>
              <a:rPr lang="el-GR" baseline="30000" dirty="0" smtClean="0">
                <a:latin typeface="Palatino Linotype" panose="02040502050505030304" pitchFamily="18" charset="0"/>
              </a:rPr>
              <a:t>ου</a:t>
            </a:r>
            <a:r>
              <a:rPr lang="el-GR" dirty="0" smtClean="0">
                <a:latin typeface="Palatino Linotype" panose="02040502050505030304" pitchFamily="18" charset="0"/>
              </a:rPr>
              <a:t> αι. </a:t>
            </a:r>
            <a:r>
              <a:rPr lang="el-GR" dirty="0">
                <a:latin typeface="Palatino Linotype" panose="02040502050505030304" pitchFamily="18" charset="0"/>
              </a:rPr>
              <a:t>ή</a:t>
            </a:r>
            <a:r>
              <a:rPr lang="el-GR" dirty="0" smtClean="0">
                <a:latin typeface="Palatino Linotype" panose="02040502050505030304" pitchFamily="18" charset="0"/>
              </a:rPr>
              <a:t>ταν: «στροφή πίσω στα ίδια τα πράγματα!» που σημαίνει ότι πρέπει να αναγνωρίσουμε αυτό που </a:t>
            </a:r>
            <a:r>
              <a:rPr lang="el-GR" dirty="0">
                <a:latin typeface="Palatino Linotype" panose="02040502050505030304" pitchFamily="18" charset="0"/>
              </a:rPr>
              <a:t>υπάρχει </a:t>
            </a:r>
            <a:r>
              <a:rPr lang="el-GR" dirty="0" smtClean="0">
                <a:latin typeface="Palatino Linotype" panose="02040502050505030304" pitchFamily="18" charset="0"/>
              </a:rPr>
              <a:t>σε κάθε κατάσταση και </a:t>
            </a:r>
            <a:r>
              <a:rPr lang="el-GR" dirty="0">
                <a:latin typeface="Palatino Linotype" panose="02040502050505030304" pitchFamily="18" charset="0"/>
              </a:rPr>
              <a:t>να αποφύγουμε να το αναγάγουμε σε κάτι </a:t>
            </a:r>
            <a:r>
              <a:rPr lang="el-GR" dirty="0" smtClean="0">
                <a:latin typeface="Palatino Linotype" panose="02040502050505030304" pitchFamily="18" charset="0"/>
              </a:rPr>
              <a:t>άλλο.</a:t>
            </a:r>
            <a:endParaRPr lang="en-US" dirty="0">
              <a:latin typeface="Palatino Linotype" panose="02040502050505030304" pitchFamily="18" charset="0"/>
            </a:endParaRPr>
          </a:p>
        </p:txBody>
      </p:sp>
    </p:spTree>
    <p:extLst>
      <p:ext uri="{BB962C8B-B14F-4D97-AF65-F5344CB8AC3E}">
        <p14:creationId xmlns:p14="http://schemas.microsoft.com/office/powerpoint/2010/main" val="1397054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7427168" cy="720080"/>
          </a:xfrm>
          <a:solidFill>
            <a:srgbClr val="C00000"/>
          </a:solidFill>
        </p:spPr>
        <p:txBody>
          <a:bodyPr/>
          <a:lstStyle/>
          <a:p>
            <a:pPr algn="ctr"/>
            <a:r>
              <a:rPr lang="el-GR" dirty="0" smtClean="0">
                <a:solidFill>
                  <a:schemeClr val="bg1"/>
                </a:solidFill>
              </a:rPr>
              <a:t>φαινομενολογια</a:t>
            </a:r>
            <a:endParaRPr lang="en-US" dirty="0">
              <a:solidFill>
                <a:schemeClr val="bg1"/>
              </a:solidFill>
            </a:endParaRPr>
          </a:p>
        </p:txBody>
      </p:sp>
      <p:sp>
        <p:nvSpPr>
          <p:cNvPr id="3" name="Content Placeholder 2"/>
          <p:cNvSpPr>
            <a:spLocks noGrp="1"/>
          </p:cNvSpPr>
          <p:nvPr>
            <p:ph idx="1"/>
          </p:nvPr>
        </p:nvSpPr>
        <p:spPr>
          <a:xfrm>
            <a:off x="323528" y="908720"/>
            <a:ext cx="7920880" cy="5547016"/>
          </a:xfrm>
        </p:spPr>
        <p:txBody>
          <a:bodyPr>
            <a:normAutofit fontScale="85000" lnSpcReduction="10000"/>
          </a:bodyPr>
          <a:lstStyle/>
          <a:p>
            <a:pPr>
              <a:lnSpc>
                <a:spcPct val="150000"/>
              </a:lnSpc>
            </a:pPr>
            <a:r>
              <a:rPr lang="el-GR" dirty="0" smtClean="0">
                <a:latin typeface="Palatino Linotype" panose="02040502050505030304" pitchFamily="18" charset="0"/>
              </a:rPr>
              <a:t>Τα κοινωνικά φαινόμενα όπως είναι η οικονομία, η πολιτική, η μετανάστευση, οι </a:t>
            </a:r>
            <a:r>
              <a:rPr lang="el-GR" dirty="0">
                <a:latin typeface="Palatino Linotype" panose="02040502050505030304" pitchFamily="18" charset="0"/>
              </a:rPr>
              <a:t>ανθρώπινες σχέσεις, </a:t>
            </a:r>
            <a:r>
              <a:rPr lang="el-GR" dirty="0" smtClean="0">
                <a:latin typeface="Palatino Linotype" panose="02040502050505030304" pitchFamily="18" charset="0"/>
              </a:rPr>
              <a:t>και πολλά άλλα θα </a:t>
            </a:r>
            <a:r>
              <a:rPr lang="el-GR" dirty="0">
                <a:latin typeface="Palatino Linotype" panose="02040502050505030304" pitchFamily="18" charset="0"/>
              </a:rPr>
              <a:t>πρέπει να γίνουν αποδεκτά </a:t>
            </a:r>
            <a:r>
              <a:rPr lang="el-GR" dirty="0" smtClean="0">
                <a:latin typeface="Palatino Linotype" panose="02040502050505030304" pitchFamily="18" charset="0"/>
              </a:rPr>
              <a:t>όπως είναι </a:t>
            </a:r>
            <a:r>
              <a:rPr lang="el-GR" dirty="0">
                <a:latin typeface="Palatino Linotype" panose="02040502050505030304" pitchFamily="18" charset="0"/>
              </a:rPr>
              <a:t>και να τύχουν φιλοσοφικής </a:t>
            </a:r>
            <a:r>
              <a:rPr lang="el-GR" dirty="0" smtClean="0">
                <a:latin typeface="Palatino Linotype" panose="02040502050505030304" pitchFamily="18" charset="0"/>
              </a:rPr>
              <a:t>αποσαφήνισης. Εάν παρατηρήσουμε τα </a:t>
            </a:r>
            <a:r>
              <a:rPr lang="el-GR" dirty="0">
                <a:latin typeface="Palatino Linotype" panose="02040502050505030304" pitchFamily="18" charset="0"/>
              </a:rPr>
              <a:t>πράγματα </a:t>
            </a:r>
            <a:r>
              <a:rPr lang="el-GR" dirty="0" smtClean="0">
                <a:latin typeface="Palatino Linotype" panose="02040502050505030304" pitchFamily="18" charset="0"/>
              </a:rPr>
              <a:t>όπως είναι</a:t>
            </a:r>
            <a:r>
              <a:rPr lang="el-GR" dirty="0">
                <a:latin typeface="Palatino Linotype" panose="02040502050505030304" pitchFamily="18" charset="0"/>
              </a:rPr>
              <a:t>, ανακαλύπτουμε ότι </a:t>
            </a:r>
            <a:r>
              <a:rPr lang="el-GR" dirty="0" smtClean="0">
                <a:latin typeface="Palatino Linotype" panose="02040502050505030304" pitchFamily="18" charset="0"/>
              </a:rPr>
              <a:t>αυτά αποκαλύπτονται σε </a:t>
            </a:r>
            <a:r>
              <a:rPr lang="el-GR" dirty="0">
                <a:latin typeface="Palatino Linotype" panose="02040502050505030304" pitchFamily="18" charset="0"/>
              </a:rPr>
              <a:t>εμάς με πολλούς διαφορετικούς τρόπους. </a:t>
            </a:r>
            <a:r>
              <a:rPr lang="el-GR" dirty="0" smtClean="0">
                <a:latin typeface="Palatino Linotype" panose="02040502050505030304" pitchFamily="18" charset="0"/>
              </a:rPr>
              <a:t>Η </a:t>
            </a:r>
            <a:r>
              <a:rPr lang="el-GR" dirty="0">
                <a:latin typeface="Palatino Linotype" panose="02040502050505030304" pitchFamily="18" charset="0"/>
              </a:rPr>
              <a:t>φιλοσοφία αναλαμβάνει το έργο της </a:t>
            </a:r>
            <a:r>
              <a:rPr lang="el-GR" dirty="0" smtClean="0">
                <a:latin typeface="Palatino Linotype" panose="02040502050505030304" pitchFamily="18" charset="0"/>
              </a:rPr>
              <a:t>αποσαφήνισης, </a:t>
            </a:r>
            <a:r>
              <a:rPr lang="el-GR" dirty="0">
                <a:latin typeface="Palatino Linotype" panose="02040502050505030304" pitchFamily="18" charset="0"/>
              </a:rPr>
              <a:t>της διαφοροποίησης και της περιγραφής </a:t>
            </a:r>
            <a:r>
              <a:rPr lang="el-GR" dirty="0" smtClean="0">
                <a:latin typeface="Palatino Linotype" panose="02040502050505030304" pitchFamily="18" charset="0"/>
              </a:rPr>
              <a:t>της δικτύωσης του κάθε κοινωνικού φαινομένου (των καταστάσεων κι εμπειριών που έχουν καθημερινά οι άνθρωποι).</a:t>
            </a:r>
            <a:endParaRPr lang="en-US" dirty="0">
              <a:latin typeface="Palatino Linotype" panose="02040502050505030304" pitchFamily="18" charset="0"/>
            </a:endParaRPr>
          </a:p>
        </p:txBody>
      </p:sp>
    </p:spTree>
    <p:extLst>
      <p:ext uri="{BB962C8B-B14F-4D97-AF65-F5344CB8AC3E}">
        <p14:creationId xmlns:p14="http://schemas.microsoft.com/office/powerpoint/2010/main" val="1089995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7239000" cy="5400600"/>
          </a:xfrm>
        </p:spPr>
        <p:txBody>
          <a:bodyPr>
            <a:normAutofit fontScale="25000" lnSpcReduction="20000"/>
          </a:bodyPr>
          <a:lstStyle/>
          <a:p>
            <a:r>
              <a:rPr lang="el-GR" sz="9600" dirty="0" smtClean="0">
                <a:latin typeface="Palatino Linotype" panose="02040502050505030304" pitchFamily="18" charset="0"/>
              </a:rPr>
              <a:t>Μελετάται η ‘εμπειρία’ μέσω της συνηδειτοποίησης αυτής κρατώντας σε απόσταση προκαταλήψεις και προκατασκευασμένες κατηγορίες/ιδέες.</a:t>
            </a:r>
            <a:endParaRPr lang="en-US" sz="9600" dirty="0">
              <a:latin typeface="Palatino Linotype" panose="02040502050505030304" pitchFamily="18" charset="0"/>
            </a:endParaRPr>
          </a:p>
          <a:p>
            <a:r>
              <a:rPr lang="el-GR" sz="9600" dirty="0" smtClean="0">
                <a:latin typeface="Palatino Linotype" panose="02040502050505030304" pitchFamily="18" charset="0"/>
              </a:rPr>
              <a:t>Είναι δυνατόν να μελετηθούν άνθρωποι που περιγράφουν τις εμπειρίες τους σχετικά με ένα φαινόμενο και το νόημα που αποδίδουν σε αυτές.</a:t>
            </a:r>
            <a:endParaRPr lang="el-GR" sz="9600" dirty="0">
              <a:latin typeface="Palatino Linotype" panose="02040502050505030304" pitchFamily="18" charset="0"/>
            </a:endParaRPr>
          </a:p>
          <a:p>
            <a:r>
              <a:rPr lang="el-GR" sz="9600" dirty="0" smtClean="0">
                <a:latin typeface="Palatino Linotype" panose="02040502050505030304" pitchFamily="18" charset="0"/>
              </a:rPr>
              <a:t>Δίνεται έμφαση στο πλαίσιο </a:t>
            </a:r>
            <a:r>
              <a:rPr lang="el-GR" sz="9600" dirty="0">
                <a:latin typeface="Palatino Linotype" panose="02040502050505030304" pitchFamily="18" charset="0"/>
              </a:rPr>
              <a:t>που </a:t>
            </a:r>
            <a:r>
              <a:rPr lang="el-GR" sz="9600" dirty="0" smtClean="0">
                <a:latin typeface="Palatino Linotype" panose="02040502050505030304" pitchFamily="18" charset="0"/>
              </a:rPr>
              <a:t>εμφανίζεται το κοινωνικό φαινόμενο.</a:t>
            </a:r>
            <a:endParaRPr lang="el-GR" sz="9600" dirty="0">
              <a:latin typeface="Palatino Linotype" panose="02040502050505030304" pitchFamily="18" charset="0"/>
            </a:endParaRPr>
          </a:p>
          <a:p>
            <a:r>
              <a:rPr lang="el-GR" sz="9600" dirty="0" smtClean="0">
                <a:latin typeface="Palatino Linotype" panose="02040502050505030304" pitchFamily="18" charset="0"/>
              </a:rPr>
              <a:t>Ο ερευνητής οφείλει να καταγράψει </a:t>
            </a:r>
            <a:r>
              <a:rPr lang="el-GR" sz="9600" dirty="0">
                <a:latin typeface="Palatino Linotype" panose="02040502050505030304" pitchFamily="18" charset="0"/>
              </a:rPr>
              <a:t>με όσο δυνατό μεγαλύτερη εγγύτητα την εμπειρία μέσα στο πλαίσιο που λαμβάνει </a:t>
            </a:r>
            <a:r>
              <a:rPr lang="el-GR" sz="9600" dirty="0" smtClean="0">
                <a:latin typeface="Palatino Linotype" panose="02040502050505030304" pitchFamily="18" charset="0"/>
              </a:rPr>
              <a:t>χώρα.</a:t>
            </a:r>
          </a:p>
          <a:p>
            <a:r>
              <a:rPr lang="el-GR" sz="9600" dirty="0" smtClean="0">
                <a:latin typeface="Palatino Linotype" panose="02040502050505030304" pitchFamily="18" charset="0"/>
              </a:rPr>
              <a:t>Αναδεικνύεται η πολυπλοκότητα της ανθρώπινης εμπειρίας.</a:t>
            </a:r>
            <a:endParaRPr lang="el-GR" sz="7400" dirty="0" smtClean="0">
              <a:latin typeface="Palatino Linotype" panose="02040502050505030304" pitchFamily="18" charset="0"/>
            </a:endParaRPr>
          </a:p>
          <a:p>
            <a:pPr marL="0" indent="0">
              <a:buNone/>
            </a:pPr>
            <a:endParaRPr lang="el-GR" dirty="0" smtClean="0">
              <a:latin typeface="Palatino Linotype" panose="02040502050505030304" pitchFamily="18" charset="0"/>
            </a:endParaRPr>
          </a:p>
          <a:p>
            <a:pPr marL="0" indent="0">
              <a:buNone/>
            </a:pPr>
            <a:r>
              <a:rPr lang="el-GR" sz="7200" dirty="0" smtClean="0">
                <a:latin typeface="Palatino Linotype" panose="02040502050505030304" pitchFamily="18" charset="0"/>
              </a:rPr>
              <a:t>	(Πηγή: Φραγκιαδάκη</a:t>
            </a:r>
            <a:r>
              <a:rPr lang="en-US" sz="7200" dirty="0" smtClean="0">
                <a:latin typeface="Palatino Linotype" panose="02040502050505030304" pitchFamily="18" charset="0"/>
              </a:rPr>
              <a:t>, 2012)</a:t>
            </a:r>
            <a:endParaRPr lang="el-GR" sz="7200" dirty="0">
              <a:latin typeface="Palatino Linotype" panose="02040502050505030304" pitchFamily="18" charset="0"/>
            </a:endParaRPr>
          </a:p>
          <a:p>
            <a:endParaRPr lang="en-US" dirty="0">
              <a:latin typeface="Palatino Linotype" panose="02040502050505030304" pitchFamily="18" charset="0"/>
            </a:endParaRPr>
          </a:p>
        </p:txBody>
      </p:sp>
      <p:sp>
        <p:nvSpPr>
          <p:cNvPr id="4" name="Title 1"/>
          <p:cNvSpPr>
            <a:spLocks noGrp="1"/>
          </p:cNvSpPr>
          <p:nvPr>
            <p:ph type="title"/>
          </p:nvPr>
        </p:nvSpPr>
        <p:spPr>
          <a:xfrm>
            <a:off x="467544" y="188640"/>
            <a:ext cx="7355160" cy="720080"/>
          </a:xfrm>
          <a:solidFill>
            <a:srgbClr val="C00000"/>
          </a:solidFill>
        </p:spPr>
        <p:txBody>
          <a:bodyPr>
            <a:normAutofit/>
          </a:bodyPr>
          <a:lstStyle/>
          <a:p>
            <a:pPr algn="ctr"/>
            <a:r>
              <a:rPr lang="el-GR" dirty="0" smtClean="0">
                <a:solidFill>
                  <a:schemeClr val="bg1"/>
                </a:solidFill>
              </a:rPr>
              <a:t>φαινομενολογια</a:t>
            </a:r>
            <a:endParaRPr lang="en-US" dirty="0">
              <a:solidFill>
                <a:schemeClr val="bg1"/>
              </a:solidFill>
            </a:endParaRPr>
          </a:p>
        </p:txBody>
      </p:sp>
    </p:spTree>
    <p:extLst>
      <p:ext uri="{BB962C8B-B14F-4D97-AF65-F5344CB8AC3E}">
        <p14:creationId xmlns:p14="http://schemas.microsoft.com/office/powerpoint/2010/main" val="685822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7239000" cy="5330992"/>
          </a:xfrm>
        </p:spPr>
        <p:txBody>
          <a:bodyPr>
            <a:normAutofit/>
          </a:bodyPr>
          <a:lstStyle/>
          <a:p>
            <a:r>
              <a:rPr lang="el-GR" dirty="0" smtClean="0">
                <a:latin typeface="Palatino Linotype" panose="02040502050505030304" pitchFamily="18" charset="0"/>
              </a:rPr>
              <a:t>Στην ερμηνευτική φαινομενολογία η εστίαση είναι στην ερμηνεία κειμένων και τη δυναμική σχέση μεταξύ του όλου και του μέρους ενός κειμένου (ερμηνευτικός κύκλος).</a:t>
            </a:r>
          </a:p>
          <a:p>
            <a:endParaRPr lang="el-GR" dirty="0">
              <a:latin typeface="Palatino Linotype" panose="02040502050505030304" pitchFamily="18" charset="0"/>
            </a:endParaRPr>
          </a:p>
          <a:p>
            <a:pPr marL="0" indent="0">
              <a:buNone/>
            </a:pPr>
            <a:endParaRPr lang="el-GR" dirty="0" smtClean="0">
              <a:latin typeface="Palatino Linotype" panose="02040502050505030304" pitchFamily="18" charset="0"/>
            </a:endParaRPr>
          </a:p>
          <a:p>
            <a:pPr marL="0" indent="0">
              <a:buNone/>
            </a:pPr>
            <a:r>
              <a:rPr lang="el-GR" sz="1800" dirty="0" smtClean="0">
                <a:latin typeface="Palatino Linotype" panose="02040502050505030304" pitchFamily="18" charset="0"/>
              </a:rPr>
              <a:t>(Πηγή: Φραγκιαδάκη</a:t>
            </a:r>
            <a:r>
              <a:rPr lang="en-US" sz="1800" dirty="0" smtClean="0">
                <a:latin typeface="Palatino Linotype" panose="02040502050505030304" pitchFamily="18" charset="0"/>
              </a:rPr>
              <a:t>, 2012</a:t>
            </a:r>
            <a:r>
              <a:rPr lang="el-GR" sz="1800" dirty="0" smtClean="0">
                <a:latin typeface="Palatino Linotype" panose="02040502050505030304" pitchFamily="18" charset="0"/>
              </a:rPr>
              <a:t>· </a:t>
            </a:r>
            <a:r>
              <a:rPr lang="en-US" sz="1800" dirty="0" smtClean="0">
                <a:latin typeface="Palatino Linotype" panose="02040502050505030304" pitchFamily="18" charset="0"/>
              </a:rPr>
              <a:t>Heidegger</a:t>
            </a:r>
            <a:r>
              <a:rPr lang="en-US" sz="1800" dirty="0">
                <a:latin typeface="Palatino Linotype" panose="02040502050505030304" pitchFamily="18" charset="0"/>
              </a:rPr>
              <a:t>, </a:t>
            </a:r>
            <a:r>
              <a:rPr lang="el-GR" sz="1800" dirty="0" smtClean="0">
                <a:latin typeface="Palatino Linotype" panose="02040502050505030304" pitchFamily="18" charset="0"/>
              </a:rPr>
              <a:t>1988</a:t>
            </a:r>
            <a:r>
              <a:rPr lang="en-US" sz="1800" dirty="0" smtClean="0">
                <a:latin typeface="Palatino Linotype" panose="02040502050505030304" pitchFamily="18" charset="0"/>
              </a:rPr>
              <a:t>)</a:t>
            </a:r>
            <a:endParaRPr lang="el-GR" sz="1800" dirty="0">
              <a:latin typeface="Palatino Linotype" panose="02040502050505030304" pitchFamily="18" charset="0"/>
            </a:endParaRPr>
          </a:p>
          <a:p>
            <a:endParaRPr lang="en-US" dirty="0">
              <a:latin typeface="Palatino Linotype" panose="02040502050505030304" pitchFamily="18" charset="0"/>
            </a:endParaRPr>
          </a:p>
        </p:txBody>
      </p:sp>
      <p:sp>
        <p:nvSpPr>
          <p:cNvPr id="4" name="Title 1"/>
          <p:cNvSpPr>
            <a:spLocks noGrp="1"/>
          </p:cNvSpPr>
          <p:nvPr>
            <p:ph type="title"/>
          </p:nvPr>
        </p:nvSpPr>
        <p:spPr>
          <a:xfrm>
            <a:off x="457200" y="188640"/>
            <a:ext cx="7355160" cy="720080"/>
          </a:xfrm>
          <a:solidFill>
            <a:srgbClr val="C00000"/>
          </a:solidFill>
        </p:spPr>
        <p:txBody>
          <a:bodyPr>
            <a:normAutofit/>
          </a:bodyPr>
          <a:lstStyle/>
          <a:p>
            <a:pPr algn="ctr"/>
            <a:r>
              <a:rPr lang="el-GR" dirty="0" smtClean="0">
                <a:solidFill>
                  <a:schemeClr val="bg1"/>
                </a:solidFill>
              </a:rPr>
              <a:t>φαινομενολογια</a:t>
            </a:r>
            <a:endParaRPr lang="en-US" dirty="0">
              <a:solidFill>
                <a:schemeClr val="bg1"/>
              </a:solidFill>
            </a:endParaRPr>
          </a:p>
        </p:txBody>
      </p:sp>
    </p:spTree>
    <p:extLst>
      <p:ext uri="{BB962C8B-B14F-4D97-AF65-F5344CB8AC3E}">
        <p14:creationId xmlns:p14="http://schemas.microsoft.com/office/powerpoint/2010/main" val="202340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499176" cy="1274400"/>
          </a:xfrm>
          <a:solidFill>
            <a:srgbClr val="C00000"/>
          </a:solidFill>
        </p:spPr>
        <p:txBody>
          <a:bodyPr>
            <a:normAutofit/>
          </a:bodyPr>
          <a:lstStyle/>
          <a:p>
            <a:pPr algn="ctr"/>
            <a:r>
              <a:rPr lang="el-GR" dirty="0" smtClean="0">
                <a:solidFill>
                  <a:schemeClr val="bg1"/>
                </a:solidFill>
              </a:rPr>
              <a:t>Σε μια φαινομενολογικη / ερμηνευτικη μελετη</a:t>
            </a:r>
            <a:endParaRPr lang="en-US" dirty="0">
              <a:solidFill>
                <a:schemeClr val="bg1"/>
              </a:solidFill>
            </a:endParaRPr>
          </a:p>
        </p:txBody>
      </p:sp>
      <p:sp>
        <p:nvSpPr>
          <p:cNvPr id="3" name="Content Placeholder 2"/>
          <p:cNvSpPr>
            <a:spLocks noGrp="1"/>
          </p:cNvSpPr>
          <p:nvPr>
            <p:ph idx="1"/>
          </p:nvPr>
        </p:nvSpPr>
        <p:spPr>
          <a:xfrm>
            <a:off x="457200" y="1772816"/>
            <a:ext cx="7499176" cy="4682920"/>
          </a:xfrm>
        </p:spPr>
        <p:txBody>
          <a:bodyPr/>
          <a:lstStyle/>
          <a:p>
            <a:pPr marL="0" indent="0">
              <a:buNone/>
            </a:pPr>
            <a:r>
              <a:rPr lang="el-GR" dirty="0" smtClean="0">
                <a:latin typeface="Palatino Linotype" panose="02040502050505030304" pitchFamily="18" charset="0"/>
              </a:rPr>
              <a:t>	</a:t>
            </a:r>
            <a:r>
              <a:rPr lang="el-GR" b="1" i="1" dirty="0" smtClean="0">
                <a:latin typeface="Palatino Linotype" panose="02040502050505030304" pitchFamily="18" charset="0"/>
              </a:rPr>
              <a:t>ΠΡΟΣΟΧΗ</a:t>
            </a:r>
            <a:r>
              <a:rPr lang="el-GR" dirty="0" smtClean="0">
                <a:latin typeface="Palatino Linotype" panose="02040502050505030304" pitchFamily="18" charset="0"/>
              </a:rPr>
              <a:t>:</a:t>
            </a:r>
            <a:endParaRPr lang="en-US" dirty="0">
              <a:latin typeface="Palatino Linotype" panose="02040502050505030304" pitchFamily="18" charset="0"/>
            </a:endParaRPr>
          </a:p>
          <a:p>
            <a:pPr marL="514350" indent="-514350">
              <a:buAutoNum type="arabicPeriod"/>
            </a:pPr>
            <a:r>
              <a:rPr lang="el-GR" dirty="0" smtClean="0">
                <a:latin typeface="Palatino Linotype" panose="02040502050505030304" pitchFamily="18" charset="0"/>
              </a:rPr>
              <a:t>Ο ερευνητής οφείλει να εστιάσει στην </a:t>
            </a:r>
            <a:r>
              <a:rPr lang="el-GR" dirty="0">
                <a:latin typeface="Palatino Linotype" panose="02040502050505030304" pitchFamily="18" charset="0"/>
              </a:rPr>
              <a:t>εμπειρία </a:t>
            </a:r>
            <a:r>
              <a:rPr lang="el-GR" dirty="0" smtClean="0">
                <a:latin typeface="Palatino Linotype" panose="02040502050505030304" pitchFamily="18" charset="0"/>
              </a:rPr>
              <a:t>ατόμων είτε και τη δική του (μέσω συμμετοχικής παρατήρησης και εσωστρεφούς σκέψης) σχετικά με το </a:t>
            </a:r>
            <a:r>
              <a:rPr lang="el-GR" dirty="0">
                <a:latin typeface="Palatino Linotype" panose="02040502050505030304" pitchFamily="18" charset="0"/>
              </a:rPr>
              <a:t>πώς κατανοούν ένα συγκεκριμένο φαινόμενο σε ένα συγκεκριμένο </a:t>
            </a:r>
            <a:r>
              <a:rPr lang="el-GR" dirty="0" smtClean="0">
                <a:latin typeface="Palatino Linotype" panose="02040502050505030304" pitchFamily="18" charset="0"/>
              </a:rPr>
              <a:t>πλαίσιο.</a:t>
            </a:r>
          </a:p>
          <a:p>
            <a:pPr marL="514350" indent="-514350">
              <a:buAutoNum type="arabicPeriod"/>
            </a:pPr>
            <a:r>
              <a:rPr lang="el-GR" dirty="0" smtClean="0">
                <a:latin typeface="Palatino Linotype" panose="02040502050505030304" pitchFamily="18" charset="0"/>
              </a:rPr>
              <a:t>Τα ερευνητικά ερωτήματα είναι ‘ανοιχτά’ και δεν διατυπώνονται υποθέσεις, αιτίες ή συνέπειες.</a:t>
            </a:r>
            <a:endParaRPr lang="el-GR" dirty="0">
              <a:latin typeface="Palatino Linotype" panose="02040502050505030304" pitchFamily="18" charset="0"/>
            </a:endParaRPr>
          </a:p>
          <a:p>
            <a:pPr marL="0" indent="0">
              <a:buNone/>
            </a:pPr>
            <a:endParaRPr lang="en-US" dirty="0"/>
          </a:p>
        </p:txBody>
      </p:sp>
    </p:spTree>
    <p:extLst>
      <p:ext uri="{BB962C8B-B14F-4D97-AF65-F5344CB8AC3E}">
        <p14:creationId xmlns:p14="http://schemas.microsoft.com/office/powerpoint/2010/main" val="2076569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7239000" cy="6048672"/>
          </a:xfrm>
        </p:spPr>
        <p:txBody>
          <a:bodyPr>
            <a:normAutofit/>
          </a:bodyPr>
          <a:lstStyle/>
          <a:p>
            <a:pPr lvl="3">
              <a:buFont typeface="Wingdings" panose="05000000000000000000" pitchFamily="2" charset="2"/>
              <a:buChar char="Ø"/>
            </a:pPr>
            <a:r>
              <a:rPr lang="el-GR" sz="2800" dirty="0" smtClean="0">
                <a:latin typeface="Palatino Linotype" panose="02040502050505030304" pitchFamily="18" charset="0"/>
              </a:rPr>
              <a:t>Στάδια επιστημονικής εργασίας</a:t>
            </a:r>
          </a:p>
          <a:p>
            <a:pPr marL="777240" lvl="3" indent="0">
              <a:buNone/>
            </a:pPr>
            <a:endParaRPr lang="el-GR" sz="2800" dirty="0" smtClean="0">
              <a:latin typeface="Palatino Linotype" panose="02040502050505030304" pitchFamily="18" charset="0"/>
            </a:endParaRPr>
          </a:p>
          <a:p>
            <a:pPr lvl="3">
              <a:buFont typeface="Wingdings" panose="05000000000000000000" pitchFamily="2" charset="2"/>
              <a:buChar char="Ø"/>
            </a:pPr>
            <a:r>
              <a:rPr lang="el-GR" sz="2800" dirty="0" smtClean="0">
                <a:latin typeface="Palatino Linotype" panose="02040502050505030304" pitchFamily="18" charset="0"/>
              </a:rPr>
              <a:t>Χαρακτηριστικά ποιοτικής εργασίας </a:t>
            </a:r>
          </a:p>
          <a:p>
            <a:pPr marL="777240" lvl="3" indent="0">
              <a:buNone/>
            </a:pPr>
            <a:endParaRPr lang="el-GR" sz="2800" dirty="0" smtClean="0">
              <a:latin typeface="Palatino Linotype" panose="02040502050505030304" pitchFamily="18" charset="0"/>
            </a:endParaRPr>
          </a:p>
          <a:p>
            <a:pPr lvl="3">
              <a:buFont typeface="Wingdings" panose="05000000000000000000" pitchFamily="2" charset="2"/>
              <a:buChar char="Ø"/>
            </a:pPr>
            <a:r>
              <a:rPr lang="el-GR" sz="2800" dirty="0" smtClean="0">
                <a:latin typeface="Palatino Linotype" panose="02040502050505030304" pitchFamily="18" charset="0"/>
              </a:rPr>
              <a:t>Μορφές ποιοτικής εργασίας</a:t>
            </a:r>
          </a:p>
          <a:p>
            <a:pPr marL="777240" lvl="3" indent="0">
              <a:buNone/>
            </a:pPr>
            <a:endParaRPr lang="el-GR" sz="2800" smtClean="0">
              <a:latin typeface="Palatino Linotype" panose="02040502050505030304" pitchFamily="18" charset="0"/>
            </a:endParaRPr>
          </a:p>
          <a:p>
            <a:pPr lvl="3">
              <a:buFont typeface="Wingdings" panose="05000000000000000000" pitchFamily="2" charset="2"/>
              <a:buChar char="Ø"/>
            </a:pPr>
            <a:r>
              <a:rPr lang="el-GR" sz="2800" smtClean="0">
                <a:latin typeface="Palatino Linotype" panose="02040502050505030304" pitchFamily="18" charset="0"/>
              </a:rPr>
              <a:t>Ομαδική </a:t>
            </a:r>
            <a:r>
              <a:rPr lang="el-GR" sz="2800" dirty="0" smtClean="0">
                <a:latin typeface="Palatino Linotype" panose="02040502050505030304" pitchFamily="18" charset="0"/>
              </a:rPr>
              <a:t>εργασία</a:t>
            </a:r>
            <a:endParaRPr lang="el-GR" sz="2800" dirty="0">
              <a:latin typeface="Palatino Linotype" panose="02040502050505030304" pitchFamily="18" charset="0"/>
            </a:endParaRPr>
          </a:p>
        </p:txBody>
      </p:sp>
    </p:spTree>
    <p:extLst>
      <p:ext uri="{BB962C8B-B14F-4D97-AF65-F5344CB8AC3E}">
        <p14:creationId xmlns:p14="http://schemas.microsoft.com/office/powerpoint/2010/main" val="2626733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7488832" cy="1196752"/>
          </a:xfrm>
          <a:solidFill>
            <a:srgbClr val="C00000"/>
          </a:solidFill>
        </p:spPr>
        <p:txBody>
          <a:bodyPr>
            <a:normAutofit/>
          </a:bodyPr>
          <a:lstStyle/>
          <a:p>
            <a:pPr algn="ctr"/>
            <a:r>
              <a:rPr lang="el-GR" sz="3600" dirty="0">
                <a:solidFill>
                  <a:schemeClr val="bg1"/>
                </a:solidFill>
              </a:rPr>
              <a:t>μια φαινομενολογικη / ερμηνευτικη μελετη</a:t>
            </a:r>
            <a:endParaRPr lang="en-US" sz="3600" dirty="0"/>
          </a:p>
        </p:txBody>
      </p:sp>
      <p:sp>
        <p:nvSpPr>
          <p:cNvPr id="3" name="Content Placeholder 2"/>
          <p:cNvSpPr>
            <a:spLocks noGrp="1"/>
          </p:cNvSpPr>
          <p:nvPr>
            <p:ph idx="1"/>
          </p:nvPr>
        </p:nvSpPr>
        <p:spPr>
          <a:xfrm>
            <a:off x="457200" y="1412776"/>
            <a:ext cx="7571184" cy="5042960"/>
          </a:xfrm>
        </p:spPr>
        <p:txBody>
          <a:bodyPr>
            <a:normAutofit fontScale="92500" lnSpcReduction="10000"/>
          </a:bodyPr>
          <a:lstStyle/>
          <a:p>
            <a:r>
              <a:rPr lang="el-GR" dirty="0" smtClean="0">
                <a:latin typeface="Palatino Linotype" panose="02040502050505030304" pitchFamily="18" charset="0"/>
              </a:rPr>
              <a:t>Χρησιμοποείται για να περιγράψει φαινόμενα όπως: </a:t>
            </a:r>
          </a:p>
          <a:p>
            <a:pPr>
              <a:buFont typeface="Wingdings" panose="05000000000000000000" pitchFamily="2" charset="2"/>
              <a:buChar char="Ø"/>
            </a:pPr>
            <a:r>
              <a:rPr lang="el-GR" dirty="0" smtClean="0">
                <a:latin typeface="Palatino Linotype" panose="02040502050505030304" pitchFamily="18" charset="0"/>
              </a:rPr>
              <a:t>Σημαντικά γεγονότα ζωής (π.χ. Η γέννηση ή ο θάνατος αγαπημένου προσώπου)</a:t>
            </a:r>
          </a:p>
          <a:p>
            <a:pPr>
              <a:buFont typeface="Wingdings" panose="05000000000000000000" pitchFamily="2" charset="2"/>
              <a:buChar char="Ø"/>
            </a:pPr>
            <a:r>
              <a:rPr lang="el-GR" dirty="0" smtClean="0">
                <a:latin typeface="Palatino Linotype" panose="02040502050505030304" pitchFamily="18" charset="0"/>
              </a:rPr>
              <a:t>Ο επαγγελματικός ρόλος ενός ατόμου</a:t>
            </a:r>
          </a:p>
          <a:p>
            <a:pPr>
              <a:buFont typeface="Wingdings" panose="05000000000000000000" pitchFamily="2" charset="2"/>
              <a:buChar char="Ø"/>
            </a:pPr>
            <a:r>
              <a:rPr lang="el-GR" dirty="0" smtClean="0">
                <a:latin typeface="Palatino Linotype" panose="02040502050505030304" pitchFamily="18" charset="0"/>
              </a:rPr>
              <a:t>Η εμπειρία του να ανήκει κάποιος σε μια ομάδα (π.χ. </a:t>
            </a:r>
            <a:r>
              <a:rPr lang="el-GR" dirty="0">
                <a:latin typeface="Palatino Linotype" panose="02040502050505030304" pitchFamily="18" charset="0"/>
              </a:rPr>
              <a:t>μ</a:t>
            </a:r>
            <a:r>
              <a:rPr lang="el-GR" dirty="0" smtClean="0">
                <a:latin typeface="Palatino Linotype" panose="02040502050505030304" pitchFamily="18" charset="0"/>
              </a:rPr>
              <a:t>ειονότητα – ένα χαρισματικό παιδί σε επαρχιακή τοποθεσία ή ένας ταλαντούχος νέος στο χορό – </a:t>
            </a:r>
            <a:r>
              <a:rPr lang="en-US" dirty="0" smtClean="0">
                <a:latin typeface="Palatino Linotype" panose="02040502050505030304" pitchFamily="18" charset="0"/>
              </a:rPr>
              <a:t>Billy Elliot…)</a:t>
            </a:r>
            <a:endParaRPr lang="el-GR" dirty="0">
              <a:latin typeface="Palatino Linotype" panose="02040502050505030304" pitchFamily="18" charset="0"/>
            </a:endParaRPr>
          </a:p>
          <a:p>
            <a:r>
              <a:rPr lang="el-GR" dirty="0" smtClean="0">
                <a:latin typeface="Palatino Linotype" panose="02040502050505030304" pitchFamily="18" charset="0"/>
              </a:rPr>
              <a:t>Πρόκειται για χρήσιμη μέθοδο αναφορικά με συγκεκριμένο είδος ερευνητικών ερωτημάτων αλλά είναι </a:t>
            </a:r>
            <a:r>
              <a:rPr lang="el-GR" u="sng" dirty="0" smtClean="0">
                <a:latin typeface="Palatino Linotype" panose="02040502050505030304" pitchFamily="18" charset="0"/>
              </a:rPr>
              <a:t>ιδιαίτερα δύσκολη για αρχάριους ερευνητές που είναι αναγκαίο να εντρυφήσουν επαρκώς στο φιλοσοφικό της υπόβαθρο.</a:t>
            </a:r>
            <a:r>
              <a:rPr lang="el-GR" dirty="0" smtClean="0">
                <a:latin typeface="Palatino Linotype" panose="02040502050505030304" pitchFamily="18" charset="0"/>
              </a:rPr>
              <a:t> </a:t>
            </a:r>
            <a:endParaRPr lang="en-US" dirty="0">
              <a:latin typeface="Palatino Linotype" panose="02040502050505030304" pitchFamily="18" charset="0"/>
            </a:endParaRPr>
          </a:p>
        </p:txBody>
      </p:sp>
    </p:spTree>
    <p:extLst>
      <p:ext uri="{BB962C8B-B14F-4D97-AF65-F5344CB8AC3E}">
        <p14:creationId xmlns:p14="http://schemas.microsoft.com/office/powerpoint/2010/main" val="2445744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499176" cy="1274400"/>
          </a:xfrm>
          <a:solidFill>
            <a:srgbClr val="C00000"/>
          </a:solidFill>
        </p:spPr>
        <p:txBody>
          <a:bodyPr>
            <a:normAutofit/>
          </a:bodyPr>
          <a:lstStyle/>
          <a:p>
            <a:pPr algn="ctr"/>
            <a:r>
              <a:rPr lang="el-GR" dirty="0" smtClean="0">
                <a:solidFill>
                  <a:schemeClr val="bg1"/>
                </a:solidFill>
              </a:rPr>
              <a:t>Σε μια φαινομενολογικη / ερμηνευτικη μελετη</a:t>
            </a:r>
            <a:endParaRPr lang="en-US" dirty="0">
              <a:solidFill>
                <a:schemeClr val="bg1"/>
              </a:solidFill>
            </a:endParaRPr>
          </a:p>
        </p:txBody>
      </p:sp>
      <p:sp>
        <p:nvSpPr>
          <p:cNvPr id="3" name="Content Placeholder 2"/>
          <p:cNvSpPr>
            <a:spLocks noGrp="1"/>
          </p:cNvSpPr>
          <p:nvPr>
            <p:ph idx="1"/>
          </p:nvPr>
        </p:nvSpPr>
        <p:spPr>
          <a:xfrm>
            <a:off x="457200" y="1772816"/>
            <a:ext cx="7499176" cy="4682920"/>
          </a:xfrm>
        </p:spPr>
        <p:txBody>
          <a:bodyPr>
            <a:normAutofit lnSpcReduction="10000"/>
          </a:bodyPr>
          <a:lstStyle/>
          <a:p>
            <a:pPr>
              <a:buFont typeface="Wingdings" panose="05000000000000000000" pitchFamily="2" charset="2"/>
              <a:buChar char="v"/>
            </a:pPr>
            <a:r>
              <a:rPr lang="el-GR" dirty="0" smtClean="0">
                <a:latin typeface="Palatino Linotype" panose="02040502050505030304" pitchFamily="18" charset="0"/>
              </a:rPr>
              <a:t>Η διατύπωση των ερευνητικών ερωτημάτων είναι συνήθως ως εξής:</a:t>
            </a:r>
            <a:endParaRPr lang="en-US" dirty="0" smtClean="0">
              <a:latin typeface="Palatino Linotype" panose="02040502050505030304" pitchFamily="18" charset="0"/>
            </a:endParaRPr>
          </a:p>
          <a:p>
            <a:pPr>
              <a:buFont typeface="Wingdings" panose="05000000000000000000" pitchFamily="2" charset="2"/>
              <a:buChar char="Ø"/>
            </a:pPr>
            <a:r>
              <a:rPr lang="el-GR" dirty="0" smtClean="0">
                <a:latin typeface="Palatino Linotype" panose="02040502050505030304" pitchFamily="18" charset="0"/>
              </a:rPr>
              <a:t>Πώς περιγράφουν οι συμμετέχοντες τις εμπειρίες τους αναφορικά με ...;</a:t>
            </a:r>
          </a:p>
          <a:p>
            <a:pPr>
              <a:buFont typeface="Wingdings" panose="05000000000000000000" pitchFamily="2" charset="2"/>
              <a:buChar char="Ø"/>
            </a:pPr>
            <a:r>
              <a:rPr lang="el-GR" dirty="0" smtClean="0">
                <a:latin typeface="Palatino Linotype" panose="02040502050505030304" pitchFamily="18" charset="0"/>
              </a:rPr>
              <a:t>Σε ποιο πλαίσιο/συγκείμενο βιώνουν αυτές τις εμπειρίες;</a:t>
            </a:r>
          </a:p>
          <a:p>
            <a:pPr>
              <a:buFont typeface="Wingdings" panose="05000000000000000000" pitchFamily="2" charset="2"/>
              <a:buChar char="Ø"/>
            </a:pPr>
            <a:r>
              <a:rPr lang="el-GR" dirty="0" smtClean="0">
                <a:latin typeface="Palatino Linotype" panose="02040502050505030304" pitchFamily="18" charset="0"/>
              </a:rPr>
              <a:t>Πώς κατανοούν και αξιολογούν τις εμπειρίες σχετικά με ...;</a:t>
            </a:r>
          </a:p>
          <a:p>
            <a:pPr>
              <a:buFont typeface="Wingdings" panose="05000000000000000000" pitchFamily="2" charset="2"/>
              <a:buChar char="Ø"/>
            </a:pPr>
            <a:r>
              <a:rPr lang="el-GR" dirty="0" smtClean="0">
                <a:latin typeface="Palatino Linotype" panose="02040502050505030304" pitchFamily="18" charset="0"/>
              </a:rPr>
              <a:t>Πώς οι ατομικές διαφορές των συμμετεχόντων αντανακλούν τις περιγραφές των εμπειριών τους σχετικά με ...;</a:t>
            </a:r>
            <a:endParaRPr lang="en-US" dirty="0">
              <a:latin typeface="Palatino Linotype" panose="02040502050505030304" pitchFamily="18" charset="0"/>
            </a:endParaRPr>
          </a:p>
        </p:txBody>
      </p:sp>
    </p:spTree>
    <p:extLst>
      <p:ext uri="{BB962C8B-B14F-4D97-AF65-F5344CB8AC3E}">
        <p14:creationId xmlns:p14="http://schemas.microsoft.com/office/powerpoint/2010/main" val="4157237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6632"/>
            <a:ext cx="7416824" cy="655528"/>
          </a:xfrm>
          <a:solidFill>
            <a:srgbClr val="0070C0"/>
          </a:solidFill>
        </p:spPr>
        <p:txBody>
          <a:bodyPr>
            <a:noAutofit/>
          </a:bodyPr>
          <a:lstStyle/>
          <a:p>
            <a:pPr algn="ctr"/>
            <a:r>
              <a:rPr lang="el-GR" sz="3600" dirty="0" smtClean="0"/>
              <a:t>Εθνογραφια</a:t>
            </a:r>
            <a:r>
              <a:rPr lang="el-GR" sz="3600" dirty="0" smtClean="0">
                <a:latin typeface="Palatino Linotype" panose="02040502050505030304" pitchFamily="18" charset="0"/>
              </a:rPr>
              <a:t> </a:t>
            </a:r>
            <a:endParaRPr lang="en-US" sz="3600" dirty="0">
              <a:latin typeface="Palatino Linotype" panose="02040502050505030304" pitchFamily="18" charset="0"/>
            </a:endParaRPr>
          </a:p>
        </p:txBody>
      </p:sp>
      <p:sp>
        <p:nvSpPr>
          <p:cNvPr id="3" name="Content Placeholder 2"/>
          <p:cNvSpPr>
            <a:spLocks noGrp="1"/>
          </p:cNvSpPr>
          <p:nvPr>
            <p:ph idx="1"/>
          </p:nvPr>
        </p:nvSpPr>
        <p:spPr>
          <a:xfrm>
            <a:off x="457200" y="908720"/>
            <a:ext cx="7715200" cy="5760640"/>
          </a:xfrm>
        </p:spPr>
        <p:txBody>
          <a:bodyPr>
            <a:noAutofit/>
          </a:bodyPr>
          <a:lstStyle/>
          <a:p>
            <a:pPr>
              <a:lnSpc>
                <a:spcPct val="150000"/>
              </a:lnSpc>
            </a:pPr>
            <a:r>
              <a:rPr lang="el-GR" sz="2200" dirty="0">
                <a:latin typeface="Palatino Linotype" panose="02040502050505030304" pitchFamily="18" charset="0"/>
              </a:rPr>
              <a:t>Η Εθνογραφία µελετάει µε «ολιστικό» τρόπο την </a:t>
            </a:r>
            <a:r>
              <a:rPr lang="el-GR" sz="2200" dirty="0" smtClean="0">
                <a:latin typeface="Palatino Linotype" panose="02040502050505030304" pitchFamily="18" charset="0"/>
              </a:rPr>
              <a:t>κουλτούρα </a:t>
            </a:r>
            <a:r>
              <a:rPr lang="el-GR" sz="2200" dirty="0">
                <a:latin typeface="Palatino Linotype" panose="02040502050505030304" pitchFamily="18" charset="0"/>
              </a:rPr>
              <a:t>µιας οµάδας </a:t>
            </a:r>
            <a:r>
              <a:rPr lang="el-GR" sz="2200" dirty="0" smtClean="0">
                <a:latin typeface="Palatino Linotype" panose="02040502050505030304" pitchFamily="18" charset="0"/>
              </a:rPr>
              <a:t>ανθρώπων.</a:t>
            </a:r>
          </a:p>
          <a:p>
            <a:pPr>
              <a:lnSpc>
                <a:spcPct val="150000"/>
              </a:lnSpc>
            </a:pPr>
            <a:r>
              <a:rPr lang="el-GR" sz="2200" dirty="0" smtClean="0">
                <a:latin typeface="Palatino Linotype" panose="02040502050505030304" pitchFamily="18" charset="0"/>
              </a:rPr>
              <a:t>Αναπτύχθηκε από τους κοινωνικούς ανθρωπολόγους από τις αρχές του 20</a:t>
            </a:r>
            <a:r>
              <a:rPr lang="el-GR" sz="2200" baseline="30000" dirty="0" smtClean="0">
                <a:latin typeface="Palatino Linotype" panose="02040502050505030304" pitchFamily="18" charset="0"/>
              </a:rPr>
              <a:t>ου</a:t>
            </a:r>
            <a:r>
              <a:rPr lang="el-GR" sz="2200" dirty="0" smtClean="0">
                <a:latin typeface="Palatino Linotype" panose="02040502050505030304" pitchFamily="18" charset="0"/>
              </a:rPr>
              <a:t> αι. που ασχολήθηκαν με την πολιτισμική μελέτη κοινωνικών και φυλετικών ομάδων ανά τον κόσμο  (π.χ. Αφρικανικές φυλές, αναστενάρηδες, οι πρόσφυγες της Μικράς Ασίας) αναφορικά με τον τρόπο ζωής τους, τις τελετουργίες, τις παραδόσεις και τις καθημερινές τους συνήθειες, επιχειρώντας να κατανοήσουν μέσα στο χρόνο τη δομή και τον πολιτισμό μικρο-κοινωνιών.  </a:t>
            </a:r>
            <a:endParaRPr lang="en-US" sz="2200" dirty="0">
              <a:latin typeface="Palatino Linotype" panose="02040502050505030304" pitchFamily="18" charset="0"/>
            </a:endParaRPr>
          </a:p>
        </p:txBody>
      </p:sp>
    </p:spTree>
    <p:extLst>
      <p:ext uri="{BB962C8B-B14F-4D97-AF65-F5344CB8AC3E}">
        <p14:creationId xmlns:p14="http://schemas.microsoft.com/office/powerpoint/2010/main" val="3238955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6632"/>
            <a:ext cx="7416824" cy="792088"/>
          </a:xfrm>
          <a:solidFill>
            <a:srgbClr val="0070C0"/>
          </a:solidFill>
        </p:spPr>
        <p:txBody>
          <a:bodyPr>
            <a:noAutofit/>
          </a:bodyPr>
          <a:lstStyle/>
          <a:p>
            <a:pPr algn="ctr"/>
            <a:r>
              <a:rPr lang="el-GR" sz="3600" dirty="0" smtClean="0"/>
              <a:t>Εθνογραφια</a:t>
            </a:r>
            <a:r>
              <a:rPr lang="el-GR" sz="3600" dirty="0" smtClean="0">
                <a:latin typeface="Palatino Linotype" panose="02040502050505030304" pitchFamily="18" charset="0"/>
              </a:rPr>
              <a:t> </a:t>
            </a:r>
            <a:endParaRPr lang="en-US" sz="3600" dirty="0">
              <a:solidFill>
                <a:srgbClr val="FF0000"/>
              </a:solidFill>
              <a:latin typeface="Palatino Linotype" panose="02040502050505030304" pitchFamily="18" charset="0"/>
            </a:endParaRPr>
          </a:p>
        </p:txBody>
      </p:sp>
      <p:sp>
        <p:nvSpPr>
          <p:cNvPr id="3" name="Content Placeholder 2"/>
          <p:cNvSpPr>
            <a:spLocks noGrp="1"/>
          </p:cNvSpPr>
          <p:nvPr>
            <p:ph idx="1"/>
          </p:nvPr>
        </p:nvSpPr>
        <p:spPr>
          <a:xfrm>
            <a:off x="457200" y="1052736"/>
            <a:ext cx="7643192" cy="5544616"/>
          </a:xfrm>
        </p:spPr>
        <p:txBody>
          <a:bodyPr>
            <a:noAutofit/>
          </a:bodyPr>
          <a:lstStyle/>
          <a:p>
            <a:pPr>
              <a:lnSpc>
                <a:spcPct val="150000"/>
              </a:lnSpc>
            </a:pPr>
            <a:r>
              <a:rPr lang="el-GR" sz="2400" dirty="0" smtClean="0">
                <a:latin typeface="Palatino Linotype" panose="02040502050505030304" pitchFamily="18" charset="0"/>
              </a:rPr>
              <a:t>Έχει επεκταθεί πλέον στην καταγραφή κι αξιολόγηση καινοτομιών ή σύγχρονων κοινωνικών πλαισίων (π.χ. </a:t>
            </a:r>
            <a:r>
              <a:rPr lang="el-GR" sz="2400" dirty="0">
                <a:latin typeface="Palatino Linotype" panose="02040502050505030304" pitchFamily="18" charset="0"/>
              </a:rPr>
              <a:t>π</a:t>
            </a:r>
            <a:r>
              <a:rPr lang="el-GR" sz="2400" dirty="0" smtClean="0">
                <a:latin typeface="Palatino Linotype" panose="02040502050505030304" pitchFamily="18" charset="0"/>
              </a:rPr>
              <a:t>ρακτικές σε εργασιακό πλαίσιο ή η εφαρμογή της αυτοαξιολόγησης της σχολικής μονάδας ή η επισκεψιμότητα πολιτισμικών αγαθών –η μελέτη </a:t>
            </a:r>
            <a:r>
              <a:rPr lang="el-GR" sz="2400" dirty="0">
                <a:latin typeface="Palatino Linotype" panose="02040502050505030304" pitchFamily="18" charset="0"/>
              </a:rPr>
              <a:t>του </a:t>
            </a:r>
            <a:r>
              <a:rPr lang="el-GR" sz="2400" dirty="0" smtClean="0">
                <a:latin typeface="Palatino Linotype" panose="02040502050505030304" pitchFamily="18" charset="0"/>
              </a:rPr>
              <a:t>γεωγράφου </a:t>
            </a:r>
            <a:r>
              <a:rPr lang="en-US" sz="2400" dirty="0" err="1" smtClean="0">
                <a:latin typeface="Palatino Linotype" panose="02040502050505030304" pitchFamily="18" charset="0"/>
              </a:rPr>
              <a:t>Edesnon</a:t>
            </a:r>
            <a:r>
              <a:rPr lang="en-US" sz="2400" dirty="0" smtClean="0">
                <a:latin typeface="Palatino Linotype" panose="02040502050505030304" pitchFamily="18" charset="0"/>
              </a:rPr>
              <a:t> </a:t>
            </a:r>
            <a:r>
              <a:rPr lang="el-GR" sz="2400" dirty="0" smtClean="0">
                <a:latin typeface="Palatino Linotype" panose="02040502050505030304" pitchFamily="18" charset="0"/>
              </a:rPr>
              <a:t>των επισκέψεων στο </a:t>
            </a:r>
            <a:r>
              <a:rPr lang="en-US" sz="2400" dirty="0" err="1" smtClean="0">
                <a:latin typeface="Palatino Linotype" panose="02040502050505030304" pitchFamily="18" charset="0"/>
              </a:rPr>
              <a:t>Taj</a:t>
            </a:r>
            <a:r>
              <a:rPr lang="en-US" sz="2400" dirty="0" smtClean="0">
                <a:latin typeface="Palatino Linotype" panose="02040502050505030304" pitchFamily="18" charset="0"/>
              </a:rPr>
              <a:t> </a:t>
            </a:r>
            <a:r>
              <a:rPr lang="en-US" sz="2400" dirty="0" err="1" smtClean="0">
                <a:latin typeface="Palatino Linotype" panose="02040502050505030304" pitchFamily="18" charset="0"/>
              </a:rPr>
              <a:t>Mahal</a:t>
            </a:r>
            <a:r>
              <a:rPr lang="en-US" sz="2400" dirty="0" smtClean="0">
                <a:latin typeface="Palatino Linotype" panose="02040502050505030304" pitchFamily="18" charset="0"/>
              </a:rPr>
              <a:t> </a:t>
            </a:r>
            <a:r>
              <a:rPr lang="el-GR" sz="2400" dirty="0" smtClean="0">
                <a:latin typeface="Palatino Linotype" panose="02040502050505030304" pitchFamily="18" charset="0"/>
              </a:rPr>
              <a:t>από Ινδούς και Δυτικούς).</a:t>
            </a:r>
          </a:p>
          <a:p>
            <a:pPr>
              <a:lnSpc>
                <a:spcPct val="150000"/>
              </a:lnSpc>
            </a:pPr>
            <a:r>
              <a:rPr lang="el-GR" sz="2400" dirty="0">
                <a:latin typeface="Palatino Linotype" panose="02040502050505030304" pitchFamily="18" charset="0"/>
              </a:rPr>
              <a:t>Με βιβλιογραφική ανασκόπηση (ο οριενταλισμός στη ζωγραφική</a:t>
            </a:r>
            <a:r>
              <a:rPr lang="el-GR" sz="2400" dirty="0" smtClean="0">
                <a:latin typeface="Palatino Linotype" panose="02040502050505030304" pitchFamily="18" charset="0"/>
              </a:rPr>
              <a:t>).</a:t>
            </a:r>
            <a:endParaRPr lang="en-US" sz="2400" dirty="0">
              <a:latin typeface="Palatino Linotype" panose="02040502050505030304" pitchFamily="18" charset="0"/>
            </a:endParaRPr>
          </a:p>
          <a:p>
            <a:pPr>
              <a:lnSpc>
                <a:spcPct val="150000"/>
              </a:lnSpc>
            </a:pPr>
            <a:endParaRPr lang="el-GR" sz="2400" dirty="0" smtClean="0">
              <a:latin typeface="Palatino Linotype" panose="02040502050505030304" pitchFamily="18" charset="0"/>
            </a:endParaRPr>
          </a:p>
          <a:p>
            <a:pPr marL="0" indent="0">
              <a:buNone/>
            </a:pPr>
            <a:endParaRPr lang="en-US" sz="2400" dirty="0">
              <a:solidFill>
                <a:srgbClr val="FF0000"/>
              </a:solidFill>
              <a:latin typeface="Palatino Linotype" panose="02040502050505030304" pitchFamily="18" charset="0"/>
            </a:endParaRPr>
          </a:p>
        </p:txBody>
      </p:sp>
    </p:spTree>
    <p:extLst>
      <p:ext uri="{BB962C8B-B14F-4D97-AF65-F5344CB8AC3E}">
        <p14:creationId xmlns:p14="http://schemas.microsoft.com/office/powerpoint/2010/main" val="1579036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6632"/>
            <a:ext cx="7416824" cy="792088"/>
          </a:xfrm>
          <a:solidFill>
            <a:srgbClr val="0070C0"/>
          </a:solidFill>
        </p:spPr>
        <p:txBody>
          <a:bodyPr>
            <a:noAutofit/>
          </a:bodyPr>
          <a:lstStyle/>
          <a:p>
            <a:pPr algn="ctr"/>
            <a:r>
              <a:rPr lang="el-GR" sz="3600" dirty="0" smtClean="0"/>
              <a:t>Εθνογραφια</a:t>
            </a:r>
            <a:r>
              <a:rPr lang="el-GR" sz="3600" dirty="0" smtClean="0">
                <a:latin typeface="Palatino Linotype" panose="02040502050505030304" pitchFamily="18" charset="0"/>
              </a:rPr>
              <a:t> </a:t>
            </a:r>
            <a:endParaRPr lang="en-US" sz="3600" dirty="0">
              <a:solidFill>
                <a:srgbClr val="FF0000"/>
              </a:solidFill>
              <a:latin typeface="Palatino Linotype" panose="02040502050505030304" pitchFamily="18" charset="0"/>
            </a:endParaRPr>
          </a:p>
        </p:txBody>
      </p:sp>
      <p:sp>
        <p:nvSpPr>
          <p:cNvPr id="3" name="Content Placeholder 2"/>
          <p:cNvSpPr>
            <a:spLocks noGrp="1"/>
          </p:cNvSpPr>
          <p:nvPr>
            <p:ph idx="1"/>
          </p:nvPr>
        </p:nvSpPr>
        <p:spPr>
          <a:xfrm>
            <a:off x="457200" y="1556792"/>
            <a:ext cx="7571184" cy="4898944"/>
          </a:xfrm>
        </p:spPr>
        <p:txBody>
          <a:bodyPr>
            <a:noAutofit/>
          </a:bodyPr>
          <a:lstStyle/>
          <a:p>
            <a:pPr>
              <a:lnSpc>
                <a:spcPct val="150000"/>
              </a:lnSpc>
            </a:pPr>
            <a:r>
              <a:rPr lang="el-GR" sz="2400" dirty="0" smtClean="0">
                <a:latin typeface="Palatino Linotype" panose="02040502050505030304" pitchFamily="18" charset="0"/>
              </a:rPr>
              <a:t>Βασίζεται στην επιτόπια παρατήρηση στο περιβάλλον που λαμβάνουν χώρα οι κοινωνικές διαδικασίες κι επιχειρείται η καταγραφή κι ανάλυση των καθημερινών εμπειριών των ατόμων/υποκειμένων που συμμετέχουν στην έρευνα.</a:t>
            </a:r>
          </a:p>
        </p:txBody>
      </p:sp>
    </p:spTree>
    <p:extLst>
      <p:ext uri="{BB962C8B-B14F-4D97-AF65-F5344CB8AC3E}">
        <p14:creationId xmlns:p14="http://schemas.microsoft.com/office/powerpoint/2010/main" val="2673381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6632"/>
            <a:ext cx="7416824" cy="576064"/>
          </a:xfrm>
          <a:solidFill>
            <a:srgbClr val="0070C0"/>
          </a:solidFill>
        </p:spPr>
        <p:txBody>
          <a:bodyPr>
            <a:noAutofit/>
          </a:bodyPr>
          <a:lstStyle/>
          <a:p>
            <a:pPr algn="ctr"/>
            <a:r>
              <a:rPr lang="el-GR" sz="3600" dirty="0" smtClean="0"/>
              <a:t>Εθνογραφια</a:t>
            </a:r>
            <a:r>
              <a:rPr lang="el-GR" sz="3600" dirty="0" smtClean="0">
                <a:latin typeface="Palatino Linotype" panose="02040502050505030304" pitchFamily="18" charset="0"/>
              </a:rPr>
              <a:t> </a:t>
            </a:r>
            <a:endParaRPr lang="en-US" sz="3600" dirty="0">
              <a:solidFill>
                <a:srgbClr val="FF0000"/>
              </a:solidFill>
              <a:latin typeface="Palatino Linotype" panose="02040502050505030304" pitchFamily="18" charset="0"/>
            </a:endParaRPr>
          </a:p>
        </p:txBody>
      </p:sp>
      <p:sp>
        <p:nvSpPr>
          <p:cNvPr id="3" name="Content Placeholder 2"/>
          <p:cNvSpPr>
            <a:spLocks noGrp="1"/>
          </p:cNvSpPr>
          <p:nvPr>
            <p:ph idx="1"/>
          </p:nvPr>
        </p:nvSpPr>
        <p:spPr>
          <a:xfrm>
            <a:off x="457200" y="764704"/>
            <a:ext cx="7643192" cy="5904656"/>
          </a:xfrm>
        </p:spPr>
        <p:txBody>
          <a:bodyPr>
            <a:noAutofit/>
          </a:bodyPr>
          <a:lstStyle/>
          <a:p>
            <a:r>
              <a:rPr lang="el-GR" sz="2200" dirty="0" smtClean="0">
                <a:latin typeface="Palatino Linotype" panose="02040502050505030304" pitchFamily="18" charset="0"/>
              </a:rPr>
              <a:t>Συνήθως τα ερευνητικά ερωτήματα έχουν την εξής διατύπωση:</a:t>
            </a:r>
            <a:endParaRPr lang="el-GR" sz="2200" dirty="0">
              <a:latin typeface="Palatino Linotype" panose="02040502050505030304" pitchFamily="18" charset="0"/>
            </a:endParaRPr>
          </a:p>
          <a:p>
            <a:r>
              <a:rPr lang="el-GR" sz="2200" b="1" dirty="0" smtClean="0">
                <a:latin typeface="Palatino Linotype" panose="02040502050505030304" pitchFamily="18" charset="0"/>
              </a:rPr>
              <a:t>Τι</a:t>
            </a:r>
            <a:r>
              <a:rPr lang="el-GR" sz="2200" dirty="0" smtClean="0">
                <a:latin typeface="Palatino Linotype" panose="02040502050505030304" pitchFamily="18" charset="0"/>
              </a:rPr>
              <a:t> </a:t>
            </a:r>
            <a:r>
              <a:rPr lang="el-GR" sz="2200" dirty="0">
                <a:latin typeface="Palatino Linotype" panose="02040502050505030304" pitchFamily="18" charset="0"/>
              </a:rPr>
              <a:t>ακριβώς συμβαίνει εδώ;</a:t>
            </a:r>
          </a:p>
          <a:p>
            <a:r>
              <a:rPr lang="el-GR" sz="2200" dirty="0" smtClean="0">
                <a:latin typeface="Palatino Linotype" panose="02040502050505030304" pitchFamily="18" charset="0"/>
              </a:rPr>
              <a:t>Ποιο </a:t>
            </a:r>
            <a:r>
              <a:rPr lang="el-GR" sz="2200" dirty="0">
                <a:latin typeface="Palatino Linotype" panose="02040502050505030304" pitchFamily="18" charset="0"/>
              </a:rPr>
              <a:t>είναι το νόημα σε αυτά που κάνουν οι άνθρωποι και με </a:t>
            </a:r>
            <a:r>
              <a:rPr lang="el-GR" sz="2200" dirty="0" smtClean="0">
                <a:latin typeface="Palatino Linotype" panose="02040502050505030304" pitchFamily="18" charset="0"/>
              </a:rPr>
              <a:t>ποιον τρόπο (</a:t>
            </a:r>
            <a:r>
              <a:rPr lang="el-GR" sz="2200" b="1" dirty="0" smtClean="0">
                <a:latin typeface="Palatino Linotype" panose="02040502050505030304" pitchFamily="18" charset="0"/>
              </a:rPr>
              <a:t>πώς</a:t>
            </a:r>
            <a:r>
              <a:rPr lang="el-GR" sz="2200" dirty="0" smtClean="0">
                <a:latin typeface="Palatino Linotype" panose="02040502050505030304" pitchFamily="18" charset="0"/>
              </a:rPr>
              <a:t>) εκφράζεται</a:t>
            </a:r>
            <a:r>
              <a:rPr lang="el-GR" sz="2200" dirty="0">
                <a:latin typeface="Palatino Linotype" panose="02040502050505030304" pitchFamily="18" charset="0"/>
              </a:rPr>
              <a:t>;</a:t>
            </a:r>
          </a:p>
          <a:p>
            <a:r>
              <a:rPr lang="el-GR" sz="2200" dirty="0" smtClean="0">
                <a:latin typeface="Palatino Linotype" panose="02040502050505030304" pitchFamily="18" charset="0"/>
              </a:rPr>
              <a:t>Υπάρχουν</a:t>
            </a:r>
            <a:r>
              <a:rPr lang="el-GR" sz="2200" dirty="0">
                <a:latin typeface="Palatino Linotype" panose="02040502050505030304" pitchFamily="18" charset="0"/>
              </a:rPr>
              <a:t>, και αν ναι, ποιες είναι οι διαφορετικές ερμηνείες των </a:t>
            </a:r>
            <a:r>
              <a:rPr lang="el-GR" sz="2200" dirty="0" smtClean="0">
                <a:latin typeface="Palatino Linotype" panose="02040502050505030304" pitchFamily="18" charset="0"/>
              </a:rPr>
              <a:t>ίδιων διαδικασιών</a:t>
            </a:r>
            <a:r>
              <a:rPr lang="el-GR" sz="2200" dirty="0">
                <a:latin typeface="Palatino Linotype" panose="02040502050505030304" pitchFamily="18" charset="0"/>
              </a:rPr>
              <a:t>, φαινομένων ή πράξεων;</a:t>
            </a:r>
          </a:p>
          <a:p>
            <a:r>
              <a:rPr lang="el-GR" sz="2200" dirty="0" smtClean="0">
                <a:latin typeface="Palatino Linotype" panose="02040502050505030304" pitchFamily="18" charset="0"/>
              </a:rPr>
              <a:t>Πώς </a:t>
            </a:r>
            <a:r>
              <a:rPr lang="el-GR" sz="2200" dirty="0">
                <a:latin typeface="Palatino Linotype" panose="02040502050505030304" pitchFamily="18" charset="0"/>
              </a:rPr>
              <a:t>κατανοούν και ερμηνεύουν την πραγματικότητα τα άτομα </a:t>
            </a:r>
            <a:r>
              <a:rPr lang="el-GR" sz="2200" dirty="0" smtClean="0">
                <a:latin typeface="Palatino Linotype" panose="02040502050505030304" pitchFamily="18" charset="0"/>
              </a:rPr>
              <a:t>σε διαφορετικά </a:t>
            </a:r>
            <a:r>
              <a:rPr lang="el-GR" sz="2200" dirty="0">
                <a:latin typeface="Palatino Linotype" panose="02040502050505030304" pitchFamily="18" charset="0"/>
              </a:rPr>
              <a:t>κοινωνικά και πολιτισμικά πλαίσια;</a:t>
            </a:r>
          </a:p>
          <a:p>
            <a:r>
              <a:rPr lang="el-GR" sz="2200" dirty="0" smtClean="0">
                <a:latin typeface="Palatino Linotype" panose="02040502050505030304" pitchFamily="18" charset="0"/>
              </a:rPr>
              <a:t>Πώς </a:t>
            </a:r>
            <a:r>
              <a:rPr lang="el-GR" sz="2200" dirty="0">
                <a:latin typeface="Palatino Linotype" panose="02040502050505030304" pitchFamily="18" charset="0"/>
              </a:rPr>
              <a:t>επιδρούν και ποιες επιπτώσεις έχουν στην κοινωνική δράση </a:t>
            </a:r>
            <a:r>
              <a:rPr lang="el-GR" sz="2200" dirty="0" smtClean="0">
                <a:latin typeface="Palatino Linotype" panose="02040502050505030304" pitchFamily="18" charset="0"/>
              </a:rPr>
              <a:t>οι διαφορετικές </a:t>
            </a:r>
            <a:r>
              <a:rPr lang="el-GR" sz="2200" dirty="0">
                <a:latin typeface="Palatino Linotype" panose="02040502050505030304" pitchFamily="18" charset="0"/>
              </a:rPr>
              <a:t>ερμηνείες;</a:t>
            </a:r>
          </a:p>
          <a:p>
            <a:r>
              <a:rPr lang="el-GR" sz="2200" dirty="0" smtClean="0">
                <a:latin typeface="Palatino Linotype" panose="02040502050505030304" pitchFamily="18" charset="0"/>
              </a:rPr>
              <a:t>Πώς </a:t>
            </a:r>
            <a:r>
              <a:rPr lang="el-GR" sz="2200" dirty="0">
                <a:latin typeface="Palatino Linotype" panose="02040502050505030304" pitchFamily="18" charset="0"/>
              </a:rPr>
              <a:t>συνδέονται οι διάφορες ερμηνείες και νοηματοδοτήσεις </a:t>
            </a:r>
            <a:r>
              <a:rPr lang="el-GR" sz="2200" dirty="0" smtClean="0">
                <a:latin typeface="Palatino Linotype" panose="02040502050505030304" pitchFamily="18" charset="0"/>
              </a:rPr>
              <a:t>με ευρύτερες </a:t>
            </a:r>
            <a:r>
              <a:rPr lang="el-GR" sz="2200" dirty="0">
                <a:latin typeface="Palatino Linotype" panose="02040502050505030304" pitchFamily="18" charset="0"/>
              </a:rPr>
              <a:t>κοινωνικές διαδικασίες και δομικούς παράγοντες;</a:t>
            </a:r>
            <a:endParaRPr lang="el-GR" sz="2200" dirty="0" smtClean="0">
              <a:latin typeface="Palatino Linotype" panose="02040502050505030304" pitchFamily="18" charset="0"/>
            </a:endParaRPr>
          </a:p>
        </p:txBody>
      </p:sp>
    </p:spTree>
    <p:extLst>
      <p:ext uri="{BB962C8B-B14F-4D97-AF65-F5344CB8AC3E}">
        <p14:creationId xmlns:p14="http://schemas.microsoft.com/office/powerpoint/2010/main" val="3068010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416824" cy="804704"/>
          </a:xfrm>
          <a:solidFill>
            <a:srgbClr val="36C72F"/>
          </a:solidFill>
        </p:spPr>
        <p:txBody>
          <a:bodyPr/>
          <a:lstStyle/>
          <a:p>
            <a:pPr algn="ctr"/>
            <a:r>
              <a:rPr lang="el-GR" dirty="0" smtClean="0"/>
              <a:t>Βιογραφικη Μελετη</a:t>
            </a:r>
            <a:endParaRPr lang="en-US" dirty="0"/>
          </a:p>
        </p:txBody>
      </p:sp>
      <p:sp>
        <p:nvSpPr>
          <p:cNvPr id="3" name="Content Placeholder 2"/>
          <p:cNvSpPr>
            <a:spLocks noGrp="1"/>
          </p:cNvSpPr>
          <p:nvPr>
            <p:ph idx="1"/>
          </p:nvPr>
        </p:nvSpPr>
        <p:spPr>
          <a:xfrm>
            <a:off x="457200" y="1124744"/>
            <a:ext cx="7239000" cy="5330992"/>
          </a:xfrm>
        </p:spPr>
        <p:txBody>
          <a:bodyPr>
            <a:normAutofit fontScale="92500" lnSpcReduction="20000"/>
          </a:bodyPr>
          <a:lstStyle/>
          <a:p>
            <a:pPr>
              <a:lnSpc>
                <a:spcPct val="150000"/>
              </a:lnSpc>
            </a:pPr>
            <a:r>
              <a:rPr lang="el-GR" dirty="0" smtClean="0">
                <a:latin typeface="Palatino Linotype" panose="02040502050505030304" pitchFamily="18" charset="0"/>
              </a:rPr>
              <a:t>Η βιογραφική έρευνα αποτελεί την εκτεταμένη καταγραφή της ζωής ενός ατόμου ή πολλών ατόμων ως ένα είδος γραπτής τεκμηρίωσης.</a:t>
            </a:r>
          </a:p>
          <a:p>
            <a:pPr>
              <a:lnSpc>
                <a:spcPct val="150000"/>
              </a:lnSpc>
            </a:pPr>
            <a:r>
              <a:rPr lang="el-GR" dirty="0" smtClean="0">
                <a:latin typeface="Palatino Linotype" panose="02040502050505030304" pitchFamily="18" charset="0"/>
              </a:rPr>
              <a:t>Μπορεί να συναντηθεί στη βιβλιογραφία υπό την αιγίδα της εθνογραφίας.</a:t>
            </a:r>
          </a:p>
          <a:p>
            <a:pPr>
              <a:lnSpc>
                <a:spcPct val="150000"/>
              </a:lnSpc>
            </a:pPr>
            <a:r>
              <a:rPr lang="el-GR" dirty="0" smtClean="0">
                <a:latin typeface="Palatino Linotype" panose="02040502050505030304" pitchFamily="18" charset="0"/>
              </a:rPr>
              <a:t>Συναντάται στη βιβλιογραφία ως αφηγηματική έρευνα, ιστορίες ζωής, βιογραφία ή αυτοβιογραφία και γίνεται αντιληπτή ως </a:t>
            </a:r>
            <a:r>
              <a:rPr lang="el-GR" dirty="0">
                <a:latin typeface="Palatino Linotype" panose="02040502050505030304" pitchFamily="18" charset="0"/>
              </a:rPr>
              <a:t>έρευνα και κατασκευή νοήματος από προσωπικά χρονικά </a:t>
            </a:r>
            <a:r>
              <a:rPr lang="el-GR" dirty="0" smtClean="0">
                <a:latin typeface="Palatino Linotype" panose="02040502050505030304" pitchFamily="18" charset="0"/>
              </a:rPr>
              <a:t>γεγονότα </a:t>
            </a:r>
            <a:r>
              <a:rPr lang="en-US" dirty="0" smtClean="0">
                <a:latin typeface="Palatino Linotype" panose="02040502050505030304" pitchFamily="18" charset="0"/>
              </a:rPr>
              <a:t>(</a:t>
            </a:r>
            <a:r>
              <a:rPr lang="en-US" dirty="0" err="1" smtClean="0">
                <a:latin typeface="Palatino Linotype" panose="02040502050505030304" pitchFamily="18" charset="0"/>
              </a:rPr>
              <a:t>Denzin</a:t>
            </a:r>
            <a:r>
              <a:rPr lang="en-US" dirty="0" smtClean="0">
                <a:latin typeface="Palatino Linotype" panose="02040502050505030304" pitchFamily="18" charset="0"/>
              </a:rPr>
              <a:t>, 1989).</a:t>
            </a:r>
            <a:endParaRPr lang="en-US" dirty="0">
              <a:latin typeface="Palatino Linotype" panose="02040502050505030304" pitchFamily="18" charset="0"/>
            </a:endParaRPr>
          </a:p>
        </p:txBody>
      </p:sp>
    </p:spTree>
    <p:extLst>
      <p:ext uri="{BB962C8B-B14F-4D97-AF65-F5344CB8AC3E}">
        <p14:creationId xmlns:p14="http://schemas.microsoft.com/office/powerpoint/2010/main" val="4058693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7416824" cy="648072"/>
          </a:xfrm>
          <a:solidFill>
            <a:srgbClr val="36C72F"/>
          </a:solidFill>
        </p:spPr>
        <p:txBody>
          <a:bodyPr/>
          <a:lstStyle/>
          <a:p>
            <a:pPr algn="ctr"/>
            <a:r>
              <a:rPr lang="el-GR" dirty="0" smtClean="0"/>
              <a:t>Βιογραφικη Μελετη</a:t>
            </a:r>
            <a:endParaRPr lang="en-US" dirty="0"/>
          </a:p>
        </p:txBody>
      </p:sp>
      <p:sp>
        <p:nvSpPr>
          <p:cNvPr id="3" name="Content Placeholder 2"/>
          <p:cNvSpPr>
            <a:spLocks noGrp="1"/>
          </p:cNvSpPr>
          <p:nvPr>
            <p:ph idx="1"/>
          </p:nvPr>
        </p:nvSpPr>
        <p:spPr>
          <a:xfrm>
            <a:off x="179512" y="692696"/>
            <a:ext cx="7992888" cy="5904656"/>
          </a:xfrm>
        </p:spPr>
        <p:txBody>
          <a:bodyPr>
            <a:normAutofit fontScale="25000" lnSpcReduction="20000"/>
          </a:bodyPr>
          <a:lstStyle/>
          <a:p>
            <a:pPr>
              <a:lnSpc>
                <a:spcPct val="150000"/>
              </a:lnSpc>
            </a:pPr>
            <a:r>
              <a:rPr lang="el-GR" sz="9600" dirty="0">
                <a:latin typeface="Palatino Linotype" panose="02040502050505030304" pitchFamily="18" charset="0"/>
              </a:rPr>
              <a:t>Οι ιστορίες ζωής συμβάλλουν στην παραγωγή βιωματικής και διαλεκτικής γνώσης η οποία προέρχεται από τη συνεχή αλληλεπίδραση μεταξύ θεωρίας, έρευνας, διαδικασίας μάθησης, και της προσωπικής ή και ομαδικής εμπειρίας (Παζιώνη-Καλλή, 2009</a:t>
            </a:r>
            <a:r>
              <a:rPr lang="el-GR" sz="9600" dirty="0" smtClean="0">
                <a:latin typeface="Palatino Linotype" panose="02040502050505030304" pitchFamily="18" charset="0"/>
              </a:rPr>
              <a:t>).</a:t>
            </a:r>
          </a:p>
          <a:p>
            <a:pPr>
              <a:lnSpc>
                <a:spcPct val="150000"/>
              </a:lnSpc>
            </a:pPr>
            <a:r>
              <a:rPr lang="el-GR" sz="9600" dirty="0" smtClean="0">
                <a:latin typeface="Palatino Linotype" panose="02040502050505030304" pitchFamily="18" charset="0"/>
              </a:rPr>
              <a:t>Οι βιογραφικές προσεγγίσεις έχουν χρησιμοποιηθεί εκτενώς στην κοινωνιολογία, την ιστορία, την ψυχολογία και την εκπαίδευση.</a:t>
            </a:r>
          </a:p>
          <a:p>
            <a:pPr>
              <a:lnSpc>
                <a:spcPct val="150000"/>
              </a:lnSpc>
            </a:pPr>
            <a:r>
              <a:rPr lang="el-GR" sz="9600" dirty="0" smtClean="0">
                <a:latin typeface="Palatino Linotype" panose="02040502050505030304" pitchFamily="18" charset="0"/>
              </a:rPr>
              <a:t>Είναι δυνατόν να μελετηθούν: το παρελθόν, οι συγκρούσεις, η δόμηση ατομικής ή συλλογικής ταυτότητας.</a:t>
            </a:r>
            <a:endParaRPr lang="el-GR" sz="4400" dirty="0" smtClean="0">
              <a:latin typeface="Palatino Linotype" panose="02040502050505030304" pitchFamily="18" charset="0"/>
            </a:endParaRPr>
          </a:p>
          <a:p>
            <a:pPr marL="0" indent="0">
              <a:lnSpc>
                <a:spcPct val="150000"/>
              </a:lnSpc>
              <a:buNone/>
            </a:pPr>
            <a:endParaRPr lang="el-GR" dirty="0" smtClean="0">
              <a:latin typeface="Palatino Linotype" panose="02040502050505030304" pitchFamily="18" charset="0"/>
            </a:endParaRPr>
          </a:p>
        </p:txBody>
      </p:sp>
    </p:spTree>
    <p:extLst>
      <p:ext uri="{BB962C8B-B14F-4D97-AF65-F5344CB8AC3E}">
        <p14:creationId xmlns:p14="http://schemas.microsoft.com/office/powerpoint/2010/main" val="1468752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7416824" cy="720080"/>
          </a:xfrm>
          <a:solidFill>
            <a:srgbClr val="36C72F"/>
          </a:solidFill>
        </p:spPr>
        <p:txBody>
          <a:bodyPr/>
          <a:lstStyle/>
          <a:p>
            <a:pPr algn="ctr"/>
            <a:r>
              <a:rPr lang="el-GR" dirty="0" smtClean="0"/>
              <a:t>Βιογραφικη Μελετη</a:t>
            </a:r>
            <a:endParaRPr lang="en-US" dirty="0"/>
          </a:p>
        </p:txBody>
      </p:sp>
      <p:sp>
        <p:nvSpPr>
          <p:cNvPr id="3" name="Content Placeholder 2"/>
          <p:cNvSpPr>
            <a:spLocks noGrp="1"/>
          </p:cNvSpPr>
          <p:nvPr>
            <p:ph idx="1"/>
          </p:nvPr>
        </p:nvSpPr>
        <p:spPr>
          <a:xfrm>
            <a:off x="323528" y="980728"/>
            <a:ext cx="7848872" cy="5475008"/>
          </a:xfrm>
        </p:spPr>
        <p:txBody>
          <a:bodyPr>
            <a:normAutofit lnSpcReduction="10000"/>
          </a:bodyPr>
          <a:lstStyle/>
          <a:p>
            <a:pPr>
              <a:lnSpc>
                <a:spcPct val="160000"/>
              </a:lnSpc>
              <a:spcBef>
                <a:spcPts val="0"/>
              </a:spcBef>
            </a:pPr>
            <a:r>
              <a:rPr lang="el-GR" dirty="0" smtClean="0">
                <a:latin typeface="Palatino Linotype" panose="02040502050505030304" pitchFamily="18" charset="0"/>
              </a:rPr>
              <a:t>Παράδειγμα από το χώρο της εκπαίδευσης:</a:t>
            </a:r>
          </a:p>
          <a:p>
            <a:pPr>
              <a:lnSpc>
                <a:spcPct val="160000"/>
              </a:lnSpc>
              <a:spcBef>
                <a:spcPts val="0"/>
              </a:spcBef>
              <a:buFont typeface="Wingdings" panose="05000000000000000000" pitchFamily="2" charset="2"/>
              <a:buChar char="Ø"/>
            </a:pPr>
            <a:r>
              <a:rPr lang="el-GR" dirty="0" smtClean="0">
                <a:latin typeface="Palatino Linotype" panose="02040502050505030304" pitchFamily="18" charset="0"/>
              </a:rPr>
              <a:t>η </a:t>
            </a:r>
            <a:r>
              <a:rPr lang="el-GR" dirty="0">
                <a:latin typeface="Palatino Linotype" panose="02040502050505030304" pitchFamily="18" charset="0"/>
              </a:rPr>
              <a:t>διερεύνηση ιστοριών ζωής </a:t>
            </a:r>
            <a:r>
              <a:rPr lang="el-GR" dirty="0" smtClean="0">
                <a:latin typeface="Palatino Linotype" panose="02040502050505030304" pitchFamily="18" charset="0"/>
              </a:rPr>
              <a:t>των εκπαιδευτικών, η </a:t>
            </a:r>
            <a:r>
              <a:rPr lang="el-GR" dirty="0">
                <a:latin typeface="Palatino Linotype" panose="02040502050505030304" pitchFamily="18" charset="0"/>
              </a:rPr>
              <a:t>επικέντρωση στην καθημερινή </a:t>
            </a:r>
            <a:r>
              <a:rPr lang="el-GR" dirty="0" smtClean="0">
                <a:latin typeface="Palatino Linotype" panose="02040502050505030304" pitchFamily="18" charset="0"/>
              </a:rPr>
              <a:t>τους ζωή</a:t>
            </a:r>
            <a:r>
              <a:rPr lang="el-GR" dirty="0">
                <a:latin typeface="Palatino Linotype" panose="02040502050505030304" pitchFamily="18" charset="0"/>
              </a:rPr>
              <a:t>, η μάθηση του </a:t>
            </a:r>
            <a:r>
              <a:rPr lang="el-GR" dirty="0" smtClean="0">
                <a:latin typeface="Palatino Linotype" panose="02040502050505030304" pitchFamily="18" charset="0"/>
              </a:rPr>
              <a:t>επαγγέλματος, κύκλοι </a:t>
            </a:r>
            <a:r>
              <a:rPr lang="el-GR" dirty="0">
                <a:latin typeface="Palatino Linotype" panose="02040502050505030304" pitchFamily="18" charset="0"/>
              </a:rPr>
              <a:t>της σταδιοδρομίας, εκπαιδευτική σκέψη, </a:t>
            </a:r>
            <a:r>
              <a:rPr lang="el-GR" dirty="0" smtClean="0">
                <a:latin typeface="Palatino Linotype" panose="02040502050505030304" pitchFamily="18" charset="0"/>
              </a:rPr>
              <a:t>θέματα </a:t>
            </a:r>
            <a:r>
              <a:rPr lang="el-GR" dirty="0">
                <a:latin typeface="Palatino Linotype" panose="02040502050505030304" pitchFamily="18" charset="0"/>
              </a:rPr>
              <a:t>σχετικά με τη συνεχή επιμόρφωση και την επαγγελματική τους εξέλιξη (</a:t>
            </a:r>
            <a:r>
              <a:rPr lang="el-GR" dirty="0" smtClean="0">
                <a:latin typeface="Palatino Linotype" panose="02040502050505030304" pitchFamily="18" charset="0"/>
              </a:rPr>
              <a:t>βλ.</a:t>
            </a:r>
            <a:r>
              <a:rPr lang="en-US" dirty="0" err="1" smtClean="0">
                <a:latin typeface="Palatino Linotype" panose="02040502050505030304" pitchFamily="18" charset="0"/>
              </a:rPr>
              <a:t>Clandinin</a:t>
            </a:r>
            <a:r>
              <a:rPr lang="en-US" dirty="0" smtClean="0">
                <a:latin typeface="Palatino Linotype" panose="02040502050505030304" pitchFamily="18" charset="0"/>
              </a:rPr>
              <a:t> </a:t>
            </a:r>
            <a:r>
              <a:rPr lang="en-US" dirty="0">
                <a:latin typeface="Palatino Linotype" panose="02040502050505030304" pitchFamily="18" charset="0"/>
              </a:rPr>
              <a:t>&amp; </a:t>
            </a:r>
            <a:r>
              <a:rPr lang="en-US" dirty="0" smtClean="0">
                <a:latin typeface="Palatino Linotype" panose="02040502050505030304" pitchFamily="18" charset="0"/>
              </a:rPr>
              <a:t>Connelly</a:t>
            </a:r>
            <a:r>
              <a:rPr lang="el-GR" dirty="0" smtClean="0">
                <a:latin typeface="Palatino Linotype" panose="02040502050505030304" pitchFamily="18" charset="0"/>
              </a:rPr>
              <a:t>,</a:t>
            </a:r>
            <a:r>
              <a:rPr lang="en-US" dirty="0" smtClean="0">
                <a:latin typeface="Palatino Linotype" panose="02040502050505030304" pitchFamily="18" charset="0"/>
              </a:rPr>
              <a:t> 2000· Goodson</a:t>
            </a:r>
            <a:r>
              <a:rPr lang="el-GR" dirty="0" smtClean="0">
                <a:latin typeface="Palatino Linotype" panose="02040502050505030304" pitchFamily="18" charset="0"/>
              </a:rPr>
              <a:t>,</a:t>
            </a:r>
            <a:r>
              <a:rPr lang="en-US" dirty="0" smtClean="0">
                <a:latin typeface="Palatino Linotype" panose="02040502050505030304" pitchFamily="18" charset="0"/>
              </a:rPr>
              <a:t> 1992∙ </a:t>
            </a:r>
            <a:r>
              <a:rPr lang="en-US" dirty="0">
                <a:latin typeface="Palatino Linotype" panose="02040502050505030304" pitchFamily="18" charset="0"/>
              </a:rPr>
              <a:t>Goodson &amp; </a:t>
            </a:r>
            <a:r>
              <a:rPr lang="en-US" dirty="0" smtClean="0">
                <a:latin typeface="Palatino Linotype" panose="02040502050505030304" pitchFamily="18" charset="0"/>
              </a:rPr>
              <a:t>Sikes</a:t>
            </a:r>
            <a:r>
              <a:rPr lang="el-GR" dirty="0" smtClean="0">
                <a:latin typeface="Palatino Linotype" panose="02040502050505030304" pitchFamily="18" charset="0"/>
              </a:rPr>
              <a:t>,</a:t>
            </a:r>
            <a:r>
              <a:rPr lang="en-US" dirty="0" smtClean="0">
                <a:latin typeface="Palatino Linotype" panose="02040502050505030304" pitchFamily="18" charset="0"/>
              </a:rPr>
              <a:t> </a:t>
            </a:r>
            <a:r>
              <a:rPr lang="en-US" dirty="0">
                <a:latin typeface="Palatino Linotype" panose="02040502050505030304" pitchFamily="18" charset="0"/>
              </a:rPr>
              <a:t>2001</a:t>
            </a:r>
            <a:r>
              <a:rPr lang="en-US" dirty="0" smtClean="0">
                <a:latin typeface="Palatino Linotype" panose="02040502050505030304" pitchFamily="18" charset="0"/>
              </a:rPr>
              <a:t>)</a:t>
            </a:r>
            <a:r>
              <a:rPr lang="el-GR" dirty="0" smtClean="0">
                <a:latin typeface="Palatino Linotype" panose="02040502050505030304" pitchFamily="18" charset="0"/>
              </a:rPr>
              <a:t>.</a:t>
            </a:r>
            <a:endParaRPr lang="en-US" dirty="0">
              <a:latin typeface="Palatino Linotype" panose="02040502050505030304" pitchFamily="18" charset="0"/>
            </a:endParaRPr>
          </a:p>
        </p:txBody>
      </p:sp>
    </p:spTree>
    <p:extLst>
      <p:ext uri="{BB962C8B-B14F-4D97-AF65-F5344CB8AC3E}">
        <p14:creationId xmlns:p14="http://schemas.microsoft.com/office/powerpoint/2010/main" val="1344592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416824" cy="720080"/>
          </a:xfrm>
          <a:solidFill>
            <a:srgbClr val="DF17B9"/>
          </a:solidFill>
        </p:spPr>
        <p:txBody>
          <a:bodyPr/>
          <a:lstStyle/>
          <a:p>
            <a:pPr algn="ctr"/>
            <a:r>
              <a:rPr lang="el-GR" dirty="0" smtClean="0"/>
              <a:t>Μελετη περιπτωσησ</a:t>
            </a:r>
            <a:endParaRPr lang="en-US" dirty="0"/>
          </a:p>
        </p:txBody>
      </p:sp>
      <p:sp>
        <p:nvSpPr>
          <p:cNvPr id="3" name="Content Placeholder 2"/>
          <p:cNvSpPr>
            <a:spLocks noGrp="1"/>
          </p:cNvSpPr>
          <p:nvPr>
            <p:ph idx="1"/>
          </p:nvPr>
        </p:nvSpPr>
        <p:spPr>
          <a:xfrm>
            <a:off x="457200" y="980728"/>
            <a:ext cx="7427168" cy="5475008"/>
          </a:xfrm>
        </p:spPr>
        <p:txBody>
          <a:bodyPr>
            <a:normAutofit fontScale="85000" lnSpcReduction="20000"/>
          </a:bodyPr>
          <a:lstStyle/>
          <a:p>
            <a:pPr>
              <a:lnSpc>
                <a:spcPct val="150000"/>
              </a:lnSpc>
            </a:pPr>
            <a:r>
              <a:rPr lang="el-GR" sz="2800" dirty="0">
                <a:latin typeface="Palatino Linotype" panose="02040502050505030304" pitchFamily="18" charset="0"/>
              </a:rPr>
              <a:t>Σε βάθος διερεύνηση μιας ολότητας, με σαφή και οριοθετημένη ταυτότητα («περίπτωση»), όπου εξετάζεται λεπτομερώς το (εσωτερικό και εξωτερικό) πλαίσιο λειτουργίας του συγκεκριμένου συστήματος. </a:t>
            </a:r>
            <a:endParaRPr lang="el-GR" sz="2800" dirty="0" smtClean="0">
              <a:latin typeface="Palatino Linotype" panose="02040502050505030304" pitchFamily="18" charset="0"/>
            </a:endParaRPr>
          </a:p>
          <a:p>
            <a:pPr>
              <a:lnSpc>
                <a:spcPct val="150000"/>
              </a:lnSpc>
            </a:pPr>
            <a:r>
              <a:rPr lang="el-GR" sz="2800" dirty="0" smtClean="0">
                <a:latin typeface="Palatino Linotype" panose="02040502050505030304" pitchFamily="18" charset="0"/>
              </a:rPr>
              <a:t>Το </a:t>
            </a:r>
            <a:r>
              <a:rPr lang="el-GR" sz="2800" dirty="0">
                <a:latin typeface="Palatino Linotype" panose="02040502050505030304" pitchFamily="18" charset="0"/>
              </a:rPr>
              <a:t>ζητούμενο είναι </a:t>
            </a:r>
            <a:r>
              <a:rPr lang="el-GR" sz="2800" dirty="0" smtClean="0">
                <a:latin typeface="Palatino Linotype" panose="02040502050505030304" pitchFamily="18" charset="0"/>
              </a:rPr>
              <a:t>μια ολιστική </a:t>
            </a:r>
            <a:r>
              <a:rPr lang="el-GR" sz="2800" dirty="0">
                <a:latin typeface="Palatino Linotype" panose="02040502050505030304" pitchFamily="18" charset="0"/>
              </a:rPr>
              <a:t>περιγραφή με στόχο την όσο το δυνατό πληρέστερη κατανόηση ενός ατόμου, μιας ομάδας, ενός οργανισμού, μιας κατάστασης, μιας δραστηριότητας ή διαδικασίας. </a:t>
            </a:r>
            <a:endParaRPr lang="el-GR" sz="2800" dirty="0" smtClean="0">
              <a:latin typeface="Palatino Linotype" panose="02040502050505030304" pitchFamily="18" charset="0"/>
            </a:endParaRPr>
          </a:p>
          <a:p>
            <a:pPr>
              <a:lnSpc>
                <a:spcPct val="150000"/>
              </a:lnSpc>
            </a:pPr>
            <a:r>
              <a:rPr lang="el-GR" sz="2800" dirty="0" smtClean="0">
                <a:latin typeface="Palatino Linotype" panose="02040502050505030304" pitchFamily="18" charset="0"/>
              </a:rPr>
              <a:t>Μία ή περισσότερες μελέτες περίπτωσης. </a:t>
            </a:r>
            <a:endParaRPr lang="el-GR" sz="2800" dirty="0">
              <a:latin typeface="Palatino Linotype" panose="02040502050505030304" pitchFamily="18" charset="0"/>
            </a:endParaRPr>
          </a:p>
        </p:txBody>
      </p:sp>
    </p:spTree>
    <p:extLst>
      <p:ext uri="{BB962C8B-B14F-4D97-AF65-F5344CB8AC3E}">
        <p14:creationId xmlns:p14="http://schemas.microsoft.com/office/powerpoint/2010/main" val="4106820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7239000" cy="5547016"/>
          </a:xfrm>
        </p:spPr>
        <p:txBody>
          <a:bodyPr>
            <a:normAutofit fontScale="92500"/>
          </a:bodyPr>
          <a:lstStyle/>
          <a:p>
            <a:r>
              <a:rPr lang="el-GR" sz="2200" dirty="0" smtClean="0">
                <a:latin typeface="Palatino Linotype" panose="02040502050505030304" pitchFamily="18" charset="0"/>
              </a:rPr>
              <a:t>Θεωρητικό </a:t>
            </a:r>
            <a:r>
              <a:rPr lang="el-GR" sz="2200" dirty="0">
                <a:latin typeface="Palatino Linotype" panose="02040502050505030304" pitchFamily="18" charset="0"/>
              </a:rPr>
              <a:t>μέρος</a:t>
            </a:r>
          </a:p>
          <a:p>
            <a:pPr marL="0" indent="0">
              <a:buNone/>
            </a:pPr>
            <a:r>
              <a:rPr lang="en-US" sz="2200" dirty="0" smtClean="0">
                <a:latin typeface="Palatino Linotype" panose="02040502050505030304" pitchFamily="18" charset="0"/>
              </a:rPr>
              <a:t>	</a:t>
            </a:r>
            <a:r>
              <a:rPr lang="el-GR" sz="2200" dirty="0">
                <a:solidFill>
                  <a:srgbClr val="FF0000"/>
                </a:solidFill>
                <a:latin typeface="Palatino Linotype" panose="02040502050505030304" pitchFamily="18" charset="0"/>
              </a:rPr>
              <a:t>1. Ερευνητικό Πρόβλημα</a:t>
            </a:r>
          </a:p>
          <a:p>
            <a:pPr lvl="3">
              <a:buFont typeface="Wingdings" panose="05000000000000000000" pitchFamily="2" charset="2"/>
              <a:buChar char="Ø"/>
            </a:pPr>
            <a:r>
              <a:rPr lang="el-GR" sz="2200" dirty="0" smtClean="0">
                <a:solidFill>
                  <a:schemeClr val="tx1"/>
                </a:solidFill>
                <a:latin typeface="Palatino Linotype" panose="02040502050505030304" pitchFamily="18" charset="0"/>
              </a:rPr>
              <a:t>Εντοπισμός </a:t>
            </a:r>
            <a:r>
              <a:rPr lang="el-GR" sz="2200" dirty="0">
                <a:solidFill>
                  <a:schemeClr val="tx1"/>
                </a:solidFill>
                <a:latin typeface="Palatino Linotype" panose="02040502050505030304" pitchFamily="18" charset="0"/>
              </a:rPr>
              <a:t>του θέματος</a:t>
            </a:r>
          </a:p>
          <a:p>
            <a:pPr lvl="3">
              <a:buFont typeface="Wingdings" panose="05000000000000000000" pitchFamily="2" charset="2"/>
              <a:buChar char="Ø"/>
            </a:pPr>
            <a:r>
              <a:rPr lang="el-GR" sz="2200" dirty="0" smtClean="0">
                <a:solidFill>
                  <a:schemeClr val="tx1"/>
                </a:solidFill>
                <a:latin typeface="Palatino Linotype" panose="02040502050505030304" pitchFamily="18" charset="0"/>
              </a:rPr>
              <a:t>Προσδιορισμός </a:t>
            </a:r>
            <a:r>
              <a:rPr lang="el-GR" sz="2200" dirty="0">
                <a:solidFill>
                  <a:schemeClr val="tx1"/>
                </a:solidFill>
                <a:latin typeface="Palatino Linotype" panose="02040502050505030304" pitchFamily="18" charset="0"/>
              </a:rPr>
              <a:t>του προβλήματος</a:t>
            </a:r>
          </a:p>
          <a:p>
            <a:pPr lvl="3">
              <a:buFont typeface="Wingdings" panose="05000000000000000000" pitchFamily="2" charset="2"/>
              <a:buChar char="Ø"/>
            </a:pPr>
            <a:r>
              <a:rPr lang="el-GR" sz="2200" dirty="0" smtClean="0">
                <a:solidFill>
                  <a:schemeClr val="tx1"/>
                </a:solidFill>
                <a:latin typeface="Palatino Linotype" panose="02040502050505030304" pitchFamily="18" charset="0"/>
              </a:rPr>
              <a:t>Τεκμηρίωση </a:t>
            </a:r>
            <a:r>
              <a:rPr lang="el-GR" sz="2200" dirty="0">
                <a:solidFill>
                  <a:schemeClr val="tx1"/>
                </a:solidFill>
                <a:latin typeface="Palatino Linotype" panose="02040502050505030304" pitchFamily="18" charset="0"/>
              </a:rPr>
              <a:t>του προβλήματος (γιατί;)</a:t>
            </a:r>
          </a:p>
          <a:p>
            <a:pPr lvl="3">
              <a:buFont typeface="Wingdings" panose="05000000000000000000" pitchFamily="2" charset="2"/>
              <a:buChar char="Ø"/>
            </a:pPr>
            <a:r>
              <a:rPr lang="el-GR" sz="2200" dirty="0" smtClean="0">
                <a:solidFill>
                  <a:schemeClr val="tx1"/>
                </a:solidFill>
                <a:latin typeface="Palatino Linotype" panose="02040502050505030304" pitchFamily="18" charset="0"/>
              </a:rPr>
              <a:t>Χρησιμότητα </a:t>
            </a:r>
            <a:r>
              <a:rPr lang="el-GR" sz="2200" dirty="0">
                <a:solidFill>
                  <a:schemeClr val="tx1"/>
                </a:solidFill>
                <a:latin typeface="Palatino Linotype" panose="02040502050505030304" pitchFamily="18" charset="0"/>
              </a:rPr>
              <a:t>της αντιμετώπισής του (για ποιούς;)</a:t>
            </a:r>
          </a:p>
          <a:p>
            <a:pPr marL="0" indent="0">
              <a:buNone/>
            </a:pPr>
            <a:r>
              <a:rPr lang="el-GR" sz="2200" dirty="0" smtClean="0">
                <a:latin typeface="Palatino Linotype" panose="02040502050505030304" pitchFamily="18" charset="0"/>
              </a:rPr>
              <a:t>	</a:t>
            </a:r>
            <a:r>
              <a:rPr lang="el-GR" sz="2200" dirty="0" smtClean="0">
                <a:solidFill>
                  <a:srgbClr val="FF0000"/>
                </a:solidFill>
                <a:latin typeface="Palatino Linotype" panose="02040502050505030304" pitchFamily="18" charset="0"/>
              </a:rPr>
              <a:t>2</a:t>
            </a:r>
            <a:r>
              <a:rPr lang="el-GR" sz="2200" dirty="0">
                <a:solidFill>
                  <a:srgbClr val="FF0000"/>
                </a:solidFill>
                <a:latin typeface="Palatino Linotype" panose="02040502050505030304" pitchFamily="18" charset="0"/>
              </a:rPr>
              <a:t>. Ανασκόπηση της βιβλιογραφίας</a:t>
            </a:r>
          </a:p>
          <a:p>
            <a:pPr lvl="3">
              <a:buFont typeface="Wingdings" panose="05000000000000000000" pitchFamily="2" charset="2"/>
              <a:buChar char="Ø"/>
            </a:pPr>
            <a:r>
              <a:rPr lang="el-GR" sz="2200" dirty="0" smtClean="0">
                <a:solidFill>
                  <a:schemeClr val="tx1"/>
                </a:solidFill>
                <a:latin typeface="Palatino Linotype" panose="02040502050505030304" pitchFamily="18" charset="0"/>
              </a:rPr>
              <a:t>Εντοπισμός </a:t>
            </a:r>
            <a:r>
              <a:rPr lang="el-GR" sz="2200" dirty="0">
                <a:solidFill>
                  <a:schemeClr val="tx1"/>
                </a:solidFill>
                <a:latin typeface="Palatino Linotype" panose="02040502050505030304" pitchFamily="18" charset="0"/>
              </a:rPr>
              <a:t>πηγών</a:t>
            </a:r>
          </a:p>
          <a:p>
            <a:pPr lvl="3">
              <a:buFont typeface="Wingdings" panose="05000000000000000000" pitchFamily="2" charset="2"/>
              <a:buChar char="Ø"/>
            </a:pPr>
            <a:r>
              <a:rPr lang="el-GR" sz="2200" dirty="0" smtClean="0">
                <a:solidFill>
                  <a:schemeClr val="tx1"/>
                </a:solidFill>
                <a:latin typeface="Palatino Linotype" panose="02040502050505030304" pitchFamily="18" charset="0"/>
              </a:rPr>
              <a:t>Επιλογή </a:t>
            </a:r>
            <a:r>
              <a:rPr lang="el-GR" sz="2200" dirty="0">
                <a:solidFill>
                  <a:schemeClr val="tx1"/>
                </a:solidFill>
                <a:latin typeface="Palatino Linotype" panose="02040502050505030304" pitchFamily="18" charset="0"/>
              </a:rPr>
              <a:t>πηγών</a:t>
            </a:r>
          </a:p>
          <a:p>
            <a:pPr lvl="3">
              <a:buFont typeface="Wingdings" panose="05000000000000000000" pitchFamily="2" charset="2"/>
              <a:buChar char="Ø"/>
            </a:pPr>
            <a:r>
              <a:rPr lang="el-GR" sz="2200" dirty="0" smtClean="0">
                <a:solidFill>
                  <a:schemeClr val="tx1"/>
                </a:solidFill>
                <a:latin typeface="Palatino Linotype" panose="02040502050505030304" pitchFamily="18" charset="0"/>
              </a:rPr>
              <a:t>Σύνοψη </a:t>
            </a:r>
            <a:r>
              <a:rPr lang="el-GR" sz="2200" dirty="0">
                <a:solidFill>
                  <a:schemeClr val="tx1"/>
                </a:solidFill>
                <a:latin typeface="Palatino Linotype" panose="02040502050505030304" pitchFamily="18" charset="0"/>
              </a:rPr>
              <a:t>πληροφοριών</a:t>
            </a:r>
          </a:p>
          <a:p>
            <a:pPr marL="0" indent="0">
              <a:buNone/>
            </a:pPr>
            <a:r>
              <a:rPr lang="el-GR" sz="2200" dirty="0" smtClean="0">
                <a:latin typeface="Palatino Linotype" panose="02040502050505030304" pitchFamily="18" charset="0"/>
              </a:rPr>
              <a:t>	</a:t>
            </a:r>
            <a:r>
              <a:rPr lang="el-GR" sz="2200" dirty="0" smtClean="0">
                <a:solidFill>
                  <a:srgbClr val="FF0000"/>
                </a:solidFill>
                <a:latin typeface="Palatino Linotype" panose="02040502050505030304" pitchFamily="18" charset="0"/>
              </a:rPr>
              <a:t>3</a:t>
            </a:r>
            <a:r>
              <a:rPr lang="el-GR" sz="2200" dirty="0">
                <a:solidFill>
                  <a:srgbClr val="FF0000"/>
                </a:solidFill>
                <a:latin typeface="Palatino Linotype" panose="02040502050505030304" pitchFamily="18" charset="0"/>
              </a:rPr>
              <a:t>. Σκοπός της Έρευνας</a:t>
            </a:r>
          </a:p>
          <a:p>
            <a:pPr lvl="3">
              <a:buFont typeface="Wingdings" panose="05000000000000000000" pitchFamily="2" charset="2"/>
              <a:buChar char="Ø"/>
            </a:pPr>
            <a:r>
              <a:rPr lang="el-GR" sz="2200" dirty="0" smtClean="0">
                <a:solidFill>
                  <a:schemeClr val="tx1"/>
                </a:solidFill>
                <a:latin typeface="Palatino Linotype" panose="02040502050505030304" pitchFamily="18" charset="0"/>
              </a:rPr>
              <a:t>Διατύπωση </a:t>
            </a:r>
            <a:r>
              <a:rPr lang="el-GR" sz="2200" dirty="0">
                <a:solidFill>
                  <a:schemeClr val="tx1"/>
                </a:solidFill>
                <a:latin typeface="Palatino Linotype" panose="02040502050505030304" pitchFamily="18" charset="0"/>
              </a:rPr>
              <a:t>του σκοπού</a:t>
            </a:r>
          </a:p>
          <a:p>
            <a:pPr lvl="3">
              <a:buFont typeface="Wingdings" panose="05000000000000000000" pitchFamily="2" charset="2"/>
              <a:buChar char="Ø"/>
            </a:pPr>
            <a:r>
              <a:rPr lang="el-GR" sz="2200" dirty="0" smtClean="0">
                <a:solidFill>
                  <a:schemeClr val="tx1"/>
                </a:solidFill>
                <a:latin typeface="Palatino Linotype" panose="02040502050505030304" pitchFamily="18" charset="0"/>
              </a:rPr>
              <a:t>Εξειδίκευση </a:t>
            </a:r>
            <a:r>
              <a:rPr lang="el-GR" sz="2200" dirty="0">
                <a:solidFill>
                  <a:schemeClr val="tx1"/>
                </a:solidFill>
                <a:latin typeface="Palatino Linotype" panose="02040502050505030304" pitchFamily="18" charset="0"/>
              </a:rPr>
              <a:t>του σκοπού σε ερευνητικά </a:t>
            </a:r>
            <a:r>
              <a:rPr lang="el-GR" sz="2200" dirty="0" smtClean="0">
                <a:solidFill>
                  <a:schemeClr val="tx1"/>
                </a:solidFill>
                <a:latin typeface="Palatino Linotype" panose="02040502050505030304" pitchFamily="18" charset="0"/>
              </a:rPr>
              <a:t>ερωτήματα</a:t>
            </a:r>
            <a:endParaRPr lang="en-US" sz="2200" dirty="0" smtClean="0">
              <a:solidFill>
                <a:schemeClr val="tx1"/>
              </a:solidFill>
              <a:latin typeface="Palatino Linotype" panose="02040502050505030304" pitchFamily="18" charset="0"/>
            </a:endParaRPr>
          </a:p>
          <a:p>
            <a:pPr marL="0" indent="0">
              <a:buNone/>
            </a:pPr>
            <a:endParaRPr lang="en-US" sz="1400" dirty="0">
              <a:latin typeface="Palatino Linotype" panose="02040502050505030304" pitchFamily="18" charset="0"/>
            </a:endParaRPr>
          </a:p>
          <a:p>
            <a:pPr marL="0" indent="0">
              <a:buNone/>
            </a:pPr>
            <a:r>
              <a:rPr lang="en-US" sz="1400" dirty="0" smtClean="0">
                <a:latin typeface="Palatino Linotype" panose="02040502050505030304" pitchFamily="18" charset="0"/>
              </a:rPr>
              <a:t>(Robson, 2007) - </a:t>
            </a:r>
            <a:r>
              <a:rPr lang="el-GR" sz="1400" dirty="0" smtClean="0">
                <a:latin typeface="Palatino Linotype" panose="02040502050505030304" pitchFamily="18" charset="0"/>
              </a:rPr>
              <a:t>Κεφ</a:t>
            </a:r>
            <a:r>
              <a:rPr lang="el-GR" sz="1400" dirty="0">
                <a:latin typeface="Palatino Linotype" panose="02040502050505030304" pitchFamily="18" charset="0"/>
              </a:rPr>
              <a:t>. 3 Αναπτύσσοντας τις ιδέες σας/ Κεφ. 4 Γενικά ζητήματα σχεδιασμού</a:t>
            </a:r>
          </a:p>
          <a:p>
            <a:endParaRPr lang="en-US" dirty="0"/>
          </a:p>
        </p:txBody>
      </p:sp>
      <p:sp>
        <p:nvSpPr>
          <p:cNvPr id="4" name="Title 1"/>
          <p:cNvSpPr>
            <a:spLocks noGrp="1"/>
          </p:cNvSpPr>
          <p:nvPr>
            <p:ph type="title"/>
          </p:nvPr>
        </p:nvSpPr>
        <p:spPr>
          <a:xfrm>
            <a:off x="251520" y="116632"/>
            <a:ext cx="7848872" cy="648072"/>
          </a:xfrm>
        </p:spPr>
        <p:txBody>
          <a:bodyPr>
            <a:noAutofit/>
          </a:bodyPr>
          <a:lstStyle/>
          <a:p>
            <a:pPr algn="ctr"/>
            <a:r>
              <a:rPr lang="el-GR" sz="3200" dirty="0" smtClean="0">
                <a:latin typeface="Palatino Linotype" panose="02040502050505030304" pitchFamily="18" charset="0"/>
              </a:rPr>
              <a:t>Σταδια επιστημονικησ ερευνασ</a:t>
            </a:r>
            <a:endParaRPr lang="en-US" sz="3200" dirty="0">
              <a:latin typeface="Palatino Linotype" panose="02040502050505030304" pitchFamily="18" charset="0"/>
            </a:endParaRPr>
          </a:p>
        </p:txBody>
      </p:sp>
    </p:spTree>
    <p:extLst>
      <p:ext uri="{BB962C8B-B14F-4D97-AF65-F5344CB8AC3E}">
        <p14:creationId xmlns:p14="http://schemas.microsoft.com/office/powerpoint/2010/main" val="2568222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416824" cy="648072"/>
          </a:xfrm>
          <a:solidFill>
            <a:srgbClr val="DF17B9"/>
          </a:solidFill>
        </p:spPr>
        <p:txBody>
          <a:bodyPr/>
          <a:lstStyle/>
          <a:p>
            <a:pPr algn="ctr"/>
            <a:r>
              <a:rPr lang="el-GR" dirty="0" smtClean="0"/>
              <a:t>Μελετη περιπτωσησ</a:t>
            </a:r>
            <a:endParaRPr lang="en-US" dirty="0"/>
          </a:p>
        </p:txBody>
      </p:sp>
      <p:sp>
        <p:nvSpPr>
          <p:cNvPr id="3" name="Content Placeholder 2"/>
          <p:cNvSpPr>
            <a:spLocks noGrp="1"/>
          </p:cNvSpPr>
          <p:nvPr>
            <p:ph idx="1"/>
          </p:nvPr>
        </p:nvSpPr>
        <p:spPr>
          <a:xfrm>
            <a:off x="457200" y="980728"/>
            <a:ext cx="7571184" cy="5475008"/>
          </a:xfrm>
        </p:spPr>
        <p:txBody>
          <a:bodyPr>
            <a:normAutofit fontScale="92500" lnSpcReduction="10000"/>
          </a:bodyPr>
          <a:lstStyle/>
          <a:p>
            <a:pPr>
              <a:lnSpc>
                <a:spcPct val="150000"/>
              </a:lnSpc>
            </a:pPr>
            <a:r>
              <a:rPr lang="el-GR" sz="2400" dirty="0" smtClean="0">
                <a:latin typeface="Palatino Linotype" panose="02040502050505030304" pitchFamily="18" charset="0"/>
              </a:rPr>
              <a:t>Στη </a:t>
            </a:r>
            <a:r>
              <a:rPr lang="el-GR" sz="2400" dirty="0">
                <a:latin typeface="Palatino Linotype" panose="02040502050505030304" pitchFamily="18" charset="0"/>
              </a:rPr>
              <a:t>µελέτη περίπτωσης </a:t>
            </a:r>
            <a:r>
              <a:rPr lang="el-GR" sz="2400" dirty="0" smtClean="0">
                <a:latin typeface="Palatino Linotype" panose="02040502050505030304" pitchFamily="18" charset="0"/>
              </a:rPr>
              <a:t>συλλέγονται δεδομένα ποικίλων μορφών (συνήθως ποιοτικά</a:t>
            </a:r>
            <a:r>
              <a:rPr lang="el-GR" sz="2400" dirty="0">
                <a:latin typeface="Palatino Linotype" panose="02040502050505030304" pitchFamily="18" charset="0"/>
              </a:rPr>
              <a:t>: παρατηρήσεις, συνεντεύξεις, οπτικο- ακουστικό υλικό, ημερολόγια, </a:t>
            </a:r>
            <a:r>
              <a:rPr lang="el-GR" sz="2400" dirty="0" smtClean="0">
                <a:latin typeface="Palatino Linotype" panose="02040502050505030304" pitchFamily="18" charset="0"/>
              </a:rPr>
              <a:t>έγγραφα, αλλά μπορεί να είναι και ποσοτικά) με σκοπό να μελετηθεί ολιστικά </a:t>
            </a:r>
            <a:r>
              <a:rPr lang="el-GR" sz="2400" dirty="0">
                <a:latin typeface="Palatino Linotype" panose="02040502050505030304" pitchFamily="18" charset="0"/>
              </a:rPr>
              <a:t>µία περίπτωση (ένα άτοµο, </a:t>
            </a:r>
            <a:r>
              <a:rPr lang="el-GR" sz="2400" dirty="0" smtClean="0">
                <a:latin typeface="Palatino Linotype" panose="02040502050505030304" pitchFamily="18" charset="0"/>
              </a:rPr>
              <a:t>ένας θεσµός κλπ).</a:t>
            </a:r>
          </a:p>
          <a:p>
            <a:pPr>
              <a:lnSpc>
                <a:spcPct val="150000"/>
              </a:lnSpc>
            </a:pPr>
            <a:r>
              <a:rPr lang="el-GR" sz="2400" dirty="0">
                <a:latin typeface="Palatino Linotype" panose="02040502050505030304" pitchFamily="18" charset="0"/>
              </a:rPr>
              <a:t>Η ανάλυση συνίσταται στη λεπτομερή εντός πλαισίου περιγραφή της περίπτωσης(-εων) και των θεμάτων που ανακύπτουν. Αν εξετάζονται περισσότερες της μιας περιπτώσεις απαιτείται ο εντοπισμός των κοινών </a:t>
            </a:r>
            <a:r>
              <a:rPr lang="el-GR" sz="2400" dirty="0" smtClean="0">
                <a:latin typeface="Palatino Linotype" panose="02040502050505030304" pitchFamily="18" charset="0"/>
              </a:rPr>
              <a:t>θεμάτων.</a:t>
            </a:r>
            <a:endParaRPr lang="en-US" sz="2400" dirty="0">
              <a:latin typeface="Palatino Linotype" panose="02040502050505030304" pitchFamily="18" charset="0"/>
            </a:endParaRPr>
          </a:p>
          <a:p>
            <a:pPr>
              <a:lnSpc>
                <a:spcPct val="150000"/>
              </a:lnSpc>
            </a:pPr>
            <a:endParaRPr lang="en-US" sz="2400" dirty="0">
              <a:latin typeface="Palatino Linotype" panose="02040502050505030304" pitchFamily="18" charset="0"/>
            </a:endParaRPr>
          </a:p>
        </p:txBody>
      </p:sp>
    </p:spTree>
    <p:extLst>
      <p:ext uri="{BB962C8B-B14F-4D97-AF65-F5344CB8AC3E}">
        <p14:creationId xmlns:p14="http://schemas.microsoft.com/office/powerpoint/2010/main" val="2266449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416824" cy="720080"/>
          </a:xfrm>
          <a:solidFill>
            <a:srgbClr val="DF17B9"/>
          </a:solidFill>
        </p:spPr>
        <p:txBody>
          <a:bodyPr/>
          <a:lstStyle/>
          <a:p>
            <a:pPr algn="ctr"/>
            <a:r>
              <a:rPr lang="el-GR" dirty="0" smtClean="0"/>
              <a:t>Μελετη περιπτωσησ</a:t>
            </a:r>
            <a:endParaRPr lang="en-US" dirty="0"/>
          </a:p>
        </p:txBody>
      </p:sp>
      <p:sp>
        <p:nvSpPr>
          <p:cNvPr id="3" name="Content Placeholder 2"/>
          <p:cNvSpPr>
            <a:spLocks noGrp="1"/>
          </p:cNvSpPr>
          <p:nvPr>
            <p:ph idx="1"/>
          </p:nvPr>
        </p:nvSpPr>
        <p:spPr>
          <a:xfrm>
            <a:off x="323528" y="1052736"/>
            <a:ext cx="7704856" cy="5403000"/>
          </a:xfrm>
        </p:spPr>
        <p:txBody>
          <a:bodyPr>
            <a:normAutofit fontScale="70000" lnSpcReduction="20000"/>
          </a:bodyPr>
          <a:lstStyle/>
          <a:p>
            <a:pPr>
              <a:lnSpc>
                <a:spcPct val="150000"/>
              </a:lnSpc>
            </a:pPr>
            <a:r>
              <a:rPr lang="el-GR" sz="3100" dirty="0">
                <a:latin typeface="Palatino Linotype" panose="02040502050505030304" pitchFamily="18" charset="0"/>
              </a:rPr>
              <a:t>Διακρίνονται σε </a:t>
            </a:r>
            <a:r>
              <a:rPr lang="el-GR" sz="3100" dirty="0" smtClean="0">
                <a:latin typeface="Palatino Linotype" panose="02040502050505030304" pitchFamily="18" charset="0"/>
              </a:rPr>
              <a:t>δύο τύπους</a:t>
            </a:r>
            <a:endParaRPr lang="el-GR" sz="3100" dirty="0">
              <a:latin typeface="Palatino Linotype" panose="02040502050505030304" pitchFamily="18" charset="0"/>
            </a:endParaRPr>
          </a:p>
          <a:p>
            <a:pPr marL="514350" indent="-514350">
              <a:lnSpc>
                <a:spcPct val="150000"/>
              </a:lnSpc>
              <a:buAutoNum type="arabicPeriod"/>
            </a:pPr>
            <a:r>
              <a:rPr lang="el-GR" sz="3100" dirty="0" smtClean="0">
                <a:latin typeface="Palatino Linotype" panose="02040502050505030304" pitchFamily="18" charset="0"/>
              </a:rPr>
              <a:t>Αυτές </a:t>
            </a:r>
            <a:r>
              <a:rPr lang="el-GR" sz="3100" dirty="0">
                <a:latin typeface="Palatino Linotype" panose="02040502050505030304" pitchFamily="18" charset="0"/>
              </a:rPr>
              <a:t>όπου το επίκεντρο είναι η κατανόηση μιας μεμονωμένης «περίπτωσης» (πχ. Ένας μαθητής ή ένα πρόγραμμα) που παρουσιάζει ιδιαίτερο </a:t>
            </a:r>
            <a:r>
              <a:rPr lang="el-GR" sz="3100" dirty="0" smtClean="0">
                <a:latin typeface="Palatino Linotype" panose="02040502050505030304" pitchFamily="18" charset="0"/>
              </a:rPr>
              <a:t>ενδιαφέρον. </a:t>
            </a:r>
          </a:p>
          <a:p>
            <a:pPr marL="514350" indent="-514350">
              <a:lnSpc>
                <a:spcPct val="150000"/>
              </a:lnSpc>
              <a:buAutoNum type="arabicPeriod"/>
            </a:pPr>
            <a:r>
              <a:rPr lang="el-GR" sz="3100" dirty="0" smtClean="0">
                <a:latin typeface="Palatino Linotype" panose="02040502050505030304" pitchFamily="18" charset="0"/>
              </a:rPr>
              <a:t>Αυτές </a:t>
            </a:r>
            <a:r>
              <a:rPr lang="el-GR" sz="3100" dirty="0">
                <a:latin typeface="Palatino Linotype" panose="02040502050505030304" pitchFamily="18" charset="0"/>
              </a:rPr>
              <a:t>όπου το ενδιαφέρον εστιάζει σε ένα θέμα και η «περίπτωση</a:t>
            </a:r>
            <a:r>
              <a:rPr lang="el-GR" sz="3100" dirty="0" smtClean="0">
                <a:latin typeface="Palatino Linotype" panose="02040502050505030304" pitchFamily="18" charset="0"/>
              </a:rPr>
              <a:t>» ή οι περιπτώσεις </a:t>
            </a:r>
            <a:r>
              <a:rPr lang="el-GR" sz="3100" dirty="0">
                <a:latin typeface="Palatino Linotype" panose="02040502050505030304" pitchFamily="18" charset="0"/>
              </a:rPr>
              <a:t>χρησιμοποιείται/ούνται για να ρίξουν φως στις διάφορες όψεις ενός θέματος </a:t>
            </a:r>
            <a:r>
              <a:rPr lang="el-GR" sz="3100" dirty="0" smtClean="0">
                <a:latin typeface="Palatino Linotype" panose="02040502050505030304" pitchFamily="18" charset="0"/>
              </a:rPr>
              <a:t>(π.χ. Μια καινοτομία – διαδραστικός πίνακας με πολλαπλές μελέτες περίπτωσης).</a:t>
            </a:r>
            <a:endParaRPr lang="en-US" sz="3100" dirty="0" smtClean="0">
              <a:latin typeface="Palatino Linotype" panose="02040502050505030304" pitchFamily="18" charset="0"/>
            </a:endParaRPr>
          </a:p>
          <a:p>
            <a:pPr marL="0" indent="0">
              <a:lnSpc>
                <a:spcPct val="150000"/>
              </a:lnSpc>
              <a:buNone/>
            </a:pPr>
            <a:endParaRPr lang="el-GR" sz="3100" dirty="0">
              <a:latin typeface="Palatino Linotype" panose="02040502050505030304" pitchFamily="18" charset="0"/>
            </a:endParaRPr>
          </a:p>
        </p:txBody>
      </p:sp>
    </p:spTree>
    <p:extLst>
      <p:ext uri="{BB962C8B-B14F-4D97-AF65-F5344CB8AC3E}">
        <p14:creationId xmlns:p14="http://schemas.microsoft.com/office/powerpoint/2010/main" val="2395513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416824" cy="720080"/>
          </a:xfrm>
          <a:solidFill>
            <a:srgbClr val="0C6E50"/>
          </a:solidFill>
        </p:spPr>
        <p:txBody>
          <a:bodyPr/>
          <a:lstStyle/>
          <a:p>
            <a:pPr algn="ctr"/>
            <a:r>
              <a:rPr lang="el-GR" dirty="0" smtClean="0"/>
              <a:t>Ερευνα δρασησ</a:t>
            </a:r>
            <a:endParaRPr lang="en-US" dirty="0"/>
          </a:p>
        </p:txBody>
      </p:sp>
      <p:sp>
        <p:nvSpPr>
          <p:cNvPr id="3" name="Content Placeholder 2"/>
          <p:cNvSpPr>
            <a:spLocks noGrp="1"/>
          </p:cNvSpPr>
          <p:nvPr>
            <p:ph idx="1"/>
          </p:nvPr>
        </p:nvSpPr>
        <p:spPr>
          <a:xfrm>
            <a:off x="457200" y="1124744"/>
            <a:ext cx="7239000" cy="5330992"/>
          </a:xfrm>
        </p:spPr>
        <p:txBody>
          <a:bodyPr>
            <a:normAutofit lnSpcReduction="10000"/>
          </a:bodyPr>
          <a:lstStyle/>
          <a:p>
            <a:pPr>
              <a:lnSpc>
                <a:spcPct val="150000"/>
              </a:lnSpc>
              <a:spcBef>
                <a:spcPts val="0"/>
              </a:spcBef>
            </a:pPr>
            <a:r>
              <a:rPr lang="el-GR" sz="2400" dirty="0">
                <a:latin typeface="Palatino Linotype" panose="02040502050505030304" pitchFamily="18" charset="0"/>
              </a:rPr>
              <a:t>«Η έρευνα δράσης είναι μια μορφή αυτο–στοχαστικής διερεύνησης που έχουν αναλάβει οι συμμετέχοντες σε κοινωνικές </a:t>
            </a:r>
            <a:r>
              <a:rPr lang="el-GR" sz="2400" dirty="0" smtClean="0">
                <a:latin typeface="Palatino Linotype" panose="02040502050505030304" pitchFamily="18" charset="0"/>
              </a:rPr>
              <a:t>καταστάσεις </a:t>
            </a:r>
            <a:r>
              <a:rPr lang="el-GR" sz="2400" dirty="0">
                <a:latin typeface="Palatino Linotype" panose="02040502050505030304" pitchFamily="18" charset="0"/>
              </a:rPr>
              <a:t>με σκοπό να βελτιώσουν τη λογική και τη δικαιοσύνη που διέπει α) τις δικές τους κοινωνικές ή εκπαιδευτικές πρακτικές, β) την κατανόησή τους όσον αφορά αυτές τις πρακτικές, γ) τις καταστάσεις όπου εφαρμόζονται αυτές οι πρακτικές</a:t>
            </a:r>
            <a:r>
              <a:rPr lang="el-GR" sz="2400" i="1" dirty="0" smtClean="0">
                <a:latin typeface="Palatino Linotype" panose="02040502050505030304" pitchFamily="18" charset="0"/>
              </a:rPr>
              <a:t>» </a:t>
            </a:r>
            <a:r>
              <a:rPr lang="el-GR" sz="2400" dirty="0" smtClean="0">
                <a:latin typeface="Palatino Linotype" panose="02040502050505030304" pitchFamily="18" charset="0"/>
              </a:rPr>
              <a:t>(Kemmis, 1980 στον </a:t>
            </a:r>
            <a:r>
              <a:rPr lang="el-GR" sz="2400" dirty="0">
                <a:latin typeface="Palatino Linotype" panose="02040502050505030304" pitchFamily="18" charset="0"/>
              </a:rPr>
              <a:t>Hopkins, 1985: 32)</a:t>
            </a:r>
            <a:r>
              <a:rPr lang="el-GR" sz="2400" i="1" dirty="0">
                <a:latin typeface="Palatino Linotype" panose="02040502050505030304" pitchFamily="18" charset="0"/>
              </a:rPr>
              <a:t>.</a:t>
            </a:r>
            <a:endParaRPr lang="el-GR" sz="2400" dirty="0">
              <a:latin typeface="Palatino Linotype" panose="02040502050505030304" pitchFamily="18" charset="0"/>
            </a:endParaRPr>
          </a:p>
          <a:p>
            <a:pPr marL="0" indent="0">
              <a:lnSpc>
                <a:spcPct val="150000"/>
              </a:lnSpc>
              <a:buNone/>
            </a:pPr>
            <a:endParaRPr lang="en-US" dirty="0">
              <a:latin typeface="Palatino Linotype" panose="02040502050505030304" pitchFamily="18" charset="0"/>
            </a:endParaRPr>
          </a:p>
        </p:txBody>
      </p:sp>
    </p:spTree>
    <p:extLst>
      <p:ext uri="{BB962C8B-B14F-4D97-AF65-F5344CB8AC3E}">
        <p14:creationId xmlns:p14="http://schemas.microsoft.com/office/powerpoint/2010/main" val="848226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chemeClr val="accent2"/>
                                        </p:clrVal>
                                      </p:to>
                                    </p:set>
                                    <p:set>
                                      <p:cBhvr>
                                        <p:cTn id="7" dur="500" fill="hold"/>
                                        <p:tgtEl>
                                          <p:spTgt spid="3">
                                            <p:txEl>
                                              <p:pRg st="0" end="0"/>
                                            </p:txEl>
                                          </p:spTgt>
                                        </p:tgtEl>
                                        <p:attrNameLst>
                                          <p:attrName>fillcolor</p:attrName>
                                        </p:attrNameLst>
                                      </p:cBhvr>
                                      <p:to>
                                        <p:clrVal>
                                          <a:schemeClr val="accent2"/>
                                        </p:clrVal>
                                      </p:to>
                                    </p:set>
                                    <p:set>
                                      <p:cBhvr>
                                        <p:cTn id="8" dur="50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416824" cy="720080"/>
          </a:xfrm>
          <a:solidFill>
            <a:srgbClr val="0C6E50"/>
          </a:solidFill>
        </p:spPr>
        <p:txBody>
          <a:bodyPr/>
          <a:lstStyle/>
          <a:p>
            <a:pPr algn="ctr"/>
            <a:r>
              <a:rPr lang="el-GR" dirty="0" smtClean="0"/>
              <a:t>Ερευνα δρασησ</a:t>
            </a:r>
            <a:endParaRPr lang="en-US" dirty="0"/>
          </a:p>
        </p:txBody>
      </p:sp>
      <p:sp>
        <p:nvSpPr>
          <p:cNvPr id="3" name="Content Placeholder 2"/>
          <p:cNvSpPr>
            <a:spLocks noGrp="1"/>
          </p:cNvSpPr>
          <p:nvPr>
            <p:ph idx="1"/>
          </p:nvPr>
        </p:nvSpPr>
        <p:spPr>
          <a:xfrm>
            <a:off x="457200" y="1556792"/>
            <a:ext cx="7239000" cy="4898944"/>
          </a:xfrm>
        </p:spPr>
        <p:txBody>
          <a:bodyPr>
            <a:normAutofit/>
          </a:bodyPr>
          <a:lstStyle/>
          <a:p>
            <a:pPr>
              <a:lnSpc>
                <a:spcPct val="150000"/>
              </a:lnSpc>
              <a:spcBef>
                <a:spcPts val="0"/>
              </a:spcBef>
            </a:pPr>
            <a:r>
              <a:rPr lang="el-GR" sz="2400" dirty="0" smtClean="0">
                <a:latin typeface="Palatino Linotype" panose="02040502050505030304" pitchFamily="18" charset="0"/>
              </a:rPr>
              <a:t>«</a:t>
            </a:r>
            <a:r>
              <a:rPr lang="el-GR" sz="2400" dirty="0">
                <a:latin typeface="Palatino Linotype" panose="02040502050505030304" pitchFamily="18" charset="0"/>
              </a:rPr>
              <a:t>Η έρευνα δράσης είναι ένα πρακτικός τρόπος να εξετάσει κάποιος την πρακτική του με στόχο να ελέγξει αν είναι όπως θα ήθελε και στη συνέχεια να τη βελτιώσει</a:t>
            </a:r>
            <a:r>
              <a:rPr lang="el-GR" sz="2400" i="1" dirty="0">
                <a:latin typeface="Palatino Linotype" panose="02040502050505030304" pitchFamily="18" charset="0"/>
              </a:rPr>
              <a:t>» </a:t>
            </a:r>
            <a:r>
              <a:rPr lang="en-US" sz="2400" dirty="0">
                <a:latin typeface="Palatino Linotype" panose="02040502050505030304" pitchFamily="18" charset="0"/>
              </a:rPr>
              <a:t>(</a:t>
            </a:r>
            <a:r>
              <a:rPr lang="en-US" sz="2400" dirty="0" err="1">
                <a:latin typeface="Palatino Linotype" panose="02040502050505030304" pitchFamily="18" charset="0"/>
              </a:rPr>
              <a:t>McNiff</a:t>
            </a:r>
            <a:r>
              <a:rPr lang="en-US" sz="2400" dirty="0">
                <a:latin typeface="Palatino Linotype" panose="02040502050505030304" pitchFamily="18" charset="0"/>
              </a:rPr>
              <a:t>, </a:t>
            </a:r>
            <a:r>
              <a:rPr lang="en-US" sz="2400" dirty="0" smtClean="0">
                <a:latin typeface="Palatino Linotype" panose="02040502050505030304" pitchFamily="18" charset="0"/>
              </a:rPr>
              <a:t>199</a:t>
            </a:r>
            <a:r>
              <a:rPr lang="el-GR" sz="2400" dirty="0" smtClean="0">
                <a:latin typeface="Palatino Linotype" panose="02040502050505030304" pitchFamily="18" charset="0"/>
              </a:rPr>
              <a:t>3</a:t>
            </a:r>
            <a:r>
              <a:rPr lang="en-US" sz="2400" dirty="0" smtClean="0">
                <a:latin typeface="Palatino Linotype" panose="02040502050505030304" pitchFamily="18" charset="0"/>
              </a:rPr>
              <a:t>: </a:t>
            </a:r>
            <a:r>
              <a:rPr lang="en-US" sz="2400" dirty="0">
                <a:latin typeface="Palatino Linotype" panose="02040502050505030304" pitchFamily="18" charset="0"/>
              </a:rPr>
              <a:t>3).</a:t>
            </a:r>
          </a:p>
          <a:p>
            <a:pPr>
              <a:lnSpc>
                <a:spcPct val="150000"/>
              </a:lnSpc>
            </a:pPr>
            <a:endParaRPr lang="en-US" dirty="0">
              <a:latin typeface="Palatino Linotype" panose="02040502050505030304" pitchFamily="18" charset="0"/>
            </a:endParaRPr>
          </a:p>
        </p:txBody>
      </p:sp>
    </p:spTree>
    <p:extLst>
      <p:ext uri="{BB962C8B-B14F-4D97-AF65-F5344CB8AC3E}">
        <p14:creationId xmlns:p14="http://schemas.microsoft.com/office/powerpoint/2010/main" val="26622246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184"/>
            <a:ext cx="7416824" cy="659512"/>
          </a:xfrm>
          <a:solidFill>
            <a:srgbClr val="0C6E50"/>
          </a:solidFill>
        </p:spPr>
        <p:txBody>
          <a:bodyPr/>
          <a:lstStyle/>
          <a:p>
            <a:pPr algn="ctr"/>
            <a:r>
              <a:rPr lang="el-GR" dirty="0" smtClean="0"/>
              <a:t>Ερευνα δρασησ</a:t>
            </a:r>
            <a:endParaRPr lang="en-US" dirty="0"/>
          </a:p>
        </p:txBody>
      </p:sp>
      <p:sp>
        <p:nvSpPr>
          <p:cNvPr id="3" name="Content Placeholder 2"/>
          <p:cNvSpPr>
            <a:spLocks noGrp="1"/>
          </p:cNvSpPr>
          <p:nvPr>
            <p:ph idx="1"/>
          </p:nvPr>
        </p:nvSpPr>
        <p:spPr>
          <a:xfrm>
            <a:off x="395536" y="692696"/>
            <a:ext cx="7704856" cy="6165304"/>
          </a:xfrm>
        </p:spPr>
        <p:txBody>
          <a:bodyPr>
            <a:normAutofit fontScale="25000" lnSpcReduction="20000"/>
          </a:bodyPr>
          <a:lstStyle/>
          <a:p>
            <a:pPr>
              <a:lnSpc>
                <a:spcPct val="150000"/>
              </a:lnSpc>
            </a:pPr>
            <a:r>
              <a:rPr lang="el-GR" sz="8000" dirty="0">
                <a:latin typeface="Palatino Linotype" panose="02040502050505030304" pitchFamily="18" charset="0"/>
              </a:rPr>
              <a:t>«Η έρευνα δράσης είναι ένας τρόπος να ορίσουμε και να εφαρμόσουμε </a:t>
            </a:r>
            <a:r>
              <a:rPr lang="el-GR" sz="8000" dirty="0" smtClean="0">
                <a:latin typeface="Palatino Linotype" panose="02040502050505030304" pitchFamily="18" charset="0"/>
              </a:rPr>
              <a:t>την επαγγελματική </a:t>
            </a:r>
            <a:r>
              <a:rPr lang="el-GR" sz="8000" dirty="0">
                <a:latin typeface="Palatino Linotype" panose="02040502050505030304" pitchFamily="18" charset="0"/>
              </a:rPr>
              <a:t>ανάπτυξη. </a:t>
            </a:r>
            <a:r>
              <a:rPr lang="el-GR" sz="8000" dirty="0" smtClean="0">
                <a:latin typeface="Palatino Linotype" panose="02040502050505030304" pitchFamily="18" charset="0"/>
              </a:rPr>
              <a:t>Συνδυάζει μορφές </a:t>
            </a:r>
            <a:r>
              <a:rPr lang="el-GR" sz="8000" dirty="0">
                <a:latin typeface="Palatino Linotype" panose="02040502050505030304" pitchFamily="18" charset="0"/>
              </a:rPr>
              <a:t>συνεργασίας και συμμετοχής οι οποίες αποτελούν μέρος της επαγγελματικής μας υπόστασης, αλλά σπάνια επιδρούν στην πρακτική μας… Η έρευνα δράσης ξεκινά σε μικρή κλίμακα με ένα πρόσωπο που επικεντρώνει την προσοχή </a:t>
            </a:r>
            <a:r>
              <a:rPr lang="el-GR" sz="8000" dirty="0" smtClean="0">
                <a:latin typeface="Palatino Linotype" panose="02040502050505030304" pitchFamily="18" charset="0"/>
              </a:rPr>
              <a:t>του </a:t>
            </a:r>
            <a:r>
              <a:rPr lang="el-GR" sz="8000" dirty="0">
                <a:latin typeface="Palatino Linotype" panose="02040502050505030304" pitchFamily="18" charset="0"/>
              </a:rPr>
              <a:t>στην πρακτική </a:t>
            </a:r>
            <a:r>
              <a:rPr lang="el-GR" sz="8000" dirty="0" smtClean="0">
                <a:latin typeface="Palatino Linotype" panose="02040502050505030304" pitchFamily="18" charset="0"/>
              </a:rPr>
              <a:t>του. </a:t>
            </a:r>
            <a:r>
              <a:rPr lang="el-GR" sz="8000" dirty="0">
                <a:latin typeface="Palatino Linotype" panose="02040502050505030304" pitchFamily="18" charset="0"/>
              </a:rPr>
              <a:t>Κερδίζει ορμή μέσω της εμπλοκής άλλων ατόμων ως συνεργατών. Εξαπλώνεται καθώς τα άτομα στοχάζονται πάνω στη φύση της συμμετοχής τους ορίζοντας ως βασική αρχή τους να μοιράζονται όλοι οι συμμετέχοντες την πρακτική που ακολουθεί ο καθένας. Μπορεί να καταλήξει στη διαμόρφωση μιας αυτοκριτικής κοινότητας: επαγγελματίες με διευρυμένες ικανότητες, με την καλύτερη έννοια του όρου» (Lomax, 1990: 10).</a:t>
            </a:r>
            <a:endParaRPr lang="en-US" sz="8000" dirty="0">
              <a:latin typeface="Palatino Linotype" panose="02040502050505030304" pitchFamily="18" charset="0"/>
            </a:endParaRPr>
          </a:p>
          <a:p>
            <a:pPr>
              <a:lnSpc>
                <a:spcPct val="150000"/>
              </a:lnSpc>
            </a:pPr>
            <a:endParaRPr lang="en-US" dirty="0">
              <a:latin typeface="Palatino Linotype" panose="02040502050505030304" pitchFamily="18" charset="0"/>
            </a:endParaRPr>
          </a:p>
        </p:txBody>
      </p:sp>
    </p:spTree>
    <p:extLst>
      <p:ext uri="{BB962C8B-B14F-4D97-AF65-F5344CB8AC3E}">
        <p14:creationId xmlns:p14="http://schemas.microsoft.com/office/powerpoint/2010/main" val="552442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chemeClr val="accent2"/>
                                        </p:clrVal>
                                      </p:to>
                                    </p:set>
                                    <p:set>
                                      <p:cBhvr>
                                        <p:cTn id="7" dur="500" fill="hold"/>
                                        <p:tgtEl>
                                          <p:spTgt spid="3">
                                            <p:txEl>
                                              <p:pRg st="0" end="0"/>
                                            </p:txEl>
                                          </p:spTgt>
                                        </p:tgtEl>
                                        <p:attrNameLst>
                                          <p:attrName>fillcolor</p:attrName>
                                        </p:attrNameLst>
                                      </p:cBhvr>
                                      <p:to>
                                        <p:clrVal>
                                          <a:schemeClr val="accent2"/>
                                        </p:clrVal>
                                      </p:to>
                                    </p:set>
                                    <p:set>
                                      <p:cBhvr>
                                        <p:cTn id="8" dur="50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184"/>
            <a:ext cx="7416824" cy="659512"/>
          </a:xfrm>
          <a:solidFill>
            <a:srgbClr val="0C6E50"/>
          </a:solidFill>
        </p:spPr>
        <p:txBody>
          <a:bodyPr/>
          <a:lstStyle/>
          <a:p>
            <a:pPr algn="ctr"/>
            <a:r>
              <a:rPr lang="el-GR" dirty="0" smtClean="0"/>
              <a:t>Ερευνα δρασησ</a:t>
            </a:r>
            <a:endParaRPr lang="en-US" dirty="0"/>
          </a:p>
        </p:txBody>
      </p:sp>
      <p:sp>
        <p:nvSpPr>
          <p:cNvPr id="3" name="Content Placeholder 2"/>
          <p:cNvSpPr>
            <a:spLocks noGrp="1"/>
          </p:cNvSpPr>
          <p:nvPr>
            <p:ph idx="1"/>
          </p:nvPr>
        </p:nvSpPr>
        <p:spPr>
          <a:xfrm>
            <a:off x="395536" y="908720"/>
            <a:ext cx="7704856" cy="5688632"/>
          </a:xfrm>
        </p:spPr>
        <p:txBody>
          <a:bodyPr>
            <a:normAutofit fontScale="92500"/>
          </a:bodyPr>
          <a:lstStyle/>
          <a:p>
            <a:pPr>
              <a:lnSpc>
                <a:spcPct val="150000"/>
              </a:lnSpc>
              <a:spcBef>
                <a:spcPts val="0"/>
              </a:spcBef>
            </a:pPr>
            <a:r>
              <a:rPr lang="el-GR" sz="2400" dirty="0">
                <a:latin typeface="Palatino Linotype" panose="02040502050505030304" pitchFamily="18" charset="0"/>
              </a:rPr>
              <a:t>Αφετηρία της έρευνας δράσης αποτελεί μια προβληματική κατάσταση, ένα ζήτημα που απασχολεί τους </a:t>
            </a:r>
            <a:r>
              <a:rPr lang="el-GR" sz="2400" dirty="0" smtClean="0">
                <a:latin typeface="Palatino Linotype" panose="02040502050505030304" pitchFamily="18" charset="0"/>
              </a:rPr>
              <a:t>επαγγελματίες και </a:t>
            </a:r>
            <a:r>
              <a:rPr lang="el-GR" sz="2400" dirty="0">
                <a:latin typeface="Palatino Linotype" panose="02040502050505030304" pitchFamily="18" charset="0"/>
              </a:rPr>
              <a:t>χρειάζεται βελτιωτικές παρεμβάσεις. Στην </a:t>
            </a:r>
            <a:r>
              <a:rPr lang="el-GR" sz="2400" dirty="0" smtClean="0">
                <a:latin typeface="Palatino Linotype" panose="02040502050505030304" pitchFamily="18" charset="0"/>
              </a:rPr>
              <a:t>ερ</a:t>
            </a:r>
            <a:r>
              <a:rPr lang="el-GR" sz="2400" dirty="0">
                <a:latin typeface="Palatino Linotype" panose="02040502050505030304" pitchFamily="18" charset="0"/>
              </a:rPr>
              <a:t>ευνητική </a:t>
            </a:r>
            <a:r>
              <a:rPr lang="el-GR" sz="2400" dirty="0" smtClean="0">
                <a:latin typeface="Palatino Linotype" panose="02040502050505030304" pitchFamily="18" charset="0"/>
              </a:rPr>
              <a:t>ομάδα υπάρχει ένας διευκολυντής </a:t>
            </a:r>
            <a:r>
              <a:rPr lang="el-GR" sz="2400" dirty="0">
                <a:latin typeface="Palatino Linotype" panose="02040502050505030304" pitchFamily="18" charset="0"/>
              </a:rPr>
              <a:t>(facilitator) </a:t>
            </a:r>
            <a:r>
              <a:rPr lang="el-GR" sz="2400" dirty="0" smtClean="0">
                <a:latin typeface="Palatino Linotype" panose="02040502050505030304" pitchFamily="18" charset="0"/>
              </a:rPr>
              <a:t>που </a:t>
            </a:r>
            <a:r>
              <a:rPr lang="el-GR" sz="2400" dirty="0">
                <a:latin typeface="Palatino Linotype" panose="02040502050505030304" pitchFamily="18" charset="0"/>
              </a:rPr>
              <a:t>συντονίζει </a:t>
            </a:r>
            <a:r>
              <a:rPr lang="el-GR" sz="2400" dirty="0" smtClean="0">
                <a:latin typeface="Palatino Linotype" panose="02040502050505030304" pitchFamily="18" charset="0"/>
              </a:rPr>
              <a:t>την ερευνητική δράση της ομάδας. Μπορεί όμως ο συντονιστής να είναι απλά ένας </a:t>
            </a:r>
            <a:r>
              <a:rPr lang="el-GR" sz="2400" dirty="0">
                <a:latin typeface="Palatino Linotype" panose="02040502050505030304" pitchFamily="18" charset="0"/>
              </a:rPr>
              <a:t>κριτικός φίλος-συνεργάτης (critical friend). Ο διευκολυντής, που μπορεί να είναι ένας από τους </a:t>
            </a:r>
            <a:r>
              <a:rPr lang="el-GR" sz="2400" dirty="0" smtClean="0">
                <a:latin typeface="Palatino Linotype" panose="02040502050505030304" pitchFamily="18" charset="0"/>
              </a:rPr>
              <a:t>ερευνητές </a:t>
            </a:r>
            <a:r>
              <a:rPr lang="el-GR" sz="2400" dirty="0">
                <a:latin typeface="Palatino Linotype" panose="02040502050505030304" pitchFamily="18" charset="0"/>
              </a:rPr>
              <a:t>ή κάποιος εξωτερικός </a:t>
            </a:r>
            <a:r>
              <a:rPr lang="el-GR" sz="2400" dirty="0" smtClean="0">
                <a:latin typeface="Palatino Linotype" panose="02040502050505030304" pitchFamily="18" charset="0"/>
              </a:rPr>
              <a:t>συνεργάτης που </a:t>
            </a:r>
            <a:r>
              <a:rPr lang="el-GR" sz="2400" dirty="0">
                <a:latin typeface="Palatino Linotype" panose="02040502050505030304" pitchFamily="18" charset="0"/>
              </a:rPr>
              <a:t>αναλαμβάνει ποικίλους ρόλους.</a:t>
            </a:r>
          </a:p>
          <a:p>
            <a:r>
              <a:rPr lang="el-GR" sz="2400" dirty="0">
                <a:latin typeface="Palatino Linotype" panose="02040502050505030304" pitchFamily="18" charset="0"/>
              </a:rPr>
              <a:t>Λειτουργεί ανατροφοδοτικά και δεσμευτικά.</a:t>
            </a:r>
            <a:endParaRPr lang="en-US" sz="2400" dirty="0">
              <a:latin typeface="Palatino Linotype" panose="02040502050505030304" pitchFamily="18" charset="0"/>
            </a:endParaRPr>
          </a:p>
          <a:p>
            <a:pPr>
              <a:lnSpc>
                <a:spcPct val="150000"/>
              </a:lnSpc>
            </a:pPr>
            <a:endParaRPr lang="en-US" dirty="0">
              <a:latin typeface="Palatino Linotype" panose="02040502050505030304" pitchFamily="18" charset="0"/>
            </a:endParaRPr>
          </a:p>
        </p:txBody>
      </p:sp>
    </p:spTree>
    <p:extLst>
      <p:ext uri="{BB962C8B-B14F-4D97-AF65-F5344CB8AC3E}">
        <p14:creationId xmlns:p14="http://schemas.microsoft.com/office/powerpoint/2010/main" val="317692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chemeClr val="accent2"/>
                                        </p:clrVal>
                                      </p:to>
                                    </p:set>
                                    <p:set>
                                      <p:cBhvr>
                                        <p:cTn id="7" dur="500" fill="hold"/>
                                        <p:tgtEl>
                                          <p:spTgt spid="3">
                                            <p:txEl>
                                              <p:pRg st="0" end="0"/>
                                            </p:txEl>
                                          </p:spTgt>
                                        </p:tgtEl>
                                        <p:attrNameLst>
                                          <p:attrName>fillcolor</p:attrName>
                                        </p:attrNameLst>
                                      </p:cBhvr>
                                      <p:to>
                                        <p:clrVal>
                                          <a:schemeClr val="accent2"/>
                                        </p:clrVal>
                                      </p:to>
                                    </p:set>
                                    <p:set>
                                      <p:cBhvr>
                                        <p:cTn id="8" dur="500" fill="hold"/>
                                        <p:tgtEl>
                                          <p:spTgt spid="3">
                                            <p:txEl>
                                              <p:pRg st="0" end="0"/>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6" presetClass="emph" presetSubtype="0" fill="hold" grpId="0" nodeType="clickEffect">
                                  <p:stCondLst>
                                    <p:cond delay="0"/>
                                  </p:stCondLst>
                                  <p:iterate type="lt">
                                    <p:tmPct val="4000"/>
                                  </p:iterate>
                                  <p:childTnLst>
                                    <p:set>
                                      <p:cBhvr override="childStyle">
                                        <p:cTn id="12" dur="500" fill="hold"/>
                                        <p:tgtEl>
                                          <p:spTgt spid="3">
                                            <p:txEl>
                                              <p:pRg st="1" end="1"/>
                                            </p:txEl>
                                          </p:spTgt>
                                        </p:tgtEl>
                                        <p:attrNameLst>
                                          <p:attrName>style.color</p:attrName>
                                        </p:attrNameLst>
                                      </p:cBhvr>
                                      <p:to>
                                        <p:clrVal>
                                          <a:schemeClr val="accent2"/>
                                        </p:clrVal>
                                      </p:to>
                                    </p:set>
                                    <p:set>
                                      <p:cBhvr>
                                        <p:cTn id="13" dur="500" fill="hold"/>
                                        <p:tgtEl>
                                          <p:spTgt spid="3">
                                            <p:txEl>
                                              <p:pRg st="1" end="1"/>
                                            </p:txEl>
                                          </p:spTgt>
                                        </p:tgtEl>
                                        <p:attrNameLst>
                                          <p:attrName>fillcolor</p:attrName>
                                        </p:attrNameLst>
                                      </p:cBhvr>
                                      <p:to>
                                        <p:clrVal>
                                          <a:schemeClr val="accent2"/>
                                        </p:clrVal>
                                      </p:to>
                                    </p:set>
                                    <p:set>
                                      <p:cBhvr>
                                        <p:cTn id="14" dur="500" fill="hold"/>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3184"/>
            <a:ext cx="7704856" cy="1091560"/>
          </a:xfrm>
          <a:solidFill>
            <a:srgbClr val="0C6E50"/>
          </a:solidFill>
        </p:spPr>
        <p:txBody>
          <a:bodyPr>
            <a:normAutofit fontScale="90000"/>
          </a:bodyPr>
          <a:lstStyle/>
          <a:p>
            <a:pPr algn="ctr"/>
            <a:r>
              <a:rPr lang="el-GR" dirty="0" smtClean="0"/>
              <a:t>Ερευνα δρασησ: ιστορικη αναδρομη</a:t>
            </a:r>
            <a:endParaRPr lang="en-US" dirty="0"/>
          </a:p>
        </p:txBody>
      </p:sp>
      <p:sp>
        <p:nvSpPr>
          <p:cNvPr id="3" name="Content Placeholder 2"/>
          <p:cNvSpPr>
            <a:spLocks noGrp="1"/>
          </p:cNvSpPr>
          <p:nvPr>
            <p:ph idx="1"/>
          </p:nvPr>
        </p:nvSpPr>
        <p:spPr>
          <a:xfrm>
            <a:off x="395536" y="1268760"/>
            <a:ext cx="7704856" cy="5328592"/>
          </a:xfrm>
        </p:spPr>
        <p:txBody>
          <a:bodyPr>
            <a:normAutofit fontScale="92500" lnSpcReduction="20000"/>
          </a:bodyPr>
          <a:lstStyle/>
          <a:p>
            <a:pPr marL="438912" indent="-320040">
              <a:lnSpc>
                <a:spcPct val="150000"/>
              </a:lnSpc>
              <a:spcBef>
                <a:spcPts val="0"/>
              </a:spcBef>
              <a:buFont typeface="Wingdings 2"/>
              <a:buChar char=""/>
              <a:defRPr/>
            </a:pPr>
            <a:r>
              <a:rPr lang="el-GR" sz="2200" dirty="0">
                <a:latin typeface="Palatino Linotype" panose="02040502050505030304" pitchFamily="18" charset="0"/>
              </a:rPr>
              <a:t>Μια μέθοδος άμεσης παρέμβασης στα κοινωνικά προβλήματα από τον Kurt Lewin στις Η.Π.Α. κατά την πρώτη μεταπολεμική περίοδο (κυρίως δεκαετία του ΄40).</a:t>
            </a:r>
          </a:p>
          <a:p>
            <a:pPr marL="438912" indent="-320040">
              <a:lnSpc>
                <a:spcPct val="150000"/>
              </a:lnSpc>
              <a:spcBef>
                <a:spcPts val="0"/>
              </a:spcBef>
              <a:buFont typeface="Wingdings 2"/>
              <a:buChar char=""/>
              <a:defRPr/>
            </a:pPr>
            <a:r>
              <a:rPr lang="el-GR" sz="2200" dirty="0">
                <a:latin typeface="Palatino Linotype" panose="02040502050505030304" pitchFamily="18" charset="0"/>
              </a:rPr>
              <a:t>Δύο σχολές: Α) στη Μ. Βρετανία, με κέντρο το Πανεπιστήμιο του East Anglia και κυριότερο εκπρόσωπο τον John Elliott, με πρακτικό κυρίως προσανατολισμό. Β) στην Αυστραλία, με κέντρο το πανεπιστήμιο του Deakin και κεντρική μορφή τον Stephen Kemmis, η οποία συνδέει την εκπαιδευτική έρευνα δράσης με την κριτική θεωρία, προσδίδοντάς της έναν περισσότερο κριτικό χαρακτήρα κι έναν κοινωνικοπολιτικό προσανατολισμό.</a:t>
            </a:r>
          </a:p>
          <a:p>
            <a:pPr marL="438912" indent="-320040">
              <a:lnSpc>
                <a:spcPct val="150000"/>
              </a:lnSpc>
              <a:spcBef>
                <a:spcPts val="0"/>
              </a:spcBef>
              <a:buFont typeface="Wingdings 2"/>
              <a:buChar char=""/>
              <a:defRPr/>
            </a:pPr>
            <a:r>
              <a:rPr lang="el-GR" sz="2200" dirty="0">
                <a:latin typeface="Palatino Linotype" panose="02040502050505030304" pitchFamily="18" charset="0"/>
              </a:rPr>
              <a:t>Το κίνημα του εκπαιδευτικού ως </a:t>
            </a:r>
            <a:r>
              <a:rPr lang="en-US" sz="2200" dirty="0" err="1">
                <a:latin typeface="Palatino Linotype" panose="02040502050505030304" pitchFamily="18" charset="0"/>
              </a:rPr>
              <a:t>ερευνητή</a:t>
            </a:r>
            <a:r>
              <a:rPr lang="en-US" sz="2200" dirty="0">
                <a:latin typeface="Palatino Linotype" panose="02040502050505030304" pitchFamily="18" charset="0"/>
              </a:rPr>
              <a:t> (teacher as researcher movement)</a:t>
            </a:r>
            <a:r>
              <a:rPr lang="el-GR" sz="2200" dirty="0">
                <a:latin typeface="Palatino Linotype" panose="02040502050505030304" pitchFamily="18" charset="0"/>
              </a:rPr>
              <a:t> (</a:t>
            </a:r>
            <a:r>
              <a:rPr lang="en-US" sz="2200" dirty="0">
                <a:latin typeface="Palatino Linotype" panose="02040502050505030304" pitchFamily="18" charset="0"/>
              </a:rPr>
              <a:t>Laurence </a:t>
            </a:r>
            <a:r>
              <a:rPr lang="en-US" sz="2200" dirty="0" err="1">
                <a:latin typeface="Palatino Linotype" panose="02040502050505030304" pitchFamily="18" charset="0"/>
              </a:rPr>
              <a:t>Stenhouse</a:t>
            </a:r>
            <a:r>
              <a:rPr lang="en-US" sz="2200" dirty="0">
                <a:latin typeface="Palatino Linotype" panose="02040502050505030304" pitchFamily="18" charset="0"/>
              </a:rPr>
              <a:t>, </a:t>
            </a:r>
            <a:r>
              <a:rPr lang="el-GR" sz="2200" dirty="0">
                <a:latin typeface="Palatino Linotype" panose="02040502050505030304" pitchFamily="18" charset="0"/>
              </a:rPr>
              <a:t>δεκαετία 1970)</a:t>
            </a:r>
            <a:r>
              <a:rPr lang="en-US" sz="2200" dirty="0">
                <a:latin typeface="Palatino Linotype" panose="02040502050505030304" pitchFamily="18" charset="0"/>
              </a:rPr>
              <a:t>.</a:t>
            </a:r>
          </a:p>
          <a:p>
            <a:pPr>
              <a:lnSpc>
                <a:spcPct val="150000"/>
              </a:lnSpc>
            </a:pPr>
            <a:endParaRPr lang="en-US" dirty="0">
              <a:latin typeface="Palatino Linotype" panose="02040502050505030304" pitchFamily="18" charset="0"/>
            </a:endParaRPr>
          </a:p>
        </p:txBody>
      </p:sp>
    </p:spTree>
    <p:extLst>
      <p:ext uri="{BB962C8B-B14F-4D97-AF65-F5344CB8AC3E}">
        <p14:creationId xmlns:p14="http://schemas.microsoft.com/office/powerpoint/2010/main" val="115499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chemeClr val="accent2"/>
                                        </p:clrVal>
                                      </p:to>
                                    </p:set>
                                    <p:set>
                                      <p:cBhvr>
                                        <p:cTn id="7" dur="500" fill="hold"/>
                                        <p:tgtEl>
                                          <p:spTgt spid="3">
                                            <p:txEl>
                                              <p:pRg st="0" end="0"/>
                                            </p:txEl>
                                          </p:spTgt>
                                        </p:tgtEl>
                                        <p:attrNameLst>
                                          <p:attrName>fillcolor</p:attrName>
                                        </p:attrNameLst>
                                      </p:cBhvr>
                                      <p:to>
                                        <p:clrVal>
                                          <a:schemeClr val="accent2"/>
                                        </p:clrVal>
                                      </p:to>
                                    </p:set>
                                    <p:set>
                                      <p:cBhvr>
                                        <p:cTn id="8" dur="500" fill="hold"/>
                                        <p:tgtEl>
                                          <p:spTgt spid="3">
                                            <p:txEl>
                                              <p:pRg st="0" end="0"/>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6" presetClass="emph" presetSubtype="0" fill="hold" grpId="0" nodeType="clickEffect">
                                  <p:stCondLst>
                                    <p:cond delay="0"/>
                                  </p:stCondLst>
                                  <p:iterate type="lt">
                                    <p:tmPct val="4000"/>
                                  </p:iterate>
                                  <p:childTnLst>
                                    <p:set>
                                      <p:cBhvr override="childStyle">
                                        <p:cTn id="12" dur="500" fill="hold"/>
                                        <p:tgtEl>
                                          <p:spTgt spid="3">
                                            <p:txEl>
                                              <p:pRg st="1" end="1"/>
                                            </p:txEl>
                                          </p:spTgt>
                                        </p:tgtEl>
                                        <p:attrNameLst>
                                          <p:attrName>style.color</p:attrName>
                                        </p:attrNameLst>
                                      </p:cBhvr>
                                      <p:to>
                                        <p:clrVal>
                                          <a:schemeClr val="accent2"/>
                                        </p:clrVal>
                                      </p:to>
                                    </p:set>
                                    <p:set>
                                      <p:cBhvr>
                                        <p:cTn id="13" dur="500" fill="hold"/>
                                        <p:tgtEl>
                                          <p:spTgt spid="3">
                                            <p:txEl>
                                              <p:pRg st="1" end="1"/>
                                            </p:txEl>
                                          </p:spTgt>
                                        </p:tgtEl>
                                        <p:attrNameLst>
                                          <p:attrName>fillcolor</p:attrName>
                                        </p:attrNameLst>
                                      </p:cBhvr>
                                      <p:to>
                                        <p:clrVal>
                                          <a:schemeClr val="accent2"/>
                                        </p:clrVal>
                                      </p:to>
                                    </p:set>
                                    <p:set>
                                      <p:cBhvr>
                                        <p:cTn id="14" dur="500" fill="hold"/>
                                        <p:tgtEl>
                                          <p:spTgt spid="3">
                                            <p:txEl>
                                              <p:pRg st="1" end="1"/>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16" presetClass="emph" presetSubtype="0" fill="hold" grpId="0" nodeType="clickEffect">
                                  <p:stCondLst>
                                    <p:cond delay="0"/>
                                  </p:stCondLst>
                                  <p:iterate type="lt">
                                    <p:tmPct val="4000"/>
                                  </p:iterate>
                                  <p:childTnLst>
                                    <p:set>
                                      <p:cBhvr override="childStyle">
                                        <p:cTn id="18" dur="500" fill="hold"/>
                                        <p:tgtEl>
                                          <p:spTgt spid="3">
                                            <p:txEl>
                                              <p:pRg st="2" end="2"/>
                                            </p:txEl>
                                          </p:spTgt>
                                        </p:tgtEl>
                                        <p:attrNameLst>
                                          <p:attrName>style.color</p:attrName>
                                        </p:attrNameLst>
                                      </p:cBhvr>
                                      <p:to>
                                        <p:clrVal>
                                          <a:schemeClr val="accent2"/>
                                        </p:clrVal>
                                      </p:to>
                                    </p:set>
                                    <p:set>
                                      <p:cBhvr>
                                        <p:cTn id="19" dur="500" fill="hold"/>
                                        <p:tgtEl>
                                          <p:spTgt spid="3">
                                            <p:txEl>
                                              <p:pRg st="2" end="2"/>
                                            </p:txEl>
                                          </p:spTgt>
                                        </p:tgtEl>
                                        <p:attrNameLst>
                                          <p:attrName>fillcolor</p:attrName>
                                        </p:attrNameLst>
                                      </p:cBhvr>
                                      <p:to>
                                        <p:clrVal>
                                          <a:schemeClr val="accent2"/>
                                        </p:clrVal>
                                      </p:to>
                                    </p:set>
                                    <p:set>
                                      <p:cBhvr>
                                        <p:cTn id="20" dur="500" fill="hold"/>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184"/>
            <a:ext cx="7920880" cy="731520"/>
          </a:xfrm>
          <a:solidFill>
            <a:srgbClr val="0C6E50"/>
          </a:solidFill>
        </p:spPr>
        <p:txBody>
          <a:bodyPr>
            <a:noAutofit/>
          </a:bodyPr>
          <a:lstStyle/>
          <a:p>
            <a:pPr algn="ctr"/>
            <a:r>
              <a:rPr lang="el-GR" sz="3200" dirty="0" smtClean="0"/>
              <a:t>Πωσ υλοποιειται η Ερευνα δρασησ</a:t>
            </a:r>
            <a:endParaRPr lang="en-US" sz="3200" dirty="0"/>
          </a:p>
        </p:txBody>
      </p:sp>
      <p:sp>
        <p:nvSpPr>
          <p:cNvPr id="6" name="Content Placeholder 2"/>
          <p:cNvSpPr>
            <a:spLocks noGrp="1"/>
          </p:cNvSpPr>
          <p:nvPr/>
        </p:nvSpPr>
        <p:spPr bwMode="auto">
          <a:xfrm>
            <a:off x="713847" y="908720"/>
            <a:ext cx="8280275" cy="5539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fontAlgn="base">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fontAlgn="base">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fontAlgn="base">
              <a:spcBef>
                <a:spcPct val="20000"/>
              </a:spcBef>
              <a:spcAft>
                <a:spcPct val="0"/>
              </a:spcAft>
              <a:buClr>
                <a:srgbClr val="DE6C36"/>
              </a:buClr>
              <a:buFont typeface="Arial" charset="0"/>
              <a:buChar char="▪"/>
              <a:defRPr sz="2400" kern="1200">
                <a:solidFill>
                  <a:schemeClr val="tx1"/>
                </a:solidFill>
                <a:latin typeface="+mn-lt"/>
                <a:ea typeface="+mn-ea"/>
                <a:cs typeface="+mn-cs"/>
              </a:defRPr>
            </a:lvl3pPr>
            <a:lvl4pPr marL="1216025" indent="-182563" algn="l" rtl="0" fontAlgn="base">
              <a:spcBef>
                <a:spcPct val="20000"/>
              </a:spcBef>
              <a:spcAft>
                <a:spcPct val="0"/>
              </a:spcAft>
              <a:buClr>
                <a:srgbClr val="F9B639"/>
              </a:buClr>
              <a:buFont typeface="Arial" charset="0"/>
              <a:buChar char="▪"/>
              <a:defRPr sz="2000" kern="1200">
                <a:solidFill>
                  <a:schemeClr val="tx1"/>
                </a:solidFill>
                <a:latin typeface="+mn-lt"/>
                <a:ea typeface="+mn-ea"/>
                <a:cs typeface="+mn-cs"/>
              </a:defRPr>
            </a:lvl4pPr>
            <a:lvl5pPr marL="1425575" indent="-182563" algn="l" rtl="0" fontAlgn="base">
              <a:spcBef>
                <a:spcPct val="20000"/>
              </a:spcBef>
              <a:spcAft>
                <a:spcPct val="0"/>
              </a:spcAft>
              <a:buClr>
                <a:srgbClr val="CF6DA4"/>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l-GR" altLang="en-US" sz="2800" dirty="0" smtClean="0">
                <a:latin typeface="Palatino Linotype" panose="02040502050505030304" pitchFamily="18" charset="0"/>
              </a:rPr>
              <a:t>Ανοικτή κυκλική-σπειροειδής διαδικασία</a:t>
            </a:r>
          </a:p>
          <a:p>
            <a:endParaRPr lang="el-GR" altLang="en-US" sz="2800" dirty="0" smtClean="0"/>
          </a:p>
          <a:p>
            <a:pPr marL="119062" indent="0">
              <a:buNone/>
            </a:pPr>
            <a:endParaRPr lang="el-GR" altLang="en-US" sz="2800" dirty="0" smtClean="0"/>
          </a:p>
        </p:txBody>
      </p:sp>
      <p:sp>
        <p:nvSpPr>
          <p:cNvPr id="9" name="Oval 8"/>
          <p:cNvSpPr>
            <a:spLocks noChangeArrowheads="1"/>
          </p:cNvSpPr>
          <p:nvPr/>
        </p:nvSpPr>
        <p:spPr bwMode="auto">
          <a:xfrm>
            <a:off x="3522134" y="1770062"/>
            <a:ext cx="2159000" cy="2159000"/>
          </a:xfrm>
          <a:prstGeom prst="ellipse">
            <a:avLst/>
          </a:prstGeom>
          <a:solidFill>
            <a:schemeClr val="accent1"/>
          </a:solidFill>
          <a:ln w="9525">
            <a:solidFill>
              <a:schemeClr val="tx1"/>
            </a:solidFill>
            <a:round/>
            <a:headEnd/>
            <a:tailEnd/>
          </a:ln>
        </p:spPr>
        <p:txBody>
          <a:bodyPr wrap="none" anchor="ct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algn="ctr" eaLnBrk="1" hangingPunct="1"/>
            <a:endParaRPr lang="el-GR" altLang="en-US">
              <a:latin typeface="Arial" charset="0"/>
            </a:endParaRPr>
          </a:p>
        </p:txBody>
      </p:sp>
      <p:cxnSp>
        <p:nvCxnSpPr>
          <p:cNvPr id="10" name="AutoShape 73"/>
          <p:cNvCxnSpPr>
            <a:cxnSpLocks noChangeShapeType="1"/>
            <a:stCxn id="9" idx="0"/>
            <a:endCxn id="9" idx="4"/>
          </p:cNvCxnSpPr>
          <p:nvPr/>
        </p:nvCxnSpPr>
        <p:spPr bwMode="auto">
          <a:xfrm>
            <a:off x="4601634" y="1770062"/>
            <a:ext cx="0" cy="2159000"/>
          </a:xfrm>
          <a:prstGeom prst="straightConnector1">
            <a:avLst/>
          </a:prstGeom>
          <a:noFill/>
          <a:ln w="19050">
            <a:solidFill>
              <a:schemeClr val="tx1"/>
            </a:solidFill>
            <a:round/>
            <a:headEnd/>
            <a:tailEnd/>
          </a:ln>
          <a:extLst>
            <a:ext uri="{909E8E84-426E-40DD-AFC4-6F175D3DCCD1}">
              <a14:hiddenFill xmlns:a14="http://schemas.microsoft.com/office/drawing/2010/main">
                <a:noFill/>
              </a14:hiddenFill>
            </a:ext>
          </a:extLst>
        </p:spPr>
      </p:cxnSp>
      <p:cxnSp>
        <p:nvCxnSpPr>
          <p:cNvPr id="11" name="AutoShape 74"/>
          <p:cNvCxnSpPr>
            <a:cxnSpLocks noChangeShapeType="1"/>
            <a:stCxn id="9" idx="2"/>
            <a:endCxn id="9" idx="6"/>
          </p:cNvCxnSpPr>
          <p:nvPr/>
        </p:nvCxnSpPr>
        <p:spPr bwMode="auto">
          <a:xfrm>
            <a:off x="3522134" y="2849562"/>
            <a:ext cx="2159000" cy="0"/>
          </a:xfrm>
          <a:prstGeom prst="straightConnector1">
            <a:avLst/>
          </a:prstGeom>
          <a:noFill/>
          <a:ln w="19050">
            <a:solidFill>
              <a:schemeClr val="tx1"/>
            </a:solidFill>
            <a:round/>
            <a:headEnd/>
            <a:tailEnd/>
          </a:ln>
          <a:extLst>
            <a:ext uri="{909E8E84-426E-40DD-AFC4-6F175D3DCCD1}">
              <a14:hiddenFill xmlns:a14="http://schemas.microsoft.com/office/drawing/2010/main">
                <a:noFill/>
              </a14:hiddenFill>
            </a:ext>
          </a:extLst>
        </p:spPr>
      </p:cxnSp>
      <p:sp>
        <p:nvSpPr>
          <p:cNvPr id="12" name="Text Box 75"/>
          <p:cNvSpPr txBox="1">
            <a:spLocks noChangeArrowheads="1"/>
          </p:cNvSpPr>
          <p:nvPr/>
        </p:nvSpPr>
        <p:spPr bwMode="auto">
          <a:xfrm rot="2384339">
            <a:off x="4538134" y="2249487"/>
            <a:ext cx="11049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eaLnBrk="1" hangingPunct="1"/>
            <a:r>
              <a:rPr lang="el-GR" altLang="en-US" sz="1400">
                <a:latin typeface="Arial" charset="0"/>
              </a:rPr>
              <a:t>Σχεδιασμός</a:t>
            </a:r>
          </a:p>
        </p:txBody>
      </p:sp>
      <p:sp>
        <p:nvSpPr>
          <p:cNvPr id="13" name="Text Box 76"/>
          <p:cNvSpPr txBox="1">
            <a:spLocks noChangeArrowheads="1"/>
          </p:cNvSpPr>
          <p:nvPr/>
        </p:nvSpPr>
        <p:spPr bwMode="auto">
          <a:xfrm rot="18798919">
            <a:off x="4587346" y="3182938"/>
            <a:ext cx="10128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eaLnBrk="1" hangingPunct="1"/>
            <a:r>
              <a:rPr lang="el-GR" altLang="en-US" sz="1400">
                <a:latin typeface="Arial" charset="0"/>
              </a:rPr>
              <a:t>Εφαρμογή</a:t>
            </a:r>
          </a:p>
        </p:txBody>
      </p:sp>
      <p:sp>
        <p:nvSpPr>
          <p:cNvPr id="14" name="Text Box 77"/>
          <p:cNvSpPr txBox="1">
            <a:spLocks noChangeArrowheads="1"/>
          </p:cNvSpPr>
          <p:nvPr/>
        </p:nvSpPr>
        <p:spPr bwMode="auto">
          <a:xfrm rot="2851567">
            <a:off x="3480859" y="3089275"/>
            <a:ext cx="11969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eaLnBrk="1" hangingPunct="1"/>
            <a:r>
              <a:rPr lang="el-GR" altLang="en-US" sz="1400">
                <a:latin typeface="Arial" charset="0"/>
              </a:rPr>
              <a:t>Παρατήρηση</a:t>
            </a:r>
          </a:p>
        </p:txBody>
      </p:sp>
      <p:sp>
        <p:nvSpPr>
          <p:cNvPr id="15" name="Text Box 78"/>
          <p:cNvSpPr txBox="1">
            <a:spLocks noChangeArrowheads="1"/>
          </p:cNvSpPr>
          <p:nvPr/>
        </p:nvSpPr>
        <p:spPr bwMode="auto">
          <a:xfrm rot="19437645">
            <a:off x="3457047" y="2154237"/>
            <a:ext cx="11033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eaLnBrk="1" hangingPunct="1"/>
            <a:r>
              <a:rPr lang="el-GR" altLang="en-US" sz="1400">
                <a:latin typeface="Arial" charset="0"/>
              </a:rPr>
              <a:t>Αξιολόγηση</a:t>
            </a:r>
          </a:p>
        </p:txBody>
      </p:sp>
      <p:sp>
        <p:nvSpPr>
          <p:cNvPr id="16" name="Oval 15"/>
          <p:cNvSpPr>
            <a:spLocks noChangeArrowheads="1"/>
          </p:cNvSpPr>
          <p:nvPr/>
        </p:nvSpPr>
        <p:spPr bwMode="auto">
          <a:xfrm>
            <a:off x="3522134" y="4289425"/>
            <a:ext cx="2159000" cy="2159000"/>
          </a:xfrm>
          <a:prstGeom prst="ellipse">
            <a:avLst/>
          </a:prstGeom>
          <a:solidFill>
            <a:schemeClr val="accent1"/>
          </a:solidFill>
          <a:ln w="9525">
            <a:solidFill>
              <a:schemeClr val="tx1"/>
            </a:solidFill>
            <a:round/>
            <a:headEnd/>
            <a:tailEnd/>
          </a:ln>
        </p:spPr>
        <p:txBody>
          <a:bodyPr wrap="none" anchor="ct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algn="ctr" eaLnBrk="1" hangingPunct="1"/>
            <a:endParaRPr lang="el-GR" altLang="en-US">
              <a:latin typeface="Arial" charset="0"/>
            </a:endParaRPr>
          </a:p>
        </p:txBody>
      </p:sp>
      <p:cxnSp>
        <p:nvCxnSpPr>
          <p:cNvPr id="17" name="AutoShape 80"/>
          <p:cNvCxnSpPr>
            <a:cxnSpLocks noChangeShapeType="1"/>
            <a:stCxn id="16" idx="0"/>
            <a:endCxn id="16" idx="4"/>
          </p:cNvCxnSpPr>
          <p:nvPr/>
        </p:nvCxnSpPr>
        <p:spPr bwMode="auto">
          <a:xfrm>
            <a:off x="4601634" y="4289425"/>
            <a:ext cx="0" cy="2159000"/>
          </a:xfrm>
          <a:prstGeom prst="straightConnector1">
            <a:avLst/>
          </a:prstGeom>
          <a:noFill/>
          <a:ln w="19050">
            <a:solidFill>
              <a:schemeClr val="tx1"/>
            </a:solidFill>
            <a:round/>
            <a:headEnd/>
            <a:tailEnd/>
          </a:ln>
          <a:extLst>
            <a:ext uri="{909E8E84-426E-40DD-AFC4-6F175D3DCCD1}">
              <a14:hiddenFill xmlns:a14="http://schemas.microsoft.com/office/drawing/2010/main">
                <a:noFill/>
              </a14:hiddenFill>
            </a:ext>
          </a:extLst>
        </p:spPr>
      </p:cxnSp>
      <p:cxnSp>
        <p:nvCxnSpPr>
          <p:cNvPr id="18" name="AutoShape 81"/>
          <p:cNvCxnSpPr>
            <a:cxnSpLocks noChangeShapeType="1"/>
            <a:stCxn id="16" idx="2"/>
            <a:endCxn id="16" idx="6"/>
          </p:cNvCxnSpPr>
          <p:nvPr/>
        </p:nvCxnSpPr>
        <p:spPr bwMode="auto">
          <a:xfrm>
            <a:off x="3522134" y="5368925"/>
            <a:ext cx="2159000" cy="0"/>
          </a:xfrm>
          <a:prstGeom prst="straightConnector1">
            <a:avLst/>
          </a:prstGeom>
          <a:noFill/>
          <a:ln w="19050">
            <a:solidFill>
              <a:schemeClr val="tx1"/>
            </a:solidFill>
            <a:round/>
            <a:headEnd/>
            <a:tailEnd/>
          </a:ln>
          <a:extLst>
            <a:ext uri="{909E8E84-426E-40DD-AFC4-6F175D3DCCD1}">
              <a14:hiddenFill xmlns:a14="http://schemas.microsoft.com/office/drawing/2010/main">
                <a:noFill/>
              </a14:hiddenFill>
            </a:ext>
          </a:extLst>
        </p:spPr>
      </p:cxnSp>
      <p:sp>
        <p:nvSpPr>
          <p:cNvPr id="19" name="Text Box 82"/>
          <p:cNvSpPr txBox="1">
            <a:spLocks noChangeArrowheads="1"/>
          </p:cNvSpPr>
          <p:nvPr/>
        </p:nvSpPr>
        <p:spPr bwMode="auto">
          <a:xfrm rot="2384339">
            <a:off x="4314297" y="4792662"/>
            <a:ext cx="16414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eaLnBrk="1" hangingPunct="1"/>
            <a:r>
              <a:rPr lang="el-GR" altLang="en-US" sz="1400" dirty="0">
                <a:latin typeface="Arial" charset="0"/>
              </a:rPr>
              <a:t>Επανασχεδιασμός</a:t>
            </a:r>
          </a:p>
        </p:txBody>
      </p:sp>
      <p:sp>
        <p:nvSpPr>
          <p:cNvPr id="20" name="Text Box 83"/>
          <p:cNvSpPr txBox="1">
            <a:spLocks noChangeArrowheads="1"/>
          </p:cNvSpPr>
          <p:nvPr/>
        </p:nvSpPr>
        <p:spPr bwMode="auto">
          <a:xfrm rot="18798919">
            <a:off x="4587346" y="5557838"/>
            <a:ext cx="10128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eaLnBrk="1" hangingPunct="1"/>
            <a:r>
              <a:rPr lang="el-GR" altLang="en-US" sz="1400">
                <a:latin typeface="Arial" charset="0"/>
              </a:rPr>
              <a:t>Εφαρμογή</a:t>
            </a:r>
          </a:p>
        </p:txBody>
      </p:sp>
      <p:sp>
        <p:nvSpPr>
          <p:cNvPr id="21" name="Text Box 84"/>
          <p:cNvSpPr txBox="1">
            <a:spLocks noChangeArrowheads="1"/>
          </p:cNvSpPr>
          <p:nvPr/>
        </p:nvSpPr>
        <p:spPr bwMode="auto">
          <a:xfrm rot="2851567">
            <a:off x="3507846" y="5743575"/>
            <a:ext cx="11969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eaLnBrk="1" hangingPunct="1"/>
            <a:r>
              <a:rPr lang="el-GR" altLang="en-US" sz="1400">
                <a:latin typeface="Arial" charset="0"/>
              </a:rPr>
              <a:t>Παρατήρηση</a:t>
            </a:r>
          </a:p>
        </p:txBody>
      </p:sp>
      <p:sp>
        <p:nvSpPr>
          <p:cNvPr id="22" name="Text Box 85"/>
          <p:cNvSpPr txBox="1">
            <a:spLocks noChangeArrowheads="1"/>
          </p:cNvSpPr>
          <p:nvPr/>
        </p:nvSpPr>
        <p:spPr bwMode="auto">
          <a:xfrm rot="19437645">
            <a:off x="3449109" y="4649787"/>
            <a:ext cx="11033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eaLnBrk="1" hangingPunct="1"/>
            <a:r>
              <a:rPr lang="el-GR" altLang="en-US" sz="1400" dirty="0">
                <a:latin typeface="Arial" charset="0"/>
              </a:rPr>
              <a:t>Αξιολόγηση</a:t>
            </a:r>
          </a:p>
        </p:txBody>
      </p:sp>
      <p:cxnSp>
        <p:nvCxnSpPr>
          <p:cNvPr id="23" name="AutoShape 86"/>
          <p:cNvCxnSpPr>
            <a:cxnSpLocks noChangeShapeType="1"/>
            <a:stCxn id="9" idx="5"/>
            <a:endCxn id="16" idx="7"/>
          </p:cNvCxnSpPr>
          <p:nvPr/>
        </p:nvCxnSpPr>
        <p:spPr bwMode="auto">
          <a:xfrm>
            <a:off x="5365222" y="3613150"/>
            <a:ext cx="0" cy="992187"/>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4" name="AutoShape 87"/>
          <p:cNvCxnSpPr>
            <a:cxnSpLocks noChangeShapeType="1"/>
            <a:stCxn id="9" idx="6"/>
            <a:endCxn id="16" idx="6"/>
          </p:cNvCxnSpPr>
          <p:nvPr/>
        </p:nvCxnSpPr>
        <p:spPr bwMode="auto">
          <a:xfrm>
            <a:off x="5681134" y="2849562"/>
            <a:ext cx="0" cy="2519363"/>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5" name="UTurnArrow"/>
          <p:cNvSpPr>
            <a:spLocks noEditPoints="1" noChangeArrowheads="1"/>
          </p:cNvSpPr>
          <p:nvPr/>
        </p:nvSpPr>
        <p:spPr bwMode="auto">
          <a:xfrm rot="9767286">
            <a:off x="4169834" y="5081587"/>
            <a:ext cx="792163" cy="692150"/>
          </a:xfrm>
          <a:custGeom>
            <a:avLst/>
            <a:gdLst>
              <a:gd name="G0" fmla="+- 0 0 0"/>
              <a:gd name="G1" fmla="+- 5574 0 0"/>
              <a:gd name="G2" fmla="*/ 5574 1 2"/>
              <a:gd name="G3" fmla="*/ 9725 1 2"/>
              <a:gd name="G4" fmla="+- 10800 G3 G2"/>
              <a:gd name="G5" fmla="+- 10800 G3 0"/>
              <a:gd name="G6" fmla="+- G5 G2 0"/>
              <a:gd name="G7" fmla="*/ G6 1 2"/>
              <a:gd name="G8" fmla="+- 9725 0 0"/>
              <a:gd name="G9" fmla="+- 21600 0 5574"/>
              <a:gd name="G10" fmla="+- 21600 0 9725"/>
              <a:gd name="G11" fmla="min G10 8691"/>
              <a:gd name="G12" fmla="+- 8826 0 0"/>
              <a:gd name="G13" fmla="+- 14865 0 5975"/>
              <a:gd name="G14" fmla="+- 14865 0 0"/>
              <a:gd name="G15" fmla="*/ 5574 5842 6110"/>
              <a:gd name="G16" fmla="+- 8826 1350 0"/>
              <a:gd name="G17" fmla="+- 8310 0 G15"/>
              <a:gd name="G18" fmla="*/ G17 G7 8310"/>
              <a:gd name="G19" fmla="+- 5574 G18 0"/>
              <a:gd name="G20" fmla="+- G4 0 G18"/>
              <a:gd name="T0" fmla="*/ 9225 w 21600"/>
              <a:gd name="T1" fmla="*/ 0 h 21600"/>
              <a:gd name="T2" fmla="*/ 2787 w 21600"/>
              <a:gd name="T3" fmla="*/ 21600 h 21600"/>
              <a:gd name="T4" fmla="*/ 9725 w 21600"/>
              <a:gd name="T5" fmla="*/ 8826 h 21600"/>
              <a:gd name="T6" fmla="*/ 15663 w 21600"/>
              <a:gd name="T7" fmla="*/ 14865 h 21600"/>
              <a:gd name="T8" fmla="*/ 21600 w 21600"/>
              <a:gd name="T9" fmla="*/ 8826 h 21600"/>
              <a:gd name="T10" fmla="*/ 17694720 60000 65536"/>
              <a:gd name="T11" fmla="*/ 5898240 60000 65536"/>
              <a:gd name="T12" fmla="*/ 5898240 60000 65536"/>
              <a:gd name="T13" fmla="*/ 5898240 60000 65536"/>
              <a:gd name="T14" fmla="*/ 0 60000 65536"/>
              <a:gd name="T15" fmla="*/ 0 w 21600"/>
              <a:gd name="T16" fmla="*/ 8310 h 21600"/>
              <a:gd name="T17" fmla="*/ G1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3" y="14865"/>
                </a:moveTo>
                <a:lnTo>
                  <a:pt x="21600" y="8826"/>
                </a:lnTo>
                <a:lnTo>
                  <a:pt x="18450" y="8826"/>
                </a:lnTo>
                <a:lnTo>
                  <a:pt x="18450" y="8310"/>
                </a:lnTo>
                <a:cubicBezTo>
                  <a:pt x="18450" y="3721"/>
                  <a:pt x="14320" y="0"/>
                  <a:pt x="9225" y="0"/>
                </a:cubicBezTo>
                <a:cubicBezTo>
                  <a:pt x="4130" y="0"/>
                  <a:pt x="0" y="3799"/>
                  <a:pt x="0" y="8485"/>
                </a:cubicBezTo>
                <a:lnTo>
                  <a:pt x="0" y="21600"/>
                </a:lnTo>
                <a:lnTo>
                  <a:pt x="5574" y="21600"/>
                </a:lnTo>
                <a:lnTo>
                  <a:pt x="5574" y="8310"/>
                </a:lnTo>
                <a:cubicBezTo>
                  <a:pt x="5574" y="6664"/>
                  <a:pt x="7055" y="5330"/>
                  <a:pt x="8882" y="5330"/>
                </a:cubicBezTo>
                <a:lnTo>
                  <a:pt x="9568" y="5330"/>
                </a:lnTo>
                <a:cubicBezTo>
                  <a:pt x="11395" y="5330"/>
                  <a:pt x="12876" y="6664"/>
                  <a:pt x="12876" y="8310"/>
                </a:cubicBezTo>
                <a:lnTo>
                  <a:pt x="12876" y="8826"/>
                </a:lnTo>
                <a:lnTo>
                  <a:pt x="9725" y="8826"/>
                </a:ln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a:defRPr/>
            </a:pPr>
            <a:endParaRPr lang="el-GR"/>
          </a:p>
        </p:txBody>
      </p:sp>
      <p:sp>
        <p:nvSpPr>
          <p:cNvPr id="26" name="UTurnArrow"/>
          <p:cNvSpPr>
            <a:spLocks noEditPoints="1" noChangeArrowheads="1"/>
          </p:cNvSpPr>
          <p:nvPr/>
        </p:nvSpPr>
        <p:spPr bwMode="auto">
          <a:xfrm rot="9048572">
            <a:off x="4265084" y="2540000"/>
            <a:ext cx="792163" cy="692150"/>
          </a:xfrm>
          <a:custGeom>
            <a:avLst/>
            <a:gdLst>
              <a:gd name="G0" fmla="+- 0 0 0"/>
              <a:gd name="G1" fmla="+- 5574 0 0"/>
              <a:gd name="G2" fmla="*/ 5574 1 2"/>
              <a:gd name="G3" fmla="*/ 9725 1 2"/>
              <a:gd name="G4" fmla="+- 10800 G3 G2"/>
              <a:gd name="G5" fmla="+- 10800 G3 0"/>
              <a:gd name="G6" fmla="+- G5 G2 0"/>
              <a:gd name="G7" fmla="*/ G6 1 2"/>
              <a:gd name="G8" fmla="+- 9725 0 0"/>
              <a:gd name="G9" fmla="+- 21600 0 5574"/>
              <a:gd name="G10" fmla="+- 21600 0 9725"/>
              <a:gd name="G11" fmla="min G10 8691"/>
              <a:gd name="G12" fmla="+- 8826 0 0"/>
              <a:gd name="G13" fmla="+- 14865 0 5975"/>
              <a:gd name="G14" fmla="+- 14865 0 0"/>
              <a:gd name="G15" fmla="*/ 5574 5842 6110"/>
              <a:gd name="G16" fmla="+- 8826 1350 0"/>
              <a:gd name="G17" fmla="+- 8310 0 G15"/>
              <a:gd name="G18" fmla="*/ G17 G7 8310"/>
              <a:gd name="G19" fmla="+- 5574 G18 0"/>
              <a:gd name="G20" fmla="+- G4 0 G18"/>
              <a:gd name="T0" fmla="*/ 9225 w 21600"/>
              <a:gd name="T1" fmla="*/ 0 h 21600"/>
              <a:gd name="T2" fmla="*/ 2787 w 21600"/>
              <a:gd name="T3" fmla="*/ 21600 h 21600"/>
              <a:gd name="T4" fmla="*/ 9725 w 21600"/>
              <a:gd name="T5" fmla="*/ 8826 h 21600"/>
              <a:gd name="T6" fmla="*/ 15663 w 21600"/>
              <a:gd name="T7" fmla="*/ 14865 h 21600"/>
              <a:gd name="T8" fmla="*/ 21600 w 21600"/>
              <a:gd name="T9" fmla="*/ 8826 h 21600"/>
              <a:gd name="T10" fmla="*/ 17694720 60000 65536"/>
              <a:gd name="T11" fmla="*/ 5898240 60000 65536"/>
              <a:gd name="T12" fmla="*/ 5898240 60000 65536"/>
              <a:gd name="T13" fmla="*/ 5898240 60000 65536"/>
              <a:gd name="T14" fmla="*/ 0 60000 65536"/>
              <a:gd name="T15" fmla="*/ 0 w 21600"/>
              <a:gd name="T16" fmla="*/ 8310 h 21600"/>
              <a:gd name="T17" fmla="*/ G1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3" y="14865"/>
                </a:moveTo>
                <a:lnTo>
                  <a:pt x="21600" y="8826"/>
                </a:lnTo>
                <a:lnTo>
                  <a:pt x="18450" y="8826"/>
                </a:lnTo>
                <a:lnTo>
                  <a:pt x="18450" y="8310"/>
                </a:lnTo>
                <a:cubicBezTo>
                  <a:pt x="18450" y="3721"/>
                  <a:pt x="14320" y="0"/>
                  <a:pt x="9225" y="0"/>
                </a:cubicBezTo>
                <a:cubicBezTo>
                  <a:pt x="4130" y="0"/>
                  <a:pt x="0" y="3799"/>
                  <a:pt x="0" y="8485"/>
                </a:cubicBezTo>
                <a:lnTo>
                  <a:pt x="0" y="21600"/>
                </a:lnTo>
                <a:lnTo>
                  <a:pt x="5574" y="21600"/>
                </a:lnTo>
                <a:lnTo>
                  <a:pt x="5574" y="8310"/>
                </a:lnTo>
                <a:cubicBezTo>
                  <a:pt x="5574" y="6664"/>
                  <a:pt x="7055" y="5330"/>
                  <a:pt x="8882" y="5330"/>
                </a:cubicBezTo>
                <a:lnTo>
                  <a:pt x="9568" y="5330"/>
                </a:lnTo>
                <a:cubicBezTo>
                  <a:pt x="11395" y="5330"/>
                  <a:pt x="12876" y="6664"/>
                  <a:pt x="12876" y="8310"/>
                </a:cubicBezTo>
                <a:lnTo>
                  <a:pt x="12876" y="8826"/>
                </a:lnTo>
                <a:lnTo>
                  <a:pt x="9725" y="8826"/>
                </a:ln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a:defRPr/>
            </a:pPr>
            <a:endParaRPr lang="el-GR"/>
          </a:p>
        </p:txBody>
      </p:sp>
      <p:sp>
        <p:nvSpPr>
          <p:cNvPr id="27" name="Text Box 90"/>
          <p:cNvSpPr txBox="1">
            <a:spLocks noChangeArrowheads="1"/>
          </p:cNvSpPr>
          <p:nvPr/>
        </p:nvSpPr>
        <p:spPr bwMode="auto">
          <a:xfrm>
            <a:off x="424923" y="2633662"/>
            <a:ext cx="23558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algn="ctr" eaLnBrk="1" hangingPunct="1"/>
            <a:r>
              <a:rPr lang="el-GR" altLang="en-US" dirty="0">
                <a:latin typeface="Palatino Linotype" panose="02040502050505030304" pitchFamily="18" charset="0"/>
              </a:rPr>
              <a:t>1</a:t>
            </a:r>
            <a:r>
              <a:rPr lang="el-GR" altLang="en-US" baseline="30000" dirty="0">
                <a:latin typeface="Palatino Linotype" panose="02040502050505030304" pitchFamily="18" charset="0"/>
              </a:rPr>
              <a:t>ος</a:t>
            </a:r>
            <a:r>
              <a:rPr lang="el-GR" altLang="en-US" dirty="0">
                <a:latin typeface="Palatino Linotype" panose="02040502050505030304" pitchFamily="18" charset="0"/>
              </a:rPr>
              <a:t> κύκλος δράσης</a:t>
            </a:r>
          </a:p>
        </p:txBody>
      </p:sp>
      <p:sp>
        <p:nvSpPr>
          <p:cNvPr id="28" name="Text Box 91"/>
          <p:cNvSpPr txBox="1">
            <a:spLocks noChangeArrowheads="1"/>
          </p:cNvSpPr>
          <p:nvPr/>
        </p:nvSpPr>
        <p:spPr bwMode="auto">
          <a:xfrm>
            <a:off x="641194" y="5153025"/>
            <a:ext cx="22110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eaLnBrk="1" hangingPunct="1"/>
            <a:r>
              <a:rPr lang="el-GR" altLang="en-US" dirty="0">
                <a:latin typeface="Palatino Linotype" panose="02040502050505030304" pitchFamily="18" charset="0"/>
              </a:rPr>
              <a:t>2</a:t>
            </a:r>
            <a:r>
              <a:rPr lang="el-GR" altLang="en-US" baseline="30000" dirty="0">
                <a:latin typeface="Palatino Linotype" panose="02040502050505030304" pitchFamily="18" charset="0"/>
              </a:rPr>
              <a:t>ος</a:t>
            </a:r>
            <a:r>
              <a:rPr lang="el-GR" altLang="en-US" dirty="0">
                <a:latin typeface="Palatino Linotype" panose="02040502050505030304" pitchFamily="18" charset="0"/>
              </a:rPr>
              <a:t> κύκλος δράσης</a:t>
            </a:r>
          </a:p>
        </p:txBody>
      </p:sp>
      <p:cxnSp>
        <p:nvCxnSpPr>
          <p:cNvPr id="29" name="AutoShape 92"/>
          <p:cNvCxnSpPr>
            <a:cxnSpLocks noChangeShapeType="1"/>
            <a:stCxn id="27" idx="3"/>
            <a:endCxn id="9" idx="2"/>
          </p:cNvCxnSpPr>
          <p:nvPr/>
        </p:nvCxnSpPr>
        <p:spPr bwMode="auto">
          <a:xfrm>
            <a:off x="2780773" y="2818328"/>
            <a:ext cx="741361" cy="31234"/>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0" name="AutoShape 93"/>
          <p:cNvCxnSpPr>
            <a:cxnSpLocks noChangeShapeType="1"/>
            <a:stCxn id="28" idx="3"/>
            <a:endCxn id="16" idx="2"/>
          </p:cNvCxnSpPr>
          <p:nvPr/>
        </p:nvCxnSpPr>
        <p:spPr bwMode="auto">
          <a:xfrm flipV="1">
            <a:off x="2852209" y="5368925"/>
            <a:ext cx="669925" cy="105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62985579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3184"/>
            <a:ext cx="7704856" cy="659512"/>
          </a:xfrm>
          <a:solidFill>
            <a:srgbClr val="0C6E50"/>
          </a:solidFill>
        </p:spPr>
        <p:txBody>
          <a:bodyPr>
            <a:normAutofit fontScale="90000"/>
          </a:bodyPr>
          <a:lstStyle/>
          <a:p>
            <a:pPr algn="ctr"/>
            <a:r>
              <a:rPr lang="el-GR" dirty="0" smtClean="0"/>
              <a:t>Περιορισμοι τησ Ερευνασ δρασησ</a:t>
            </a:r>
            <a:endParaRPr lang="en-US" dirty="0"/>
          </a:p>
        </p:txBody>
      </p:sp>
      <p:sp>
        <p:nvSpPr>
          <p:cNvPr id="3" name="Content Placeholder 2"/>
          <p:cNvSpPr>
            <a:spLocks noGrp="1"/>
          </p:cNvSpPr>
          <p:nvPr>
            <p:ph idx="1"/>
          </p:nvPr>
        </p:nvSpPr>
        <p:spPr>
          <a:xfrm>
            <a:off x="395536" y="836712"/>
            <a:ext cx="7704856" cy="5760640"/>
          </a:xfrm>
        </p:spPr>
        <p:txBody>
          <a:bodyPr>
            <a:normAutofit fontScale="92500" lnSpcReduction="20000"/>
          </a:bodyPr>
          <a:lstStyle/>
          <a:p>
            <a:pPr>
              <a:lnSpc>
                <a:spcPct val="150000"/>
              </a:lnSpc>
            </a:pPr>
            <a:r>
              <a:rPr lang="el-GR" dirty="0" smtClean="0">
                <a:latin typeface="Palatino Linotype" panose="02040502050505030304" pitchFamily="18" charset="0"/>
              </a:rPr>
              <a:t>Δεν </a:t>
            </a:r>
            <a:r>
              <a:rPr lang="el-GR" dirty="0">
                <a:latin typeface="Palatino Linotype" panose="02040502050505030304" pitchFamily="18" charset="0"/>
              </a:rPr>
              <a:t>είναι εύκολα δημοσιεύσιμη στα επιστημονικά περιοδικά (παραγωγή νέας γνώσης στο επιστημονικό πεδίο της εκπαίδευσης). Λόγω του άμεσα πρακτικού της χαρακτήρα και δεδομένης της ανεπαρκούς εκπαίδευσης των εκπαιδευτικών στην ερευνητική μεθοδολογία, συνήθως οι σχετικές εκθέσεις δεν παρουσιάζουν την επιστημονική αρτιότητα ενός ερευνητικού σχεδίου, </a:t>
            </a:r>
            <a:r>
              <a:rPr lang="el-GR" b="1" dirty="0" smtClean="0">
                <a:latin typeface="Palatino Linotype" panose="02040502050505030304" pitchFamily="18" charset="0"/>
              </a:rPr>
              <a:t>ΑΛΛΑ</a:t>
            </a:r>
            <a:endParaRPr lang="el-GR" b="1" dirty="0">
              <a:latin typeface="Palatino Linotype" panose="02040502050505030304" pitchFamily="18" charset="0"/>
            </a:endParaRPr>
          </a:p>
          <a:p>
            <a:pPr>
              <a:lnSpc>
                <a:spcPct val="150000"/>
              </a:lnSpc>
            </a:pPr>
            <a:r>
              <a:rPr lang="el-GR" dirty="0">
                <a:latin typeface="Palatino Linotype" panose="02040502050505030304" pitchFamily="18" charset="0"/>
              </a:rPr>
              <a:t>έχει το πλεονέκτημα της άμεσης διάχυσης των αποτελεσμάτων της σε </a:t>
            </a:r>
            <a:r>
              <a:rPr lang="el-GR" dirty="0" smtClean="0">
                <a:latin typeface="Palatino Linotype" panose="02040502050505030304" pitchFamily="18" charset="0"/>
              </a:rPr>
              <a:t>μικρο-επίπεδο.</a:t>
            </a:r>
            <a:endParaRPr lang="en-US" dirty="0">
              <a:latin typeface="Palatino Linotype" panose="02040502050505030304" pitchFamily="18" charset="0"/>
            </a:endParaRPr>
          </a:p>
        </p:txBody>
      </p:sp>
    </p:spTree>
    <p:extLst>
      <p:ext uri="{BB962C8B-B14F-4D97-AF65-F5344CB8AC3E}">
        <p14:creationId xmlns:p14="http://schemas.microsoft.com/office/powerpoint/2010/main" val="2244391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chemeClr val="accent2"/>
                                        </p:clrVal>
                                      </p:to>
                                    </p:set>
                                    <p:set>
                                      <p:cBhvr>
                                        <p:cTn id="7" dur="500" fill="hold"/>
                                        <p:tgtEl>
                                          <p:spTgt spid="3">
                                            <p:txEl>
                                              <p:pRg st="0" end="0"/>
                                            </p:txEl>
                                          </p:spTgt>
                                        </p:tgtEl>
                                        <p:attrNameLst>
                                          <p:attrName>fillcolor</p:attrName>
                                        </p:attrNameLst>
                                      </p:cBhvr>
                                      <p:to>
                                        <p:clrVal>
                                          <a:schemeClr val="accent2"/>
                                        </p:clrVal>
                                      </p:to>
                                    </p:set>
                                    <p:set>
                                      <p:cBhvr>
                                        <p:cTn id="8" dur="500" fill="hold"/>
                                        <p:tgtEl>
                                          <p:spTgt spid="3">
                                            <p:txEl>
                                              <p:pRg st="0" end="0"/>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6" presetClass="emph" presetSubtype="0" fill="hold" grpId="0" nodeType="clickEffect">
                                  <p:stCondLst>
                                    <p:cond delay="0"/>
                                  </p:stCondLst>
                                  <p:iterate type="lt">
                                    <p:tmPct val="4000"/>
                                  </p:iterate>
                                  <p:childTnLst>
                                    <p:set>
                                      <p:cBhvr override="childStyle">
                                        <p:cTn id="12" dur="500" fill="hold"/>
                                        <p:tgtEl>
                                          <p:spTgt spid="3">
                                            <p:txEl>
                                              <p:pRg st="1" end="1"/>
                                            </p:txEl>
                                          </p:spTgt>
                                        </p:tgtEl>
                                        <p:attrNameLst>
                                          <p:attrName>style.color</p:attrName>
                                        </p:attrNameLst>
                                      </p:cBhvr>
                                      <p:to>
                                        <p:clrVal>
                                          <a:schemeClr val="accent2"/>
                                        </p:clrVal>
                                      </p:to>
                                    </p:set>
                                    <p:set>
                                      <p:cBhvr>
                                        <p:cTn id="13" dur="500" fill="hold"/>
                                        <p:tgtEl>
                                          <p:spTgt spid="3">
                                            <p:txEl>
                                              <p:pRg st="1" end="1"/>
                                            </p:txEl>
                                          </p:spTgt>
                                        </p:tgtEl>
                                        <p:attrNameLst>
                                          <p:attrName>fillcolor</p:attrName>
                                        </p:attrNameLst>
                                      </p:cBhvr>
                                      <p:to>
                                        <p:clrVal>
                                          <a:schemeClr val="accent2"/>
                                        </p:clrVal>
                                      </p:to>
                                    </p:set>
                                    <p:set>
                                      <p:cBhvr>
                                        <p:cTn id="14" dur="500" fill="hold"/>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700808"/>
            <a:ext cx="7920880" cy="4754928"/>
          </a:xfrm>
        </p:spPr>
        <p:txBody>
          <a:bodyPr>
            <a:normAutofit/>
          </a:bodyPr>
          <a:lstStyle/>
          <a:p>
            <a:pPr>
              <a:lnSpc>
                <a:spcPct val="150000"/>
              </a:lnSpc>
            </a:pPr>
            <a:r>
              <a:rPr lang="el-GR" dirty="0" smtClean="0">
                <a:latin typeface="Palatino Linotype" panose="02040502050505030304" pitchFamily="18" charset="0"/>
              </a:rPr>
              <a:t>Η</a:t>
            </a:r>
            <a:r>
              <a:rPr lang="en-US" dirty="0">
                <a:latin typeface="Palatino Linotype" panose="02040502050505030304" pitchFamily="18" charset="0"/>
              </a:rPr>
              <a:t> </a:t>
            </a:r>
            <a:r>
              <a:rPr lang="el-GR" i="1" dirty="0">
                <a:latin typeface="Palatino Linotype" panose="02040502050505030304" pitchFamily="18" charset="0"/>
              </a:rPr>
              <a:t>Θεµελιωµένη Θεωρί</a:t>
            </a:r>
            <a:r>
              <a:rPr lang="el-GR" dirty="0">
                <a:latin typeface="Palatino Linotype" panose="02040502050505030304" pitchFamily="18" charset="0"/>
              </a:rPr>
              <a:t>α έρχεται να κατασκευάσει ή να ανακαλύψει αφηρηµένα θεωρητικά σχήµατα, τα οποία εξηγούν ή φωτίζουν ένα </a:t>
            </a:r>
            <a:r>
              <a:rPr lang="el-GR" dirty="0" smtClean="0">
                <a:latin typeface="Palatino Linotype" panose="02040502050505030304" pitchFamily="18" charset="0"/>
              </a:rPr>
              <a:t>κοινωνικό φαινόμενο.</a:t>
            </a:r>
          </a:p>
          <a:p>
            <a:pPr>
              <a:lnSpc>
                <a:spcPct val="150000"/>
              </a:lnSpc>
            </a:pPr>
            <a:r>
              <a:rPr lang="el-GR" dirty="0" smtClean="0">
                <a:latin typeface="Palatino Linotype" panose="02040502050505030304" pitchFamily="18" charset="0"/>
              </a:rPr>
              <a:t>Η </a:t>
            </a:r>
            <a:r>
              <a:rPr lang="en-US" dirty="0">
                <a:latin typeface="Palatino Linotype" panose="02040502050505030304" pitchFamily="18" charset="0"/>
              </a:rPr>
              <a:t> </a:t>
            </a:r>
            <a:r>
              <a:rPr lang="el-GR" dirty="0">
                <a:latin typeface="Palatino Linotype" panose="02040502050505030304" pitchFamily="18" charset="0"/>
              </a:rPr>
              <a:t>θεωρία </a:t>
            </a:r>
            <a:r>
              <a:rPr lang="en-US" dirty="0">
                <a:latin typeface="Palatino Linotype" panose="02040502050505030304" pitchFamily="18" charset="0"/>
              </a:rPr>
              <a:t> </a:t>
            </a:r>
            <a:r>
              <a:rPr lang="el-GR" dirty="0">
                <a:latin typeface="Palatino Linotype" panose="02040502050505030304" pitchFamily="18" charset="0"/>
              </a:rPr>
              <a:t>«χτίζεται» </a:t>
            </a:r>
            <a:r>
              <a:rPr lang="en-US" dirty="0">
                <a:latin typeface="Palatino Linotype" panose="02040502050505030304" pitchFamily="18" charset="0"/>
              </a:rPr>
              <a:t> </a:t>
            </a:r>
            <a:r>
              <a:rPr lang="el-GR" dirty="0">
                <a:latin typeface="Palatino Linotype" panose="02040502050505030304" pitchFamily="18" charset="0"/>
              </a:rPr>
              <a:t>όταν </a:t>
            </a:r>
            <a:r>
              <a:rPr lang="en-US" dirty="0">
                <a:latin typeface="Palatino Linotype" panose="02040502050505030304" pitchFamily="18" charset="0"/>
              </a:rPr>
              <a:t> </a:t>
            </a:r>
            <a:r>
              <a:rPr lang="el-GR" dirty="0">
                <a:latin typeface="Palatino Linotype" panose="02040502050505030304" pitchFamily="18" charset="0"/>
              </a:rPr>
              <a:t>οι </a:t>
            </a:r>
            <a:r>
              <a:rPr lang="en-US" dirty="0">
                <a:latin typeface="Palatino Linotype" panose="02040502050505030304" pitchFamily="18" charset="0"/>
              </a:rPr>
              <a:t> </a:t>
            </a:r>
            <a:r>
              <a:rPr lang="el-GR" dirty="0" smtClean="0">
                <a:latin typeface="Palatino Linotype" panose="02040502050505030304" pitchFamily="18" charset="0"/>
              </a:rPr>
              <a:t>μελετητές</a:t>
            </a:r>
          </a:p>
          <a:p>
            <a:pPr marL="0" indent="0">
              <a:lnSpc>
                <a:spcPct val="150000"/>
              </a:lnSpc>
              <a:buNone/>
            </a:pPr>
            <a:r>
              <a:rPr lang="el-GR" dirty="0">
                <a:latin typeface="Palatino Linotype" panose="02040502050505030304" pitchFamily="18" charset="0"/>
              </a:rPr>
              <a:t> </a:t>
            </a:r>
            <a:r>
              <a:rPr lang="el-GR" dirty="0" smtClean="0">
                <a:latin typeface="Palatino Linotype" panose="02040502050505030304" pitchFamily="18" charset="0"/>
              </a:rPr>
              <a:t>   εισάγουν </a:t>
            </a:r>
            <a:r>
              <a:rPr lang="en-US" dirty="0">
                <a:latin typeface="Palatino Linotype" panose="02040502050505030304" pitchFamily="18" charset="0"/>
              </a:rPr>
              <a:t> </a:t>
            </a:r>
            <a:r>
              <a:rPr lang="el-GR" dirty="0">
                <a:latin typeface="Palatino Linotype" panose="02040502050505030304" pitchFamily="18" charset="0"/>
              </a:rPr>
              <a:t>στα </a:t>
            </a:r>
            <a:r>
              <a:rPr lang="en-US" dirty="0">
                <a:latin typeface="Palatino Linotype" panose="02040502050505030304" pitchFamily="18" charset="0"/>
              </a:rPr>
              <a:t> </a:t>
            </a:r>
            <a:r>
              <a:rPr lang="el-GR" dirty="0">
                <a:latin typeface="Palatino Linotype" panose="02040502050505030304" pitchFamily="18" charset="0"/>
              </a:rPr>
              <a:t>αποτελέσµατα</a:t>
            </a:r>
            <a:r>
              <a:rPr lang="en-US" dirty="0">
                <a:latin typeface="Palatino Linotype" panose="02040502050505030304" pitchFamily="18" charset="0"/>
              </a:rPr>
              <a:t> </a:t>
            </a:r>
            <a:r>
              <a:rPr lang="el-GR" dirty="0">
                <a:latin typeface="Palatino Linotype" panose="02040502050505030304" pitchFamily="18" charset="0"/>
              </a:rPr>
              <a:t> </a:t>
            </a:r>
            <a:r>
              <a:rPr lang="el-GR" dirty="0" smtClean="0">
                <a:latin typeface="Palatino Linotype" panose="02040502050505030304" pitchFamily="18" charset="0"/>
              </a:rPr>
              <a:t>των</a:t>
            </a:r>
          </a:p>
          <a:p>
            <a:pPr marL="0" indent="0">
              <a:lnSpc>
                <a:spcPct val="150000"/>
              </a:lnSpc>
              <a:buNone/>
            </a:pPr>
            <a:r>
              <a:rPr lang="el-GR" dirty="0" smtClean="0">
                <a:latin typeface="Palatino Linotype" panose="02040502050505030304" pitchFamily="18" charset="0"/>
              </a:rPr>
              <a:t>    παρατηρήσεών </a:t>
            </a:r>
            <a:r>
              <a:rPr lang="el-GR" dirty="0">
                <a:latin typeface="Palatino Linotype" panose="02040502050505030304" pitchFamily="18" charset="0"/>
              </a:rPr>
              <a:t>τους λογικές </a:t>
            </a:r>
            <a:r>
              <a:rPr lang="el-GR" dirty="0" smtClean="0">
                <a:latin typeface="Palatino Linotype" panose="02040502050505030304" pitchFamily="18" charset="0"/>
              </a:rPr>
              <a:t>σχέσεις</a:t>
            </a:r>
            <a:r>
              <a:rPr lang="el-GR" dirty="0">
                <a:latin typeface="Palatino Linotype" panose="02040502050505030304" pitchFamily="18" charset="0"/>
              </a:rPr>
              <a:t>.</a:t>
            </a:r>
            <a:endParaRPr lang="en-US" dirty="0">
              <a:solidFill>
                <a:srgbClr val="FF0000"/>
              </a:solidFill>
              <a:latin typeface="Palatino Linotype" panose="02040502050505030304" pitchFamily="18" charset="0"/>
            </a:endParaRPr>
          </a:p>
        </p:txBody>
      </p:sp>
      <p:sp>
        <p:nvSpPr>
          <p:cNvPr id="4" name="Title 1"/>
          <p:cNvSpPr>
            <a:spLocks noGrp="1"/>
          </p:cNvSpPr>
          <p:nvPr>
            <p:ph type="title"/>
          </p:nvPr>
        </p:nvSpPr>
        <p:spPr>
          <a:xfrm>
            <a:off x="457200" y="188640"/>
            <a:ext cx="7499176" cy="1296144"/>
          </a:xfrm>
          <a:solidFill>
            <a:srgbClr val="F28104"/>
          </a:solidFill>
        </p:spPr>
        <p:txBody>
          <a:bodyPr>
            <a:noAutofit/>
          </a:bodyPr>
          <a:lstStyle/>
          <a:p>
            <a:pPr algn="ctr"/>
            <a:r>
              <a:rPr lang="el-GR" dirty="0" smtClean="0">
                <a:solidFill>
                  <a:schemeClr val="bg1"/>
                </a:solidFill>
              </a:rPr>
              <a:t>θεμελιωμενη / τεκμηριωμενη θεωρια</a:t>
            </a:r>
            <a:endParaRPr lang="en-US" dirty="0">
              <a:solidFill>
                <a:schemeClr val="bg1"/>
              </a:solidFill>
            </a:endParaRPr>
          </a:p>
        </p:txBody>
      </p:sp>
    </p:spTree>
    <p:extLst>
      <p:ext uri="{BB962C8B-B14F-4D97-AF65-F5344CB8AC3E}">
        <p14:creationId xmlns:p14="http://schemas.microsoft.com/office/powerpoint/2010/main" val="853123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7239000" cy="5547016"/>
          </a:xfrm>
        </p:spPr>
        <p:txBody>
          <a:bodyPr>
            <a:normAutofit lnSpcReduction="10000"/>
          </a:bodyPr>
          <a:lstStyle/>
          <a:p>
            <a:r>
              <a:rPr lang="el-GR" sz="2400" dirty="0">
                <a:latin typeface="Palatino Linotype" panose="02040502050505030304" pitchFamily="18" charset="0"/>
              </a:rPr>
              <a:t>Π</a:t>
            </a:r>
            <a:r>
              <a:rPr lang="el-GR" sz="2400" dirty="0" smtClean="0">
                <a:latin typeface="Palatino Linotype" panose="02040502050505030304" pitchFamily="18" charset="0"/>
              </a:rPr>
              <a:t>ρακτικό </a:t>
            </a:r>
            <a:r>
              <a:rPr lang="el-GR" sz="2400" dirty="0">
                <a:latin typeface="Palatino Linotype" panose="02040502050505030304" pitchFamily="18" charset="0"/>
              </a:rPr>
              <a:t>μέρος</a:t>
            </a:r>
          </a:p>
          <a:p>
            <a:pPr marL="0" indent="0">
              <a:buNone/>
            </a:pPr>
            <a:r>
              <a:rPr lang="en-US" sz="2400" dirty="0" smtClean="0">
                <a:latin typeface="Palatino Linotype" panose="02040502050505030304" pitchFamily="18" charset="0"/>
              </a:rPr>
              <a:t>	</a:t>
            </a:r>
            <a:r>
              <a:rPr lang="el-GR" sz="2400" dirty="0" smtClean="0">
                <a:solidFill>
                  <a:srgbClr val="FF0000"/>
                </a:solidFill>
                <a:latin typeface="Palatino Linotype" panose="02040502050505030304" pitchFamily="18" charset="0"/>
              </a:rPr>
              <a:t>4</a:t>
            </a:r>
            <a:r>
              <a:rPr lang="el-GR" sz="2400" dirty="0">
                <a:solidFill>
                  <a:srgbClr val="FF0000"/>
                </a:solidFill>
                <a:latin typeface="Palatino Linotype" panose="02040502050505030304" pitchFamily="18" charset="0"/>
              </a:rPr>
              <a:t>.</a:t>
            </a:r>
            <a:r>
              <a:rPr lang="el-GR" sz="2400" dirty="0">
                <a:latin typeface="Palatino Linotype" panose="02040502050505030304" pitchFamily="18" charset="0"/>
              </a:rPr>
              <a:t> </a:t>
            </a:r>
            <a:r>
              <a:rPr lang="el-GR" sz="2400" dirty="0">
                <a:solidFill>
                  <a:srgbClr val="FF0000"/>
                </a:solidFill>
                <a:latin typeface="Palatino Linotype" panose="02040502050505030304" pitchFamily="18" charset="0"/>
              </a:rPr>
              <a:t>Συλλογή δεδομένων</a:t>
            </a:r>
          </a:p>
          <a:p>
            <a:pPr lvl="4">
              <a:buFont typeface="Wingdings" panose="05000000000000000000" pitchFamily="2" charset="2"/>
              <a:buChar char="Ø"/>
            </a:pPr>
            <a:r>
              <a:rPr lang="el-GR" sz="2400" dirty="0" smtClean="0">
                <a:latin typeface="Palatino Linotype" panose="02040502050505030304" pitchFamily="18" charset="0"/>
              </a:rPr>
              <a:t>Επιλογή </a:t>
            </a:r>
            <a:r>
              <a:rPr lang="el-GR" sz="2400" dirty="0">
                <a:latin typeface="Palatino Linotype" panose="02040502050505030304" pitchFamily="18" charset="0"/>
              </a:rPr>
              <a:t>του δείγματος</a:t>
            </a:r>
          </a:p>
          <a:p>
            <a:pPr lvl="4">
              <a:buFont typeface="Wingdings" panose="05000000000000000000" pitchFamily="2" charset="2"/>
              <a:buChar char="Ø"/>
            </a:pPr>
            <a:r>
              <a:rPr lang="el-GR" sz="2400" dirty="0" smtClean="0">
                <a:latin typeface="Palatino Linotype" panose="02040502050505030304" pitchFamily="18" charset="0"/>
              </a:rPr>
              <a:t>Επιλογή </a:t>
            </a:r>
            <a:r>
              <a:rPr lang="el-GR" sz="2400" dirty="0">
                <a:latin typeface="Palatino Linotype" panose="02040502050505030304" pitchFamily="18" charset="0"/>
              </a:rPr>
              <a:t>μεθόδου/ων συλλογής</a:t>
            </a:r>
          </a:p>
          <a:p>
            <a:pPr lvl="4">
              <a:buFont typeface="Wingdings" panose="05000000000000000000" pitchFamily="2" charset="2"/>
              <a:buChar char="Ø"/>
            </a:pPr>
            <a:r>
              <a:rPr lang="el-GR" sz="2400" dirty="0" smtClean="0">
                <a:latin typeface="Palatino Linotype" panose="02040502050505030304" pitchFamily="18" charset="0"/>
              </a:rPr>
              <a:t>Εξασφάλιση </a:t>
            </a:r>
            <a:r>
              <a:rPr lang="el-GR" sz="2400" dirty="0">
                <a:latin typeface="Palatino Linotype" panose="02040502050505030304" pitchFamily="18" charset="0"/>
              </a:rPr>
              <a:t>σχετικών </a:t>
            </a:r>
            <a:r>
              <a:rPr lang="el-GR" sz="2400" dirty="0" smtClean="0">
                <a:latin typeface="Palatino Linotype" panose="02040502050505030304" pitchFamily="18" charset="0"/>
              </a:rPr>
              <a:t>αδειών</a:t>
            </a:r>
            <a:endParaRPr lang="en-US" sz="2400" dirty="0" smtClean="0">
              <a:latin typeface="Palatino Linotype" panose="02040502050505030304" pitchFamily="18" charset="0"/>
            </a:endParaRPr>
          </a:p>
          <a:p>
            <a:pPr lvl="4">
              <a:buFont typeface="Wingdings" panose="05000000000000000000" pitchFamily="2" charset="2"/>
              <a:buChar char="Ø"/>
            </a:pPr>
            <a:r>
              <a:rPr lang="el-GR" sz="2400" dirty="0" smtClean="0">
                <a:latin typeface="Palatino Linotype" panose="02040502050505030304" pitchFamily="18" charset="0"/>
              </a:rPr>
              <a:t>Συλλογή </a:t>
            </a:r>
            <a:r>
              <a:rPr lang="el-GR" sz="2400" dirty="0">
                <a:latin typeface="Palatino Linotype" panose="02040502050505030304" pitchFamily="18" charset="0"/>
              </a:rPr>
              <a:t>υλικού</a:t>
            </a:r>
          </a:p>
          <a:p>
            <a:pPr marL="0" indent="0">
              <a:buNone/>
            </a:pPr>
            <a:r>
              <a:rPr lang="en-US" sz="2400" dirty="0" smtClean="0">
                <a:latin typeface="Palatino Linotype" panose="02040502050505030304" pitchFamily="18" charset="0"/>
              </a:rPr>
              <a:t>	</a:t>
            </a:r>
            <a:r>
              <a:rPr lang="el-GR" sz="2400" dirty="0" smtClean="0">
                <a:solidFill>
                  <a:srgbClr val="FF0000"/>
                </a:solidFill>
                <a:latin typeface="Palatino Linotype" panose="02040502050505030304" pitchFamily="18" charset="0"/>
              </a:rPr>
              <a:t>5</a:t>
            </a:r>
            <a:r>
              <a:rPr lang="el-GR" sz="2400" dirty="0">
                <a:solidFill>
                  <a:srgbClr val="FF0000"/>
                </a:solidFill>
                <a:latin typeface="Palatino Linotype" panose="02040502050505030304" pitchFamily="18" charset="0"/>
              </a:rPr>
              <a:t>.</a:t>
            </a:r>
            <a:r>
              <a:rPr lang="el-GR" sz="2400" dirty="0">
                <a:latin typeface="Palatino Linotype" panose="02040502050505030304" pitchFamily="18" charset="0"/>
              </a:rPr>
              <a:t> </a:t>
            </a:r>
            <a:r>
              <a:rPr lang="el-GR" sz="2400" dirty="0">
                <a:solidFill>
                  <a:srgbClr val="FF0000"/>
                </a:solidFill>
                <a:latin typeface="Palatino Linotype" panose="02040502050505030304" pitchFamily="18" charset="0"/>
              </a:rPr>
              <a:t>Ανάλυση </a:t>
            </a:r>
            <a:r>
              <a:rPr lang="el-GR" sz="2400" dirty="0" smtClean="0">
                <a:solidFill>
                  <a:srgbClr val="FF0000"/>
                </a:solidFill>
                <a:latin typeface="Palatino Linotype" panose="02040502050505030304" pitchFamily="18" charset="0"/>
              </a:rPr>
              <a:t>δεδομένων</a:t>
            </a:r>
          </a:p>
          <a:p>
            <a:pPr lvl="4">
              <a:buFont typeface="Wingdings" panose="05000000000000000000" pitchFamily="2" charset="2"/>
              <a:buChar char="Ø"/>
            </a:pPr>
            <a:r>
              <a:rPr lang="el-GR" sz="2400" dirty="0">
                <a:latin typeface="Palatino Linotype" panose="02040502050505030304" pitchFamily="18" charset="0"/>
              </a:rPr>
              <a:t>Οργάνωση των δεδομένων</a:t>
            </a:r>
            <a:endParaRPr lang="en-US" sz="2400" dirty="0">
              <a:latin typeface="Palatino Linotype" panose="02040502050505030304" pitchFamily="18" charset="0"/>
            </a:endParaRPr>
          </a:p>
          <a:p>
            <a:pPr lvl="4">
              <a:buFont typeface="Wingdings" panose="05000000000000000000" pitchFamily="2" charset="2"/>
              <a:buChar char="Ø"/>
            </a:pPr>
            <a:r>
              <a:rPr lang="el-GR" sz="2400" dirty="0">
                <a:latin typeface="Palatino Linotype" panose="02040502050505030304" pitchFamily="18" charset="0"/>
              </a:rPr>
              <a:t>Περιγραφή δεδομένων</a:t>
            </a:r>
            <a:endParaRPr lang="en-US" sz="2400" dirty="0">
              <a:latin typeface="Palatino Linotype" panose="02040502050505030304" pitchFamily="18" charset="0"/>
            </a:endParaRPr>
          </a:p>
          <a:p>
            <a:pPr lvl="4">
              <a:buFont typeface="Wingdings" panose="05000000000000000000" pitchFamily="2" charset="2"/>
              <a:buChar char="Ø"/>
            </a:pPr>
            <a:r>
              <a:rPr lang="el-GR" sz="2400" dirty="0">
                <a:latin typeface="Palatino Linotype" panose="02040502050505030304" pitchFamily="18" charset="0"/>
              </a:rPr>
              <a:t>Συμπεράσματα</a:t>
            </a:r>
          </a:p>
          <a:p>
            <a:pPr marL="0" indent="0">
              <a:buNone/>
            </a:pPr>
            <a:r>
              <a:rPr lang="el-GR" sz="2400" dirty="0" smtClean="0">
                <a:solidFill>
                  <a:srgbClr val="FF0000"/>
                </a:solidFill>
                <a:latin typeface="Palatino Linotype" panose="02040502050505030304" pitchFamily="18" charset="0"/>
              </a:rPr>
              <a:t>	6. Συγγραφή της εργασίας</a:t>
            </a:r>
            <a:endParaRPr lang="el-GR" sz="2400" dirty="0">
              <a:solidFill>
                <a:srgbClr val="FF0000"/>
              </a:solidFill>
              <a:latin typeface="Palatino Linotype" panose="02040502050505030304" pitchFamily="18" charset="0"/>
            </a:endParaRPr>
          </a:p>
          <a:p>
            <a:pPr marL="0" indent="0">
              <a:buNone/>
            </a:pPr>
            <a:endParaRPr lang="en-US" sz="1400" dirty="0" smtClean="0">
              <a:latin typeface="Palatino Linotype" panose="02040502050505030304" pitchFamily="18" charset="0"/>
            </a:endParaRPr>
          </a:p>
          <a:p>
            <a:pPr marL="0" indent="0">
              <a:buNone/>
            </a:pPr>
            <a:endParaRPr lang="en-US" sz="1400" dirty="0">
              <a:latin typeface="Palatino Linotype" panose="02040502050505030304" pitchFamily="18" charset="0"/>
            </a:endParaRPr>
          </a:p>
          <a:p>
            <a:pPr marL="0" indent="0">
              <a:buNone/>
            </a:pPr>
            <a:r>
              <a:rPr lang="en-US" sz="1400" dirty="0" smtClean="0">
                <a:latin typeface="Palatino Linotype" panose="02040502050505030304" pitchFamily="18" charset="0"/>
              </a:rPr>
              <a:t>(Robson, 2007) - </a:t>
            </a:r>
            <a:r>
              <a:rPr lang="el-GR" sz="1400" dirty="0" smtClean="0">
                <a:latin typeface="Palatino Linotype" panose="02040502050505030304" pitchFamily="18" charset="0"/>
              </a:rPr>
              <a:t>Κεφ</a:t>
            </a:r>
            <a:r>
              <a:rPr lang="el-GR" sz="1400" dirty="0">
                <a:latin typeface="Palatino Linotype" panose="02040502050505030304" pitchFamily="18" charset="0"/>
              </a:rPr>
              <a:t>. 3 Αναπτύσσοντας τις ιδέες σας/ Κεφ. 4 Γενικά ζητήματα σχεδιασμού</a:t>
            </a:r>
          </a:p>
          <a:p>
            <a:endParaRPr lang="en-US" dirty="0"/>
          </a:p>
        </p:txBody>
      </p:sp>
      <p:sp>
        <p:nvSpPr>
          <p:cNvPr id="4" name="Title 1"/>
          <p:cNvSpPr>
            <a:spLocks noGrp="1"/>
          </p:cNvSpPr>
          <p:nvPr>
            <p:ph type="title"/>
          </p:nvPr>
        </p:nvSpPr>
        <p:spPr>
          <a:xfrm>
            <a:off x="251520" y="116632"/>
            <a:ext cx="7848872" cy="648072"/>
          </a:xfrm>
        </p:spPr>
        <p:txBody>
          <a:bodyPr>
            <a:noAutofit/>
          </a:bodyPr>
          <a:lstStyle/>
          <a:p>
            <a:pPr algn="ctr"/>
            <a:r>
              <a:rPr lang="el-GR" sz="3200" dirty="0" smtClean="0">
                <a:latin typeface="Palatino Linotype" panose="02040502050505030304" pitchFamily="18" charset="0"/>
              </a:rPr>
              <a:t>Σταδια επιστημονικησ ερευνασ</a:t>
            </a:r>
            <a:endParaRPr lang="en-US" sz="3200" dirty="0">
              <a:latin typeface="Palatino Linotype" panose="02040502050505030304" pitchFamily="18" charset="0"/>
            </a:endParaRPr>
          </a:p>
        </p:txBody>
      </p:sp>
    </p:spTree>
    <p:extLst>
      <p:ext uri="{BB962C8B-B14F-4D97-AF65-F5344CB8AC3E}">
        <p14:creationId xmlns:p14="http://schemas.microsoft.com/office/powerpoint/2010/main" val="4061518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700808"/>
            <a:ext cx="7776864" cy="4754928"/>
          </a:xfrm>
        </p:spPr>
        <p:txBody>
          <a:bodyPr>
            <a:normAutofit lnSpcReduction="10000"/>
          </a:bodyPr>
          <a:lstStyle/>
          <a:p>
            <a:pPr>
              <a:lnSpc>
                <a:spcPct val="150000"/>
              </a:lnSpc>
            </a:pPr>
            <a:r>
              <a:rPr lang="el-GR" dirty="0" smtClean="0">
                <a:latin typeface="Palatino Linotype" panose="02040502050505030304" pitchFamily="18" charset="0"/>
              </a:rPr>
              <a:t>Άρα </a:t>
            </a:r>
            <a:r>
              <a:rPr lang="el-GR" dirty="0">
                <a:latin typeface="Palatino Linotype" panose="02040502050505030304" pitchFamily="18" charset="0"/>
              </a:rPr>
              <a:t>μελετώνται </a:t>
            </a:r>
            <a:r>
              <a:rPr lang="el-GR" dirty="0" smtClean="0">
                <a:latin typeface="Palatino Linotype" panose="02040502050505030304" pitchFamily="18" charset="0"/>
              </a:rPr>
              <a:t>διαδικασίες και παράγονται θεωρητικά σχήματα που τις εξηγούν.</a:t>
            </a:r>
          </a:p>
          <a:p>
            <a:pPr>
              <a:lnSpc>
                <a:spcPct val="150000"/>
              </a:lnSpc>
            </a:pPr>
            <a:r>
              <a:rPr lang="el-GR" dirty="0">
                <a:latin typeface="Palatino Linotype" panose="02040502050505030304" pitchFamily="18" charset="0"/>
              </a:rPr>
              <a:t>Η συλλογή υλικού και η ανάλυση </a:t>
            </a:r>
            <a:r>
              <a:rPr lang="el-GR" dirty="0" smtClean="0">
                <a:latin typeface="Palatino Linotype" panose="02040502050505030304" pitchFamily="18" charset="0"/>
              </a:rPr>
              <a:t>γίνονται </a:t>
            </a:r>
            <a:r>
              <a:rPr lang="el-GR" dirty="0">
                <a:latin typeface="Palatino Linotype" panose="02040502050505030304" pitchFamily="18" charset="0"/>
              </a:rPr>
              <a:t>παράλληλα ή σε εναλλασσόμενες φάσεις και τα ερευνητικά ερωτήματα διαφοροποιούνται προσαρμοζόμενα στην πραγματικότητα που </a:t>
            </a:r>
            <a:r>
              <a:rPr lang="el-GR" dirty="0" smtClean="0">
                <a:latin typeface="Palatino Linotype" panose="02040502050505030304" pitchFamily="18" charset="0"/>
              </a:rPr>
              <a:t>αναδύεται.</a:t>
            </a:r>
          </a:p>
          <a:p>
            <a:pPr marL="0" indent="0">
              <a:lnSpc>
                <a:spcPct val="150000"/>
              </a:lnSpc>
              <a:buNone/>
            </a:pPr>
            <a:r>
              <a:rPr lang="el-GR" sz="1800" dirty="0">
                <a:latin typeface="Palatino Linotype" panose="02040502050505030304" pitchFamily="18" charset="0"/>
              </a:rPr>
              <a:t>(</a:t>
            </a:r>
            <a:r>
              <a:rPr lang="el-GR" sz="1800" dirty="0" smtClean="0">
                <a:latin typeface="Palatino Linotype" panose="02040502050505030304" pitchFamily="18" charset="0"/>
              </a:rPr>
              <a:t>Πηγή: </a:t>
            </a:r>
            <a:r>
              <a:rPr lang="en-US" sz="1800" dirty="0">
                <a:latin typeface="Palatino Linotype" panose="02040502050505030304" pitchFamily="18" charset="0"/>
              </a:rPr>
              <a:t>Glaser &amp; Strauss</a:t>
            </a:r>
            <a:r>
              <a:rPr lang="en-US" sz="1800" dirty="0" smtClean="0">
                <a:latin typeface="Palatino Linotype" panose="02040502050505030304" pitchFamily="18" charset="0"/>
              </a:rPr>
              <a:t>,</a:t>
            </a:r>
            <a:r>
              <a:rPr lang="el-GR" sz="1800" dirty="0" smtClean="0">
                <a:latin typeface="Palatino Linotype" panose="02040502050505030304" pitchFamily="18" charset="0"/>
              </a:rPr>
              <a:t> </a:t>
            </a:r>
            <a:r>
              <a:rPr lang="en-US" sz="1800" dirty="0" smtClean="0">
                <a:latin typeface="Palatino Linotype" panose="02040502050505030304" pitchFamily="18" charset="0"/>
              </a:rPr>
              <a:t>1967</a:t>
            </a:r>
            <a:r>
              <a:rPr lang="el-GR" sz="1800" dirty="0" smtClean="0">
                <a:latin typeface="Palatino Linotype" panose="02040502050505030304" pitchFamily="18" charset="0"/>
              </a:rPr>
              <a:t>·</a:t>
            </a:r>
            <a:r>
              <a:rPr lang="en-US" sz="1800" dirty="0" smtClean="0">
                <a:latin typeface="Palatino Linotype" panose="02040502050505030304" pitchFamily="18" charset="0"/>
              </a:rPr>
              <a:t> </a:t>
            </a:r>
            <a:r>
              <a:rPr lang="en-US" sz="1800" dirty="0">
                <a:latin typeface="Palatino Linotype" panose="02040502050505030304" pitchFamily="18" charset="0"/>
              </a:rPr>
              <a:t>Strauss &amp; </a:t>
            </a:r>
            <a:r>
              <a:rPr lang="en-US" sz="1800" dirty="0" smtClean="0">
                <a:latin typeface="Palatino Linotype" panose="02040502050505030304" pitchFamily="18" charset="0"/>
              </a:rPr>
              <a:t>Corbin</a:t>
            </a:r>
            <a:r>
              <a:rPr lang="el-GR" sz="1800" dirty="0" smtClean="0">
                <a:latin typeface="Palatino Linotype" panose="02040502050505030304" pitchFamily="18" charset="0"/>
              </a:rPr>
              <a:t>, 1998∙ </a:t>
            </a:r>
            <a:r>
              <a:rPr lang="en-US" sz="1800" dirty="0" smtClean="0">
                <a:latin typeface="Palatino Linotype" panose="02040502050505030304" pitchFamily="18" charset="0"/>
              </a:rPr>
              <a:t>Robson, 2007)</a:t>
            </a:r>
            <a:endParaRPr lang="en-US" sz="1800" dirty="0">
              <a:latin typeface="Palatino Linotype" panose="02040502050505030304" pitchFamily="18" charset="0"/>
            </a:endParaRPr>
          </a:p>
        </p:txBody>
      </p:sp>
      <p:sp>
        <p:nvSpPr>
          <p:cNvPr id="4" name="Title 1"/>
          <p:cNvSpPr>
            <a:spLocks noGrp="1"/>
          </p:cNvSpPr>
          <p:nvPr>
            <p:ph type="title"/>
          </p:nvPr>
        </p:nvSpPr>
        <p:spPr>
          <a:xfrm>
            <a:off x="457200" y="188640"/>
            <a:ext cx="7499176" cy="1296144"/>
          </a:xfrm>
          <a:solidFill>
            <a:srgbClr val="F28104"/>
          </a:solidFill>
        </p:spPr>
        <p:txBody>
          <a:bodyPr>
            <a:noAutofit/>
          </a:bodyPr>
          <a:lstStyle/>
          <a:p>
            <a:pPr algn="ctr"/>
            <a:r>
              <a:rPr lang="el-GR" dirty="0" smtClean="0">
                <a:solidFill>
                  <a:schemeClr val="bg1"/>
                </a:solidFill>
              </a:rPr>
              <a:t>θεμελιωμενη / τεκμηριωμενη θεωρ</a:t>
            </a:r>
            <a:r>
              <a:rPr lang="en-US" dirty="0" err="1" smtClean="0">
                <a:solidFill>
                  <a:schemeClr val="bg1"/>
                </a:solidFill>
              </a:rPr>
              <a:t>i</a:t>
            </a:r>
            <a:r>
              <a:rPr lang="el-GR" dirty="0" smtClean="0">
                <a:solidFill>
                  <a:schemeClr val="bg1"/>
                </a:solidFill>
              </a:rPr>
              <a:t>α</a:t>
            </a:r>
            <a:endParaRPr lang="en-US" dirty="0">
              <a:solidFill>
                <a:schemeClr val="bg1"/>
              </a:solidFill>
            </a:endParaRPr>
          </a:p>
        </p:txBody>
      </p:sp>
    </p:spTree>
    <p:extLst>
      <p:ext uri="{BB962C8B-B14F-4D97-AF65-F5344CB8AC3E}">
        <p14:creationId xmlns:p14="http://schemas.microsoft.com/office/powerpoint/2010/main" val="3579226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67544" y="10526"/>
            <a:ext cx="7499176" cy="648072"/>
          </a:xfrm>
          <a:solidFill>
            <a:srgbClr val="F28104"/>
          </a:solidFill>
        </p:spPr>
        <p:txBody>
          <a:bodyPr>
            <a:noAutofit/>
          </a:bodyPr>
          <a:lstStyle/>
          <a:p>
            <a:pPr algn="ctr"/>
            <a:r>
              <a:rPr lang="el-GR" dirty="0">
                <a:solidFill>
                  <a:schemeClr val="bg1"/>
                </a:solidFill>
              </a:rPr>
              <a:t>Διαδικασια τησ θθ</a:t>
            </a:r>
            <a:endParaRPr lang="en-US" dirty="0">
              <a:solidFill>
                <a:schemeClr val="bg1"/>
              </a:solidFill>
            </a:endParaRPr>
          </a:p>
        </p:txBody>
      </p:sp>
      <p:sp>
        <p:nvSpPr>
          <p:cNvPr id="9" name="Right Brace 8"/>
          <p:cNvSpPr/>
          <p:nvPr/>
        </p:nvSpPr>
        <p:spPr>
          <a:xfrm rot="5400000">
            <a:off x="2411760" y="152636"/>
            <a:ext cx="576064" cy="2592288"/>
          </a:xfrm>
          <a:prstGeom prst="righ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560445785"/>
              </p:ext>
            </p:extLst>
          </p:nvPr>
        </p:nvGraphicFramePr>
        <p:xfrm>
          <a:off x="323850" y="1557338"/>
          <a:ext cx="7777163" cy="48990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Box 9"/>
          <p:cNvSpPr txBox="1"/>
          <p:nvPr/>
        </p:nvSpPr>
        <p:spPr>
          <a:xfrm>
            <a:off x="1120673" y="791416"/>
            <a:ext cx="3299301" cy="369332"/>
          </a:xfrm>
          <a:prstGeom prst="rect">
            <a:avLst/>
          </a:prstGeom>
          <a:noFill/>
        </p:spPr>
        <p:txBody>
          <a:bodyPr wrap="none" rtlCol="0">
            <a:spAutoFit/>
          </a:bodyPr>
          <a:lstStyle/>
          <a:p>
            <a:r>
              <a:rPr lang="el-GR" b="1" dirty="0" smtClean="0"/>
              <a:t>Διαρκής συγκριτική ανάλυση</a:t>
            </a:r>
            <a:endParaRPr lang="en-US" b="1" dirty="0"/>
          </a:p>
        </p:txBody>
      </p:sp>
    </p:spTree>
    <p:extLst>
      <p:ext uri="{BB962C8B-B14F-4D97-AF65-F5344CB8AC3E}">
        <p14:creationId xmlns:p14="http://schemas.microsoft.com/office/powerpoint/2010/main" val="2988371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anim calcmode="lin" valueType="num">
                                      <p:cBhvr>
                                        <p:cTn id="14" dur="1000" fill="hold"/>
                                        <p:tgtEl>
                                          <p:spTgt spid="9"/>
                                        </p:tgtEl>
                                        <p:attrNameLst>
                                          <p:attrName>ppt_x</p:attrName>
                                        </p:attrNameLst>
                                      </p:cBhvr>
                                      <p:tavLst>
                                        <p:tav tm="0">
                                          <p:val>
                                            <p:strVal val="#ppt_x"/>
                                          </p:val>
                                        </p:tav>
                                        <p:tav tm="100000">
                                          <p:val>
                                            <p:strVal val="#ppt_x"/>
                                          </p:val>
                                        </p:tav>
                                      </p:tavLst>
                                    </p:anim>
                                    <p:anim calcmode="lin" valueType="num">
                                      <p:cBhvr>
                                        <p:cTn id="1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1000"/>
                                        <p:tgtEl>
                                          <p:spTgt spid="10"/>
                                        </p:tgtEl>
                                      </p:cBhvr>
                                    </p:animEffect>
                                    <p:anim calcmode="lin" valueType="num">
                                      <p:cBhvr>
                                        <p:cTn id="21" dur="1000" fill="hold"/>
                                        <p:tgtEl>
                                          <p:spTgt spid="10"/>
                                        </p:tgtEl>
                                        <p:attrNameLst>
                                          <p:attrName>ppt_x</p:attrName>
                                        </p:attrNameLst>
                                      </p:cBhvr>
                                      <p:tavLst>
                                        <p:tav tm="0">
                                          <p:val>
                                            <p:strVal val="#ppt_x"/>
                                          </p:val>
                                        </p:tav>
                                        <p:tav tm="100000">
                                          <p:val>
                                            <p:strVal val="#ppt_x"/>
                                          </p:val>
                                        </p:tav>
                                      </p:tavLst>
                                    </p:anim>
                                    <p:anim calcmode="lin" valueType="num">
                                      <p:cBhvr>
                                        <p:cTn id="2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Graphic spid="2" grpId="0">
        <p:bldAsOne/>
      </p:bldGraphic>
      <p:bldP spid="10"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l-GR" dirty="0" smtClean="0"/>
              <a:t>Περιορισμοι τησ ποιοτικησ ερευνασ</a:t>
            </a:r>
            <a:endParaRPr lang="en-US" dirty="0"/>
          </a:p>
        </p:txBody>
      </p:sp>
      <p:sp>
        <p:nvSpPr>
          <p:cNvPr id="3" name="Content Placeholder 2"/>
          <p:cNvSpPr>
            <a:spLocks noGrp="1"/>
          </p:cNvSpPr>
          <p:nvPr>
            <p:ph idx="1"/>
          </p:nvPr>
        </p:nvSpPr>
        <p:spPr>
          <a:xfrm>
            <a:off x="457200" y="1772816"/>
            <a:ext cx="7643192" cy="4682920"/>
          </a:xfrm>
        </p:spPr>
        <p:txBody>
          <a:bodyPr/>
          <a:lstStyle/>
          <a:p>
            <a:pPr>
              <a:lnSpc>
                <a:spcPct val="150000"/>
              </a:lnSpc>
              <a:spcBef>
                <a:spcPts val="0"/>
              </a:spcBef>
            </a:pPr>
            <a:r>
              <a:rPr lang="el-GR" dirty="0" smtClean="0">
                <a:latin typeface="Palatino Linotype" panose="02040502050505030304" pitchFamily="18" charset="0"/>
              </a:rPr>
              <a:t>Η έλλειψη αντιπροσωπευτικότητας που δεν επιτρέπει τη γενίκευση των αποτελεσμάτων.</a:t>
            </a:r>
          </a:p>
          <a:p>
            <a:pPr>
              <a:lnSpc>
                <a:spcPct val="150000"/>
              </a:lnSpc>
              <a:spcBef>
                <a:spcPts val="0"/>
              </a:spcBef>
            </a:pPr>
            <a:r>
              <a:rPr lang="el-GR" dirty="0" smtClean="0">
                <a:latin typeface="Palatino Linotype" panose="02040502050505030304" pitchFamily="18" charset="0"/>
              </a:rPr>
              <a:t>Η απουσία επαναληψιμότητας.</a:t>
            </a:r>
          </a:p>
          <a:p>
            <a:pPr>
              <a:lnSpc>
                <a:spcPct val="150000"/>
              </a:lnSpc>
              <a:spcBef>
                <a:spcPts val="0"/>
              </a:spcBef>
            </a:pPr>
            <a:r>
              <a:rPr lang="el-GR" dirty="0" smtClean="0">
                <a:latin typeface="Palatino Linotype" panose="02040502050505030304" pitchFamily="18" charset="0"/>
              </a:rPr>
              <a:t>Δεν μπορούν να αναδειχθούν αιτιώδεις σχέσεις</a:t>
            </a:r>
            <a:r>
              <a:rPr lang="en-US" dirty="0" smtClean="0">
                <a:latin typeface="Palatino Linotype" panose="02040502050505030304" pitchFamily="18" charset="0"/>
              </a:rPr>
              <a:t>.</a:t>
            </a:r>
            <a:endParaRPr lang="el-GR" dirty="0" smtClean="0">
              <a:latin typeface="Palatino Linotype" panose="02040502050505030304" pitchFamily="18" charset="0"/>
            </a:endParaRPr>
          </a:p>
          <a:p>
            <a:pPr>
              <a:lnSpc>
                <a:spcPct val="150000"/>
              </a:lnSpc>
              <a:spcBef>
                <a:spcPts val="0"/>
              </a:spcBef>
            </a:pPr>
            <a:r>
              <a:rPr lang="el-GR" dirty="0" smtClean="0">
                <a:latin typeface="Palatino Linotype" panose="02040502050505030304" pitchFamily="18" charset="0"/>
              </a:rPr>
              <a:t>Υποκειμενικότητα.</a:t>
            </a:r>
            <a:endParaRPr lang="en-US" dirty="0">
              <a:latin typeface="Palatino Linotype" panose="02040502050505030304" pitchFamily="18" charset="0"/>
            </a:endParaRPr>
          </a:p>
        </p:txBody>
      </p:sp>
    </p:spTree>
    <p:extLst>
      <p:ext uri="{BB962C8B-B14F-4D97-AF65-F5344CB8AC3E}">
        <p14:creationId xmlns:p14="http://schemas.microsoft.com/office/powerpoint/2010/main" val="399865752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7239000" cy="1143000"/>
          </a:xfrm>
        </p:spPr>
        <p:txBody>
          <a:bodyPr>
            <a:normAutofit fontScale="90000"/>
          </a:bodyPr>
          <a:lstStyle/>
          <a:p>
            <a:pPr algn="ctr"/>
            <a:r>
              <a:rPr lang="el-GR" dirty="0" smtClean="0"/>
              <a:t>Επιλογη συμμετεχοντων σε ποιοτικη ερευνα</a:t>
            </a:r>
            <a:endParaRPr lang="en-US" dirty="0"/>
          </a:p>
        </p:txBody>
      </p:sp>
      <p:sp>
        <p:nvSpPr>
          <p:cNvPr id="3" name="Content Placeholder 2"/>
          <p:cNvSpPr>
            <a:spLocks noGrp="1"/>
          </p:cNvSpPr>
          <p:nvPr>
            <p:ph idx="1"/>
          </p:nvPr>
        </p:nvSpPr>
        <p:spPr>
          <a:xfrm>
            <a:off x="457200" y="1268760"/>
            <a:ext cx="7643192" cy="5186976"/>
          </a:xfrm>
        </p:spPr>
        <p:txBody>
          <a:bodyPr>
            <a:normAutofit fontScale="92500" lnSpcReduction="20000"/>
          </a:bodyPr>
          <a:lstStyle/>
          <a:p>
            <a:pPr>
              <a:lnSpc>
                <a:spcPct val="150000"/>
              </a:lnSpc>
              <a:spcBef>
                <a:spcPts val="0"/>
              </a:spcBef>
            </a:pPr>
            <a:r>
              <a:rPr lang="el-GR" sz="2400" dirty="0" smtClean="0">
                <a:latin typeface="Palatino Linotype" panose="02040502050505030304" pitchFamily="18" charset="0"/>
              </a:rPr>
              <a:t>Δείγμα σκοπιμότητας με βάση την υποκειμενική γνώση του ερευνητή για τα χαρακτηριστικά των υποκειμένων.</a:t>
            </a:r>
          </a:p>
          <a:p>
            <a:pPr>
              <a:lnSpc>
                <a:spcPct val="150000"/>
              </a:lnSpc>
              <a:spcBef>
                <a:spcPts val="0"/>
              </a:spcBef>
            </a:pPr>
            <a:r>
              <a:rPr lang="el-GR" sz="2400" dirty="0" smtClean="0">
                <a:latin typeface="Palatino Linotype" panose="02040502050505030304" pitchFamily="18" charset="0"/>
              </a:rPr>
              <a:t>Δεν απαιτείται αντιπροσωπευτικότητα.</a:t>
            </a:r>
          </a:p>
          <a:p>
            <a:pPr>
              <a:lnSpc>
                <a:spcPct val="150000"/>
              </a:lnSpc>
              <a:spcBef>
                <a:spcPts val="0"/>
              </a:spcBef>
            </a:pPr>
            <a:r>
              <a:rPr lang="el-GR" sz="2400" dirty="0" smtClean="0">
                <a:latin typeface="Palatino Linotype" panose="02040502050505030304" pitchFamily="18" charset="0"/>
              </a:rPr>
              <a:t>Δύο </a:t>
            </a:r>
            <a:r>
              <a:rPr lang="el-GR" sz="2400" dirty="0">
                <a:latin typeface="Palatino Linotype" panose="02040502050505030304" pitchFamily="18" charset="0"/>
              </a:rPr>
              <a:t>βασικά κριτήρια:</a:t>
            </a:r>
            <a:endParaRPr lang="en-US" sz="2400" dirty="0">
              <a:latin typeface="Palatino Linotype" panose="02040502050505030304" pitchFamily="18" charset="0"/>
            </a:endParaRPr>
          </a:p>
          <a:p>
            <a:pPr>
              <a:lnSpc>
                <a:spcPct val="150000"/>
              </a:lnSpc>
              <a:spcBef>
                <a:spcPts val="0"/>
              </a:spcBef>
              <a:buFont typeface="Wingdings" panose="05000000000000000000" pitchFamily="2" charset="2"/>
              <a:buChar char="Ø"/>
            </a:pPr>
            <a:r>
              <a:rPr lang="el-GR" sz="2400" dirty="0" smtClean="0">
                <a:latin typeface="Palatino Linotype" panose="02040502050505030304" pitchFamily="18" charset="0"/>
              </a:rPr>
              <a:t>Καταλληλότητα (ο αριθμός των συμμετεχόντων θα πρέπει να είναι κατάλληλος για την ερμηνεία του φαινομένου).</a:t>
            </a:r>
          </a:p>
          <a:p>
            <a:pPr>
              <a:lnSpc>
                <a:spcPct val="150000"/>
              </a:lnSpc>
              <a:spcBef>
                <a:spcPts val="0"/>
              </a:spcBef>
              <a:buFont typeface="Wingdings" panose="05000000000000000000" pitchFamily="2" charset="2"/>
              <a:buChar char="Ø"/>
            </a:pPr>
            <a:r>
              <a:rPr lang="el-GR" sz="2400" dirty="0" smtClean="0">
                <a:latin typeface="Palatino Linotype" panose="02040502050505030304" pitchFamily="18" charset="0"/>
              </a:rPr>
              <a:t>Επάρκεια (σε παροχή ποιοτικών πληροφοριών ώστε να επιτευχθεί η έννοια του κορεσμού).</a:t>
            </a:r>
          </a:p>
          <a:p>
            <a:pPr marL="0" indent="0">
              <a:lnSpc>
                <a:spcPct val="150000"/>
              </a:lnSpc>
              <a:spcBef>
                <a:spcPts val="0"/>
              </a:spcBef>
              <a:buNone/>
            </a:pPr>
            <a:r>
              <a:rPr lang="en-US" dirty="0" smtClean="0">
                <a:latin typeface="Palatino Linotype" panose="02040502050505030304" pitchFamily="18" charset="0"/>
              </a:rPr>
              <a:t>	</a:t>
            </a:r>
            <a:r>
              <a:rPr lang="en-US" sz="1800" dirty="0">
                <a:latin typeface="Palatino Linotype" panose="02040502050505030304" pitchFamily="18" charset="0"/>
              </a:rPr>
              <a:t>	</a:t>
            </a:r>
            <a:r>
              <a:rPr lang="en-US" sz="1800" dirty="0" smtClean="0">
                <a:latin typeface="Palatino Linotype" panose="02040502050505030304" pitchFamily="18" charset="0"/>
              </a:rPr>
              <a:t>(</a:t>
            </a:r>
            <a:r>
              <a:rPr lang="el-GR" sz="1800" dirty="0" smtClean="0">
                <a:latin typeface="Palatino Linotype" panose="02040502050505030304" pitchFamily="18" charset="0"/>
              </a:rPr>
              <a:t>Πηγή: </a:t>
            </a:r>
            <a:r>
              <a:rPr lang="en-US" sz="1800" dirty="0" smtClean="0">
                <a:latin typeface="Palatino Linotype" panose="02040502050505030304" pitchFamily="18" charset="0"/>
              </a:rPr>
              <a:t>Morse &amp; Field, 1996)</a:t>
            </a:r>
            <a:endParaRPr lang="en-US" sz="1800" dirty="0">
              <a:latin typeface="Palatino Linotype" panose="02040502050505030304" pitchFamily="18" charset="0"/>
            </a:endParaRPr>
          </a:p>
        </p:txBody>
      </p:sp>
    </p:spTree>
    <p:extLst>
      <p:ext uri="{BB962C8B-B14F-4D97-AF65-F5344CB8AC3E}">
        <p14:creationId xmlns:p14="http://schemas.microsoft.com/office/powerpoint/2010/main" val="23560496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510"/>
            <a:ext cx="8172400" cy="1042226"/>
          </a:xfrm>
        </p:spPr>
        <p:txBody>
          <a:bodyPr>
            <a:noAutofit/>
          </a:bodyPr>
          <a:lstStyle/>
          <a:p>
            <a:pPr algn="ctr"/>
            <a:r>
              <a:rPr lang="el-GR" sz="3000" dirty="0" smtClean="0"/>
              <a:t>Μεθοδοι συλλογησ δεδομενων (εργαλεια ή τεχνικεσ) σε ποιοτικη ερευνα</a:t>
            </a:r>
            <a:endParaRPr lang="en-US" sz="3000" dirty="0"/>
          </a:p>
        </p:txBody>
      </p:sp>
      <p:sp>
        <p:nvSpPr>
          <p:cNvPr id="3" name="Content Placeholder 2"/>
          <p:cNvSpPr>
            <a:spLocks noGrp="1"/>
          </p:cNvSpPr>
          <p:nvPr>
            <p:ph idx="1"/>
          </p:nvPr>
        </p:nvSpPr>
        <p:spPr>
          <a:xfrm>
            <a:off x="251520" y="1196752"/>
            <a:ext cx="7848872" cy="5258984"/>
          </a:xfrm>
        </p:spPr>
        <p:txBody>
          <a:bodyPr>
            <a:normAutofit lnSpcReduction="10000"/>
          </a:bodyPr>
          <a:lstStyle/>
          <a:p>
            <a:pPr>
              <a:lnSpc>
                <a:spcPct val="150000"/>
              </a:lnSpc>
              <a:spcBef>
                <a:spcPts val="0"/>
              </a:spcBef>
            </a:pPr>
            <a:r>
              <a:rPr lang="el-GR" sz="2400" dirty="0" smtClean="0">
                <a:latin typeface="Palatino Linotype" panose="02040502050505030304" pitchFamily="18" charset="0"/>
              </a:rPr>
              <a:t>Χαλαρή δομή ώστε να επιτραπεί η κατανόηση </a:t>
            </a:r>
            <a:r>
              <a:rPr lang="el-GR" sz="2400" dirty="0">
                <a:latin typeface="Palatino Linotype" panose="02040502050505030304" pitchFamily="18" charset="0"/>
              </a:rPr>
              <a:t>σε βάθος των υποκειμενικών εμπειριών, αντιλήψεων και πεποιθήσεων των </a:t>
            </a:r>
            <a:r>
              <a:rPr lang="el-GR" sz="2400" dirty="0" smtClean="0">
                <a:latin typeface="Palatino Linotype" panose="02040502050505030304" pitchFamily="18" charset="0"/>
              </a:rPr>
              <a:t>συμμετεχόντων.</a:t>
            </a:r>
          </a:p>
          <a:p>
            <a:pPr>
              <a:lnSpc>
                <a:spcPct val="150000"/>
              </a:lnSpc>
              <a:spcBef>
                <a:spcPts val="0"/>
              </a:spcBef>
            </a:pPr>
            <a:r>
              <a:rPr lang="el-GR" sz="2400" dirty="0" smtClean="0">
                <a:latin typeface="Palatino Linotype" panose="02040502050505030304" pitchFamily="18" charset="0"/>
              </a:rPr>
              <a:t>Μη δομημένες ή ημιδομημένες μέθοδοι συλλογής δεδομένων.</a:t>
            </a:r>
          </a:p>
          <a:p>
            <a:pPr>
              <a:lnSpc>
                <a:spcPct val="150000"/>
              </a:lnSpc>
              <a:spcBef>
                <a:spcPts val="0"/>
              </a:spcBef>
            </a:pPr>
            <a:r>
              <a:rPr lang="el-GR" sz="2400" dirty="0" smtClean="0">
                <a:latin typeface="Palatino Linotype" panose="02040502050505030304" pitchFamily="18" charset="0"/>
              </a:rPr>
              <a:t>Παρατήρηση </a:t>
            </a:r>
          </a:p>
          <a:p>
            <a:pPr>
              <a:lnSpc>
                <a:spcPct val="150000"/>
              </a:lnSpc>
              <a:spcBef>
                <a:spcPts val="0"/>
              </a:spcBef>
            </a:pPr>
            <a:r>
              <a:rPr lang="el-GR" sz="2400" dirty="0" smtClean="0">
                <a:latin typeface="Palatino Linotype" panose="02040502050505030304" pitchFamily="18" charset="0"/>
              </a:rPr>
              <a:t>Συνέντευξη </a:t>
            </a:r>
          </a:p>
          <a:p>
            <a:pPr>
              <a:lnSpc>
                <a:spcPct val="150000"/>
              </a:lnSpc>
              <a:spcBef>
                <a:spcPts val="0"/>
              </a:spcBef>
            </a:pPr>
            <a:r>
              <a:rPr lang="el-GR" sz="2400" dirty="0" smtClean="0">
                <a:latin typeface="Palatino Linotype" panose="02040502050505030304" pitchFamily="18" charset="0"/>
              </a:rPr>
              <a:t>Αρχειακό υλικό</a:t>
            </a:r>
          </a:p>
          <a:p>
            <a:pPr>
              <a:lnSpc>
                <a:spcPct val="150000"/>
              </a:lnSpc>
              <a:spcBef>
                <a:spcPts val="0"/>
              </a:spcBef>
            </a:pPr>
            <a:r>
              <a:rPr lang="el-GR" sz="2400" dirty="0" smtClean="0">
                <a:latin typeface="Palatino Linotype" panose="02040502050505030304" pitchFamily="18" charset="0"/>
              </a:rPr>
              <a:t>Φωτογραφικό υλικό ή άλλο οπτικοακουστικό υλικό</a:t>
            </a:r>
          </a:p>
          <a:p>
            <a:pPr marL="0" indent="0">
              <a:lnSpc>
                <a:spcPct val="150000"/>
              </a:lnSpc>
              <a:spcBef>
                <a:spcPts val="0"/>
              </a:spcBef>
              <a:buNone/>
            </a:pPr>
            <a:r>
              <a:rPr lang="en-US" dirty="0" smtClean="0">
                <a:latin typeface="Palatino Linotype" panose="02040502050505030304" pitchFamily="18" charset="0"/>
              </a:rPr>
              <a:t>	</a:t>
            </a:r>
            <a:r>
              <a:rPr lang="en-US" sz="1800" dirty="0">
                <a:latin typeface="Palatino Linotype" panose="02040502050505030304" pitchFamily="18" charset="0"/>
              </a:rPr>
              <a:t>	</a:t>
            </a:r>
            <a:r>
              <a:rPr lang="en-US" sz="1800" dirty="0" smtClean="0">
                <a:latin typeface="Palatino Linotype" panose="02040502050505030304" pitchFamily="18" charset="0"/>
              </a:rPr>
              <a:t>(</a:t>
            </a:r>
            <a:r>
              <a:rPr lang="el-GR" sz="1800" dirty="0" smtClean="0">
                <a:latin typeface="Palatino Linotype" panose="02040502050505030304" pitchFamily="18" charset="0"/>
              </a:rPr>
              <a:t>Πηγή: Μαντζούκας, 2007</a:t>
            </a:r>
            <a:r>
              <a:rPr lang="en-US" sz="1800" dirty="0" smtClean="0">
                <a:latin typeface="Palatino Linotype" panose="02040502050505030304" pitchFamily="18" charset="0"/>
              </a:rPr>
              <a:t>)</a:t>
            </a:r>
            <a:endParaRPr lang="en-US" sz="1800" dirty="0">
              <a:latin typeface="Palatino Linotype" panose="02040502050505030304" pitchFamily="18" charset="0"/>
            </a:endParaRPr>
          </a:p>
        </p:txBody>
      </p:sp>
    </p:spTree>
    <p:extLst>
      <p:ext uri="{BB962C8B-B14F-4D97-AF65-F5344CB8AC3E}">
        <p14:creationId xmlns:p14="http://schemas.microsoft.com/office/powerpoint/2010/main" val="3246794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27856"/>
            <a:ext cx="5040560" cy="576064"/>
          </a:xfrm>
        </p:spPr>
        <p:txBody>
          <a:bodyPr>
            <a:noAutofit/>
          </a:bodyPr>
          <a:lstStyle/>
          <a:p>
            <a:pPr algn="ctr"/>
            <a:r>
              <a:rPr lang="el-GR" sz="3000" dirty="0" smtClean="0"/>
              <a:t>συνεντευξη</a:t>
            </a:r>
            <a:endParaRPr lang="en-US" sz="3000" dirty="0"/>
          </a:p>
        </p:txBody>
      </p:sp>
      <p:sp>
        <p:nvSpPr>
          <p:cNvPr id="3" name="Content Placeholder 2"/>
          <p:cNvSpPr>
            <a:spLocks noGrp="1"/>
          </p:cNvSpPr>
          <p:nvPr>
            <p:ph idx="1"/>
          </p:nvPr>
        </p:nvSpPr>
        <p:spPr>
          <a:xfrm>
            <a:off x="251520" y="764704"/>
            <a:ext cx="7848872" cy="5832648"/>
          </a:xfrm>
        </p:spPr>
        <p:txBody>
          <a:bodyPr>
            <a:normAutofit fontScale="92500" lnSpcReduction="10000"/>
          </a:bodyPr>
          <a:lstStyle/>
          <a:p>
            <a:pPr>
              <a:lnSpc>
                <a:spcPct val="150000"/>
              </a:lnSpc>
              <a:spcBef>
                <a:spcPts val="0"/>
              </a:spcBef>
            </a:pPr>
            <a:r>
              <a:rPr lang="el-GR" sz="2400" dirty="0" smtClean="0">
                <a:latin typeface="Palatino Linotype" panose="02040502050505030304" pitchFamily="18" charset="0"/>
              </a:rPr>
              <a:t>Βασικό εργαλείο ποιοτικής έρευνας. </a:t>
            </a:r>
          </a:p>
          <a:p>
            <a:pPr>
              <a:lnSpc>
                <a:spcPct val="150000"/>
              </a:lnSpc>
              <a:spcBef>
                <a:spcPts val="0"/>
              </a:spcBef>
            </a:pPr>
            <a:r>
              <a:rPr lang="el-GR" sz="2400" dirty="0" smtClean="0">
                <a:latin typeface="Palatino Linotype" panose="02040502050505030304" pitchFamily="18" charset="0"/>
              </a:rPr>
              <a:t>Διαφοροποιείται από την απλή συζήτηση. </a:t>
            </a:r>
          </a:p>
          <a:p>
            <a:pPr>
              <a:lnSpc>
                <a:spcPct val="150000"/>
              </a:lnSpc>
              <a:spcBef>
                <a:spcPts val="0"/>
              </a:spcBef>
            </a:pPr>
            <a:r>
              <a:rPr lang="el-GR" sz="2400" dirty="0" smtClean="0">
                <a:latin typeface="Palatino Linotype" panose="02040502050505030304" pitchFamily="18" charset="0"/>
              </a:rPr>
              <a:t>Η </a:t>
            </a:r>
            <a:r>
              <a:rPr lang="el-GR" sz="2400" dirty="0">
                <a:latin typeface="Palatino Linotype" panose="02040502050505030304" pitchFamily="18" charset="0"/>
              </a:rPr>
              <a:t>επικοινωνία μεταξύ </a:t>
            </a:r>
            <a:r>
              <a:rPr lang="el-GR" sz="2400" dirty="0" smtClean="0">
                <a:latin typeface="Palatino Linotype" panose="02040502050505030304" pitchFamily="18" charset="0"/>
              </a:rPr>
              <a:t>προσώπων – ξένων μεταξύ τους (ερωτώντα και ερωτώμενου), που καθοδηγείται </a:t>
            </a:r>
            <a:r>
              <a:rPr lang="el-GR" sz="2400" dirty="0">
                <a:latin typeface="Palatino Linotype" panose="02040502050505030304" pitchFamily="18" charset="0"/>
              </a:rPr>
              <a:t>από τον ερευνητή ή ερωτώντα με στόχο την απόσπαση </a:t>
            </a:r>
            <a:r>
              <a:rPr lang="el-GR" sz="2400" dirty="0" smtClean="0">
                <a:latin typeface="Palatino Linotype" panose="02040502050505030304" pitchFamily="18" charset="0"/>
              </a:rPr>
              <a:t>πληροφοριών σχετιζομένων </a:t>
            </a:r>
            <a:r>
              <a:rPr lang="el-GR" sz="2400" dirty="0">
                <a:latin typeface="Palatino Linotype" panose="02040502050505030304" pitchFamily="18" charset="0"/>
              </a:rPr>
              <a:t>με το αντικείμενο της έρευνας (Cohen και Manion, 1992: 307-308).</a:t>
            </a:r>
            <a:endParaRPr lang="el-GR" sz="2400" dirty="0" smtClean="0">
              <a:latin typeface="Palatino Linotype" panose="02040502050505030304" pitchFamily="18" charset="0"/>
            </a:endParaRPr>
          </a:p>
          <a:p>
            <a:pPr>
              <a:lnSpc>
                <a:spcPct val="150000"/>
              </a:lnSpc>
              <a:spcBef>
                <a:spcPts val="0"/>
              </a:spcBef>
            </a:pPr>
            <a:r>
              <a:rPr lang="el-GR" sz="2400" dirty="0" smtClean="0">
                <a:latin typeface="Palatino Linotype" panose="02040502050505030304" pitchFamily="18" charset="0"/>
              </a:rPr>
              <a:t>Οι συνεντεύξεις προβάλλουν </a:t>
            </a:r>
            <a:r>
              <a:rPr lang="el-GR" sz="2400" dirty="0">
                <a:latin typeface="Palatino Linotype" panose="02040502050505030304" pitchFamily="18" charset="0"/>
              </a:rPr>
              <a:t>τις γνώσεις που το υποκείμενο κατέχει (πληροφορίες και γνώσεις), τι </a:t>
            </a:r>
            <a:r>
              <a:rPr lang="el-GR" sz="2400" dirty="0" smtClean="0">
                <a:latin typeface="Palatino Linotype" panose="02040502050505030304" pitchFamily="18" charset="0"/>
              </a:rPr>
              <a:t>του αρέσει </a:t>
            </a:r>
            <a:r>
              <a:rPr lang="el-GR" sz="2400" dirty="0">
                <a:latin typeface="Palatino Linotype" panose="02040502050505030304" pitchFamily="18" charset="0"/>
              </a:rPr>
              <a:t>και τι όχι (αξίες και προτιμήσεις) και κυρίως τι σκέπτεται (απόψεις </a:t>
            </a:r>
            <a:r>
              <a:rPr lang="el-GR" sz="2400" dirty="0" smtClean="0">
                <a:latin typeface="Palatino Linotype" panose="02040502050505030304" pitchFamily="18" charset="0"/>
              </a:rPr>
              <a:t>και αντιλήψεις).</a:t>
            </a:r>
          </a:p>
          <a:p>
            <a:pPr marL="0" indent="0">
              <a:lnSpc>
                <a:spcPct val="150000"/>
              </a:lnSpc>
              <a:spcBef>
                <a:spcPts val="0"/>
              </a:spcBef>
              <a:buNone/>
            </a:pPr>
            <a:r>
              <a:rPr lang="en-US" dirty="0" smtClean="0">
                <a:latin typeface="Palatino Linotype" panose="02040502050505030304" pitchFamily="18" charset="0"/>
              </a:rPr>
              <a:t>	</a:t>
            </a:r>
            <a:r>
              <a:rPr lang="en-US" sz="1800" dirty="0">
                <a:latin typeface="Palatino Linotype" panose="02040502050505030304" pitchFamily="18" charset="0"/>
              </a:rPr>
              <a:t>	</a:t>
            </a:r>
            <a:r>
              <a:rPr lang="en-US" sz="1800" dirty="0" smtClean="0">
                <a:latin typeface="Palatino Linotype" panose="02040502050505030304" pitchFamily="18" charset="0"/>
              </a:rPr>
              <a:t>(</a:t>
            </a:r>
            <a:r>
              <a:rPr lang="el-GR" sz="1800" dirty="0" smtClean="0">
                <a:latin typeface="Palatino Linotype" panose="02040502050505030304" pitchFamily="18" charset="0"/>
              </a:rPr>
              <a:t>Πηγή: Παρασκευοπούλου-Κόλλια, 2008</a:t>
            </a:r>
            <a:r>
              <a:rPr lang="en-US" sz="1800" dirty="0" smtClean="0">
                <a:latin typeface="Palatino Linotype" panose="02040502050505030304" pitchFamily="18" charset="0"/>
              </a:rPr>
              <a:t>)</a:t>
            </a:r>
            <a:endParaRPr lang="en-US" sz="1800" dirty="0">
              <a:latin typeface="Palatino Linotype" panose="02040502050505030304" pitchFamily="18" charset="0"/>
            </a:endParaRPr>
          </a:p>
        </p:txBody>
      </p:sp>
    </p:spTree>
    <p:extLst>
      <p:ext uri="{BB962C8B-B14F-4D97-AF65-F5344CB8AC3E}">
        <p14:creationId xmlns:p14="http://schemas.microsoft.com/office/powerpoint/2010/main" val="90764046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116632"/>
            <a:ext cx="5040560" cy="576064"/>
          </a:xfrm>
        </p:spPr>
        <p:txBody>
          <a:bodyPr>
            <a:noAutofit/>
          </a:bodyPr>
          <a:lstStyle/>
          <a:p>
            <a:pPr algn="ctr"/>
            <a:r>
              <a:rPr lang="el-GR" sz="3000" dirty="0" smtClean="0"/>
              <a:t>συνεντευξη</a:t>
            </a:r>
            <a:endParaRPr lang="en-US" sz="3000" dirty="0"/>
          </a:p>
        </p:txBody>
      </p:sp>
      <p:sp>
        <p:nvSpPr>
          <p:cNvPr id="3" name="Content Placeholder 2"/>
          <p:cNvSpPr>
            <a:spLocks noGrp="1"/>
          </p:cNvSpPr>
          <p:nvPr>
            <p:ph idx="1"/>
          </p:nvPr>
        </p:nvSpPr>
        <p:spPr>
          <a:xfrm>
            <a:off x="251520" y="980728"/>
            <a:ext cx="7848872" cy="5112568"/>
          </a:xfrm>
        </p:spPr>
        <p:txBody>
          <a:bodyPr>
            <a:normAutofit/>
          </a:bodyPr>
          <a:lstStyle/>
          <a:p>
            <a:pPr>
              <a:lnSpc>
                <a:spcPct val="150000"/>
              </a:lnSpc>
              <a:spcBef>
                <a:spcPts val="0"/>
              </a:spcBef>
            </a:pPr>
            <a:r>
              <a:rPr lang="el-GR" sz="2400" dirty="0" smtClean="0">
                <a:latin typeface="Palatino Linotype" panose="02040502050505030304" pitchFamily="18" charset="0"/>
              </a:rPr>
              <a:t>Η πληροφόρηση </a:t>
            </a:r>
            <a:r>
              <a:rPr lang="el-GR" sz="2400" dirty="0">
                <a:latin typeface="Palatino Linotype" panose="02040502050505030304" pitchFamily="18" charset="0"/>
              </a:rPr>
              <a:t>επιτυγχάνεται σε μεγάλο βαθμό μέσω καλής ακρόασης, έως </a:t>
            </a:r>
            <a:r>
              <a:rPr lang="el-GR" sz="2400" dirty="0" smtClean="0">
                <a:latin typeface="Palatino Linotype" panose="02040502050505030304" pitchFamily="18" charset="0"/>
              </a:rPr>
              <a:t>και «</a:t>
            </a:r>
            <a:r>
              <a:rPr lang="el-GR" sz="2400" dirty="0">
                <a:latin typeface="Palatino Linotype" panose="02040502050505030304" pitchFamily="18" charset="0"/>
              </a:rPr>
              <a:t>ευγενούς αφουγκράσματος» </a:t>
            </a:r>
            <a:r>
              <a:rPr lang="el-GR" sz="2400" dirty="0" smtClean="0">
                <a:latin typeface="Palatino Linotype" panose="02040502050505030304" pitchFamily="18" charset="0"/>
              </a:rPr>
              <a:t>του κόσμου των </a:t>
            </a:r>
            <a:r>
              <a:rPr lang="el-GR" sz="2400" dirty="0">
                <a:latin typeface="Palatino Linotype" panose="02040502050505030304" pitchFamily="18" charset="0"/>
              </a:rPr>
              <a:t>υποκειμένων, τα οποία ο </a:t>
            </a:r>
            <a:r>
              <a:rPr lang="el-GR" sz="2400" dirty="0" smtClean="0">
                <a:latin typeface="Palatino Linotype" panose="02040502050505030304" pitchFamily="18" charset="0"/>
              </a:rPr>
              <a:t>ερευνητής οφείλει </a:t>
            </a:r>
            <a:r>
              <a:rPr lang="el-GR" sz="2400" dirty="0">
                <a:latin typeface="Palatino Linotype" panose="02040502050505030304" pitchFamily="18" charset="0"/>
              </a:rPr>
              <a:t>να έχει ενθαρρύνει να εκφραστούν. Για αυτό το λόγο ακόμα και τα </a:t>
            </a:r>
            <a:r>
              <a:rPr lang="el-GR" sz="2400" dirty="0" smtClean="0">
                <a:latin typeface="Palatino Linotype" panose="02040502050505030304" pitchFamily="18" charset="0"/>
              </a:rPr>
              <a:t>πρώτα λεπτά </a:t>
            </a:r>
            <a:r>
              <a:rPr lang="el-GR" sz="2400" dirty="0">
                <a:latin typeface="Palatino Linotype" panose="02040502050505030304" pitchFamily="18" charset="0"/>
              </a:rPr>
              <a:t>της συνέντευξης είναι καθοριστικά (Kvale, 1996: 128</a:t>
            </a:r>
            <a:r>
              <a:rPr lang="el-GR" sz="2400" dirty="0" smtClean="0">
                <a:latin typeface="Palatino Linotype" panose="02040502050505030304" pitchFamily="18" charset="0"/>
              </a:rPr>
              <a:t>). </a:t>
            </a:r>
          </a:p>
          <a:p>
            <a:pPr marL="0" indent="0">
              <a:lnSpc>
                <a:spcPct val="150000"/>
              </a:lnSpc>
              <a:spcBef>
                <a:spcPts val="0"/>
              </a:spcBef>
              <a:buNone/>
            </a:pPr>
            <a:r>
              <a:rPr lang="en-US" dirty="0" smtClean="0">
                <a:latin typeface="Palatino Linotype" panose="02040502050505030304" pitchFamily="18" charset="0"/>
              </a:rPr>
              <a:t>	</a:t>
            </a:r>
            <a:r>
              <a:rPr lang="en-US" sz="1800" dirty="0">
                <a:latin typeface="Palatino Linotype" panose="02040502050505030304" pitchFamily="18" charset="0"/>
              </a:rPr>
              <a:t>	</a:t>
            </a:r>
            <a:r>
              <a:rPr lang="en-US" sz="1800" dirty="0" smtClean="0">
                <a:latin typeface="Palatino Linotype" panose="02040502050505030304" pitchFamily="18" charset="0"/>
              </a:rPr>
              <a:t>(</a:t>
            </a:r>
            <a:r>
              <a:rPr lang="el-GR" sz="1800" dirty="0" smtClean="0">
                <a:latin typeface="Palatino Linotype" panose="02040502050505030304" pitchFamily="18" charset="0"/>
              </a:rPr>
              <a:t>Πηγή: Παρασκευοπούλου-Κόλλια, 2008</a:t>
            </a:r>
            <a:r>
              <a:rPr lang="en-US" sz="1800" dirty="0" smtClean="0">
                <a:latin typeface="Palatino Linotype" panose="02040502050505030304" pitchFamily="18" charset="0"/>
              </a:rPr>
              <a:t>)</a:t>
            </a:r>
            <a:endParaRPr lang="en-US" sz="1800" dirty="0">
              <a:latin typeface="Palatino Linotype" panose="02040502050505030304" pitchFamily="18" charset="0"/>
            </a:endParaRPr>
          </a:p>
        </p:txBody>
      </p:sp>
    </p:spTree>
    <p:extLst>
      <p:ext uri="{BB962C8B-B14F-4D97-AF65-F5344CB8AC3E}">
        <p14:creationId xmlns:p14="http://schemas.microsoft.com/office/powerpoint/2010/main" val="397888331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7704856" cy="648072"/>
          </a:xfrm>
        </p:spPr>
        <p:txBody>
          <a:bodyPr>
            <a:noAutofit/>
          </a:bodyPr>
          <a:lstStyle/>
          <a:p>
            <a:pPr algn="ctr"/>
            <a:r>
              <a:rPr lang="el-GR" sz="3000" dirty="0" smtClean="0"/>
              <a:t>Γνωρισματα ενοσ καλου συνεντευκτη</a:t>
            </a:r>
            <a:endParaRPr lang="en-US" sz="3000" dirty="0"/>
          </a:p>
        </p:txBody>
      </p:sp>
      <p:sp>
        <p:nvSpPr>
          <p:cNvPr id="3" name="Content Placeholder 2"/>
          <p:cNvSpPr>
            <a:spLocks noGrp="1"/>
          </p:cNvSpPr>
          <p:nvPr>
            <p:ph idx="1"/>
          </p:nvPr>
        </p:nvSpPr>
        <p:spPr>
          <a:xfrm>
            <a:off x="251520" y="692696"/>
            <a:ext cx="7848872" cy="5976664"/>
          </a:xfrm>
        </p:spPr>
        <p:txBody>
          <a:bodyPr>
            <a:noAutofit/>
          </a:bodyPr>
          <a:lstStyle/>
          <a:p>
            <a:pPr>
              <a:lnSpc>
                <a:spcPct val="150000"/>
              </a:lnSpc>
              <a:spcBef>
                <a:spcPts val="0"/>
              </a:spcBef>
            </a:pPr>
            <a:r>
              <a:rPr lang="el-GR" sz="2400" dirty="0" smtClean="0">
                <a:latin typeface="Palatino Linotype" panose="02040502050505030304" pitchFamily="18" charset="0"/>
              </a:rPr>
              <a:t>Προετοιμασία – Οδηγός ερωτήσεων και ο τρόπος που θα τεθούν. </a:t>
            </a:r>
          </a:p>
          <a:p>
            <a:pPr>
              <a:lnSpc>
                <a:spcPct val="150000"/>
              </a:lnSpc>
              <a:spcBef>
                <a:spcPts val="0"/>
              </a:spcBef>
            </a:pPr>
            <a:r>
              <a:rPr lang="el-GR" sz="2400" dirty="0" smtClean="0">
                <a:latin typeface="Palatino Linotype" panose="02040502050505030304" pitchFamily="18" charset="0"/>
              </a:rPr>
              <a:t>Εξασφάλιση της συναίνεσης των υποκειμένων.</a:t>
            </a:r>
          </a:p>
          <a:p>
            <a:pPr>
              <a:lnSpc>
                <a:spcPct val="150000"/>
              </a:lnSpc>
              <a:spcBef>
                <a:spcPts val="0"/>
              </a:spcBef>
            </a:pPr>
            <a:r>
              <a:rPr lang="el-GR" sz="2400" dirty="0" smtClean="0">
                <a:latin typeface="Palatino Linotype" panose="02040502050505030304" pitchFamily="18" charset="0"/>
              </a:rPr>
              <a:t>Καλλιέργεια φιλικού κλίματος, με ανώδυνες ερωτήσεις στην αρχή. </a:t>
            </a:r>
            <a:endParaRPr lang="en-US" sz="2400" dirty="0" smtClean="0">
              <a:latin typeface="Palatino Linotype" panose="02040502050505030304" pitchFamily="18" charset="0"/>
            </a:endParaRPr>
          </a:p>
          <a:p>
            <a:pPr>
              <a:lnSpc>
                <a:spcPct val="150000"/>
              </a:lnSpc>
              <a:spcBef>
                <a:spcPts val="0"/>
              </a:spcBef>
            </a:pPr>
            <a:r>
              <a:rPr lang="el-GR" sz="2400" dirty="0" smtClean="0">
                <a:latin typeface="Palatino Linotype" panose="02040502050505030304" pitchFamily="18" charset="0"/>
              </a:rPr>
              <a:t>Επικοινωνιακές δεξιότητες.</a:t>
            </a:r>
            <a:endParaRPr lang="el-GR" sz="2400" dirty="0" smtClean="0">
              <a:latin typeface="Palatino Linotype" panose="02040502050505030304" pitchFamily="18" charset="0"/>
            </a:endParaRPr>
          </a:p>
          <a:p>
            <a:pPr>
              <a:lnSpc>
                <a:spcPct val="150000"/>
              </a:lnSpc>
              <a:spcBef>
                <a:spcPts val="0"/>
              </a:spcBef>
            </a:pPr>
            <a:r>
              <a:rPr lang="el-GR" sz="2400" dirty="0" smtClean="0">
                <a:latin typeface="Palatino Linotype" panose="02040502050505030304" pitchFamily="18" charset="0"/>
              </a:rPr>
              <a:t>Ευχάριστος, δεκτικός κι ευαίσθητος ερευνητής.</a:t>
            </a:r>
          </a:p>
          <a:p>
            <a:pPr>
              <a:lnSpc>
                <a:spcPct val="150000"/>
              </a:lnSpc>
              <a:spcBef>
                <a:spcPts val="0"/>
              </a:spcBef>
            </a:pPr>
            <a:r>
              <a:rPr lang="el-GR" sz="2400" dirty="0" smtClean="0">
                <a:latin typeface="Palatino Linotype" panose="02040502050505030304" pitchFamily="18" charset="0"/>
              </a:rPr>
              <a:t>Αποκαλύπτεται κι ο ίδιος χωρίς όμως να προβάλλει προσωπικές απόψεις και πεποιθήσεις</a:t>
            </a:r>
            <a:r>
              <a:rPr lang="el-GR" sz="2400" dirty="0" smtClean="0">
                <a:latin typeface="Palatino Linotype" panose="02040502050505030304" pitchFamily="18" charset="0"/>
              </a:rPr>
              <a:t>.</a:t>
            </a:r>
          </a:p>
          <a:p>
            <a:pPr>
              <a:lnSpc>
                <a:spcPct val="150000"/>
              </a:lnSpc>
              <a:spcBef>
                <a:spcPts val="0"/>
              </a:spcBef>
            </a:pPr>
            <a:r>
              <a:rPr lang="el-GR" sz="2400" dirty="0" smtClean="0">
                <a:latin typeface="Palatino Linotype" panose="02040502050505030304" pitchFamily="18" charset="0"/>
              </a:rPr>
              <a:t>Καταγραφή και μη λεκτικής έκφρασης.</a:t>
            </a:r>
            <a:endParaRPr lang="el-GR" sz="2400" dirty="0" smtClean="0">
              <a:latin typeface="Palatino Linotype" panose="02040502050505030304" pitchFamily="18" charset="0"/>
            </a:endParaRPr>
          </a:p>
          <a:p>
            <a:pPr marL="0" indent="0">
              <a:lnSpc>
                <a:spcPct val="150000"/>
              </a:lnSpc>
              <a:spcBef>
                <a:spcPts val="0"/>
              </a:spcBef>
              <a:buNone/>
            </a:pPr>
            <a:r>
              <a:rPr lang="el-GR" sz="2000" dirty="0" smtClean="0">
                <a:latin typeface="Palatino Linotype" panose="02040502050505030304" pitchFamily="18" charset="0"/>
              </a:rPr>
              <a:t>	</a:t>
            </a:r>
            <a:r>
              <a:rPr lang="en-US" sz="1800" dirty="0" smtClean="0">
                <a:latin typeface="Palatino Linotype" panose="02040502050505030304" pitchFamily="18" charset="0"/>
              </a:rPr>
              <a:t>(</a:t>
            </a:r>
            <a:r>
              <a:rPr lang="el-GR" sz="1800" dirty="0" smtClean="0">
                <a:latin typeface="Palatino Linotype" panose="02040502050505030304" pitchFamily="18" charset="0"/>
              </a:rPr>
              <a:t>Πηγή: Παρασκευοπούλου-Κόλλια, 2008</a:t>
            </a:r>
            <a:r>
              <a:rPr lang="en-US" sz="1800" dirty="0" smtClean="0">
                <a:latin typeface="Palatino Linotype" panose="02040502050505030304" pitchFamily="18" charset="0"/>
              </a:rPr>
              <a:t>)</a:t>
            </a:r>
            <a:endParaRPr lang="en-US" sz="1800" dirty="0">
              <a:latin typeface="Palatino Linotype" panose="02040502050505030304" pitchFamily="18" charset="0"/>
            </a:endParaRPr>
          </a:p>
        </p:txBody>
      </p:sp>
    </p:spTree>
    <p:extLst>
      <p:ext uri="{BB962C8B-B14F-4D97-AF65-F5344CB8AC3E}">
        <p14:creationId xmlns:p14="http://schemas.microsoft.com/office/powerpoint/2010/main" val="54847282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7704856" cy="648072"/>
          </a:xfrm>
        </p:spPr>
        <p:txBody>
          <a:bodyPr>
            <a:noAutofit/>
          </a:bodyPr>
          <a:lstStyle/>
          <a:p>
            <a:pPr algn="ctr"/>
            <a:r>
              <a:rPr lang="el-GR" sz="3000" dirty="0" smtClean="0"/>
              <a:t>Γνωρισματα ενοσ καλου συνεντευκτη</a:t>
            </a:r>
            <a:endParaRPr lang="en-US" sz="3000" dirty="0"/>
          </a:p>
        </p:txBody>
      </p:sp>
      <p:sp>
        <p:nvSpPr>
          <p:cNvPr id="3" name="Content Placeholder 2"/>
          <p:cNvSpPr>
            <a:spLocks noGrp="1"/>
          </p:cNvSpPr>
          <p:nvPr>
            <p:ph idx="1"/>
          </p:nvPr>
        </p:nvSpPr>
        <p:spPr>
          <a:xfrm>
            <a:off x="251520" y="836712"/>
            <a:ext cx="7848872" cy="5760640"/>
          </a:xfrm>
        </p:spPr>
        <p:txBody>
          <a:bodyPr>
            <a:noAutofit/>
          </a:bodyPr>
          <a:lstStyle/>
          <a:p>
            <a:pPr>
              <a:lnSpc>
                <a:spcPct val="160000"/>
              </a:lnSpc>
              <a:spcBef>
                <a:spcPts val="0"/>
              </a:spcBef>
            </a:pPr>
            <a:r>
              <a:rPr lang="el-GR" sz="2200" dirty="0" smtClean="0">
                <a:latin typeface="Palatino Linotype" panose="02040502050505030304" pitchFamily="18" charset="0"/>
              </a:rPr>
              <a:t>Γίνεται πολύ </a:t>
            </a:r>
            <a:r>
              <a:rPr lang="el-GR" sz="2200" dirty="0">
                <a:latin typeface="Palatino Linotype" panose="02040502050505030304" pitchFamily="18" charset="0"/>
              </a:rPr>
              <a:t>καλός ακροατής, </a:t>
            </a:r>
            <a:r>
              <a:rPr lang="el-GR" sz="2200" dirty="0" smtClean="0">
                <a:latin typeface="Palatino Linotype" panose="02040502050505030304" pitchFamily="18" charset="0"/>
              </a:rPr>
              <a:t>προσωπικών ιστοριών </a:t>
            </a:r>
            <a:r>
              <a:rPr lang="el-GR" sz="2200" dirty="0">
                <a:latin typeface="Palatino Linotype" panose="02040502050505030304" pitchFamily="18" charset="0"/>
              </a:rPr>
              <a:t>καθημερινότητας, προβλημάτων, απλών και σύνθετων σκέψεων, </a:t>
            </a:r>
            <a:r>
              <a:rPr lang="el-GR" sz="2200" dirty="0" smtClean="0">
                <a:latin typeface="Palatino Linotype" panose="02040502050505030304" pitchFamily="18" charset="0"/>
              </a:rPr>
              <a:t>εμπειριών.</a:t>
            </a:r>
          </a:p>
          <a:p>
            <a:pPr>
              <a:lnSpc>
                <a:spcPct val="170000"/>
              </a:lnSpc>
              <a:spcBef>
                <a:spcPts val="0"/>
              </a:spcBef>
            </a:pPr>
            <a:r>
              <a:rPr lang="el-GR" sz="2200" dirty="0" smtClean="0">
                <a:latin typeface="Palatino Linotype" panose="02040502050505030304" pitchFamily="18" charset="0"/>
              </a:rPr>
              <a:t>Δεν προσδοκά </a:t>
            </a:r>
            <a:r>
              <a:rPr lang="el-GR" sz="2200" dirty="0">
                <a:latin typeface="Palatino Linotype" panose="02040502050505030304" pitchFamily="18" charset="0"/>
              </a:rPr>
              <a:t>απαντήσεις που ταυτίζονται με </a:t>
            </a:r>
            <a:r>
              <a:rPr lang="el-GR" sz="2200" dirty="0" smtClean="0">
                <a:latin typeface="Palatino Linotype" panose="02040502050505030304" pitchFamily="18" charset="0"/>
              </a:rPr>
              <a:t>το «</a:t>
            </a:r>
            <a:r>
              <a:rPr lang="el-GR" sz="2200" dirty="0">
                <a:latin typeface="Palatino Linotype" panose="02040502050505030304" pitchFamily="18" charset="0"/>
              </a:rPr>
              <a:t>προσχέδιο» που έχει στο μυαλό του, αλλά </a:t>
            </a:r>
            <a:r>
              <a:rPr lang="el-GR" sz="2200" dirty="0" smtClean="0">
                <a:latin typeface="Palatino Linotype" panose="02040502050505030304" pitchFamily="18" charset="0"/>
              </a:rPr>
              <a:t>αντιμετωπίζει τον ερωτώμενο σε εντελώς ουδέτερη </a:t>
            </a:r>
            <a:r>
              <a:rPr lang="el-GR" sz="2200" dirty="0">
                <a:latin typeface="Palatino Linotype" panose="02040502050505030304" pitchFamily="18" charset="0"/>
              </a:rPr>
              <a:t>βάση, ανεπηρέαστα (Cohen </a:t>
            </a:r>
            <a:r>
              <a:rPr lang="el-GR" sz="2200" dirty="0" smtClean="0">
                <a:latin typeface="Palatino Linotype" panose="02040502050505030304" pitchFamily="18" charset="0"/>
              </a:rPr>
              <a:t>&amp; </a:t>
            </a:r>
            <a:r>
              <a:rPr lang="el-GR" sz="2200" dirty="0">
                <a:latin typeface="Palatino Linotype" panose="02040502050505030304" pitchFamily="18" charset="0"/>
              </a:rPr>
              <a:t>Manion, </a:t>
            </a:r>
            <a:r>
              <a:rPr lang="el-GR" sz="2200" dirty="0" smtClean="0">
                <a:latin typeface="Palatino Linotype" panose="02040502050505030304" pitchFamily="18" charset="0"/>
              </a:rPr>
              <a:t>1994), δεν υπερεκτιμά ή υποτιμά την υποκειμενική άποψη/θέση του κάθε ερωτώμενου </a:t>
            </a:r>
            <a:r>
              <a:rPr lang="el-GR" sz="2200" dirty="0">
                <a:latin typeface="Palatino Linotype" panose="02040502050505030304" pitchFamily="18" charset="0"/>
              </a:rPr>
              <a:t>(</a:t>
            </a:r>
            <a:r>
              <a:rPr lang="el-GR" sz="2200" dirty="0" smtClean="0">
                <a:latin typeface="Palatino Linotype" panose="02040502050505030304" pitchFamily="18" charset="0"/>
              </a:rPr>
              <a:t>Cannell και </a:t>
            </a:r>
            <a:r>
              <a:rPr lang="en-US" sz="2200" dirty="0">
                <a:latin typeface="Palatino Linotype" panose="02040502050505030304" pitchFamily="18" charset="0"/>
              </a:rPr>
              <a:t>Kahn, 1968</a:t>
            </a:r>
            <a:r>
              <a:rPr lang="en-US" sz="2200" dirty="0" smtClean="0">
                <a:latin typeface="Palatino Linotype" panose="02040502050505030304" pitchFamily="18" charset="0"/>
              </a:rPr>
              <a:t>).</a:t>
            </a:r>
            <a:endParaRPr lang="el-GR" sz="2200" dirty="0" smtClean="0">
              <a:latin typeface="Palatino Linotype" panose="02040502050505030304" pitchFamily="18" charset="0"/>
            </a:endParaRPr>
          </a:p>
          <a:p>
            <a:pPr marL="0" indent="0">
              <a:lnSpc>
                <a:spcPct val="150000"/>
              </a:lnSpc>
              <a:spcBef>
                <a:spcPts val="0"/>
              </a:spcBef>
              <a:buNone/>
            </a:pPr>
            <a:r>
              <a:rPr lang="el-GR" sz="2000" dirty="0" smtClean="0">
                <a:latin typeface="Palatino Linotype" panose="02040502050505030304" pitchFamily="18" charset="0"/>
              </a:rPr>
              <a:t>	</a:t>
            </a:r>
            <a:r>
              <a:rPr lang="en-US" sz="1800" dirty="0" smtClean="0">
                <a:latin typeface="Palatino Linotype" panose="02040502050505030304" pitchFamily="18" charset="0"/>
              </a:rPr>
              <a:t>(</a:t>
            </a:r>
            <a:r>
              <a:rPr lang="el-GR" sz="1800" dirty="0" smtClean="0">
                <a:latin typeface="Palatino Linotype" panose="02040502050505030304" pitchFamily="18" charset="0"/>
              </a:rPr>
              <a:t>Πηγή: Παρασκευοπούλου-Κόλλια, 2008</a:t>
            </a:r>
            <a:r>
              <a:rPr lang="en-US" sz="1800" dirty="0" smtClean="0">
                <a:latin typeface="Palatino Linotype" panose="02040502050505030304" pitchFamily="18" charset="0"/>
              </a:rPr>
              <a:t>)</a:t>
            </a:r>
            <a:endParaRPr lang="en-US" sz="1800" dirty="0">
              <a:latin typeface="Palatino Linotype" panose="02040502050505030304" pitchFamily="18" charset="0"/>
            </a:endParaRPr>
          </a:p>
        </p:txBody>
      </p:sp>
    </p:spTree>
    <p:extLst>
      <p:ext uri="{BB962C8B-B14F-4D97-AF65-F5344CB8AC3E}">
        <p14:creationId xmlns:p14="http://schemas.microsoft.com/office/powerpoint/2010/main" val="35221454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7776864" cy="1008112"/>
          </a:xfrm>
        </p:spPr>
        <p:txBody>
          <a:bodyPr>
            <a:normAutofit/>
          </a:bodyPr>
          <a:lstStyle/>
          <a:p>
            <a:pPr algn="ctr"/>
            <a:r>
              <a:rPr lang="el-GR" sz="3200" dirty="0" smtClean="0"/>
              <a:t>Ειδη συνεντευξησ ωσ προσ το βαθμο δομησησ</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81944879"/>
              </p:ext>
            </p:extLst>
          </p:nvPr>
        </p:nvGraphicFramePr>
        <p:xfrm>
          <a:off x="457200" y="1196751"/>
          <a:ext cx="7499176" cy="52596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72139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239000" cy="792088"/>
          </a:xfrm>
        </p:spPr>
        <p:txBody>
          <a:bodyPr>
            <a:normAutofit/>
          </a:bodyPr>
          <a:lstStyle/>
          <a:p>
            <a:pPr algn="ctr"/>
            <a:r>
              <a:rPr lang="el-GR" sz="3200" dirty="0" smtClean="0">
                <a:latin typeface="Palatino Linotype" panose="02040502050505030304" pitchFamily="18" charset="0"/>
              </a:rPr>
              <a:t>ΠΟΙΟΤΙΚΗ ΕΡΕΥΝΑ</a:t>
            </a:r>
            <a:endParaRPr lang="en-US" sz="3200" dirty="0">
              <a:latin typeface="Palatino Linotype" panose="02040502050505030304" pitchFamily="18" charset="0"/>
            </a:endParaRPr>
          </a:p>
        </p:txBody>
      </p:sp>
      <p:sp>
        <p:nvSpPr>
          <p:cNvPr id="3" name="Content Placeholder 2"/>
          <p:cNvSpPr>
            <a:spLocks noGrp="1"/>
          </p:cNvSpPr>
          <p:nvPr>
            <p:ph idx="1"/>
          </p:nvPr>
        </p:nvSpPr>
        <p:spPr>
          <a:xfrm>
            <a:off x="457200" y="1196752"/>
            <a:ext cx="7571184" cy="5258984"/>
          </a:xfrm>
        </p:spPr>
        <p:txBody>
          <a:bodyPr>
            <a:normAutofit/>
          </a:bodyPr>
          <a:lstStyle/>
          <a:p>
            <a:r>
              <a:rPr lang="el-GR" dirty="0" smtClean="0">
                <a:latin typeface="Palatino Linotype" panose="02040502050505030304" pitchFamily="18" charset="0"/>
              </a:rPr>
              <a:t>Ανακαλυπτική μέθοδος έρευνας </a:t>
            </a:r>
            <a:r>
              <a:rPr lang="en-US" dirty="0" smtClean="0">
                <a:latin typeface="Palatino Linotype" panose="02040502050505030304" pitchFamily="18" charset="0"/>
              </a:rPr>
              <a:t>(exploratory)</a:t>
            </a:r>
            <a:r>
              <a:rPr lang="el-GR" dirty="0" smtClean="0">
                <a:latin typeface="Palatino Linotype" panose="02040502050505030304" pitchFamily="18" charset="0"/>
              </a:rPr>
              <a:t>.</a:t>
            </a:r>
            <a:endParaRPr lang="en-US" dirty="0" smtClean="0">
              <a:latin typeface="Palatino Linotype" panose="02040502050505030304" pitchFamily="18" charset="0"/>
            </a:endParaRPr>
          </a:p>
          <a:p>
            <a:r>
              <a:rPr lang="el-GR" dirty="0" smtClean="0">
                <a:latin typeface="Palatino Linotype" panose="02040502050505030304" pitchFamily="18" charset="0"/>
              </a:rPr>
              <a:t>Στοχεύει στην διερεύνηση </a:t>
            </a:r>
            <a:r>
              <a:rPr lang="el-GR" dirty="0">
                <a:latin typeface="Palatino Linotype" panose="02040502050505030304" pitchFamily="18" charset="0"/>
              </a:rPr>
              <a:t>και κατανόηση </a:t>
            </a:r>
            <a:r>
              <a:rPr lang="el-GR" dirty="0" smtClean="0">
                <a:latin typeface="Palatino Linotype" panose="02040502050505030304" pitchFamily="18" charset="0"/>
              </a:rPr>
              <a:t>των </a:t>
            </a:r>
            <a:r>
              <a:rPr lang="el-GR" dirty="0">
                <a:latin typeface="Palatino Linotype" panose="02040502050505030304" pitchFamily="18" charset="0"/>
              </a:rPr>
              <a:t>κοινωνικών </a:t>
            </a:r>
            <a:r>
              <a:rPr lang="el-GR" dirty="0" smtClean="0">
                <a:latin typeface="Palatino Linotype" panose="02040502050505030304" pitchFamily="18" charset="0"/>
              </a:rPr>
              <a:t>φαινομένων σε βάθος.</a:t>
            </a:r>
          </a:p>
          <a:p>
            <a:r>
              <a:rPr lang="el-GR" dirty="0" smtClean="0">
                <a:latin typeface="Palatino Linotype" panose="02040502050505030304" pitchFamily="18" charset="0"/>
              </a:rPr>
              <a:t>Διερευνά </a:t>
            </a:r>
            <a:r>
              <a:rPr lang="el-GR" dirty="0">
                <a:latin typeface="Palatino Linotype" panose="02040502050505030304" pitchFamily="18" charset="0"/>
              </a:rPr>
              <a:t>τις διαδικασίες που βρίσκονται πίσω από τις παρατηρούμενες συσχετίσεις μεταξύ παραγόντων, χαρτογραφεί τις ατομικές απαντήσεις και αναζητά τη σημασία και το πλαίσιο μέσα στο οποίο εκδηλώνεται η συμπεριφορά.</a:t>
            </a:r>
          </a:p>
          <a:p>
            <a:r>
              <a:rPr lang="el-GR" dirty="0" smtClean="0">
                <a:latin typeface="Palatino Linotype" panose="02040502050505030304" pitchFamily="18" charset="0"/>
              </a:rPr>
              <a:t>Απαντά σε ερωτήματα που </a:t>
            </a:r>
            <a:r>
              <a:rPr lang="el-GR" dirty="0">
                <a:latin typeface="Palatino Linotype" panose="02040502050505030304" pitchFamily="18" charset="0"/>
              </a:rPr>
              <a:t>σχετίζονται με το </a:t>
            </a:r>
            <a:r>
              <a:rPr lang="el-GR" dirty="0" smtClean="0">
                <a:latin typeface="Palatino Linotype" panose="02040502050505030304" pitchFamily="18" charset="0"/>
              </a:rPr>
              <a:t>«γιατί</a:t>
            </a:r>
            <a:r>
              <a:rPr lang="el-GR" dirty="0">
                <a:latin typeface="Palatino Linotype" panose="02040502050505030304" pitchFamily="18" charset="0"/>
              </a:rPr>
              <a:t>;" και το </a:t>
            </a:r>
            <a:r>
              <a:rPr lang="el-GR" dirty="0" smtClean="0">
                <a:latin typeface="Palatino Linotype" panose="02040502050505030304" pitchFamily="18" charset="0"/>
              </a:rPr>
              <a:t>«πώς</a:t>
            </a:r>
            <a:r>
              <a:rPr lang="el-GR" dirty="0">
                <a:latin typeface="Palatino Linotype" panose="02040502050505030304" pitchFamily="18" charset="0"/>
              </a:rPr>
              <a:t>;" των </a:t>
            </a:r>
            <a:r>
              <a:rPr lang="el-GR" dirty="0" smtClean="0">
                <a:latin typeface="Palatino Linotype" panose="02040502050505030304" pitchFamily="18" charset="0"/>
              </a:rPr>
              <a:t>κοινωνικών φαινομένων.</a:t>
            </a:r>
            <a:endParaRPr lang="en-US" dirty="0">
              <a:latin typeface="Palatino Linotype" panose="02040502050505030304" pitchFamily="18" charset="0"/>
            </a:endParaRPr>
          </a:p>
        </p:txBody>
      </p:sp>
    </p:spTree>
    <p:extLst>
      <p:ext uri="{BB962C8B-B14F-4D97-AF65-F5344CB8AC3E}">
        <p14:creationId xmlns:p14="http://schemas.microsoft.com/office/powerpoint/2010/main" val="12503006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139136" cy="648072"/>
          </a:xfrm>
        </p:spPr>
        <p:txBody>
          <a:bodyPr>
            <a:normAutofit/>
          </a:bodyPr>
          <a:lstStyle/>
          <a:p>
            <a:pPr algn="ctr"/>
            <a:r>
              <a:rPr lang="el-GR" sz="3400" dirty="0"/>
              <a:t>Μη δομημενη συνεντευξη</a:t>
            </a:r>
            <a:endParaRPr lang="en-US" sz="3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36805538"/>
              </p:ext>
            </p:extLst>
          </p:nvPr>
        </p:nvGraphicFramePr>
        <p:xfrm>
          <a:off x="457200" y="981075"/>
          <a:ext cx="7239000" cy="5475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9235483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139136" cy="648072"/>
          </a:xfrm>
        </p:spPr>
        <p:txBody>
          <a:bodyPr>
            <a:normAutofit/>
          </a:bodyPr>
          <a:lstStyle/>
          <a:p>
            <a:pPr algn="ctr"/>
            <a:r>
              <a:rPr lang="el-GR" sz="3400" smtClean="0"/>
              <a:t>ημιδομημενη </a:t>
            </a:r>
            <a:r>
              <a:rPr lang="el-GR" sz="3400" dirty="0"/>
              <a:t>συνεντευξη</a:t>
            </a:r>
            <a:endParaRPr lang="en-US" sz="3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60236001"/>
              </p:ext>
            </p:extLst>
          </p:nvPr>
        </p:nvGraphicFramePr>
        <p:xfrm>
          <a:off x="457200" y="1125538"/>
          <a:ext cx="7239000" cy="5330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673272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7776864" cy="648072"/>
          </a:xfrm>
        </p:spPr>
        <p:txBody>
          <a:bodyPr>
            <a:normAutofit/>
          </a:bodyPr>
          <a:lstStyle/>
          <a:p>
            <a:pPr algn="ctr"/>
            <a:r>
              <a:rPr lang="el-GR" sz="3200" dirty="0" smtClean="0"/>
              <a:t>τυποι συνεντευξησ</a:t>
            </a:r>
            <a:endParaRPr lang="en-US" sz="32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33545198"/>
              </p:ext>
            </p:extLst>
          </p:nvPr>
        </p:nvGraphicFramePr>
        <p:xfrm>
          <a:off x="457200" y="1268760"/>
          <a:ext cx="7571184" cy="51876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924518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139136" cy="648072"/>
          </a:xfrm>
        </p:spPr>
        <p:txBody>
          <a:bodyPr>
            <a:normAutofit/>
          </a:bodyPr>
          <a:lstStyle/>
          <a:p>
            <a:pPr algn="ctr"/>
            <a:r>
              <a:rPr lang="el-GR" sz="3400" dirty="0" smtClean="0"/>
              <a:t>διαδικασια </a:t>
            </a:r>
            <a:r>
              <a:rPr lang="el-GR" sz="3400" dirty="0" smtClean="0"/>
              <a:t>συνεντευξησ</a:t>
            </a:r>
            <a:endParaRPr lang="en-US" sz="3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98820809"/>
              </p:ext>
            </p:extLst>
          </p:nvPr>
        </p:nvGraphicFramePr>
        <p:xfrm>
          <a:off x="457200" y="1125538"/>
          <a:ext cx="7499176" cy="54718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433154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139136" cy="648072"/>
          </a:xfrm>
        </p:spPr>
        <p:txBody>
          <a:bodyPr>
            <a:normAutofit/>
          </a:bodyPr>
          <a:lstStyle/>
          <a:p>
            <a:pPr algn="ctr"/>
            <a:r>
              <a:rPr lang="el-GR" sz="3400" dirty="0" smtClean="0"/>
              <a:t>Περιορισμοι τησ συνεντευξησ</a:t>
            </a:r>
            <a:endParaRPr lang="en-US" sz="3400" dirty="0"/>
          </a:p>
        </p:txBody>
      </p:sp>
      <p:sp>
        <p:nvSpPr>
          <p:cNvPr id="3" name="Content Placeholder 2"/>
          <p:cNvSpPr>
            <a:spLocks noGrp="1"/>
          </p:cNvSpPr>
          <p:nvPr>
            <p:ph idx="1"/>
          </p:nvPr>
        </p:nvSpPr>
        <p:spPr>
          <a:xfrm>
            <a:off x="457200" y="1124744"/>
            <a:ext cx="7239000" cy="5040560"/>
          </a:xfrm>
        </p:spPr>
        <p:txBody>
          <a:bodyPr>
            <a:normAutofit/>
          </a:bodyPr>
          <a:lstStyle/>
          <a:p>
            <a:pPr>
              <a:lnSpc>
                <a:spcPct val="150000"/>
              </a:lnSpc>
              <a:spcBef>
                <a:spcPts val="0"/>
              </a:spcBef>
            </a:pPr>
            <a:r>
              <a:rPr lang="el-GR" sz="2400" dirty="0" smtClean="0">
                <a:latin typeface="Palatino Linotype" panose="02040502050505030304" pitchFamily="18" charset="0"/>
              </a:rPr>
              <a:t>Ο ερωτώμενος προσπαθεί να ‘ευχαριστήσει’ τον ερωτώντα με ‘εύστοχες’ δηλώσεις ή σημαντικές πληροφορίες.</a:t>
            </a:r>
          </a:p>
          <a:p>
            <a:pPr>
              <a:lnSpc>
                <a:spcPct val="150000"/>
              </a:lnSpc>
              <a:spcBef>
                <a:spcPts val="0"/>
              </a:spcBef>
            </a:pPr>
            <a:r>
              <a:rPr lang="el-GR" sz="2400" dirty="0" smtClean="0">
                <a:latin typeface="Palatino Linotype" panose="02040502050505030304" pitchFamily="18" charset="0"/>
              </a:rPr>
              <a:t>Ο ερωτώμενος/ερευνητής αναζητά απαντήσεις ως επιβεβαίωση προοκαθορισμένων απόψεων.</a:t>
            </a:r>
          </a:p>
          <a:p>
            <a:pPr>
              <a:lnSpc>
                <a:spcPct val="150000"/>
              </a:lnSpc>
              <a:spcBef>
                <a:spcPts val="0"/>
              </a:spcBef>
            </a:pPr>
            <a:r>
              <a:rPr lang="el-GR" sz="2400" dirty="0" smtClean="0">
                <a:latin typeface="Palatino Linotype" panose="02040502050505030304" pitchFamily="18" charset="0"/>
              </a:rPr>
              <a:t>Ο ερευνητής δεν κατανοεί τα λεγόμενα του ερωτώμενου.</a:t>
            </a:r>
          </a:p>
        </p:txBody>
      </p:sp>
    </p:spTree>
    <p:extLst>
      <p:ext uri="{BB962C8B-B14F-4D97-AF65-F5344CB8AC3E}">
        <p14:creationId xmlns:p14="http://schemas.microsoft.com/office/powerpoint/2010/main" val="107564104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139136" cy="648072"/>
          </a:xfrm>
        </p:spPr>
        <p:txBody>
          <a:bodyPr>
            <a:normAutofit/>
          </a:bodyPr>
          <a:lstStyle/>
          <a:p>
            <a:pPr algn="ctr"/>
            <a:r>
              <a:rPr lang="el-GR" sz="3400" dirty="0"/>
              <a:t>Μη δομημενη </a:t>
            </a:r>
            <a:r>
              <a:rPr lang="el-GR" sz="3400" dirty="0" smtClean="0"/>
              <a:t>παρατηρηση</a:t>
            </a:r>
            <a:endParaRPr lang="en-US" sz="3400" dirty="0"/>
          </a:p>
        </p:txBody>
      </p:sp>
      <p:sp>
        <p:nvSpPr>
          <p:cNvPr id="3" name="Content Placeholder 2"/>
          <p:cNvSpPr>
            <a:spLocks noGrp="1"/>
          </p:cNvSpPr>
          <p:nvPr>
            <p:ph idx="1"/>
          </p:nvPr>
        </p:nvSpPr>
        <p:spPr>
          <a:xfrm>
            <a:off x="457200" y="980728"/>
            <a:ext cx="7571184" cy="5688632"/>
          </a:xfrm>
        </p:spPr>
        <p:txBody>
          <a:bodyPr>
            <a:normAutofit/>
          </a:bodyPr>
          <a:lstStyle/>
          <a:p>
            <a:pPr>
              <a:lnSpc>
                <a:spcPct val="150000"/>
              </a:lnSpc>
              <a:spcBef>
                <a:spcPts val="0"/>
              </a:spcBef>
            </a:pPr>
            <a:r>
              <a:rPr lang="el-GR" sz="2400" dirty="0" smtClean="0">
                <a:latin typeface="Palatino Linotype" panose="02040502050505030304" pitchFamily="18" charset="0"/>
              </a:rPr>
              <a:t>Παρατήρηση σε μη ελεγχόμενες συνθήκες - Νατουραλιστική.</a:t>
            </a:r>
          </a:p>
          <a:p>
            <a:pPr>
              <a:lnSpc>
                <a:spcPct val="150000"/>
              </a:lnSpc>
              <a:spcBef>
                <a:spcPts val="0"/>
              </a:spcBef>
            </a:pPr>
            <a:r>
              <a:rPr lang="el-GR" sz="2400" dirty="0" smtClean="0">
                <a:latin typeface="Palatino Linotype" panose="02040502050505030304" pitchFamily="18" charset="0"/>
              </a:rPr>
              <a:t>Ο </a:t>
            </a:r>
            <a:r>
              <a:rPr lang="el-GR" sz="2400" dirty="0">
                <a:latin typeface="Palatino Linotype" panose="02040502050505030304" pitchFamily="18" charset="0"/>
              </a:rPr>
              <a:t>ερευνητής παρατηρεί </a:t>
            </a:r>
            <a:r>
              <a:rPr lang="el-GR" sz="2400" dirty="0" smtClean="0">
                <a:latin typeface="Palatino Linotype" panose="02040502050505030304" pitchFamily="18" charset="0"/>
              </a:rPr>
              <a:t>ο,τιδήποτε </a:t>
            </a:r>
            <a:r>
              <a:rPr lang="el-GR" sz="2400" dirty="0">
                <a:latin typeface="Palatino Linotype" panose="02040502050505030304" pitchFamily="18" charset="0"/>
              </a:rPr>
              <a:t>συμβαίνει δίχως να έχει κάποιο προσχέδιο ως προς το τι θα </a:t>
            </a:r>
            <a:r>
              <a:rPr lang="el-GR" sz="2400" dirty="0" smtClean="0">
                <a:latin typeface="Palatino Linotype" panose="02040502050505030304" pitchFamily="18" charset="0"/>
              </a:rPr>
              <a:t>παρατηρήσει.</a:t>
            </a:r>
          </a:p>
          <a:p>
            <a:pPr>
              <a:lnSpc>
                <a:spcPct val="150000"/>
              </a:lnSpc>
              <a:spcBef>
                <a:spcPts val="0"/>
              </a:spcBef>
            </a:pPr>
            <a:r>
              <a:rPr lang="el-GR" sz="2400" dirty="0" smtClean="0">
                <a:latin typeface="Palatino Linotype" panose="02040502050505030304" pitchFamily="18" charset="0"/>
              </a:rPr>
              <a:t>Καταγράφονται με φυσικό τρόπο οι πληροφορίες και η πραγματική συμπεριφορά.</a:t>
            </a:r>
          </a:p>
          <a:p>
            <a:pPr>
              <a:lnSpc>
                <a:spcPct val="150000"/>
              </a:lnSpc>
              <a:spcBef>
                <a:spcPts val="0"/>
              </a:spcBef>
            </a:pPr>
            <a:r>
              <a:rPr lang="el-GR" sz="2400" dirty="0" smtClean="0">
                <a:latin typeface="Palatino Linotype" panose="02040502050505030304" pitchFamily="18" charset="0"/>
              </a:rPr>
              <a:t>Διακρίνεται σε συμμετοχική ή μη συμμετοχική ανάλογα με το βαθμό εμπλοκής του ερευνητή στο ερευνητικό πλαίσιο.</a:t>
            </a:r>
          </a:p>
        </p:txBody>
      </p:sp>
    </p:spTree>
    <p:extLst>
      <p:ext uri="{BB962C8B-B14F-4D97-AF65-F5344CB8AC3E}">
        <p14:creationId xmlns:p14="http://schemas.microsoft.com/office/powerpoint/2010/main" val="230491950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139136" cy="648072"/>
          </a:xfrm>
        </p:spPr>
        <p:txBody>
          <a:bodyPr>
            <a:normAutofit/>
          </a:bodyPr>
          <a:lstStyle/>
          <a:p>
            <a:pPr algn="ctr"/>
            <a:r>
              <a:rPr lang="el-GR" sz="3400" dirty="0" smtClean="0"/>
              <a:t>Συμμετοχικη παρατηρηση</a:t>
            </a:r>
            <a:endParaRPr lang="en-US" sz="3400" dirty="0"/>
          </a:p>
        </p:txBody>
      </p:sp>
      <p:sp>
        <p:nvSpPr>
          <p:cNvPr id="3" name="Content Placeholder 2"/>
          <p:cNvSpPr>
            <a:spLocks noGrp="1"/>
          </p:cNvSpPr>
          <p:nvPr>
            <p:ph idx="1"/>
          </p:nvPr>
        </p:nvSpPr>
        <p:spPr>
          <a:xfrm>
            <a:off x="457200" y="836712"/>
            <a:ext cx="7571184" cy="5832648"/>
          </a:xfrm>
        </p:spPr>
        <p:txBody>
          <a:bodyPr>
            <a:normAutofit/>
          </a:bodyPr>
          <a:lstStyle/>
          <a:p>
            <a:pPr>
              <a:lnSpc>
                <a:spcPct val="150000"/>
              </a:lnSpc>
              <a:spcBef>
                <a:spcPts val="0"/>
              </a:spcBef>
            </a:pPr>
            <a:r>
              <a:rPr lang="el-GR" sz="2400" dirty="0" smtClean="0">
                <a:latin typeface="Palatino Linotype" panose="02040502050505030304" pitchFamily="18" charset="0"/>
              </a:rPr>
              <a:t>Η συμμετοχική παρατήρηση προέρχεται από την εθνογραφία.</a:t>
            </a:r>
          </a:p>
          <a:p>
            <a:pPr>
              <a:lnSpc>
                <a:spcPct val="150000"/>
              </a:lnSpc>
              <a:spcBef>
                <a:spcPts val="0"/>
              </a:spcBef>
            </a:pPr>
            <a:r>
              <a:rPr lang="el-GR" sz="2400" dirty="0" smtClean="0">
                <a:latin typeface="Palatino Linotype" panose="02040502050505030304" pitchFamily="18" charset="0"/>
              </a:rPr>
              <a:t>Ο ερευνητής λαμβάνει μέρος στη δραστηριότητα του ερευνητικού πλαισίου που παρατηρεί.</a:t>
            </a:r>
          </a:p>
          <a:p>
            <a:pPr>
              <a:lnSpc>
                <a:spcPct val="150000"/>
              </a:lnSpc>
              <a:spcBef>
                <a:spcPts val="0"/>
              </a:spcBef>
            </a:pPr>
            <a:r>
              <a:rPr lang="el-GR" sz="2400" dirty="0" smtClean="0">
                <a:latin typeface="Palatino Linotype" panose="02040502050505030304" pitchFamily="18" charset="0"/>
              </a:rPr>
              <a:t>Συλλέγονται πλούσια σε περιγραφές δεδομένα και δεν αποτελούν απλά τις απόψεις των συμμετεχόντων.</a:t>
            </a:r>
          </a:p>
          <a:p>
            <a:pPr>
              <a:lnSpc>
                <a:spcPct val="150000"/>
              </a:lnSpc>
              <a:spcBef>
                <a:spcPts val="0"/>
              </a:spcBef>
            </a:pPr>
            <a:r>
              <a:rPr lang="el-GR" sz="2400" b="1" dirty="0" smtClean="0">
                <a:solidFill>
                  <a:srgbClr val="FF0000"/>
                </a:solidFill>
                <a:latin typeface="Palatino Linotype" panose="02040502050505030304" pitchFamily="18" charset="0"/>
              </a:rPr>
              <a:t>Μειονέκτημα</a:t>
            </a:r>
            <a:r>
              <a:rPr lang="el-GR" sz="2400" dirty="0" smtClean="0">
                <a:latin typeface="Palatino Linotype" panose="02040502050505030304" pitchFamily="18" charset="0"/>
              </a:rPr>
              <a:t>: Επιλεκτική προσοχή του ερευνητή και η σχέση που δημιουργείται ανάμεσα στον ερευνητή και τους συμμετέχοντες.</a:t>
            </a:r>
            <a:endParaRPr lang="en-US" sz="2400" dirty="0">
              <a:latin typeface="Palatino Linotype" panose="02040502050505030304" pitchFamily="18" charset="0"/>
            </a:endParaRPr>
          </a:p>
        </p:txBody>
      </p:sp>
    </p:spTree>
    <p:extLst>
      <p:ext uri="{BB962C8B-B14F-4D97-AF65-F5344CB8AC3E}">
        <p14:creationId xmlns:p14="http://schemas.microsoft.com/office/powerpoint/2010/main" val="268117758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139136" cy="648072"/>
          </a:xfrm>
        </p:spPr>
        <p:txBody>
          <a:bodyPr>
            <a:normAutofit/>
          </a:bodyPr>
          <a:lstStyle/>
          <a:p>
            <a:pPr algn="ctr"/>
            <a:r>
              <a:rPr lang="el-GR" sz="3400" dirty="0" smtClean="0"/>
              <a:t>δομημενη παρατηρηση</a:t>
            </a:r>
            <a:endParaRPr lang="en-US" sz="3400" dirty="0"/>
          </a:p>
        </p:txBody>
      </p:sp>
      <p:sp>
        <p:nvSpPr>
          <p:cNvPr id="3" name="Content Placeholder 2"/>
          <p:cNvSpPr>
            <a:spLocks noGrp="1"/>
          </p:cNvSpPr>
          <p:nvPr>
            <p:ph idx="1"/>
          </p:nvPr>
        </p:nvSpPr>
        <p:spPr>
          <a:xfrm>
            <a:off x="457200" y="1052736"/>
            <a:ext cx="7571184" cy="5112568"/>
          </a:xfrm>
        </p:spPr>
        <p:txBody>
          <a:bodyPr>
            <a:normAutofit/>
          </a:bodyPr>
          <a:lstStyle/>
          <a:p>
            <a:pPr>
              <a:lnSpc>
                <a:spcPct val="150000"/>
              </a:lnSpc>
              <a:spcBef>
                <a:spcPts val="0"/>
              </a:spcBef>
            </a:pPr>
            <a:r>
              <a:rPr lang="el-GR" sz="2400" dirty="0">
                <a:latin typeface="Palatino Linotype" panose="02040502050505030304" pitchFamily="18" charset="0"/>
              </a:rPr>
              <a:t>Π</a:t>
            </a:r>
            <a:r>
              <a:rPr lang="el-GR" sz="2400" dirty="0" smtClean="0">
                <a:latin typeface="Palatino Linotype" panose="02040502050505030304" pitchFamily="18" charset="0"/>
              </a:rPr>
              <a:t>ροσχεδιασμένο </a:t>
            </a:r>
            <a:r>
              <a:rPr lang="el-GR" sz="2400" dirty="0">
                <a:latin typeface="Palatino Linotype" panose="02040502050505030304" pitchFamily="18" charset="0"/>
              </a:rPr>
              <a:t>σύστημα </a:t>
            </a:r>
            <a:r>
              <a:rPr lang="el-GR" sz="2400" dirty="0" smtClean="0">
                <a:latin typeface="Palatino Linotype" panose="02040502050505030304" pitchFamily="18" charset="0"/>
              </a:rPr>
              <a:t>καταγραφής, ενδείκνυται σε ποσοτική προσέγγιση.</a:t>
            </a:r>
          </a:p>
          <a:p>
            <a:pPr>
              <a:lnSpc>
                <a:spcPct val="150000"/>
              </a:lnSpc>
              <a:spcBef>
                <a:spcPts val="0"/>
              </a:spcBef>
            </a:pPr>
            <a:r>
              <a:rPr lang="el-GR" sz="2400" dirty="0" smtClean="0">
                <a:latin typeface="Palatino Linotype" panose="02040502050505030304" pitchFamily="18" charset="0"/>
              </a:rPr>
              <a:t>Διακρίνεται σε </a:t>
            </a:r>
          </a:p>
          <a:p>
            <a:pPr>
              <a:lnSpc>
                <a:spcPct val="150000"/>
              </a:lnSpc>
              <a:spcBef>
                <a:spcPts val="0"/>
              </a:spcBef>
              <a:buFont typeface="Wingdings" panose="05000000000000000000" pitchFamily="2" charset="2"/>
              <a:buChar char="Ø"/>
            </a:pPr>
            <a:r>
              <a:rPr lang="el-GR" sz="2400" dirty="0" smtClean="0">
                <a:latin typeface="Palatino Linotype" panose="02040502050505030304" pitchFamily="18" charset="0"/>
              </a:rPr>
              <a:t>χρονικής δειγματοληψίας</a:t>
            </a:r>
            <a:endParaRPr lang="el-GR" sz="1800" dirty="0">
              <a:latin typeface="Palatino Linotype" panose="02040502050505030304" pitchFamily="18" charset="0"/>
            </a:endParaRPr>
          </a:p>
          <a:p>
            <a:pPr>
              <a:lnSpc>
                <a:spcPct val="150000"/>
              </a:lnSpc>
              <a:spcBef>
                <a:spcPts val="0"/>
              </a:spcBef>
              <a:buFont typeface="Wingdings" panose="05000000000000000000" pitchFamily="2" charset="2"/>
              <a:buChar char="Ø"/>
            </a:pPr>
            <a:r>
              <a:rPr lang="el-GR" sz="2400" dirty="0">
                <a:latin typeface="Palatino Linotype" panose="02040502050505030304" pitchFamily="18" charset="0"/>
              </a:rPr>
              <a:t>δ</a:t>
            </a:r>
            <a:r>
              <a:rPr lang="el-GR" sz="2400" dirty="0" smtClean="0">
                <a:latin typeface="Palatino Linotype" panose="02040502050505030304" pitchFamily="18" charset="0"/>
              </a:rPr>
              <a:t>ειγματοληψίας συμβάντων</a:t>
            </a:r>
          </a:p>
        </p:txBody>
      </p:sp>
    </p:spTree>
    <p:extLst>
      <p:ext uri="{BB962C8B-B14F-4D97-AF65-F5344CB8AC3E}">
        <p14:creationId xmlns:p14="http://schemas.microsoft.com/office/powerpoint/2010/main" val="114090929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139136" cy="648072"/>
          </a:xfrm>
        </p:spPr>
        <p:txBody>
          <a:bodyPr>
            <a:normAutofit/>
          </a:bodyPr>
          <a:lstStyle/>
          <a:p>
            <a:pPr algn="ctr"/>
            <a:r>
              <a:rPr lang="el-GR" sz="3400" dirty="0" smtClean="0"/>
              <a:t>διαδικασια παρατηρησησ</a:t>
            </a:r>
            <a:endParaRPr lang="en-US" sz="3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15183840"/>
              </p:ext>
            </p:extLst>
          </p:nvPr>
        </p:nvGraphicFramePr>
        <p:xfrm>
          <a:off x="457200" y="981075"/>
          <a:ext cx="7570788" cy="5475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191791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283152" cy="936104"/>
          </a:xfrm>
        </p:spPr>
        <p:txBody>
          <a:bodyPr>
            <a:normAutofit fontScale="90000"/>
          </a:bodyPr>
          <a:lstStyle/>
          <a:p>
            <a:pPr algn="ctr"/>
            <a:r>
              <a:rPr lang="el-GR" sz="3400" dirty="0" smtClean="0"/>
              <a:t>Ερευνητικη δεοντολογια-ηθικα διλημματα</a:t>
            </a:r>
            <a:endParaRPr lang="en-US" sz="3400" dirty="0"/>
          </a:p>
        </p:txBody>
      </p:sp>
      <p:sp>
        <p:nvSpPr>
          <p:cNvPr id="3" name="Content Placeholder 2"/>
          <p:cNvSpPr>
            <a:spLocks noGrp="1"/>
          </p:cNvSpPr>
          <p:nvPr>
            <p:ph idx="1"/>
          </p:nvPr>
        </p:nvSpPr>
        <p:spPr>
          <a:xfrm>
            <a:off x="457200" y="1052736"/>
            <a:ext cx="7239000" cy="5112568"/>
          </a:xfrm>
        </p:spPr>
        <p:txBody>
          <a:bodyPr>
            <a:normAutofit/>
          </a:bodyPr>
          <a:lstStyle/>
          <a:p>
            <a:pPr>
              <a:lnSpc>
                <a:spcPct val="150000"/>
              </a:lnSpc>
              <a:spcBef>
                <a:spcPts val="0"/>
              </a:spcBef>
            </a:pPr>
            <a:r>
              <a:rPr lang="el-GR" sz="2400" dirty="0" smtClean="0">
                <a:latin typeface="Palatino Linotype" panose="02040502050505030304" pitchFamily="18" charset="0"/>
              </a:rPr>
              <a:t>Διευκολύνει ο ερευνητής τη διαδικασία για τον ερωτώμενο (πού, πότε) σε συνέντευξη.</a:t>
            </a:r>
          </a:p>
          <a:p>
            <a:pPr>
              <a:lnSpc>
                <a:spcPct val="150000"/>
              </a:lnSpc>
              <a:spcBef>
                <a:spcPts val="0"/>
              </a:spcBef>
            </a:pPr>
            <a:r>
              <a:rPr lang="el-GR" sz="2400" dirty="0" smtClean="0">
                <a:latin typeface="Palatino Linotype" panose="02040502050505030304" pitchFamily="18" charset="0"/>
              </a:rPr>
              <a:t>Διακριτικότητα, ευγένεια και σεβασμός προς τα υποκείμενα.</a:t>
            </a:r>
          </a:p>
          <a:p>
            <a:pPr>
              <a:lnSpc>
                <a:spcPct val="150000"/>
              </a:lnSpc>
              <a:spcBef>
                <a:spcPts val="0"/>
              </a:spcBef>
            </a:pPr>
            <a:r>
              <a:rPr lang="el-GR" sz="2400" dirty="0" smtClean="0">
                <a:latin typeface="Palatino Linotype" panose="02040502050505030304" pitchFamily="18" charset="0"/>
              </a:rPr>
              <a:t>Συναισθήματα εμπιστοσύνης κι ασφάλειας.</a:t>
            </a:r>
          </a:p>
          <a:p>
            <a:pPr>
              <a:lnSpc>
                <a:spcPct val="150000"/>
              </a:lnSpc>
              <a:spcBef>
                <a:spcPts val="0"/>
              </a:spcBef>
            </a:pPr>
            <a:r>
              <a:rPr lang="el-GR" sz="2400" dirty="0" smtClean="0">
                <a:latin typeface="Palatino Linotype" panose="02040502050505030304" pitchFamily="18" charset="0"/>
              </a:rPr>
              <a:t>Προστασία της ανωνυμίας των υποκειμένων (συμμετεχόντων).</a:t>
            </a:r>
          </a:p>
          <a:p>
            <a:pPr>
              <a:lnSpc>
                <a:spcPct val="150000"/>
              </a:lnSpc>
              <a:spcBef>
                <a:spcPts val="0"/>
              </a:spcBef>
            </a:pPr>
            <a:endParaRPr lang="en-US" sz="2400" dirty="0">
              <a:latin typeface="Palatino Linotype" panose="02040502050505030304" pitchFamily="18" charset="0"/>
            </a:endParaRPr>
          </a:p>
        </p:txBody>
      </p:sp>
    </p:spTree>
    <p:extLst>
      <p:ext uri="{BB962C8B-B14F-4D97-AF65-F5344CB8AC3E}">
        <p14:creationId xmlns:p14="http://schemas.microsoft.com/office/powerpoint/2010/main" val="37505433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6632"/>
            <a:ext cx="7211144" cy="720080"/>
          </a:xfrm>
        </p:spPr>
        <p:txBody>
          <a:bodyPr>
            <a:normAutofit/>
          </a:bodyPr>
          <a:lstStyle/>
          <a:p>
            <a:pPr algn="ctr"/>
            <a:r>
              <a:rPr lang="el-GR" sz="3200" dirty="0">
                <a:latin typeface="Palatino Linotype" panose="02040502050505030304" pitchFamily="18" charset="0"/>
              </a:rPr>
              <a:t>ΠΟΙΟΤΙΚΗ ΕΡΕΥΝΑ</a:t>
            </a:r>
            <a:endParaRPr lang="en-US" sz="3200" dirty="0"/>
          </a:p>
        </p:txBody>
      </p:sp>
      <p:sp>
        <p:nvSpPr>
          <p:cNvPr id="3" name="Content Placeholder 2"/>
          <p:cNvSpPr>
            <a:spLocks noGrp="1"/>
          </p:cNvSpPr>
          <p:nvPr>
            <p:ph idx="1"/>
          </p:nvPr>
        </p:nvSpPr>
        <p:spPr>
          <a:xfrm>
            <a:off x="457200" y="980728"/>
            <a:ext cx="7643192" cy="5475008"/>
          </a:xfrm>
        </p:spPr>
        <p:txBody>
          <a:bodyPr>
            <a:normAutofit/>
          </a:bodyPr>
          <a:lstStyle/>
          <a:p>
            <a:r>
              <a:rPr lang="el-GR" dirty="0" smtClean="0">
                <a:latin typeface="Palatino Linotype" panose="02040502050505030304" pitchFamily="18" charset="0"/>
              </a:rPr>
              <a:t>Η </a:t>
            </a:r>
            <a:r>
              <a:rPr lang="el-GR" dirty="0">
                <a:latin typeface="Palatino Linotype" panose="02040502050505030304" pitchFamily="18" charset="0"/>
              </a:rPr>
              <a:t>ποιοτική έρευνα στηρίζεται είτε σε μελέτες ειδικών περιπτώσεων είτε σε πληροφορίες που έχουν προκύψει από μεμονωμένα άτομα ή </a:t>
            </a:r>
            <a:r>
              <a:rPr lang="el-GR" dirty="0" smtClean="0">
                <a:latin typeface="Palatino Linotype" panose="02040502050505030304" pitchFamily="18" charset="0"/>
              </a:rPr>
              <a:t>καταστάσεις.</a:t>
            </a:r>
          </a:p>
          <a:p>
            <a:r>
              <a:rPr lang="el-GR" dirty="0">
                <a:latin typeface="Palatino Linotype" panose="02040502050505030304" pitchFamily="18" charset="0"/>
              </a:rPr>
              <a:t>Στοχεύει στην ανάδειξη τυποποιήσεων και ίσως θεωριών που δεν επιτρέπουν πάντα γενίκευση για οποιονδήποτε πληθυσμό ή κοινωνικό φαινόμενο (ΔΕΝ επαληθεύει υποθέσεις ή θεωρίες όπως συμβαίνει στην ποσοτική προσέγγιση της έρευνας). </a:t>
            </a:r>
          </a:p>
          <a:p>
            <a:r>
              <a:rPr lang="el-GR" dirty="0" smtClean="0">
                <a:latin typeface="Palatino Linotype" panose="02040502050505030304" pitchFamily="18" charset="0"/>
              </a:rPr>
              <a:t>Συνήθως πρόκειται για ερευνητικές μελέτες που διαρκούν για μεγάλο χρονικό διάστημα. </a:t>
            </a:r>
          </a:p>
        </p:txBody>
      </p:sp>
    </p:spTree>
    <p:extLst>
      <p:ext uri="{BB962C8B-B14F-4D97-AF65-F5344CB8AC3E}">
        <p14:creationId xmlns:p14="http://schemas.microsoft.com/office/powerpoint/2010/main" val="354944821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643192" cy="576064"/>
          </a:xfrm>
        </p:spPr>
        <p:txBody>
          <a:bodyPr>
            <a:normAutofit/>
          </a:bodyPr>
          <a:lstStyle/>
          <a:p>
            <a:pPr algn="ctr"/>
            <a:r>
              <a:rPr lang="el-GR" sz="2800" dirty="0" smtClean="0"/>
              <a:t>Αναλυση δεδομενων σε ποιοτικη ερευνα</a:t>
            </a:r>
            <a:endParaRPr lang="en-US" sz="2800" dirty="0"/>
          </a:p>
        </p:txBody>
      </p:sp>
      <p:sp>
        <p:nvSpPr>
          <p:cNvPr id="3" name="Content Placeholder 2"/>
          <p:cNvSpPr>
            <a:spLocks noGrp="1"/>
          </p:cNvSpPr>
          <p:nvPr>
            <p:ph idx="1"/>
          </p:nvPr>
        </p:nvSpPr>
        <p:spPr>
          <a:xfrm>
            <a:off x="457200" y="1052736"/>
            <a:ext cx="7239000" cy="5403000"/>
          </a:xfrm>
        </p:spPr>
        <p:txBody>
          <a:bodyPr>
            <a:normAutofit/>
          </a:bodyPr>
          <a:lstStyle/>
          <a:p>
            <a:r>
              <a:rPr lang="el-GR" sz="2400" dirty="0" smtClean="0">
                <a:latin typeface="Palatino Linotype" panose="02040502050505030304" pitchFamily="18" charset="0"/>
              </a:rPr>
              <a:t>Κυκλική διαδικασία ανάλυσης μεταξύ όλου και μερών</a:t>
            </a:r>
          </a:p>
          <a:p>
            <a:pPr marL="0" indent="0">
              <a:buNone/>
            </a:pPr>
            <a:endParaRPr lang="el-GR" sz="2400" dirty="0">
              <a:latin typeface="Palatino Linotype" panose="02040502050505030304" pitchFamily="18" charset="0"/>
            </a:endParaRPr>
          </a:p>
          <a:p>
            <a:r>
              <a:rPr lang="el-GR" sz="2400" dirty="0" smtClean="0">
                <a:latin typeface="Palatino Linotype" panose="02040502050505030304" pitchFamily="18" charset="0"/>
              </a:rPr>
              <a:t>Απώτερος σκοπός αποτελεί η κατανόηση του φαινομένου.</a:t>
            </a:r>
          </a:p>
          <a:p>
            <a:pPr marL="0" indent="0">
              <a:buNone/>
            </a:pPr>
            <a:endParaRPr lang="el-GR" sz="2400" dirty="0" smtClean="0">
              <a:latin typeface="Palatino Linotype" panose="02040502050505030304" pitchFamily="18" charset="0"/>
            </a:endParaRPr>
          </a:p>
          <a:p>
            <a:r>
              <a:rPr lang="el-GR" sz="2400" dirty="0" smtClean="0">
                <a:latin typeface="Palatino Linotype" panose="02040502050505030304" pitchFamily="18" charset="0"/>
              </a:rPr>
              <a:t>Οργάνωση του υλικού</a:t>
            </a:r>
          </a:p>
          <a:p>
            <a:pPr marL="0" indent="0">
              <a:buNone/>
            </a:pPr>
            <a:endParaRPr lang="el-GR" sz="2400" dirty="0" smtClean="0">
              <a:latin typeface="Palatino Linotype" panose="02040502050505030304" pitchFamily="18" charset="0"/>
            </a:endParaRPr>
          </a:p>
          <a:p>
            <a:r>
              <a:rPr lang="el-GR" sz="2400" dirty="0" smtClean="0">
                <a:latin typeface="Palatino Linotype" panose="02040502050505030304" pitchFamily="18" charset="0"/>
              </a:rPr>
              <a:t>Αναστοχασμός</a:t>
            </a:r>
          </a:p>
          <a:p>
            <a:pPr marL="0" indent="0">
              <a:buNone/>
            </a:pPr>
            <a:endParaRPr lang="el-GR" sz="2400" dirty="0" smtClean="0">
              <a:latin typeface="Palatino Linotype" panose="02040502050505030304" pitchFamily="18" charset="0"/>
            </a:endParaRPr>
          </a:p>
          <a:p>
            <a:r>
              <a:rPr lang="el-GR" sz="2400" dirty="0" smtClean="0">
                <a:latin typeface="Palatino Linotype" panose="02040502050505030304" pitchFamily="18" charset="0"/>
              </a:rPr>
              <a:t>Από την περιγραφή στην ερμηνεία του υπό μελέτη φαινομένου</a:t>
            </a:r>
            <a:endParaRPr lang="en-US" sz="2400" dirty="0">
              <a:latin typeface="Palatino Linotype" panose="02040502050505030304" pitchFamily="18" charset="0"/>
            </a:endParaRPr>
          </a:p>
        </p:txBody>
      </p:sp>
    </p:spTree>
    <p:extLst>
      <p:ext uri="{BB962C8B-B14F-4D97-AF65-F5344CB8AC3E}">
        <p14:creationId xmlns:p14="http://schemas.microsoft.com/office/powerpoint/2010/main" val="165522258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643192" cy="576064"/>
          </a:xfrm>
        </p:spPr>
        <p:txBody>
          <a:bodyPr>
            <a:normAutofit/>
          </a:bodyPr>
          <a:lstStyle/>
          <a:p>
            <a:pPr algn="ctr"/>
            <a:r>
              <a:rPr lang="el-GR" sz="2800" dirty="0" smtClean="0"/>
              <a:t>Αναλυση δεδομενων σε ποιοτικη ερευνα</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50591343"/>
              </p:ext>
            </p:extLst>
          </p:nvPr>
        </p:nvGraphicFramePr>
        <p:xfrm>
          <a:off x="251520" y="908720"/>
          <a:ext cx="7848872" cy="55476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467427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643192" cy="576064"/>
          </a:xfrm>
        </p:spPr>
        <p:txBody>
          <a:bodyPr>
            <a:normAutofit/>
          </a:bodyPr>
          <a:lstStyle/>
          <a:p>
            <a:pPr algn="ctr"/>
            <a:r>
              <a:rPr lang="el-GR" sz="2800" dirty="0" smtClean="0"/>
              <a:t>Αναλυση δεδομενων σε ποιοτικη ερευνα</a:t>
            </a:r>
            <a:endParaRPr lang="en-US" sz="2800" dirty="0"/>
          </a:p>
        </p:txBody>
      </p:sp>
      <p:sp>
        <p:nvSpPr>
          <p:cNvPr id="3" name="Content Placeholder 2"/>
          <p:cNvSpPr>
            <a:spLocks noGrp="1"/>
          </p:cNvSpPr>
          <p:nvPr>
            <p:ph idx="1"/>
          </p:nvPr>
        </p:nvSpPr>
        <p:spPr>
          <a:xfrm>
            <a:off x="457200" y="1052736"/>
            <a:ext cx="7239000" cy="5403000"/>
          </a:xfrm>
        </p:spPr>
        <p:txBody>
          <a:bodyPr>
            <a:normAutofit/>
          </a:bodyPr>
          <a:lstStyle/>
          <a:p>
            <a:r>
              <a:rPr lang="el-GR" sz="2400" b="1" dirty="0" smtClean="0">
                <a:latin typeface="Palatino Linotype" panose="02040502050505030304" pitchFamily="18" charset="0"/>
              </a:rPr>
              <a:t>1</a:t>
            </a:r>
            <a:r>
              <a:rPr lang="el-GR" sz="2400" b="1" baseline="30000" dirty="0" smtClean="0">
                <a:latin typeface="Palatino Linotype" panose="02040502050505030304" pitchFamily="18" charset="0"/>
              </a:rPr>
              <a:t>ο</a:t>
            </a:r>
            <a:r>
              <a:rPr lang="el-GR" sz="2400" b="1" dirty="0" smtClean="0">
                <a:latin typeface="Palatino Linotype" panose="02040502050505030304" pitchFamily="18" charset="0"/>
              </a:rPr>
              <a:t> βήμα</a:t>
            </a:r>
            <a:r>
              <a:rPr lang="el-GR" sz="2400" dirty="0" smtClean="0">
                <a:latin typeface="Palatino Linotype" panose="02040502050505030304" pitchFamily="18" charset="0"/>
              </a:rPr>
              <a:t>:</a:t>
            </a:r>
          </a:p>
          <a:p>
            <a:pPr>
              <a:buFont typeface="Wingdings" panose="05000000000000000000" pitchFamily="2" charset="2"/>
              <a:buChar char="Ø"/>
            </a:pPr>
            <a:r>
              <a:rPr lang="el-GR" sz="2400" dirty="0" smtClean="0">
                <a:latin typeface="Palatino Linotype" panose="02040502050505030304" pitchFamily="18" charset="0"/>
              </a:rPr>
              <a:t>Στην </a:t>
            </a:r>
            <a:r>
              <a:rPr lang="el-GR" sz="2400" dirty="0">
                <a:latin typeface="Palatino Linotype" panose="02040502050505030304" pitchFamily="18" charset="0"/>
              </a:rPr>
              <a:t>πρώτη ανάγνωση: αρχική εικόνα/αίσθηση του το έχει ειπωθεί/γίνει,  χώρος για σημειώσεις από τον ερευνητή (σκέψεις ή προσωπικά συναισθήματα), υπάρχει συνέχεια στις πληροφορίες</a:t>
            </a:r>
            <a:r>
              <a:rPr lang="el-GR" sz="2400" dirty="0" smtClean="0">
                <a:latin typeface="Palatino Linotype" panose="02040502050505030304" pitchFamily="18" charset="0"/>
              </a:rPr>
              <a:t>;</a:t>
            </a:r>
          </a:p>
          <a:p>
            <a:pPr marL="0" indent="0">
              <a:buNone/>
            </a:pPr>
            <a:endParaRPr lang="en-US" sz="2400" dirty="0">
              <a:latin typeface="Palatino Linotype" panose="02040502050505030304" pitchFamily="18" charset="0"/>
            </a:endParaRPr>
          </a:p>
          <a:p>
            <a:r>
              <a:rPr lang="el-GR" sz="2400" b="1" dirty="0" smtClean="0">
                <a:latin typeface="Palatino Linotype" panose="02040502050505030304" pitchFamily="18" charset="0"/>
              </a:rPr>
              <a:t>2</a:t>
            </a:r>
            <a:r>
              <a:rPr lang="el-GR" sz="2400" b="1" baseline="30000" dirty="0" smtClean="0">
                <a:latin typeface="Palatino Linotype" panose="02040502050505030304" pitchFamily="18" charset="0"/>
              </a:rPr>
              <a:t>ο</a:t>
            </a:r>
            <a:r>
              <a:rPr lang="el-GR" sz="2400" b="1" dirty="0" smtClean="0">
                <a:latin typeface="Palatino Linotype" panose="02040502050505030304" pitchFamily="18" charset="0"/>
              </a:rPr>
              <a:t> βήμα</a:t>
            </a:r>
            <a:r>
              <a:rPr lang="el-GR" sz="2400" dirty="0" smtClean="0">
                <a:latin typeface="Palatino Linotype" panose="02040502050505030304" pitchFamily="18" charset="0"/>
              </a:rPr>
              <a:t>:</a:t>
            </a:r>
          </a:p>
          <a:p>
            <a:pPr>
              <a:buFont typeface="Wingdings" panose="05000000000000000000" pitchFamily="2" charset="2"/>
              <a:buChar char="Ø"/>
            </a:pPr>
            <a:r>
              <a:rPr lang="el-GR" sz="2400" dirty="0" smtClean="0">
                <a:latin typeface="Palatino Linotype" panose="02040502050505030304" pitchFamily="18" charset="0"/>
              </a:rPr>
              <a:t>Αρχική κωδικοποίηση: κατηγοριών, σημειώνεται καθετί ενδιαφέρον, περιγραφικά κι εννοιολογικά σχόλια</a:t>
            </a:r>
          </a:p>
        </p:txBody>
      </p:sp>
    </p:spTree>
    <p:extLst>
      <p:ext uri="{BB962C8B-B14F-4D97-AF65-F5344CB8AC3E}">
        <p14:creationId xmlns:p14="http://schemas.microsoft.com/office/powerpoint/2010/main" val="291886150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643192" cy="576064"/>
          </a:xfrm>
        </p:spPr>
        <p:txBody>
          <a:bodyPr>
            <a:normAutofit/>
          </a:bodyPr>
          <a:lstStyle/>
          <a:p>
            <a:pPr algn="ctr"/>
            <a:r>
              <a:rPr lang="el-GR" sz="2800" dirty="0" smtClean="0"/>
              <a:t>Αναλυση δεδομενων σε ποιοτικη ερευνα</a:t>
            </a:r>
            <a:endParaRPr lang="en-US" sz="2800" dirty="0"/>
          </a:p>
        </p:txBody>
      </p:sp>
      <p:sp>
        <p:nvSpPr>
          <p:cNvPr id="3" name="Content Placeholder 2"/>
          <p:cNvSpPr>
            <a:spLocks noGrp="1"/>
          </p:cNvSpPr>
          <p:nvPr>
            <p:ph idx="1"/>
          </p:nvPr>
        </p:nvSpPr>
        <p:spPr>
          <a:xfrm>
            <a:off x="457200" y="1052736"/>
            <a:ext cx="7239000" cy="5403000"/>
          </a:xfrm>
        </p:spPr>
        <p:txBody>
          <a:bodyPr>
            <a:normAutofit/>
          </a:bodyPr>
          <a:lstStyle/>
          <a:p>
            <a:r>
              <a:rPr lang="el-GR" sz="2400" b="1" dirty="0">
                <a:latin typeface="Palatino Linotype" panose="02040502050505030304" pitchFamily="18" charset="0"/>
              </a:rPr>
              <a:t>3</a:t>
            </a:r>
            <a:r>
              <a:rPr lang="el-GR" sz="2400" b="1" baseline="30000" dirty="0" smtClean="0">
                <a:latin typeface="Palatino Linotype" panose="02040502050505030304" pitchFamily="18" charset="0"/>
              </a:rPr>
              <a:t>ο</a:t>
            </a:r>
            <a:r>
              <a:rPr lang="el-GR" sz="2400" b="1" dirty="0" smtClean="0">
                <a:latin typeface="Palatino Linotype" panose="02040502050505030304" pitchFamily="18" charset="0"/>
              </a:rPr>
              <a:t> βήμα</a:t>
            </a:r>
            <a:r>
              <a:rPr lang="el-GR" sz="2400" dirty="0" smtClean="0">
                <a:latin typeface="Palatino Linotype" panose="02040502050505030304" pitchFamily="18" charset="0"/>
              </a:rPr>
              <a:t>:</a:t>
            </a:r>
          </a:p>
          <a:p>
            <a:pPr>
              <a:buFont typeface="Wingdings" panose="05000000000000000000" pitchFamily="2" charset="2"/>
              <a:buChar char="Ø"/>
            </a:pPr>
            <a:r>
              <a:rPr lang="el-GR" sz="2400" dirty="0" smtClean="0">
                <a:latin typeface="Palatino Linotype" panose="02040502050505030304" pitchFamily="18" charset="0"/>
              </a:rPr>
              <a:t>Ομαδοποίηση των δεδομένων</a:t>
            </a:r>
          </a:p>
          <a:p>
            <a:pPr>
              <a:buFont typeface="Wingdings" panose="05000000000000000000" pitchFamily="2" charset="2"/>
              <a:buChar char="Ø"/>
            </a:pPr>
            <a:r>
              <a:rPr lang="el-GR" sz="2400" dirty="0" smtClean="0">
                <a:latin typeface="Palatino Linotype" panose="02040502050505030304" pitchFamily="18" charset="0"/>
              </a:rPr>
              <a:t>Χαρτογραφούνται σχέσεις ανάμεσα στα δεδομένα και συνδέσεις στην αρχική κωδικοποίηση.</a:t>
            </a:r>
          </a:p>
          <a:p>
            <a:pPr>
              <a:buFont typeface="Wingdings" panose="05000000000000000000" pitchFamily="2" charset="2"/>
              <a:buChar char="Ø"/>
            </a:pPr>
            <a:r>
              <a:rPr lang="el-GR" sz="2400" dirty="0" smtClean="0">
                <a:latin typeface="Palatino Linotype" panose="02040502050505030304" pitchFamily="18" charset="0"/>
              </a:rPr>
              <a:t>Αναδύονται μοτίβα </a:t>
            </a:r>
            <a:r>
              <a:rPr lang="en-US" sz="2400" dirty="0" smtClean="0">
                <a:latin typeface="Palatino Linotype" panose="02040502050505030304" pitchFamily="18" charset="0"/>
              </a:rPr>
              <a:t>(patterns)</a:t>
            </a:r>
            <a:endParaRPr lang="el-GR" sz="2400" dirty="0" smtClean="0">
              <a:latin typeface="Palatino Linotype" panose="02040502050505030304" pitchFamily="18" charset="0"/>
            </a:endParaRPr>
          </a:p>
          <a:p>
            <a:pPr marL="0" indent="0">
              <a:buNone/>
            </a:pPr>
            <a:endParaRPr lang="en-US" sz="2400" dirty="0">
              <a:latin typeface="Palatino Linotype" panose="02040502050505030304" pitchFamily="18" charset="0"/>
            </a:endParaRPr>
          </a:p>
          <a:p>
            <a:r>
              <a:rPr lang="el-GR" sz="2400" b="1" dirty="0">
                <a:latin typeface="Palatino Linotype" panose="02040502050505030304" pitchFamily="18" charset="0"/>
              </a:rPr>
              <a:t>4</a:t>
            </a:r>
            <a:r>
              <a:rPr lang="el-GR" sz="2400" b="1" baseline="30000" dirty="0" smtClean="0">
                <a:latin typeface="Palatino Linotype" panose="02040502050505030304" pitchFamily="18" charset="0"/>
              </a:rPr>
              <a:t>ο</a:t>
            </a:r>
            <a:r>
              <a:rPr lang="el-GR" sz="2400" b="1" dirty="0" smtClean="0">
                <a:latin typeface="Palatino Linotype" panose="02040502050505030304" pitchFamily="18" charset="0"/>
              </a:rPr>
              <a:t> βήμα</a:t>
            </a:r>
            <a:r>
              <a:rPr lang="el-GR" sz="2400" dirty="0" smtClean="0">
                <a:latin typeface="Palatino Linotype" panose="02040502050505030304" pitchFamily="18" charset="0"/>
              </a:rPr>
              <a:t>:</a:t>
            </a:r>
            <a:endParaRPr lang="en-GB" sz="2400" dirty="0" smtClean="0">
              <a:latin typeface="Palatino Linotype" panose="02040502050505030304" pitchFamily="18" charset="0"/>
            </a:endParaRPr>
          </a:p>
          <a:p>
            <a:pPr>
              <a:buFont typeface="Wingdings" panose="05000000000000000000" pitchFamily="2" charset="2"/>
              <a:buChar char="Ø"/>
            </a:pPr>
            <a:r>
              <a:rPr lang="el-GR" sz="2400" dirty="0" smtClean="0">
                <a:latin typeface="Palatino Linotype" panose="02040502050505030304" pitchFamily="18" charset="0"/>
              </a:rPr>
              <a:t>Αναζητούνται συνδέσεις ανάμεσα σε μοτίβα</a:t>
            </a:r>
          </a:p>
          <a:p>
            <a:pPr>
              <a:buFont typeface="Wingdings" panose="05000000000000000000" pitchFamily="2" charset="2"/>
              <a:buChar char="Ø"/>
            </a:pPr>
            <a:r>
              <a:rPr lang="el-GR" sz="2400" dirty="0" smtClean="0">
                <a:latin typeface="Palatino Linotype" panose="02040502050505030304" pitchFamily="18" charset="0"/>
              </a:rPr>
              <a:t>Ολοκληρώνεται η διαδικασία όταν επέλθει ο κορεσμός. </a:t>
            </a:r>
          </a:p>
        </p:txBody>
      </p:sp>
    </p:spTree>
    <p:extLst>
      <p:ext uri="{BB962C8B-B14F-4D97-AF65-F5344CB8AC3E}">
        <p14:creationId xmlns:p14="http://schemas.microsoft.com/office/powerpoint/2010/main" val="259172874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643192" cy="576064"/>
          </a:xfrm>
        </p:spPr>
        <p:txBody>
          <a:bodyPr>
            <a:normAutofit/>
          </a:bodyPr>
          <a:lstStyle/>
          <a:p>
            <a:pPr algn="ctr"/>
            <a:r>
              <a:rPr lang="el-GR" sz="2800" dirty="0" smtClean="0"/>
              <a:t>Αναλυση δεδομενων σε ποιοτικη ερευνα</a:t>
            </a:r>
            <a:endParaRPr lang="en-US"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34240650"/>
              </p:ext>
            </p:extLst>
          </p:nvPr>
        </p:nvGraphicFramePr>
        <p:xfrm>
          <a:off x="395536" y="908720"/>
          <a:ext cx="7920880"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396681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643192" cy="576064"/>
          </a:xfrm>
        </p:spPr>
        <p:txBody>
          <a:bodyPr>
            <a:normAutofit/>
          </a:bodyPr>
          <a:lstStyle/>
          <a:p>
            <a:pPr algn="ctr"/>
            <a:r>
              <a:rPr lang="el-GR" sz="2800" dirty="0" smtClean="0"/>
              <a:t>Παραδειγμα Αναλυσησ δεδομενων</a:t>
            </a:r>
            <a:endParaRPr lang="en-US" sz="2800" dirty="0"/>
          </a:p>
        </p:txBody>
      </p:sp>
      <p:sp>
        <p:nvSpPr>
          <p:cNvPr id="3" name="Content Placeholder 2"/>
          <p:cNvSpPr>
            <a:spLocks noGrp="1"/>
          </p:cNvSpPr>
          <p:nvPr>
            <p:ph idx="1"/>
          </p:nvPr>
        </p:nvSpPr>
        <p:spPr>
          <a:xfrm>
            <a:off x="323528" y="836712"/>
            <a:ext cx="7776864" cy="5619024"/>
          </a:xfrm>
        </p:spPr>
        <p:txBody>
          <a:bodyPr>
            <a:normAutofit/>
          </a:bodyPr>
          <a:lstStyle/>
          <a:p>
            <a:pPr>
              <a:lnSpc>
                <a:spcPct val="150000"/>
              </a:lnSpc>
              <a:spcBef>
                <a:spcPts val="0"/>
              </a:spcBef>
            </a:pPr>
            <a:r>
              <a:rPr lang="el-GR" sz="2400" b="1" dirty="0" smtClean="0">
                <a:latin typeface="Palatino Linotype" panose="02040502050505030304" pitchFamily="18" charset="0"/>
              </a:rPr>
              <a:t>Θέμα</a:t>
            </a:r>
            <a:r>
              <a:rPr lang="el-GR" sz="2400" dirty="0" smtClean="0">
                <a:latin typeface="Palatino Linotype" panose="02040502050505030304" pitchFamily="18" charset="0"/>
              </a:rPr>
              <a:t>: </a:t>
            </a:r>
            <a:r>
              <a:rPr lang="en-US" sz="2400" dirty="0">
                <a:latin typeface="Palatino Linotype" panose="02040502050505030304" pitchFamily="18" charset="0"/>
              </a:rPr>
              <a:t>Undergraduate student teachers’ views about the implementation of differentiated </a:t>
            </a:r>
            <a:r>
              <a:rPr lang="en-US" sz="2400" dirty="0" smtClean="0">
                <a:latin typeface="Palatino Linotype" panose="02040502050505030304" pitchFamily="18" charset="0"/>
              </a:rPr>
              <a:t>instruction (DI) </a:t>
            </a:r>
            <a:r>
              <a:rPr lang="en-US" sz="2400" dirty="0">
                <a:latin typeface="Palatino Linotype" panose="02040502050505030304" pitchFamily="18" charset="0"/>
              </a:rPr>
              <a:t>in primary school classrooms during a school teaching practice </a:t>
            </a:r>
            <a:r>
              <a:rPr lang="en-US" sz="2400" dirty="0" err="1" smtClean="0">
                <a:latin typeface="Palatino Linotype" panose="02040502050505030304" pitchFamily="18" charset="0"/>
              </a:rPr>
              <a:t>programme</a:t>
            </a:r>
            <a:endParaRPr lang="el-GR" sz="2400" dirty="0" smtClean="0">
              <a:latin typeface="Palatino Linotype" panose="02040502050505030304" pitchFamily="18" charset="0"/>
            </a:endParaRPr>
          </a:p>
          <a:p>
            <a:pPr>
              <a:lnSpc>
                <a:spcPct val="150000"/>
              </a:lnSpc>
              <a:spcBef>
                <a:spcPts val="0"/>
              </a:spcBef>
            </a:pPr>
            <a:r>
              <a:rPr lang="el-GR" sz="2400" b="1" dirty="0" smtClean="0">
                <a:latin typeface="Palatino Linotype" panose="02040502050505030304" pitchFamily="18" charset="0"/>
              </a:rPr>
              <a:t>Άξονες ανάλυσης</a:t>
            </a:r>
            <a:r>
              <a:rPr lang="el-GR" sz="2400" dirty="0" smtClean="0">
                <a:latin typeface="Palatino Linotype" panose="02040502050505030304" pitchFamily="18" charset="0"/>
              </a:rPr>
              <a:t>: </a:t>
            </a:r>
          </a:p>
          <a:p>
            <a:pPr marL="0" indent="0">
              <a:lnSpc>
                <a:spcPct val="150000"/>
              </a:lnSpc>
              <a:spcBef>
                <a:spcPts val="0"/>
              </a:spcBef>
              <a:buNone/>
            </a:pPr>
            <a:r>
              <a:rPr lang="en-US" sz="2400" dirty="0" smtClean="0">
                <a:latin typeface="Palatino Linotype" panose="02040502050505030304" pitchFamily="18" charset="0"/>
              </a:rPr>
              <a:t>1. Difficulties </a:t>
            </a:r>
            <a:r>
              <a:rPr lang="en-US" sz="2400" dirty="0">
                <a:latin typeface="Palatino Linotype" panose="02040502050505030304" pitchFamily="18" charset="0"/>
              </a:rPr>
              <a:t>during planning </a:t>
            </a:r>
            <a:r>
              <a:rPr lang="en-US" sz="2400" dirty="0" smtClean="0">
                <a:latin typeface="Palatino Linotype" panose="02040502050505030304" pitchFamily="18" charset="0"/>
              </a:rPr>
              <a:t>DI</a:t>
            </a:r>
            <a:endParaRPr lang="el-GR" sz="2400" dirty="0" smtClean="0">
              <a:latin typeface="Palatino Linotype" panose="02040502050505030304" pitchFamily="18" charset="0"/>
            </a:endParaRPr>
          </a:p>
          <a:p>
            <a:pPr marL="0" indent="0">
              <a:lnSpc>
                <a:spcPct val="150000"/>
              </a:lnSpc>
              <a:spcBef>
                <a:spcPts val="0"/>
              </a:spcBef>
              <a:buNone/>
            </a:pPr>
            <a:r>
              <a:rPr lang="en-US" sz="2400" dirty="0" smtClean="0">
                <a:latin typeface="Palatino Linotype" panose="02040502050505030304" pitchFamily="18" charset="0"/>
              </a:rPr>
              <a:t>2. Difficulties during the implementation of DI</a:t>
            </a:r>
          </a:p>
          <a:p>
            <a:pPr marL="0" indent="0">
              <a:lnSpc>
                <a:spcPct val="150000"/>
              </a:lnSpc>
              <a:spcBef>
                <a:spcPts val="0"/>
              </a:spcBef>
              <a:buNone/>
            </a:pPr>
            <a:r>
              <a:rPr lang="en-US" sz="2400" dirty="0" smtClean="0">
                <a:latin typeface="Palatino Linotype" panose="02040502050505030304" pitchFamily="18" charset="0"/>
              </a:rPr>
              <a:t>3. Student </a:t>
            </a:r>
            <a:r>
              <a:rPr lang="en-US" sz="2400" dirty="0">
                <a:latin typeface="Palatino Linotype" panose="02040502050505030304" pitchFamily="18" charset="0"/>
              </a:rPr>
              <a:t>teachers’ level of satisfaction regarding </a:t>
            </a:r>
            <a:r>
              <a:rPr lang="en-US" sz="2400" dirty="0" smtClean="0">
                <a:latin typeface="Palatino Linotype" panose="02040502050505030304" pitchFamily="18" charset="0"/>
              </a:rPr>
              <a:t>DI</a:t>
            </a:r>
          </a:p>
          <a:p>
            <a:pPr marL="0" indent="0">
              <a:lnSpc>
                <a:spcPct val="150000"/>
              </a:lnSpc>
              <a:spcBef>
                <a:spcPts val="0"/>
              </a:spcBef>
              <a:buNone/>
            </a:pPr>
            <a:r>
              <a:rPr lang="en-US" sz="2400" dirty="0" smtClean="0">
                <a:latin typeface="Palatino Linotype" panose="02040502050505030304" pitchFamily="18" charset="0"/>
              </a:rPr>
              <a:t>4. DI </a:t>
            </a:r>
            <a:r>
              <a:rPr lang="en-US" sz="2400" dirty="0">
                <a:latin typeface="Palatino Linotype" panose="02040502050505030304" pitchFamily="18" charset="0"/>
              </a:rPr>
              <a:t>effectiveness for low achievers and pupils with LDs </a:t>
            </a:r>
            <a:endParaRPr lang="en-US" sz="2400" dirty="0" smtClean="0">
              <a:latin typeface="Palatino Linotype" panose="02040502050505030304" pitchFamily="18" charset="0"/>
            </a:endParaRPr>
          </a:p>
          <a:p>
            <a:pPr>
              <a:buFont typeface="Wingdings" panose="05000000000000000000" pitchFamily="2" charset="2"/>
              <a:buChar char="Ø"/>
            </a:pPr>
            <a:endParaRPr lang="en-US" sz="2000" dirty="0"/>
          </a:p>
        </p:txBody>
      </p:sp>
    </p:spTree>
    <p:extLst>
      <p:ext uri="{BB962C8B-B14F-4D97-AF65-F5344CB8AC3E}">
        <p14:creationId xmlns:p14="http://schemas.microsoft.com/office/powerpoint/2010/main" val="294362062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7643192" cy="576064"/>
          </a:xfrm>
        </p:spPr>
        <p:txBody>
          <a:bodyPr>
            <a:normAutofit/>
          </a:bodyPr>
          <a:lstStyle/>
          <a:p>
            <a:pPr algn="ctr"/>
            <a:r>
              <a:rPr lang="el-GR" sz="2800" dirty="0" smtClean="0"/>
              <a:t>Παραδειγμα Αναλυσησ δεδομενων</a:t>
            </a:r>
            <a:endParaRPr lang="en-US" sz="2800" dirty="0"/>
          </a:p>
        </p:txBody>
      </p:sp>
      <p:sp>
        <p:nvSpPr>
          <p:cNvPr id="3" name="Content Placeholder 2"/>
          <p:cNvSpPr>
            <a:spLocks noGrp="1"/>
          </p:cNvSpPr>
          <p:nvPr>
            <p:ph idx="1"/>
          </p:nvPr>
        </p:nvSpPr>
        <p:spPr>
          <a:xfrm>
            <a:off x="107504" y="620688"/>
            <a:ext cx="7992888" cy="5835048"/>
          </a:xfrm>
        </p:spPr>
        <p:txBody>
          <a:bodyPr>
            <a:normAutofit/>
          </a:bodyPr>
          <a:lstStyle/>
          <a:p>
            <a:pPr>
              <a:spcBef>
                <a:spcPts val="0"/>
              </a:spcBef>
            </a:pPr>
            <a:r>
              <a:rPr lang="el-GR" sz="2000" b="1" dirty="0" smtClean="0">
                <a:latin typeface="Palatino Linotype" panose="02040502050505030304" pitchFamily="18" charset="0"/>
              </a:rPr>
              <a:t>Κατηγορίες εντός των αξόνων ανάλυσης</a:t>
            </a:r>
            <a:r>
              <a:rPr lang="el-GR" sz="2000" dirty="0" smtClean="0">
                <a:latin typeface="Palatino Linotype" panose="02040502050505030304" pitchFamily="18" charset="0"/>
              </a:rPr>
              <a:t>: Παράδειγμα από τον άξονα 3 με την προσθήκη υποκατηγοριών. </a:t>
            </a:r>
          </a:p>
          <a:p>
            <a:pPr marL="0" indent="0">
              <a:buNone/>
            </a:pPr>
            <a:endParaRPr lang="en-US" sz="2000" dirty="0"/>
          </a:p>
        </p:txBody>
      </p:sp>
      <p:graphicFrame>
        <p:nvGraphicFramePr>
          <p:cNvPr id="5" name="Object 4"/>
          <p:cNvGraphicFramePr>
            <a:graphicFrameLocks noChangeAspect="1"/>
          </p:cNvGraphicFramePr>
          <p:nvPr>
            <p:extLst>
              <p:ext uri="{D42A27DB-BD31-4B8C-83A1-F6EECF244321}">
                <p14:modId xmlns:p14="http://schemas.microsoft.com/office/powerpoint/2010/main" val="4155575982"/>
              </p:ext>
            </p:extLst>
          </p:nvPr>
        </p:nvGraphicFramePr>
        <p:xfrm>
          <a:off x="179511" y="1340768"/>
          <a:ext cx="7992889" cy="5517232"/>
        </p:xfrm>
        <a:graphic>
          <a:graphicData uri="http://schemas.openxmlformats.org/presentationml/2006/ole">
            <mc:AlternateContent xmlns:mc="http://schemas.openxmlformats.org/markup-compatibility/2006">
              <mc:Choice xmlns:v="urn:schemas-microsoft-com:vml" Requires="v">
                <p:oleObj spid="_x0000_s1042" name="Document" r:id="rId3" imgW="6095861" imgH="3369172" progId="Word.Document.12">
                  <p:embed/>
                </p:oleObj>
              </mc:Choice>
              <mc:Fallback>
                <p:oleObj name="Document" r:id="rId3" imgW="6095861" imgH="3369172" progId="Word.Document.12">
                  <p:embed/>
                  <p:pic>
                    <p:nvPicPr>
                      <p:cNvPr id="0" name=""/>
                      <p:cNvPicPr/>
                      <p:nvPr/>
                    </p:nvPicPr>
                    <p:blipFill>
                      <a:blip r:embed="rId4"/>
                      <a:stretch>
                        <a:fillRect/>
                      </a:stretch>
                    </p:blipFill>
                    <p:spPr>
                      <a:xfrm>
                        <a:off x="179511" y="1340768"/>
                        <a:ext cx="7992889" cy="5517232"/>
                      </a:xfrm>
                      <a:prstGeom prst="rect">
                        <a:avLst/>
                      </a:prstGeom>
                    </p:spPr>
                  </p:pic>
                </p:oleObj>
              </mc:Fallback>
            </mc:AlternateContent>
          </a:graphicData>
        </a:graphic>
      </p:graphicFrame>
    </p:spTree>
    <p:extLst>
      <p:ext uri="{BB962C8B-B14F-4D97-AF65-F5344CB8AC3E}">
        <p14:creationId xmlns:p14="http://schemas.microsoft.com/office/powerpoint/2010/main" val="271719805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7643192" cy="576064"/>
          </a:xfrm>
        </p:spPr>
        <p:txBody>
          <a:bodyPr>
            <a:normAutofit/>
          </a:bodyPr>
          <a:lstStyle/>
          <a:p>
            <a:pPr algn="ctr"/>
            <a:r>
              <a:rPr lang="el-GR" sz="2800" dirty="0" smtClean="0"/>
              <a:t>Παραδειγμα Αναλυσησ δεδομενων</a:t>
            </a:r>
            <a:endParaRPr lang="en-US" sz="2800" dirty="0"/>
          </a:p>
        </p:txBody>
      </p:sp>
      <p:sp>
        <p:nvSpPr>
          <p:cNvPr id="3" name="Content Placeholder 2"/>
          <p:cNvSpPr>
            <a:spLocks noGrp="1"/>
          </p:cNvSpPr>
          <p:nvPr>
            <p:ph idx="1"/>
          </p:nvPr>
        </p:nvSpPr>
        <p:spPr>
          <a:xfrm>
            <a:off x="107504" y="620688"/>
            <a:ext cx="7992888" cy="5835048"/>
          </a:xfrm>
        </p:spPr>
        <p:txBody>
          <a:bodyPr>
            <a:normAutofit fontScale="92500" lnSpcReduction="20000"/>
          </a:bodyPr>
          <a:lstStyle/>
          <a:p>
            <a:pPr>
              <a:spcBef>
                <a:spcPts val="0"/>
              </a:spcBef>
            </a:pPr>
            <a:r>
              <a:rPr lang="el-GR" sz="2000" b="1" dirty="0" smtClean="0">
                <a:latin typeface="Palatino Linotype" panose="02040502050505030304" pitchFamily="18" charset="0"/>
              </a:rPr>
              <a:t>Μονάδα ανάλυσης λόγου</a:t>
            </a:r>
            <a:r>
              <a:rPr lang="el-GR" sz="2000" dirty="0" smtClean="0">
                <a:latin typeface="Palatino Linotype" panose="02040502050505030304" pitchFamily="18" charset="0"/>
              </a:rPr>
              <a:t>: Παράδειγμα από τον την κατηγορία «</a:t>
            </a:r>
            <a:r>
              <a:rPr lang="en-US" sz="2000" dirty="0" smtClean="0"/>
              <a:t>Student </a:t>
            </a:r>
            <a:r>
              <a:rPr lang="en-US" sz="2000" dirty="0"/>
              <a:t>teachers’ professional development (C3-2b</a:t>
            </a:r>
            <a:r>
              <a:rPr lang="en-US" sz="2000" dirty="0" smtClean="0"/>
              <a:t>)</a:t>
            </a:r>
            <a:r>
              <a:rPr lang="el-GR" sz="2000" dirty="0" smtClean="0"/>
              <a:t>»</a:t>
            </a:r>
          </a:p>
          <a:p>
            <a:pPr marL="0" indent="0">
              <a:spcBef>
                <a:spcPts val="0"/>
              </a:spcBef>
              <a:buNone/>
            </a:pPr>
            <a:endParaRPr lang="el-GR" sz="2000" dirty="0" smtClean="0"/>
          </a:p>
          <a:p>
            <a:pPr marL="0" indent="0">
              <a:spcBef>
                <a:spcPts val="0"/>
              </a:spcBef>
              <a:buNone/>
            </a:pPr>
            <a:r>
              <a:rPr lang="en-US" sz="2000" u="sng" dirty="0"/>
              <a:t>DI was a useful/interesting/positive/exciting/constructive experience or philosophy. It was new and very useful knowledge which brought theory into practice</a:t>
            </a:r>
            <a:r>
              <a:rPr lang="en-US" sz="2000" dirty="0"/>
              <a:t>. </a:t>
            </a:r>
            <a:r>
              <a:rPr lang="el-GR" sz="2000" dirty="0"/>
              <a:t>42 </a:t>
            </a:r>
            <a:r>
              <a:rPr lang="en-US" sz="2000" dirty="0"/>
              <a:t>out of</a:t>
            </a:r>
            <a:r>
              <a:rPr lang="el-GR" sz="2000" dirty="0"/>
              <a:t> 75 </a:t>
            </a:r>
            <a:r>
              <a:rPr lang="en-US" sz="2000" dirty="0"/>
              <a:t>student teachers subscribe into this subcategory</a:t>
            </a:r>
            <a:r>
              <a:rPr lang="el-GR" sz="2000" dirty="0"/>
              <a:t>: </a:t>
            </a:r>
            <a:r>
              <a:rPr lang="el-GR" sz="2000" dirty="0">
                <a:solidFill>
                  <a:srgbClr val="FF0000"/>
                </a:solidFill>
              </a:rPr>
              <a:t>“Αυτό που μου άρεσε περισσότερο είναι ότι βίωσα διδακτικά κάτι πολύ χρήσιμο και ευέλικτο, όχι μόνο θεωρητικά αλλά και στην πράξη” (</a:t>
            </a:r>
            <a:r>
              <a:rPr lang="en-US" sz="2000" dirty="0">
                <a:solidFill>
                  <a:srgbClr val="FF0000"/>
                </a:solidFill>
              </a:rPr>
              <a:t>S</a:t>
            </a:r>
            <a:r>
              <a:rPr lang="el-GR" sz="2000" dirty="0">
                <a:solidFill>
                  <a:srgbClr val="FF0000"/>
                </a:solidFill>
              </a:rPr>
              <a:t>9-2011), </a:t>
            </a:r>
            <a:r>
              <a:rPr lang="el-GR" sz="2000" dirty="0">
                <a:solidFill>
                  <a:srgbClr val="0070C0"/>
                </a:solidFill>
              </a:rPr>
              <a:t>“Μπορώ να πω ότι κατανόησα την έννοια της διαφοροποιημένης διδασκαλίας, τώρα που την εφάρμοσα και είναι καλύτερη απ’ ότι στη θεωρία. Πιστεύω ότι πρέπει όλοι οι εκπαιδευτικοί να την εφαρμόζουν στις διδασκαλίες τους και όχι μόνο για ένα μάθημα ή για μία μέρα” (</a:t>
            </a:r>
            <a:r>
              <a:rPr lang="en-US" sz="2000" dirty="0">
                <a:solidFill>
                  <a:srgbClr val="0070C0"/>
                </a:solidFill>
              </a:rPr>
              <a:t>S</a:t>
            </a:r>
            <a:r>
              <a:rPr lang="el-GR" sz="2000" dirty="0">
                <a:solidFill>
                  <a:srgbClr val="0070C0"/>
                </a:solidFill>
              </a:rPr>
              <a:t>49-2011), </a:t>
            </a:r>
            <a:r>
              <a:rPr lang="el-GR" sz="2000" dirty="0">
                <a:solidFill>
                  <a:srgbClr val="E34513"/>
                </a:solidFill>
              </a:rPr>
              <a:t>“</a:t>
            </a:r>
            <a:r>
              <a:rPr lang="en-US" sz="2000" dirty="0">
                <a:solidFill>
                  <a:srgbClr val="E34513"/>
                </a:solidFill>
              </a:rPr>
              <a:t>N</a:t>
            </a:r>
            <a:r>
              <a:rPr lang="el-GR" sz="2000" dirty="0">
                <a:solidFill>
                  <a:srgbClr val="E34513"/>
                </a:solidFill>
              </a:rPr>
              <a:t>ιώθω ικανοποιημένος που απέκτησα την εμπειρία του σχεδιασμού και της εφαρμογής μιας διαφοροποιημένης διδασκαλίας. Η εμπειρία αυτή θεωρώ πως θα αποδειχτεί πολύτιμη στο μέλλον, αφού θα γνωρίζω τους βασικότερους παράγοντες τους οποίους πρέπει να λάβω υπόψη μου κατά το σχεδιασμό και την εφαρμογή της διαφοροποιημένης διδασκαλίας. Νιώθω, ακόμα, ότι εργάστηκα επιστημονικά, στη φάση της αξιολόγησης των δυσκολιών των παιδιών, με το σχεδιασμό της Άτυπης Αξιολόγησης και την επεξεργασία των απαντήσεων των παιδιών σ’ αυτή” (</a:t>
            </a:r>
            <a:r>
              <a:rPr lang="en-US" sz="2000" dirty="0">
                <a:solidFill>
                  <a:srgbClr val="E34513"/>
                </a:solidFill>
              </a:rPr>
              <a:t>S</a:t>
            </a:r>
            <a:r>
              <a:rPr lang="el-GR" sz="2000" dirty="0">
                <a:solidFill>
                  <a:srgbClr val="E34513"/>
                </a:solidFill>
              </a:rPr>
              <a:t>58-2011) </a:t>
            </a:r>
            <a:r>
              <a:rPr lang="en-US" sz="2000" dirty="0"/>
              <a:t>and</a:t>
            </a:r>
            <a:r>
              <a:rPr lang="el-GR" sz="2000" dirty="0"/>
              <a:t> </a:t>
            </a:r>
            <a:r>
              <a:rPr lang="el-GR" sz="2000" dirty="0">
                <a:solidFill>
                  <a:srgbClr val="7030A0"/>
                </a:solidFill>
              </a:rPr>
              <a:t>“Οι γνώσεις και η εμπειρία που αποκόμισα από αυτή τη διαδικασία, θεωρώ ότι με βοήθησαν να αισθανθώ ικανότερη ως μελλοντική εκπαιδευτικός” (</a:t>
            </a:r>
            <a:r>
              <a:rPr lang="en-US" sz="2000" dirty="0">
                <a:solidFill>
                  <a:srgbClr val="7030A0"/>
                </a:solidFill>
              </a:rPr>
              <a:t>S</a:t>
            </a:r>
            <a:r>
              <a:rPr lang="el-GR" sz="2000" dirty="0">
                <a:solidFill>
                  <a:srgbClr val="7030A0"/>
                </a:solidFill>
              </a:rPr>
              <a:t>69-2011).</a:t>
            </a:r>
            <a:endParaRPr lang="el-GR" sz="2000" dirty="0" smtClean="0">
              <a:solidFill>
                <a:srgbClr val="7030A0"/>
              </a:solidFill>
              <a:latin typeface="Palatino Linotype" panose="02040502050505030304" pitchFamily="18" charset="0"/>
            </a:endParaRPr>
          </a:p>
          <a:p>
            <a:pPr marL="0" indent="0">
              <a:buNone/>
            </a:pPr>
            <a:endParaRPr lang="en-US" sz="2000" dirty="0"/>
          </a:p>
        </p:txBody>
      </p:sp>
    </p:spTree>
    <p:extLst>
      <p:ext uri="{BB962C8B-B14F-4D97-AF65-F5344CB8AC3E}">
        <p14:creationId xmlns:p14="http://schemas.microsoft.com/office/powerpoint/2010/main" val="386651147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571184" cy="1008112"/>
          </a:xfrm>
        </p:spPr>
        <p:txBody>
          <a:bodyPr>
            <a:normAutofit fontScale="90000"/>
          </a:bodyPr>
          <a:lstStyle/>
          <a:p>
            <a:pPr algn="ctr"/>
            <a:r>
              <a:rPr lang="el-GR" sz="3400" dirty="0" smtClean="0"/>
              <a:t>Εγκυροτητα &amp; αξιοπιστια σ</a:t>
            </a:r>
            <a:r>
              <a:rPr lang="en-US" sz="3400" dirty="0" err="1" smtClean="0"/>
              <a:t>thn</a:t>
            </a:r>
            <a:r>
              <a:rPr lang="en-US" sz="3400" smtClean="0"/>
              <a:t> </a:t>
            </a:r>
            <a:r>
              <a:rPr lang="el-GR" sz="3600" smtClean="0"/>
              <a:t>ποιοτικη</a:t>
            </a:r>
            <a:r>
              <a:rPr lang="el-GR" sz="3400" smtClean="0"/>
              <a:t> </a:t>
            </a:r>
            <a:r>
              <a:rPr lang="el-GR" sz="3400" dirty="0" smtClean="0"/>
              <a:t>ερευνα</a:t>
            </a:r>
            <a:endParaRPr lang="en-US" sz="3400" dirty="0"/>
          </a:p>
        </p:txBody>
      </p:sp>
      <p:sp>
        <p:nvSpPr>
          <p:cNvPr id="3" name="Content Placeholder 2"/>
          <p:cNvSpPr>
            <a:spLocks noGrp="1"/>
          </p:cNvSpPr>
          <p:nvPr>
            <p:ph idx="1"/>
          </p:nvPr>
        </p:nvSpPr>
        <p:spPr>
          <a:xfrm>
            <a:off x="457200" y="1412776"/>
            <a:ext cx="7239000" cy="4536504"/>
          </a:xfrm>
        </p:spPr>
        <p:txBody>
          <a:bodyPr>
            <a:normAutofit/>
          </a:bodyPr>
          <a:lstStyle/>
          <a:p>
            <a:pPr algn="just">
              <a:lnSpc>
                <a:spcPct val="150000"/>
              </a:lnSpc>
              <a:spcBef>
                <a:spcPts val="0"/>
              </a:spcBef>
            </a:pPr>
            <a:r>
              <a:rPr lang="el-GR" sz="2400" dirty="0" smtClean="0">
                <a:latin typeface="Palatino Linotype" panose="02040502050505030304" pitchFamily="18" charset="0"/>
              </a:rPr>
              <a:t>Τριγωνοποίηση μεθόδων συλλογής δεδομένων ή συμμετεχόντων.</a:t>
            </a:r>
          </a:p>
          <a:p>
            <a:pPr algn="just">
              <a:lnSpc>
                <a:spcPct val="150000"/>
              </a:lnSpc>
              <a:spcBef>
                <a:spcPts val="0"/>
              </a:spcBef>
            </a:pPr>
            <a:r>
              <a:rPr lang="el-GR" sz="2400" dirty="0" smtClean="0">
                <a:latin typeface="Palatino Linotype" panose="02040502050505030304" pitchFamily="18" charset="0"/>
              </a:rPr>
              <a:t>Επιβεβαίωση ευρημάτων από τους συμμετέχοντες.</a:t>
            </a:r>
          </a:p>
          <a:p>
            <a:pPr algn="just">
              <a:lnSpc>
                <a:spcPct val="150000"/>
              </a:lnSpc>
              <a:spcBef>
                <a:spcPts val="0"/>
              </a:spcBef>
            </a:pPr>
            <a:r>
              <a:rPr lang="el-GR" sz="2400" dirty="0" smtClean="0">
                <a:latin typeface="Palatino Linotype" panose="02040502050505030304" pitchFamily="18" charset="0"/>
              </a:rPr>
              <a:t>Κριτικός φίλος.</a:t>
            </a:r>
          </a:p>
          <a:p>
            <a:pPr marL="0" indent="0" algn="just">
              <a:lnSpc>
                <a:spcPct val="150000"/>
              </a:lnSpc>
              <a:spcBef>
                <a:spcPts val="0"/>
              </a:spcBef>
              <a:buNone/>
            </a:pPr>
            <a:r>
              <a:rPr lang="el-GR" sz="2400" dirty="0" smtClean="0">
                <a:latin typeface="Palatino Linotype" panose="02040502050505030304" pitchFamily="18" charset="0"/>
              </a:rPr>
              <a:t> </a:t>
            </a:r>
            <a:endParaRPr lang="en-US" sz="2400" dirty="0">
              <a:latin typeface="Palatino Linotype" panose="02040502050505030304" pitchFamily="18" charset="0"/>
            </a:endParaRPr>
          </a:p>
        </p:txBody>
      </p:sp>
    </p:spTree>
    <p:extLst>
      <p:ext uri="{BB962C8B-B14F-4D97-AF65-F5344CB8AC3E}">
        <p14:creationId xmlns:p14="http://schemas.microsoft.com/office/powerpoint/2010/main" val="402255706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239000" cy="648072"/>
          </a:xfrm>
        </p:spPr>
        <p:txBody>
          <a:bodyPr>
            <a:normAutofit/>
          </a:bodyPr>
          <a:lstStyle/>
          <a:p>
            <a:pPr algn="ctr"/>
            <a:r>
              <a:rPr lang="el-GR" sz="3200" dirty="0" smtClean="0">
                <a:latin typeface="Palatino Linotype" panose="02040502050505030304" pitchFamily="18" charset="0"/>
              </a:rPr>
              <a:t>βιβλιογραφια</a:t>
            </a:r>
            <a:endParaRPr lang="en-US" sz="3200" dirty="0">
              <a:latin typeface="Palatino Linotype" panose="02040502050505030304" pitchFamily="18" charset="0"/>
            </a:endParaRPr>
          </a:p>
        </p:txBody>
      </p:sp>
      <p:sp>
        <p:nvSpPr>
          <p:cNvPr id="3" name="Content Placeholder 2"/>
          <p:cNvSpPr>
            <a:spLocks noGrp="1"/>
          </p:cNvSpPr>
          <p:nvPr>
            <p:ph idx="1"/>
          </p:nvPr>
        </p:nvSpPr>
        <p:spPr>
          <a:xfrm>
            <a:off x="457200" y="1052736"/>
            <a:ext cx="7239000" cy="5403000"/>
          </a:xfrm>
        </p:spPr>
        <p:txBody>
          <a:bodyPr>
            <a:noAutofit/>
          </a:bodyPr>
          <a:lstStyle/>
          <a:p>
            <a:pPr algn="just"/>
            <a:r>
              <a:rPr lang="en-US" sz="1400" dirty="0" smtClean="0"/>
              <a:t>Adler, A. P. &amp; Adler, </a:t>
            </a:r>
            <a:r>
              <a:rPr lang="en-US" sz="1400" dirty="0"/>
              <a:t>P. </a:t>
            </a:r>
            <a:r>
              <a:rPr lang="en-US" sz="1400" dirty="0" smtClean="0"/>
              <a:t>(1998). Observational </a:t>
            </a:r>
            <a:r>
              <a:rPr lang="en-US" sz="1400" dirty="0"/>
              <a:t>techniques. In: </a:t>
            </a:r>
            <a:r>
              <a:rPr lang="en-US" sz="1400" dirty="0" err="1"/>
              <a:t>Denzin</a:t>
            </a:r>
            <a:r>
              <a:rPr lang="en-US" sz="1400" dirty="0"/>
              <a:t> KN, Lincoln SY (</a:t>
            </a:r>
            <a:r>
              <a:rPr lang="en-US" sz="1400" dirty="0" err="1"/>
              <a:t>eds</a:t>
            </a:r>
            <a:r>
              <a:rPr lang="en-US" sz="1400" dirty="0"/>
              <a:t>) </a:t>
            </a:r>
            <a:r>
              <a:rPr lang="en-US" sz="1400" i="1" dirty="0"/>
              <a:t>Collecting and interpreting qualitative materials</a:t>
            </a:r>
            <a:r>
              <a:rPr lang="en-US" sz="1400" dirty="0"/>
              <a:t>. Thousand </a:t>
            </a:r>
            <a:r>
              <a:rPr lang="en-US" sz="1400" dirty="0" smtClean="0"/>
              <a:t>Oaks: Sage (pp. 79–109).</a:t>
            </a:r>
            <a:endParaRPr lang="el-GR" sz="1400" dirty="0" smtClean="0"/>
          </a:p>
          <a:p>
            <a:r>
              <a:rPr lang="en-US" sz="1400" dirty="0" err="1"/>
              <a:t>Cannell</a:t>
            </a:r>
            <a:r>
              <a:rPr lang="en-US" sz="1400" dirty="0"/>
              <a:t>, C. F. </a:t>
            </a:r>
            <a:r>
              <a:rPr lang="el-GR" sz="1400" dirty="0" smtClean="0"/>
              <a:t>&amp;</a:t>
            </a:r>
            <a:r>
              <a:rPr lang="en-US" sz="1400" dirty="0" smtClean="0"/>
              <a:t> </a:t>
            </a:r>
            <a:r>
              <a:rPr lang="en-US" sz="1400" dirty="0"/>
              <a:t>Kahn, R. L. (1968). Interviewing. </a:t>
            </a:r>
            <a:r>
              <a:rPr lang="en-US" sz="1400" dirty="0" err="1"/>
              <a:t>Στο</a:t>
            </a:r>
            <a:r>
              <a:rPr lang="en-US" sz="1400" dirty="0"/>
              <a:t> G. </a:t>
            </a:r>
            <a:r>
              <a:rPr lang="en-US" sz="1400" dirty="0" err="1"/>
              <a:t>Lindzey</a:t>
            </a:r>
            <a:r>
              <a:rPr lang="en-US" sz="1400" dirty="0"/>
              <a:t> και A. Aronson (Eds.), </a:t>
            </a:r>
            <a:r>
              <a:rPr lang="en-US" sz="1400" i="1" dirty="0" smtClean="0"/>
              <a:t>The</a:t>
            </a:r>
            <a:r>
              <a:rPr lang="el-GR" sz="1400" i="1" dirty="0" smtClean="0"/>
              <a:t> </a:t>
            </a:r>
            <a:r>
              <a:rPr lang="en-US" sz="1400" i="1" dirty="0" smtClean="0"/>
              <a:t>handbook </a:t>
            </a:r>
            <a:r>
              <a:rPr lang="en-US" sz="1400" i="1" dirty="0"/>
              <a:t>of social psychology</a:t>
            </a:r>
            <a:r>
              <a:rPr lang="en-US" sz="1400" dirty="0"/>
              <a:t>, </a:t>
            </a:r>
            <a:r>
              <a:rPr lang="en-US" sz="1400" i="1" dirty="0"/>
              <a:t>vol. 2, Research Methods</a:t>
            </a:r>
            <a:r>
              <a:rPr lang="en-US" sz="1400" dirty="0"/>
              <a:t>. </a:t>
            </a:r>
            <a:r>
              <a:rPr lang="en-US" sz="1400" dirty="0" smtClean="0"/>
              <a:t>New </a:t>
            </a:r>
            <a:r>
              <a:rPr lang="en-US" sz="1400" dirty="0"/>
              <a:t>York</a:t>
            </a:r>
            <a:r>
              <a:rPr lang="en-US" sz="1400" dirty="0" smtClean="0"/>
              <a:t>:</a:t>
            </a:r>
            <a:r>
              <a:rPr lang="el-GR" sz="1400" dirty="0" smtClean="0"/>
              <a:t> </a:t>
            </a:r>
            <a:r>
              <a:rPr lang="en-US" sz="1400" dirty="0" smtClean="0"/>
              <a:t>Addison </a:t>
            </a:r>
            <a:r>
              <a:rPr lang="en-US" sz="1400" dirty="0"/>
              <a:t>Wesley</a:t>
            </a:r>
            <a:r>
              <a:rPr lang="en-US" sz="1400" b="1" dirty="0" smtClean="0"/>
              <a:t>.</a:t>
            </a:r>
            <a:r>
              <a:rPr lang="en-US" sz="1400" dirty="0"/>
              <a:t> (</a:t>
            </a:r>
            <a:r>
              <a:rPr lang="en-US" sz="1400" dirty="0" err="1"/>
              <a:t>σελ</a:t>
            </a:r>
            <a:r>
              <a:rPr lang="en-US" sz="1400" dirty="0"/>
              <a:t>. 526-295). </a:t>
            </a:r>
            <a:endParaRPr lang="el-GR" sz="1400" dirty="0"/>
          </a:p>
          <a:p>
            <a:pPr algn="just"/>
            <a:r>
              <a:rPr lang="el-GR" sz="1400" dirty="0"/>
              <a:t>Cohen, L., &amp; Manion, L. (1994) </a:t>
            </a:r>
            <a:r>
              <a:rPr lang="el-GR" sz="1400" i="1" dirty="0"/>
              <a:t>Μεθοδολογία Εκπαιδευτικής Έρευνας. </a:t>
            </a:r>
            <a:r>
              <a:rPr lang="el-GR" sz="1400" dirty="0"/>
              <a:t>Αθήνα: Μεταίχμιο. </a:t>
            </a:r>
            <a:endParaRPr lang="el-GR" sz="1400" dirty="0" smtClean="0"/>
          </a:p>
          <a:p>
            <a:pPr algn="just"/>
            <a:r>
              <a:rPr lang="el-GR" sz="1400" dirty="0"/>
              <a:t>Cohen, L., Manion, L. &amp; Morrison, K. (2007). </a:t>
            </a:r>
            <a:r>
              <a:rPr lang="el-GR" sz="1400" i="1" dirty="0"/>
              <a:t>Μεθοδολογία Εκπαιδευτικής Έρευνας</a:t>
            </a:r>
            <a:r>
              <a:rPr lang="el-GR" sz="1400" dirty="0"/>
              <a:t>. (Σ. Κυρανάκης, Μ. Μαυράκη, Χ. Μητσοπούλου, Π. Μπιθαρά, Μ. Φιλοπούλου, μεταφρ.). (5η έκδ.) Αθήνα: Μεταίχμιο. </a:t>
            </a:r>
            <a:endParaRPr lang="el-GR" sz="1400" dirty="0" smtClean="0"/>
          </a:p>
          <a:p>
            <a:pPr algn="just"/>
            <a:r>
              <a:rPr lang="en-US" sz="1400" dirty="0" smtClean="0"/>
              <a:t>Fontana</a:t>
            </a:r>
            <a:r>
              <a:rPr lang="el-GR" sz="1400" dirty="0" smtClean="0"/>
              <a:t>.</a:t>
            </a:r>
            <a:r>
              <a:rPr lang="en-US" sz="1400" dirty="0" smtClean="0"/>
              <a:t> A &amp; Frey</a:t>
            </a:r>
            <a:r>
              <a:rPr lang="el-GR" sz="1400" dirty="0" smtClean="0"/>
              <a:t>,</a:t>
            </a:r>
            <a:r>
              <a:rPr lang="en-US" sz="1400" dirty="0" smtClean="0"/>
              <a:t> J</a:t>
            </a:r>
            <a:r>
              <a:rPr lang="el-GR" sz="1400" dirty="0" smtClean="0"/>
              <a:t>. </a:t>
            </a:r>
            <a:r>
              <a:rPr lang="en-US" sz="1400" dirty="0" smtClean="0"/>
              <a:t>H</a:t>
            </a:r>
            <a:r>
              <a:rPr lang="en-US" sz="1400" dirty="0"/>
              <a:t>. </a:t>
            </a:r>
            <a:r>
              <a:rPr lang="el-GR" sz="1400" dirty="0" smtClean="0"/>
              <a:t>(1998). </a:t>
            </a:r>
            <a:r>
              <a:rPr lang="en-US" sz="1400" dirty="0" smtClean="0"/>
              <a:t>Interviewing</a:t>
            </a:r>
            <a:r>
              <a:rPr lang="en-US" sz="1400" dirty="0"/>
              <a:t>: The art of science. In: </a:t>
            </a:r>
            <a:r>
              <a:rPr lang="en-US" sz="1400" dirty="0" err="1"/>
              <a:t>Denzin</a:t>
            </a:r>
            <a:r>
              <a:rPr lang="en-US" sz="1400" dirty="0"/>
              <a:t> KN, Lincoln SY (</a:t>
            </a:r>
            <a:r>
              <a:rPr lang="en-US" sz="1400" dirty="0" err="1"/>
              <a:t>eds</a:t>
            </a:r>
            <a:r>
              <a:rPr lang="en-US" sz="1400" dirty="0"/>
              <a:t>) </a:t>
            </a:r>
            <a:r>
              <a:rPr lang="en-US" sz="1400" i="1" dirty="0"/>
              <a:t>Collecting and interpreting qualitative materials</a:t>
            </a:r>
            <a:r>
              <a:rPr lang="en-US" sz="1400" dirty="0"/>
              <a:t>. Thousand </a:t>
            </a:r>
            <a:r>
              <a:rPr lang="en-US" sz="1400" dirty="0" smtClean="0"/>
              <a:t>Oaks: Sage (pp. 47–78).</a:t>
            </a:r>
            <a:endParaRPr lang="en-US" sz="1400" dirty="0"/>
          </a:p>
          <a:p>
            <a:pPr algn="just"/>
            <a:r>
              <a:rPr lang="en-US" sz="1400" dirty="0" err="1" smtClean="0"/>
              <a:t>Denzin</a:t>
            </a:r>
            <a:r>
              <a:rPr lang="en-US" sz="1400" dirty="0"/>
              <a:t>, N. (1989). </a:t>
            </a:r>
            <a:r>
              <a:rPr lang="en-US" sz="1400" i="1" dirty="0"/>
              <a:t>Interpretive Biography</a:t>
            </a:r>
            <a:r>
              <a:rPr lang="en-US" sz="1400" dirty="0"/>
              <a:t>. London: Sage</a:t>
            </a:r>
            <a:r>
              <a:rPr lang="en-US" sz="1400" dirty="0" smtClean="0"/>
              <a:t>.</a:t>
            </a:r>
            <a:endParaRPr lang="el-GR" sz="1400" dirty="0" smtClean="0"/>
          </a:p>
          <a:p>
            <a:r>
              <a:rPr lang="en-US" sz="1400" dirty="0" err="1"/>
              <a:t>Denzin</a:t>
            </a:r>
            <a:r>
              <a:rPr lang="en-US" sz="1400" dirty="0"/>
              <a:t>, N. K. &amp; Lincoln, Y. S. (2000). </a:t>
            </a:r>
            <a:r>
              <a:rPr lang="en-US" sz="1400" i="1" dirty="0"/>
              <a:t>Handbook of qualitative research </a:t>
            </a:r>
            <a:r>
              <a:rPr lang="en-US" sz="1400" dirty="0"/>
              <a:t>(2η </a:t>
            </a:r>
            <a:r>
              <a:rPr lang="en-US" sz="1400" dirty="0" err="1"/>
              <a:t>έκδ</a:t>
            </a:r>
            <a:r>
              <a:rPr lang="en-US" sz="1400" dirty="0" smtClean="0"/>
              <a:t>.).</a:t>
            </a:r>
            <a:r>
              <a:rPr lang="el-GR" sz="1400" dirty="0" smtClean="0"/>
              <a:t> </a:t>
            </a:r>
            <a:r>
              <a:rPr lang="en-US" sz="1400" dirty="0" smtClean="0"/>
              <a:t>Thousand Oaks</a:t>
            </a:r>
            <a:r>
              <a:rPr lang="el-GR" sz="1400" dirty="0" smtClean="0"/>
              <a:t>, </a:t>
            </a:r>
            <a:r>
              <a:rPr lang="en-US" sz="1400" dirty="0" smtClean="0"/>
              <a:t>Ca</a:t>
            </a:r>
            <a:r>
              <a:rPr lang="en-US" sz="1400" dirty="0"/>
              <a:t>: Sage.</a:t>
            </a:r>
            <a:endParaRPr lang="el-GR" sz="1400" dirty="0" smtClean="0"/>
          </a:p>
          <a:p>
            <a:pPr algn="just"/>
            <a:r>
              <a:rPr lang="en-US" sz="1400" dirty="0" err="1"/>
              <a:t>Clandinin</a:t>
            </a:r>
            <a:r>
              <a:rPr lang="en-US" sz="1400" dirty="0"/>
              <a:t>, J. and Connelly, M. (2000) </a:t>
            </a:r>
            <a:r>
              <a:rPr lang="en-US" sz="1400" i="1" dirty="0"/>
              <a:t>Narrative Inquiry: Experiences and Story in </a:t>
            </a:r>
            <a:r>
              <a:rPr lang="en-US" sz="1400" i="1" dirty="0" smtClean="0"/>
              <a:t>Qualitative</a:t>
            </a:r>
            <a:r>
              <a:rPr lang="el-GR" sz="1400" i="1" dirty="0" smtClean="0"/>
              <a:t> </a:t>
            </a:r>
            <a:r>
              <a:rPr lang="en-US" sz="1400" i="1" dirty="0" smtClean="0"/>
              <a:t>Research</a:t>
            </a:r>
            <a:r>
              <a:rPr lang="en-US" sz="1400" dirty="0"/>
              <a:t>, New York: Teachers College Press</a:t>
            </a:r>
            <a:r>
              <a:rPr lang="en-US" sz="1400" dirty="0" smtClean="0"/>
              <a:t>.</a:t>
            </a:r>
            <a:endParaRPr lang="el-GR" sz="1400" dirty="0" smtClean="0"/>
          </a:p>
          <a:p>
            <a:pPr algn="just"/>
            <a:r>
              <a:rPr lang="en-US" sz="1400" dirty="0"/>
              <a:t>Goodson, I. (ed.) (1992). </a:t>
            </a:r>
            <a:r>
              <a:rPr lang="en-US" sz="1400" i="1" dirty="0"/>
              <a:t>Studying Teachers Lives</a:t>
            </a:r>
            <a:r>
              <a:rPr lang="en-US" sz="1400" dirty="0"/>
              <a:t>. New York: Teachers College, Columbia University</a:t>
            </a:r>
            <a:r>
              <a:rPr lang="en-US" sz="1400" dirty="0" smtClean="0"/>
              <a:t>.</a:t>
            </a:r>
            <a:endParaRPr lang="en-US" sz="1400" dirty="0"/>
          </a:p>
        </p:txBody>
      </p:sp>
    </p:spTree>
    <p:extLst>
      <p:ext uri="{BB962C8B-B14F-4D97-AF65-F5344CB8AC3E}">
        <p14:creationId xmlns:p14="http://schemas.microsoft.com/office/powerpoint/2010/main" val="20104421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239000" cy="732696"/>
          </a:xfrm>
        </p:spPr>
        <p:txBody>
          <a:bodyPr/>
          <a:lstStyle/>
          <a:p>
            <a:pPr algn="ctr"/>
            <a:r>
              <a:rPr lang="el-GR" dirty="0" smtClean="0">
                <a:latin typeface="Palatino Linotype" panose="02040502050505030304" pitchFamily="18" charset="0"/>
              </a:rPr>
              <a:t>Ποιοτικη ερευνα</a:t>
            </a:r>
            <a:endParaRPr lang="en-US" dirty="0">
              <a:latin typeface="Palatino Linotype" panose="02040502050505030304" pitchFamily="18" charset="0"/>
            </a:endParaRPr>
          </a:p>
        </p:txBody>
      </p:sp>
      <p:sp>
        <p:nvSpPr>
          <p:cNvPr id="6" name="Content Placeholder 5"/>
          <p:cNvSpPr>
            <a:spLocks noGrp="1"/>
          </p:cNvSpPr>
          <p:nvPr>
            <p:ph idx="1"/>
          </p:nvPr>
        </p:nvSpPr>
        <p:spPr>
          <a:xfrm>
            <a:off x="395536" y="1196752"/>
            <a:ext cx="7776864" cy="5258984"/>
          </a:xfrm>
        </p:spPr>
        <p:txBody>
          <a:bodyPr>
            <a:noAutofit/>
          </a:bodyPr>
          <a:lstStyle/>
          <a:p>
            <a:pPr>
              <a:lnSpc>
                <a:spcPct val="150000"/>
              </a:lnSpc>
            </a:pPr>
            <a:r>
              <a:rPr lang="el-GR" dirty="0" smtClean="0">
                <a:latin typeface="Palatino Linotype" panose="02040502050505030304" pitchFamily="18" charset="0"/>
              </a:rPr>
              <a:t>Η </a:t>
            </a:r>
            <a:r>
              <a:rPr lang="en-US" dirty="0">
                <a:latin typeface="Palatino Linotype" panose="02040502050505030304" pitchFamily="18" charset="0"/>
              </a:rPr>
              <a:t>Judith </a:t>
            </a:r>
            <a:r>
              <a:rPr lang="en-US" dirty="0" err="1">
                <a:latin typeface="Palatino Linotype" panose="02040502050505030304" pitchFamily="18" charset="0"/>
              </a:rPr>
              <a:t>Preissle</a:t>
            </a:r>
            <a:r>
              <a:rPr lang="el-GR" dirty="0">
                <a:latin typeface="Palatino Linotype" panose="02040502050505030304" pitchFamily="18" charset="0"/>
              </a:rPr>
              <a:t> έχει παρομοιάσει </a:t>
            </a:r>
            <a:r>
              <a:rPr lang="el-GR" dirty="0" smtClean="0">
                <a:latin typeface="Palatino Linotype" panose="02040502050505030304" pitchFamily="18" charset="0"/>
              </a:rPr>
              <a:t>την προσέγγιση </a:t>
            </a:r>
            <a:r>
              <a:rPr lang="el-GR" dirty="0">
                <a:latin typeface="Palatino Linotype" panose="02040502050505030304" pitchFamily="18" charset="0"/>
              </a:rPr>
              <a:t>της ποιοτικής έρευνας με </a:t>
            </a:r>
            <a:r>
              <a:rPr lang="el-GR" dirty="0" smtClean="0">
                <a:latin typeface="Palatino Linotype" panose="02040502050505030304" pitchFamily="18" charset="0"/>
              </a:rPr>
              <a:t>τη </a:t>
            </a:r>
            <a:r>
              <a:rPr lang="el-GR" dirty="0">
                <a:latin typeface="Palatino Linotype" panose="02040502050505030304" pitchFamily="18" charset="0"/>
              </a:rPr>
              <a:t>χαλαρή συμμαχία πέντε </a:t>
            </a:r>
            <a:r>
              <a:rPr lang="el-GR" dirty="0" smtClean="0">
                <a:latin typeface="Palatino Linotype" panose="02040502050505030304" pitchFamily="18" charset="0"/>
              </a:rPr>
              <a:t>– κι αργότερα έξι - φυλών </a:t>
            </a:r>
            <a:r>
              <a:rPr lang="el-GR" dirty="0">
                <a:latin typeface="Palatino Linotype" panose="02040502050505030304" pitchFamily="18" charset="0"/>
              </a:rPr>
              <a:t>ιθαγενών της Βόρειας Αμερικής </a:t>
            </a:r>
            <a:r>
              <a:rPr lang="el-GR" dirty="0" smtClean="0">
                <a:latin typeface="Palatino Linotype" panose="02040502050505030304" pitchFamily="18" charset="0"/>
              </a:rPr>
              <a:t>κατά τη διάρκεια του 17</a:t>
            </a:r>
            <a:r>
              <a:rPr lang="el-GR" baseline="30000" dirty="0" smtClean="0">
                <a:latin typeface="Palatino Linotype" panose="02040502050505030304" pitchFamily="18" charset="0"/>
              </a:rPr>
              <a:t>ου</a:t>
            </a:r>
            <a:r>
              <a:rPr lang="el-GR" dirty="0" smtClean="0">
                <a:latin typeface="Palatino Linotype" panose="02040502050505030304" pitchFamily="18" charset="0"/>
              </a:rPr>
              <a:t> &amp; 18</a:t>
            </a:r>
            <a:r>
              <a:rPr lang="el-GR" baseline="30000" dirty="0" smtClean="0">
                <a:latin typeface="Palatino Linotype" panose="02040502050505030304" pitchFamily="18" charset="0"/>
              </a:rPr>
              <a:t>ου</a:t>
            </a:r>
            <a:r>
              <a:rPr lang="el-GR" dirty="0" smtClean="0">
                <a:latin typeface="Palatino Linotype" panose="02040502050505030304" pitchFamily="18" charset="0"/>
              </a:rPr>
              <a:t> αιώνα (</a:t>
            </a:r>
            <a:r>
              <a:rPr lang="en-US" dirty="0">
                <a:latin typeface="Palatino Linotype" panose="02040502050505030304" pitchFamily="18" charset="0"/>
              </a:rPr>
              <a:t>Iroquois </a:t>
            </a:r>
            <a:r>
              <a:rPr lang="en-US" dirty="0" smtClean="0">
                <a:latin typeface="Palatino Linotype" panose="02040502050505030304" pitchFamily="18" charset="0"/>
              </a:rPr>
              <a:t>Confederacy</a:t>
            </a:r>
            <a:r>
              <a:rPr lang="el-GR" dirty="0" smtClean="0">
                <a:latin typeface="Palatino Linotype" panose="02040502050505030304" pitchFamily="18" charset="0"/>
              </a:rPr>
              <a:t>): η άσκηση συμμετοχικής δημοκρατίας που βασίστηκε στη σύμφωνη γνώμη των κυβερνουμένων. </a:t>
            </a:r>
            <a:endParaRPr lang="en-US" dirty="0">
              <a:latin typeface="Palatino Linotype" panose="02040502050505030304" pitchFamily="18" charset="0"/>
            </a:endParaRPr>
          </a:p>
        </p:txBody>
      </p:sp>
    </p:spTree>
    <p:extLst>
      <p:ext uri="{BB962C8B-B14F-4D97-AF65-F5344CB8AC3E}">
        <p14:creationId xmlns:p14="http://schemas.microsoft.com/office/powerpoint/2010/main" val="1230926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3111"/>
            <a:ext cx="7239000" cy="648072"/>
          </a:xfrm>
        </p:spPr>
        <p:txBody>
          <a:bodyPr>
            <a:normAutofit/>
          </a:bodyPr>
          <a:lstStyle/>
          <a:p>
            <a:pPr algn="ctr"/>
            <a:r>
              <a:rPr lang="el-GR" sz="3200" dirty="0" smtClean="0">
                <a:latin typeface="Palatino Linotype" panose="02040502050505030304" pitchFamily="18" charset="0"/>
              </a:rPr>
              <a:t>βιβλιογραφια</a:t>
            </a:r>
            <a:endParaRPr lang="en-US" sz="3200" dirty="0">
              <a:latin typeface="Palatino Linotype" panose="02040502050505030304" pitchFamily="18" charset="0"/>
            </a:endParaRPr>
          </a:p>
        </p:txBody>
      </p:sp>
      <p:sp>
        <p:nvSpPr>
          <p:cNvPr id="3" name="Content Placeholder 2"/>
          <p:cNvSpPr>
            <a:spLocks noGrp="1"/>
          </p:cNvSpPr>
          <p:nvPr>
            <p:ph idx="1"/>
          </p:nvPr>
        </p:nvSpPr>
        <p:spPr>
          <a:xfrm>
            <a:off x="467544" y="764704"/>
            <a:ext cx="7239000" cy="5760640"/>
          </a:xfrm>
        </p:spPr>
        <p:txBody>
          <a:bodyPr>
            <a:normAutofit fontScale="77500" lnSpcReduction="20000"/>
          </a:bodyPr>
          <a:lstStyle/>
          <a:p>
            <a:pPr algn="just"/>
            <a:r>
              <a:rPr lang="en-US" sz="1800" dirty="0"/>
              <a:t>Goodson, I. F., &amp; Sikes, P. (2001). Life history research in educational settings: Learning</a:t>
            </a:r>
            <a:r>
              <a:rPr lang="el-GR" sz="1800" dirty="0"/>
              <a:t> </a:t>
            </a:r>
            <a:r>
              <a:rPr lang="en-US" sz="1800" dirty="0"/>
              <a:t>from lives. Buckingham, UK: Open University</a:t>
            </a:r>
            <a:r>
              <a:rPr lang="en-US" sz="1800" dirty="0" smtClean="0"/>
              <a:t>.</a:t>
            </a:r>
            <a:endParaRPr lang="el-GR" sz="1800" dirty="0" smtClean="0"/>
          </a:p>
          <a:p>
            <a:pPr algn="just"/>
            <a:r>
              <a:rPr lang="en-US" sz="1800" dirty="0" smtClean="0"/>
              <a:t>Glaser</a:t>
            </a:r>
            <a:r>
              <a:rPr lang="en-US" sz="1800" dirty="0"/>
              <a:t>, B., Strauss, A</a:t>
            </a:r>
            <a:r>
              <a:rPr lang="en-US" sz="1800" dirty="0" smtClean="0"/>
              <a:t>. </a:t>
            </a:r>
            <a:r>
              <a:rPr lang="el-GR" sz="1800" dirty="0" smtClean="0"/>
              <a:t>(</a:t>
            </a:r>
            <a:r>
              <a:rPr lang="en-US" sz="1800" dirty="0" smtClean="0"/>
              <a:t>1967</a:t>
            </a:r>
            <a:r>
              <a:rPr lang="el-GR" sz="1800" dirty="0" smtClean="0"/>
              <a:t>)</a:t>
            </a:r>
            <a:r>
              <a:rPr lang="en-US" sz="1800" dirty="0" smtClean="0"/>
              <a:t>. </a:t>
            </a:r>
            <a:r>
              <a:rPr lang="en-US" sz="1800" i="1" dirty="0"/>
              <a:t>The </a:t>
            </a:r>
            <a:r>
              <a:rPr lang="en-US" sz="1800" i="1" dirty="0" smtClean="0"/>
              <a:t>Discovery</a:t>
            </a:r>
            <a:r>
              <a:rPr lang="el-GR" sz="1800" i="1" dirty="0" smtClean="0"/>
              <a:t> </a:t>
            </a:r>
            <a:r>
              <a:rPr lang="en-US" sz="1800" i="1" dirty="0" smtClean="0"/>
              <a:t>of Grounded</a:t>
            </a:r>
            <a:r>
              <a:rPr lang="el-GR" sz="1800" i="1" dirty="0" smtClean="0"/>
              <a:t> </a:t>
            </a:r>
            <a:r>
              <a:rPr lang="en-US" sz="1800" i="1" dirty="0" smtClean="0"/>
              <a:t>Theory</a:t>
            </a:r>
            <a:r>
              <a:rPr lang="en-US" sz="1800" dirty="0"/>
              <a:t>. Hawthorne, </a:t>
            </a:r>
            <a:r>
              <a:rPr lang="en-US" sz="1800" dirty="0" smtClean="0"/>
              <a:t>N</a:t>
            </a:r>
            <a:r>
              <a:rPr lang="el-GR" sz="1800" dirty="0" smtClean="0"/>
              <a:t>ες Υορκ: </a:t>
            </a:r>
            <a:r>
              <a:rPr lang="en-US" sz="1800" dirty="0" smtClean="0"/>
              <a:t>Aldine </a:t>
            </a:r>
            <a:r>
              <a:rPr lang="en-US" sz="1800" dirty="0"/>
              <a:t>Publishing </a:t>
            </a:r>
            <a:r>
              <a:rPr lang="en-US" sz="1800" dirty="0" smtClean="0"/>
              <a:t>Company</a:t>
            </a:r>
            <a:r>
              <a:rPr lang="el-GR" sz="1800" dirty="0" smtClean="0"/>
              <a:t>.</a:t>
            </a:r>
          </a:p>
          <a:p>
            <a:pPr algn="just"/>
            <a:r>
              <a:rPr lang="en-US" sz="1800" dirty="0"/>
              <a:t>Heidegger, M. (1988). </a:t>
            </a:r>
            <a:r>
              <a:rPr lang="en-US" sz="1800" i="1" dirty="0"/>
              <a:t>The basic problems of phenomenology</a:t>
            </a:r>
            <a:r>
              <a:rPr lang="en-US" sz="1800" dirty="0"/>
              <a:t>. Bloomington, IN: Indiana University Press.</a:t>
            </a:r>
            <a:endParaRPr lang="el-GR" sz="1800" dirty="0" smtClean="0"/>
          </a:p>
          <a:p>
            <a:pPr algn="just"/>
            <a:r>
              <a:rPr lang="en-US" sz="1800" dirty="0"/>
              <a:t>Hopkins, D. (1985</a:t>
            </a:r>
            <a:r>
              <a:rPr lang="en-US" sz="1800" dirty="0" smtClean="0"/>
              <a:t>)</a:t>
            </a:r>
            <a:r>
              <a:rPr lang="el-GR" sz="1800" dirty="0" smtClean="0"/>
              <a:t>.</a:t>
            </a:r>
            <a:r>
              <a:rPr lang="en-US" sz="1800" dirty="0" smtClean="0"/>
              <a:t> </a:t>
            </a:r>
            <a:r>
              <a:rPr lang="en-US" sz="1800" i="1" dirty="0"/>
              <a:t>A Teacher's Guide to Classroom Research</a:t>
            </a:r>
            <a:r>
              <a:rPr lang="en-US" sz="1800" dirty="0"/>
              <a:t>. Milton Keynes: </a:t>
            </a:r>
            <a:r>
              <a:rPr lang="en-US" sz="1800" dirty="0" smtClean="0"/>
              <a:t>Open</a:t>
            </a:r>
            <a:r>
              <a:rPr lang="el-GR" sz="1800" dirty="0" smtClean="0"/>
              <a:t> </a:t>
            </a:r>
            <a:r>
              <a:rPr lang="en-US" sz="1800" dirty="0" smtClean="0"/>
              <a:t>University </a:t>
            </a:r>
            <a:r>
              <a:rPr lang="en-US" sz="1800" dirty="0"/>
              <a:t>Press.</a:t>
            </a:r>
            <a:endParaRPr lang="el-GR" sz="1800" dirty="0" smtClean="0"/>
          </a:p>
          <a:p>
            <a:pPr algn="just"/>
            <a:r>
              <a:rPr lang="en-US" sz="1800" dirty="0" smtClean="0"/>
              <a:t>Lincoln</a:t>
            </a:r>
            <a:r>
              <a:rPr lang="en-US" sz="1800" dirty="0"/>
              <a:t>, Y. &amp; </a:t>
            </a:r>
            <a:r>
              <a:rPr lang="en-US" sz="1800" dirty="0" err="1"/>
              <a:t>Guba</a:t>
            </a:r>
            <a:r>
              <a:rPr lang="en-US" sz="1800" dirty="0"/>
              <a:t>, E. (1985). Naturalistic Inquiry. New York: Sage</a:t>
            </a:r>
            <a:r>
              <a:rPr lang="en-US" sz="1800" dirty="0" smtClean="0"/>
              <a:t>.</a:t>
            </a:r>
            <a:endParaRPr lang="el-GR" sz="1800" dirty="0" smtClean="0"/>
          </a:p>
          <a:p>
            <a:pPr algn="just"/>
            <a:r>
              <a:rPr lang="en-CA" sz="1800" dirty="0"/>
              <a:t>Lomax, Pamela (1990). </a:t>
            </a:r>
            <a:r>
              <a:rPr lang="en-CA" sz="1800" i="1" dirty="0"/>
              <a:t>Managing staff Development in Schools: An action research approach</a:t>
            </a:r>
            <a:r>
              <a:rPr lang="en-CA" sz="1800" dirty="0"/>
              <a:t>. Multilingual </a:t>
            </a:r>
            <a:r>
              <a:rPr lang="en-CA" sz="1800" dirty="0" smtClean="0"/>
              <a:t>Matters</a:t>
            </a:r>
            <a:r>
              <a:rPr lang="el-GR" sz="1800" dirty="0" smtClean="0"/>
              <a:t>.</a:t>
            </a:r>
          </a:p>
          <a:p>
            <a:pPr lvl="0" algn="just"/>
            <a:r>
              <a:rPr lang="en-CA" sz="1800" dirty="0" err="1"/>
              <a:t>McNiff</a:t>
            </a:r>
            <a:r>
              <a:rPr lang="en-CA" sz="1800" dirty="0"/>
              <a:t>, J. (1993). </a:t>
            </a:r>
            <a:r>
              <a:rPr lang="en-CA" sz="1800" i="1" dirty="0"/>
              <a:t>Teaching as learning: An action research approach</a:t>
            </a:r>
            <a:r>
              <a:rPr lang="en-CA" sz="1800" dirty="0"/>
              <a:t>. London: Routledge. </a:t>
            </a:r>
            <a:endParaRPr lang="el-GR" sz="1800" dirty="0" smtClean="0"/>
          </a:p>
          <a:p>
            <a:pPr algn="just"/>
            <a:r>
              <a:rPr lang="en-US" sz="1800" dirty="0"/>
              <a:t>Merriam, S. (1988). </a:t>
            </a:r>
            <a:r>
              <a:rPr lang="en-US" sz="1800" i="1" dirty="0"/>
              <a:t>Case study research in education: A qualitative approach</a:t>
            </a:r>
            <a:r>
              <a:rPr lang="en-US" sz="1800" dirty="0"/>
              <a:t>. San Francisco: </a:t>
            </a:r>
            <a:r>
              <a:rPr lang="en-US" sz="1800" dirty="0" err="1"/>
              <a:t>Jossey</a:t>
            </a:r>
            <a:r>
              <a:rPr lang="en-US" sz="1800" dirty="0"/>
              <a:t>-Bass</a:t>
            </a:r>
            <a:r>
              <a:rPr lang="en-US" sz="1800" dirty="0" smtClean="0"/>
              <a:t>.</a:t>
            </a:r>
            <a:endParaRPr lang="en-US" sz="1800" dirty="0"/>
          </a:p>
          <a:p>
            <a:pPr algn="just"/>
            <a:r>
              <a:rPr lang="en-US" sz="1800" dirty="0" smtClean="0"/>
              <a:t>Morse</a:t>
            </a:r>
            <a:r>
              <a:rPr lang="en-US" sz="1800" dirty="0"/>
              <a:t>, M. J. &amp; Field, A. P. (1996). </a:t>
            </a:r>
            <a:r>
              <a:rPr lang="en-US" sz="1800" i="1" dirty="0"/>
              <a:t>Nursing research: The application of qualitative approach</a:t>
            </a:r>
            <a:r>
              <a:rPr lang="en-US" sz="1800" dirty="0"/>
              <a:t>. London: Chapman &amp; Hall</a:t>
            </a:r>
            <a:endParaRPr lang="el-GR" sz="1800" dirty="0" smtClean="0"/>
          </a:p>
          <a:p>
            <a:pPr algn="just"/>
            <a:r>
              <a:rPr lang="en-US" sz="1800" dirty="0" smtClean="0"/>
              <a:t>Patton</a:t>
            </a:r>
            <a:r>
              <a:rPr lang="en-US" sz="1800" dirty="0"/>
              <a:t>, M. Q. (1990). Qualitative Evaluation and Research Methods. Newbury Park, CA: Sage.</a:t>
            </a:r>
          </a:p>
          <a:p>
            <a:pPr algn="just"/>
            <a:r>
              <a:rPr lang="en-US" sz="1800" dirty="0" err="1" smtClean="0"/>
              <a:t>Preissle</a:t>
            </a:r>
            <a:r>
              <a:rPr lang="el-GR" sz="1800" dirty="0"/>
              <a:t>, </a:t>
            </a:r>
            <a:r>
              <a:rPr lang="en-US" sz="1800" dirty="0"/>
              <a:t>J</a:t>
            </a:r>
            <a:r>
              <a:rPr lang="el-GR" sz="1800" dirty="0"/>
              <a:t>. (2006)."</a:t>
            </a:r>
            <a:r>
              <a:rPr lang="en-US" sz="1800" dirty="0"/>
              <a:t>Envisioning qualitative inquiry</a:t>
            </a:r>
            <a:r>
              <a:rPr lang="el-GR" sz="1800" dirty="0"/>
              <a:t>: </a:t>
            </a:r>
            <a:r>
              <a:rPr lang="en-US" sz="1800" dirty="0"/>
              <a:t>a view across four decades</a:t>
            </a:r>
            <a:r>
              <a:rPr lang="el-GR" sz="1800" dirty="0"/>
              <a:t>."</a:t>
            </a:r>
            <a:r>
              <a:rPr lang="en-US" sz="1800" dirty="0"/>
              <a:t> International Journal of Qualitative Studies in Education 19, </a:t>
            </a:r>
            <a:r>
              <a:rPr lang="en-US" sz="1800" dirty="0" smtClean="0"/>
              <a:t>685-95.</a:t>
            </a:r>
            <a:endParaRPr lang="el-GR" sz="1800" dirty="0" smtClean="0"/>
          </a:p>
          <a:p>
            <a:pPr algn="just"/>
            <a:r>
              <a:rPr lang="el-GR" sz="1800" dirty="0" smtClean="0"/>
              <a:t>Robson </a:t>
            </a:r>
            <a:r>
              <a:rPr lang="el-GR" sz="1800" dirty="0"/>
              <a:t>Colin (2007). </a:t>
            </a:r>
            <a:r>
              <a:rPr lang="el-GR" sz="1800" i="1" dirty="0"/>
              <a:t>Η Έρευνα του Πραγματικού Κόσμου: ένα μέσον για κοινωνικούς επιστήμονες και επαγγελματίες ερευνητές</a:t>
            </a:r>
            <a:r>
              <a:rPr lang="el-GR" sz="1800" dirty="0"/>
              <a:t>. Αθήνα : Gutenberg.</a:t>
            </a:r>
          </a:p>
          <a:p>
            <a:pPr algn="just"/>
            <a:r>
              <a:rPr lang="en-US" sz="1800" dirty="0" smtClean="0"/>
              <a:t>Strauss</a:t>
            </a:r>
            <a:r>
              <a:rPr lang="en-US" sz="1800" dirty="0"/>
              <a:t>, A. &amp; Corbin, J. (1998). Basics of Qualitative Research: Techniques and Procedures for Developing Grounded Theory. Thousand Oaks, CA: Sage</a:t>
            </a:r>
            <a:r>
              <a:rPr lang="en-US" sz="1800" dirty="0" smtClean="0"/>
              <a:t>.</a:t>
            </a:r>
            <a:endParaRPr lang="el-GR" sz="1800" dirty="0" smtClean="0"/>
          </a:p>
          <a:p>
            <a:r>
              <a:rPr lang="en-US" sz="1800" dirty="0"/>
              <a:t>Yin, R. K. (2003). </a:t>
            </a:r>
            <a:r>
              <a:rPr lang="en-US" sz="1800" i="1" dirty="0"/>
              <a:t>Case study research; design and methods </a:t>
            </a:r>
            <a:r>
              <a:rPr lang="en-US" sz="1800" dirty="0" smtClean="0"/>
              <a:t>(</a:t>
            </a:r>
            <a:r>
              <a:rPr lang="el-GR" sz="1800" dirty="0" smtClean="0"/>
              <a:t>3</a:t>
            </a:r>
            <a:r>
              <a:rPr lang="en-US" sz="1800" baseline="30000" dirty="0" err="1" smtClean="0"/>
              <a:t>rd</a:t>
            </a:r>
            <a:r>
              <a:rPr lang="en-US" sz="1800" dirty="0" smtClean="0"/>
              <a:t> </a:t>
            </a:r>
            <a:r>
              <a:rPr lang="en-US" sz="1800" dirty="0" err="1" smtClean="0"/>
              <a:t>eds</a:t>
            </a:r>
            <a:r>
              <a:rPr lang="en-US" sz="1800" dirty="0" smtClean="0"/>
              <a:t>). </a:t>
            </a:r>
            <a:r>
              <a:rPr lang="en-US" sz="1800" dirty="0"/>
              <a:t>Thousand Oaks</a:t>
            </a:r>
            <a:r>
              <a:rPr lang="en-US" sz="1800" dirty="0" smtClean="0"/>
              <a:t>:</a:t>
            </a:r>
            <a:r>
              <a:rPr lang="el-GR" sz="1800" dirty="0" smtClean="0"/>
              <a:t> </a:t>
            </a:r>
            <a:r>
              <a:rPr lang="en-US" sz="1800" dirty="0" smtClean="0"/>
              <a:t>Sage</a:t>
            </a:r>
            <a:r>
              <a:rPr lang="en-US" sz="1800" dirty="0"/>
              <a:t>.</a:t>
            </a:r>
          </a:p>
          <a:p>
            <a:pPr marL="0" indent="0">
              <a:buNone/>
            </a:pPr>
            <a:endParaRPr lang="en-US" dirty="0"/>
          </a:p>
        </p:txBody>
      </p:sp>
    </p:spTree>
    <p:extLst>
      <p:ext uri="{BB962C8B-B14F-4D97-AF65-F5344CB8AC3E}">
        <p14:creationId xmlns:p14="http://schemas.microsoft.com/office/powerpoint/2010/main" val="249014806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239000" cy="648072"/>
          </a:xfrm>
        </p:spPr>
        <p:txBody>
          <a:bodyPr>
            <a:normAutofit/>
          </a:bodyPr>
          <a:lstStyle/>
          <a:p>
            <a:pPr algn="ctr"/>
            <a:r>
              <a:rPr lang="el-GR" sz="3200" dirty="0" smtClean="0">
                <a:latin typeface="Palatino Linotype" panose="02040502050505030304" pitchFamily="18" charset="0"/>
              </a:rPr>
              <a:t>βιβλιογραφια</a:t>
            </a:r>
            <a:endParaRPr lang="en-US" sz="3200" dirty="0">
              <a:latin typeface="Palatino Linotype" panose="02040502050505030304" pitchFamily="18" charset="0"/>
            </a:endParaRPr>
          </a:p>
        </p:txBody>
      </p:sp>
      <p:sp>
        <p:nvSpPr>
          <p:cNvPr id="3" name="Content Placeholder 2"/>
          <p:cNvSpPr>
            <a:spLocks noGrp="1"/>
          </p:cNvSpPr>
          <p:nvPr>
            <p:ph idx="1"/>
          </p:nvPr>
        </p:nvSpPr>
        <p:spPr>
          <a:xfrm>
            <a:off x="457200" y="980728"/>
            <a:ext cx="7239000" cy="5475008"/>
          </a:xfrm>
        </p:spPr>
        <p:txBody>
          <a:bodyPr>
            <a:normAutofit fontScale="85000" lnSpcReduction="10000"/>
          </a:bodyPr>
          <a:lstStyle/>
          <a:p>
            <a:pPr algn="just"/>
            <a:r>
              <a:rPr lang="el-GR" sz="1600" dirty="0"/>
              <a:t>Ιωσηφίδης, Θ. (2003). </a:t>
            </a:r>
            <a:r>
              <a:rPr lang="el-GR" sz="1600" i="1" dirty="0"/>
              <a:t>Ποιοτικές μέθοδοι έρευνας στις κοινωνικές επιστήμες</a:t>
            </a:r>
            <a:r>
              <a:rPr lang="el-GR" sz="1600" dirty="0"/>
              <a:t>. Αθήνα : Κριτική. </a:t>
            </a:r>
            <a:endParaRPr lang="el-GR" sz="1600" dirty="0" smtClean="0"/>
          </a:p>
          <a:p>
            <a:pPr algn="just"/>
            <a:r>
              <a:rPr lang="el-GR" sz="1600" dirty="0" smtClean="0"/>
              <a:t>Μαντζούκας, Σ. (2007). Ποιοτική έρευνα σε </a:t>
            </a:r>
            <a:r>
              <a:rPr lang="el-GR" sz="1600" dirty="0"/>
              <a:t>έξι εύκολα </a:t>
            </a:r>
            <a:r>
              <a:rPr lang="el-GR" sz="1600" dirty="0" smtClean="0"/>
              <a:t>βήματα: Η επιστημολογία, οι μέθοδοι και </a:t>
            </a:r>
            <a:r>
              <a:rPr lang="el-GR" sz="1600" dirty="0"/>
              <a:t>η </a:t>
            </a:r>
            <a:r>
              <a:rPr lang="el-GR" sz="1600" dirty="0" smtClean="0"/>
              <a:t>παρουσίαση. </a:t>
            </a:r>
            <a:r>
              <a:rPr lang="el-GR" sz="1600" i="1" dirty="0" smtClean="0"/>
              <a:t>Ανασκόπηση, Νοσηλευτική, 46</a:t>
            </a:r>
            <a:r>
              <a:rPr lang="el-GR" sz="1600" dirty="0" smtClean="0"/>
              <a:t>(1), 88-98</a:t>
            </a:r>
            <a:r>
              <a:rPr lang="el-GR" sz="1600" dirty="0" smtClean="0"/>
              <a:t>.</a:t>
            </a:r>
          </a:p>
          <a:p>
            <a:pPr>
              <a:lnSpc>
                <a:spcPct val="120000"/>
              </a:lnSpc>
              <a:spcBef>
                <a:spcPts val="0"/>
              </a:spcBef>
            </a:pPr>
            <a:r>
              <a:rPr lang="el-GR" sz="1600" dirty="0" smtClean="0"/>
              <a:t>Παζιώνη-Καλλή, Κ. (2009). </a:t>
            </a:r>
            <a:r>
              <a:rPr lang="el-GR" sz="1600" dirty="0"/>
              <a:t>Η σημασία της μεθόδου ‘Ιστορίες Ζωής’ στην Έρευνα για τη </a:t>
            </a:r>
            <a:r>
              <a:rPr lang="el-GR" sz="1600" dirty="0" smtClean="0"/>
              <a:t>δια Βίου Εκπαίδευση</a:t>
            </a:r>
            <a:r>
              <a:rPr lang="el-GR" sz="1600" dirty="0"/>
              <a:t>: </a:t>
            </a:r>
            <a:r>
              <a:rPr lang="el-GR" sz="1600" dirty="0" smtClean="0"/>
              <a:t>δ</a:t>
            </a:r>
            <a:r>
              <a:rPr lang="el-GR" sz="1600" i="1" dirty="0" smtClean="0"/>
              <a:t>ιεθνείς Προοπτικές. </a:t>
            </a:r>
            <a:r>
              <a:rPr lang="en-US" sz="1600" i="1" dirty="0" smtClean="0"/>
              <a:t>Proceedings - 5th </a:t>
            </a:r>
            <a:r>
              <a:rPr lang="en-US" sz="1600" i="1" dirty="0"/>
              <a:t>International Conference in Open &amp; Distance Learning </a:t>
            </a:r>
            <a:r>
              <a:rPr lang="en-US" sz="1600" i="1" dirty="0" smtClean="0"/>
              <a:t>– November. </a:t>
            </a:r>
            <a:r>
              <a:rPr lang="en-US" sz="1600" dirty="0"/>
              <a:t>Athens, </a:t>
            </a:r>
            <a:r>
              <a:rPr lang="en-US" sz="1600" dirty="0" smtClean="0"/>
              <a:t>Greece</a:t>
            </a:r>
            <a:endParaRPr lang="el-GR" sz="1600" dirty="0" smtClean="0"/>
          </a:p>
          <a:p>
            <a:pPr algn="just">
              <a:lnSpc>
                <a:spcPct val="120000"/>
              </a:lnSpc>
              <a:spcBef>
                <a:spcPts val="0"/>
              </a:spcBef>
            </a:pPr>
            <a:r>
              <a:rPr lang="el-GR" sz="1600" dirty="0"/>
              <a:t>Παπαγεωργίου, Γ. (1998). </a:t>
            </a:r>
            <a:r>
              <a:rPr lang="el-GR" sz="1600" i="1" dirty="0"/>
              <a:t>Μέθοδοι στην Κοινωνιολογική Έρευνα</a:t>
            </a:r>
            <a:r>
              <a:rPr lang="el-GR" sz="1600" dirty="0"/>
              <a:t>. Αθήνα: Τυπωθήτω. </a:t>
            </a:r>
            <a:endParaRPr lang="el-GR" sz="1600" dirty="0" smtClean="0"/>
          </a:p>
          <a:p>
            <a:r>
              <a:rPr lang="el-GR" sz="1600" dirty="0" smtClean="0"/>
              <a:t>Παρασκευοπούλου-Κόλλια, Ε-Α. (2008). </a:t>
            </a:r>
            <a:r>
              <a:rPr lang="el-GR" sz="1600" dirty="0"/>
              <a:t>Μεθοδολογία ποιοτικής έρευνας στις κοινωνικές επιστήμες και </a:t>
            </a:r>
            <a:r>
              <a:rPr lang="el-GR" sz="1600" dirty="0" smtClean="0"/>
              <a:t>συνεντεύξεις. </a:t>
            </a:r>
            <a:r>
              <a:rPr lang="en-US" sz="1600" i="1" dirty="0"/>
              <a:t>Open Education - The Journal for Open and Distance Education and Educational </a:t>
            </a:r>
            <a:r>
              <a:rPr lang="en-US" sz="1600" i="1" dirty="0" smtClean="0"/>
              <a:t>Technology</a:t>
            </a:r>
            <a:r>
              <a:rPr lang="el-GR" sz="1600" i="1" dirty="0" smtClean="0"/>
              <a:t>, 4</a:t>
            </a:r>
            <a:r>
              <a:rPr lang="el-GR" sz="1600" dirty="0" smtClean="0"/>
              <a:t>(1), 1-10.</a:t>
            </a:r>
            <a:endParaRPr lang="en-US" sz="1600" i="1" dirty="0"/>
          </a:p>
          <a:p>
            <a:pPr algn="just"/>
            <a:r>
              <a:rPr lang="el-GR" sz="1600" dirty="0" smtClean="0"/>
              <a:t>Πηγιάκη</a:t>
            </a:r>
            <a:r>
              <a:rPr lang="el-GR" sz="1600" dirty="0"/>
              <a:t>, Π. (2007). </a:t>
            </a:r>
            <a:r>
              <a:rPr lang="el-GR" sz="1600" dirty="0" smtClean="0"/>
              <a:t>Ιστορίες </a:t>
            </a:r>
            <a:r>
              <a:rPr lang="el-GR" sz="1600" dirty="0"/>
              <a:t>Ζωής και Προσωπικές Μαρτυρίες στην Ποιοτική Έρευνα: Ηθικά </a:t>
            </a:r>
            <a:r>
              <a:rPr lang="el-GR" sz="1600" dirty="0" smtClean="0"/>
              <a:t>και Μεθοδολογικά Προβλήματα, </a:t>
            </a:r>
            <a:r>
              <a:rPr lang="el-GR" sz="1600" dirty="0"/>
              <a:t>στο Πανελλήνιο ιεπιστημονικό Συμπόσιο: </a:t>
            </a:r>
            <a:r>
              <a:rPr lang="el-GR" sz="1600" i="1" dirty="0"/>
              <a:t>Θεωρία και </a:t>
            </a:r>
            <a:r>
              <a:rPr lang="el-GR" sz="1600" i="1" dirty="0" smtClean="0"/>
              <a:t>Ποιοτικές Μέθοδοι </a:t>
            </a:r>
            <a:r>
              <a:rPr lang="el-GR" sz="1600" i="1" dirty="0"/>
              <a:t>Έρευνας </a:t>
            </a:r>
            <a:r>
              <a:rPr lang="el-GR" sz="1600" dirty="0"/>
              <a:t>- Πανεπιστήμιο Κρήτης-Ρέθυμνο 16 και 17 Μαρτίου 2007.</a:t>
            </a:r>
            <a:endParaRPr lang="en-US" sz="1600" dirty="0"/>
          </a:p>
          <a:p>
            <a:pPr algn="just"/>
            <a:r>
              <a:rPr lang="el-GR" sz="1600" dirty="0"/>
              <a:t>Πουρκός, Μ. (2010). Η Φαινομενολογική Μέθοδος Έρευνας: Από τη Φιλοσοφική Προοπτική στην Επιστημονική Ποιοτική Έρευνα. Στο Μ. Πουρκός &amp; Μ. Δαφέρμος (Επιμ.), </a:t>
            </a:r>
            <a:r>
              <a:rPr lang="el-GR" sz="1600" i="1" dirty="0"/>
              <a:t>Ποιοτική Έρευνα στις Κοινωνικές Επιστήμες: Επιστημολογικά, Μεθοδολογικά και Ηθικά </a:t>
            </a:r>
            <a:r>
              <a:rPr lang="el-GR" sz="1600" i="1" dirty="0" smtClean="0"/>
              <a:t>Ζητήματα</a:t>
            </a:r>
            <a:r>
              <a:rPr lang="el-GR" sz="1600" dirty="0" smtClean="0"/>
              <a:t>. </a:t>
            </a:r>
            <a:r>
              <a:rPr lang="el-GR" sz="1600" dirty="0"/>
              <a:t>Αθήνα: Τόπος. (σσ. 371-412</a:t>
            </a:r>
            <a:r>
              <a:rPr lang="el-GR" sz="1600" dirty="0" smtClean="0"/>
              <a:t>).</a:t>
            </a:r>
          </a:p>
          <a:p>
            <a:pPr algn="just"/>
            <a:r>
              <a:rPr lang="el-GR" sz="1600" dirty="0" smtClean="0"/>
              <a:t>Φραγκιαδάκη, Ε. (2012). </a:t>
            </a:r>
            <a:r>
              <a:rPr lang="el-GR" sz="1600" i="1" dirty="0" smtClean="0"/>
              <a:t>Ποιοτικές μέθοδοι έρευνας. Ερμηνευτική φαινομενολογική ανάλυση</a:t>
            </a:r>
            <a:r>
              <a:rPr lang="el-GR" sz="1600" dirty="0" smtClean="0"/>
              <a:t>. Ελληνική Εταιρεία Νοσηλευτικής Έρυνας και Εκπαίδευσης. ΤΕΙ Κρήτης, Τμήμα Νοσηλευτικής, 22-24 Μαρτίου.</a:t>
            </a:r>
            <a:endParaRPr lang="el-GR" sz="1600" dirty="0"/>
          </a:p>
          <a:p>
            <a:endParaRPr lang="en-US" dirty="0"/>
          </a:p>
        </p:txBody>
      </p:sp>
    </p:spTree>
    <p:extLst>
      <p:ext uri="{BB962C8B-B14F-4D97-AF65-F5344CB8AC3E}">
        <p14:creationId xmlns:p14="http://schemas.microsoft.com/office/powerpoint/2010/main" val="376642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239000" cy="732696"/>
          </a:xfrm>
        </p:spPr>
        <p:txBody>
          <a:bodyPr/>
          <a:lstStyle/>
          <a:p>
            <a:pPr algn="ctr"/>
            <a:r>
              <a:rPr lang="el-GR" dirty="0" smtClean="0">
                <a:latin typeface="Palatino Linotype" panose="02040502050505030304" pitchFamily="18" charset="0"/>
              </a:rPr>
              <a:t>Ποιοτικη ερευνα</a:t>
            </a:r>
            <a:endParaRPr lang="en-US" dirty="0">
              <a:latin typeface="Palatino Linotype" panose="02040502050505030304" pitchFamily="18" charset="0"/>
            </a:endParaRPr>
          </a:p>
        </p:txBody>
      </p:sp>
      <p:sp>
        <p:nvSpPr>
          <p:cNvPr id="6" name="Content Placeholder 5"/>
          <p:cNvSpPr>
            <a:spLocks noGrp="1"/>
          </p:cNvSpPr>
          <p:nvPr>
            <p:ph idx="1"/>
          </p:nvPr>
        </p:nvSpPr>
        <p:spPr>
          <a:xfrm>
            <a:off x="395536" y="1124744"/>
            <a:ext cx="7848872" cy="5330992"/>
          </a:xfrm>
        </p:spPr>
        <p:txBody>
          <a:bodyPr>
            <a:noAutofit/>
          </a:bodyPr>
          <a:lstStyle/>
          <a:p>
            <a:pPr>
              <a:lnSpc>
                <a:spcPct val="150000"/>
              </a:lnSpc>
            </a:pPr>
            <a:r>
              <a:rPr lang="el-GR" sz="2400" dirty="0" smtClean="0">
                <a:latin typeface="Palatino Linotype" panose="02040502050505030304" pitchFamily="18" charset="0"/>
              </a:rPr>
              <a:t>Όσοι και </a:t>
            </a:r>
            <a:r>
              <a:rPr lang="el-GR" sz="2400" dirty="0">
                <a:latin typeface="Palatino Linotype" panose="02040502050505030304" pitchFamily="18" charset="0"/>
              </a:rPr>
              <a:t>όσες διεξάγουν ποιοτικές έρευνες </a:t>
            </a:r>
            <a:r>
              <a:rPr lang="el-GR" sz="2400" dirty="0" smtClean="0">
                <a:latin typeface="Palatino Linotype" panose="02040502050505030304" pitchFamily="18" charset="0"/>
              </a:rPr>
              <a:t>και δη στην </a:t>
            </a:r>
            <a:r>
              <a:rPr lang="el-GR" sz="2400" dirty="0">
                <a:latin typeface="Palatino Linotype" panose="02040502050505030304" pitchFamily="18" charset="0"/>
              </a:rPr>
              <a:t>εκπαίδευση έχουν διαφορετικές θεωρητικές αφετηρίες και μπορεί να προέρχονται από πολλές επιστήμες. Ενώνονται, όμως, με μια χαλαρή συμμαχία-συνεννόηση, η οποία βασίζεται στον αλληλοσεβασμό και την αποδοχή. Αυτή η αποδοχή επεκτείνεται και στο «άλλο» στρατόπεδο, το «ποσοτικό», αφού οι </a:t>
            </a:r>
            <a:r>
              <a:rPr lang="el-GR" sz="2400" dirty="0" smtClean="0">
                <a:latin typeface="Palatino Linotype" panose="02040502050505030304" pitchFamily="18" charset="0"/>
              </a:rPr>
              <a:t>ερευνητές ποιοτικών μελετών εντάσσουν </a:t>
            </a:r>
            <a:r>
              <a:rPr lang="el-GR" sz="2400" dirty="0">
                <a:latin typeface="Palatino Linotype" panose="02040502050505030304" pitchFamily="18" charset="0"/>
              </a:rPr>
              <a:t>στατιστικά στοιχεία στις εργασίες </a:t>
            </a:r>
            <a:r>
              <a:rPr lang="el-GR" sz="2400" dirty="0" smtClean="0">
                <a:latin typeface="Palatino Linotype" panose="02040502050505030304" pitchFamily="18" charset="0"/>
              </a:rPr>
              <a:t>τους.</a:t>
            </a:r>
            <a:endParaRPr lang="en-US" sz="2400" dirty="0">
              <a:latin typeface="Palatino Linotype" panose="02040502050505030304" pitchFamily="18" charset="0"/>
            </a:endParaRPr>
          </a:p>
        </p:txBody>
      </p:sp>
    </p:spTree>
    <p:extLst>
      <p:ext uri="{BB962C8B-B14F-4D97-AF65-F5344CB8AC3E}">
        <p14:creationId xmlns:p14="http://schemas.microsoft.com/office/powerpoint/2010/main" val="253517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96752"/>
            <a:ext cx="7643192" cy="5042960"/>
          </a:xfrm>
        </p:spPr>
        <p:txBody>
          <a:bodyPr>
            <a:normAutofit/>
          </a:bodyPr>
          <a:lstStyle/>
          <a:p>
            <a:pPr>
              <a:lnSpc>
                <a:spcPct val="150000"/>
              </a:lnSpc>
              <a:spcBef>
                <a:spcPts val="0"/>
              </a:spcBef>
              <a:buFont typeface="Courier New" panose="02070309020205020404" pitchFamily="49" charset="0"/>
              <a:buChar char="o"/>
            </a:pPr>
            <a:r>
              <a:rPr lang="el-GR" dirty="0" smtClean="0">
                <a:latin typeface="Palatino Linotype" panose="02040502050505030304" pitchFamily="18" charset="0"/>
              </a:rPr>
              <a:t>Βασίζεται </a:t>
            </a:r>
            <a:r>
              <a:rPr lang="el-GR" dirty="0">
                <a:latin typeface="Palatino Linotype" panose="02040502050505030304" pitchFamily="18" charset="0"/>
              </a:rPr>
              <a:t>σε</a:t>
            </a:r>
          </a:p>
          <a:p>
            <a:pPr>
              <a:lnSpc>
                <a:spcPct val="150000"/>
              </a:lnSpc>
              <a:spcBef>
                <a:spcPts val="0"/>
              </a:spcBef>
              <a:buFont typeface="Wingdings" panose="05000000000000000000" pitchFamily="2" charset="2"/>
              <a:buChar char="Ø"/>
            </a:pPr>
            <a:r>
              <a:rPr lang="el-GR" dirty="0" smtClean="0">
                <a:latin typeface="Palatino Linotype" panose="02040502050505030304" pitchFamily="18" charset="0"/>
              </a:rPr>
              <a:t>μεθόδους </a:t>
            </a:r>
            <a:r>
              <a:rPr lang="el-GR" dirty="0">
                <a:latin typeface="Palatino Linotype" panose="02040502050505030304" pitchFamily="18" charset="0"/>
              </a:rPr>
              <a:t>συλλογής δεδομένων που χαρακτηρίζονται από ευελιξία </a:t>
            </a:r>
            <a:r>
              <a:rPr lang="el-GR" dirty="0" smtClean="0">
                <a:latin typeface="Palatino Linotype" panose="02040502050505030304" pitchFamily="18" charset="0"/>
              </a:rPr>
              <a:t>και </a:t>
            </a:r>
            <a:r>
              <a:rPr lang="el-GR" dirty="0">
                <a:latin typeface="Palatino Linotype" panose="02040502050505030304" pitchFamily="18" charset="0"/>
              </a:rPr>
              <a:t>ευαισθησία απέναντι στο κοινωνικό πλαίσιο</a:t>
            </a:r>
          </a:p>
          <a:p>
            <a:pPr>
              <a:lnSpc>
                <a:spcPct val="150000"/>
              </a:lnSpc>
              <a:spcBef>
                <a:spcPts val="0"/>
              </a:spcBef>
              <a:buFont typeface="Wingdings" panose="05000000000000000000" pitchFamily="2" charset="2"/>
              <a:buChar char="Ø"/>
            </a:pPr>
            <a:r>
              <a:rPr lang="el-GR" dirty="0" smtClean="0">
                <a:latin typeface="Palatino Linotype" panose="02040502050505030304" pitchFamily="18" charset="0"/>
              </a:rPr>
              <a:t>μεθόδους </a:t>
            </a:r>
            <a:r>
              <a:rPr lang="el-GR" dirty="0">
                <a:latin typeface="Palatino Linotype" panose="02040502050505030304" pitchFamily="18" charset="0"/>
              </a:rPr>
              <a:t>ανάλυσης που αντιμετωπίζουν τα δεδομένα ολιστικά και στοχεύουν στην κατανόηση της πολυπλοκότητας</a:t>
            </a:r>
            <a:endParaRPr lang="el-GR" dirty="0" smtClean="0">
              <a:latin typeface="Palatino Linotype" panose="02040502050505030304" pitchFamily="18" charset="0"/>
            </a:endParaRPr>
          </a:p>
          <a:p>
            <a:pPr marL="0" indent="0">
              <a:buNone/>
            </a:pPr>
            <a:endParaRPr lang="el-GR" dirty="0">
              <a:latin typeface="Palatino Linotype" panose="02040502050505030304" pitchFamily="18" charset="0"/>
            </a:endParaRPr>
          </a:p>
          <a:p>
            <a:pPr marL="0" indent="0">
              <a:buNone/>
            </a:pPr>
            <a:endParaRPr lang="el-GR" dirty="0" smtClean="0">
              <a:latin typeface="Palatino Linotype" panose="02040502050505030304" pitchFamily="18" charset="0"/>
            </a:endParaRPr>
          </a:p>
          <a:p>
            <a:pPr marL="0" indent="0">
              <a:buNone/>
            </a:pPr>
            <a:endParaRPr lang="el-GR" dirty="0" smtClean="0">
              <a:latin typeface="Palatino Linotype" panose="02040502050505030304" pitchFamily="18" charset="0"/>
            </a:endParaRPr>
          </a:p>
          <a:p>
            <a:endParaRPr lang="en-US" dirty="0"/>
          </a:p>
        </p:txBody>
      </p:sp>
      <p:sp>
        <p:nvSpPr>
          <p:cNvPr id="4" name="Title 1"/>
          <p:cNvSpPr>
            <a:spLocks noGrp="1"/>
          </p:cNvSpPr>
          <p:nvPr>
            <p:ph type="title"/>
          </p:nvPr>
        </p:nvSpPr>
        <p:spPr>
          <a:xfrm>
            <a:off x="539552" y="188640"/>
            <a:ext cx="7239000" cy="648072"/>
          </a:xfrm>
        </p:spPr>
        <p:txBody>
          <a:bodyPr>
            <a:normAutofit/>
          </a:bodyPr>
          <a:lstStyle/>
          <a:p>
            <a:pPr algn="ctr"/>
            <a:r>
              <a:rPr lang="el-GR" sz="3200" dirty="0" smtClean="0">
                <a:latin typeface="Palatino Linotype" panose="02040502050505030304" pitchFamily="18" charset="0"/>
              </a:rPr>
              <a:t>Ποιοτικη ερευνα</a:t>
            </a:r>
            <a:endParaRPr lang="en-US" sz="3200" dirty="0">
              <a:latin typeface="Palatino Linotype" panose="02040502050505030304" pitchFamily="18" charset="0"/>
            </a:endParaRPr>
          </a:p>
        </p:txBody>
      </p:sp>
    </p:spTree>
    <p:extLst>
      <p:ext uri="{BB962C8B-B14F-4D97-AF65-F5344CB8AC3E}">
        <p14:creationId xmlns:p14="http://schemas.microsoft.com/office/powerpoint/2010/main" val="1734108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1881</TotalTime>
  <Words>4685</Words>
  <Application>Microsoft Office PowerPoint</Application>
  <PresentationFormat>On-screen Show (4:3)</PresentationFormat>
  <Paragraphs>418</Paragraphs>
  <Slides>71</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71</vt:i4>
      </vt:variant>
    </vt:vector>
  </HeadingPairs>
  <TitlesOfParts>
    <vt:vector size="73" baseType="lpstr">
      <vt:lpstr>Opulent</vt:lpstr>
      <vt:lpstr>Document</vt:lpstr>
      <vt:lpstr>Μεθοδολογία ποιοτικήσ έρευνασ </vt:lpstr>
      <vt:lpstr>PowerPoint Presentation</vt:lpstr>
      <vt:lpstr>Σταδια επιστημονικησ ερευνασ</vt:lpstr>
      <vt:lpstr>Σταδια επιστημονικησ ερευνασ</vt:lpstr>
      <vt:lpstr>ΠΟΙΟΤΙΚΗ ΕΡΕΥΝΑ</vt:lpstr>
      <vt:lpstr>ΠΟΙΟΤΙΚΗ ΕΡΕΥΝΑ</vt:lpstr>
      <vt:lpstr>Ποιοτικη ερευνα</vt:lpstr>
      <vt:lpstr>Ποιοτικη ερευνα</vt:lpstr>
      <vt:lpstr>Ποιοτικη ερευνα</vt:lpstr>
      <vt:lpstr>Βασικα χαρακτηριστικα τησ Ποιοτικησ ερευνασ</vt:lpstr>
      <vt:lpstr>Βασικα χαρακτηριστικα τησ Ποιοτικησ ερευνασ</vt:lpstr>
      <vt:lpstr>Βασικα χαρακτηριστικα τησ Ποιοτικησ ερευνασ</vt:lpstr>
      <vt:lpstr>Μορφεσ Ποιοτικησ ερευνασ</vt:lpstr>
      <vt:lpstr>φαινομενολογια</vt:lpstr>
      <vt:lpstr>φαινομενολογια</vt:lpstr>
      <vt:lpstr>φαινομενολογια</vt:lpstr>
      <vt:lpstr>φαινομενολογια</vt:lpstr>
      <vt:lpstr>φαινομενολογια</vt:lpstr>
      <vt:lpstr>Σε μια φαινομενολογικη / ερμηνευτικη μελετη</vt:lpstr>
      <vt:lpstr>μια φαινομενολογικη / ερμηνευτικη μελετη</vt:lpstr>
      <vt:lpstr>Σε μια φαινομενολογικη / ερμηνευτικη μελετη</vt:lpstr>
      <vt:lpstr>Εθνογραφια </vt:lpstr>
      <vt:lpstr>Εθνογραφια </vt:lpstr>
      <vt:lpstr>Εθνογραφια </vt:lpstr>
      <vt:lpstr>Εθνογραφια </vt:lpstr>
      <vt:lpstr>Βιογραφικη Μελετη</vt:lpstr>
      <vt:lpstr>Βιογραφικη Μελετη</vt:lpstr>
      <vt:lpstr>Βιογραφικη Μελετη</vt:lpstr>
      <vt:lpstr>Μελετη περιπτωσησ</vt:lpstr>
      <vt:lpstr>Μελετη περιπτωσησ</vt:lpstr>
      <vt:lpstr>Μελετη περιπτωσησ</vt:lpstr>
      <vt:lpstr>Ερευνα δρασησ</vt:lpstr>
      <vt:lpstr>Ερευνα δρασησ</vt:lpstr>
      <vt:lpstr>Ερευνα δρασησ</vt:lpstr>
      <vt:lpstr>Ερευνα δρασησ</vt:lpstr>
      <vt:lpstr>Ερευνα δρασησ: ιστορικη αναδρομη</vt:lpstr>
      <vt:lpstr>Πωσ υλοποιειται η Ερευνα δρασησ</vt:lpstr>
      <vt:lpstr>Περιορισμοι τησ Ερευνασ δρασησ</vt:lpstr>
      <vt:lpstr>θεμελιωμενη / τεκμηριωμενη θεωρια</vt:lpstr>
      <vt:lpstr>θεμελιωμενη / τεκμηριωμενη θεωρiα</vt:lpstr>
      <vt:lpstr>Διαδικασια τησ θθ</vt:lpstr>
      <vt:lpstr>Περιορισμοι τησ ποιοτικησ ερευνασ</vt:lpstr>
      <vt:lpstr>Επιλογη συμμετεχοντων σε ποιοτικη ερευνα</vt:lpstr>
      <vt:lpstr>Μεθοδοι συλλογησ δεδομενων (εργαλεια ή τεχνικεσ) σε ποιοτικη ερευνα</vt:lpstr>
      <vt:lpstr>συνεντευξη</vt:lpstr>
      <vt:lpstr>συνεντευξη</vt:lpstr>
      <vt:lpstr>Γνωρισματα ενοσ καλου συνεντευκτη</vt:lpstr>
      <vt:lpstr>Γνωρισματα ενοσ καλου συνεντευκτη</vt:lpstr>
      <vt:lpstr>Ειδη συνεντευξησ ωσ προσ το βαθμο δομησησ</vt:lpstr>
      <vt:lpstr>Μη δομημενη συνεντευξη</vt:lpstr>
      <vt:lpstr>ημιδομημενη συνεντευξη</vt:lpstr>
      <vt:lpstr>τυποι συνεντευξησ</vt:lpstr>
      <vt:lpstr>διαδικασια συνεντευξησ</vt:lpstr>
      <vt:lpstr>Περιορισμοι τησ συνεντευξησ</vt:lpstr>
      <vt:lpstr>Μη δομημενη παρατηρηση</vt:lpstr>
      <vt:lpstr>Συμμετοχικη παρατηρηση</vt:lpstr>
      <vt:lpstr>δομημενη παρατηρηση</vt:lpstr>
      <vt:lpstr>διαδικασια παρατηρησησ</vt:lpstr>
      <vt:lpstr>Ερευνητικη δεοντολογια-ηθικα διλημματα</vt:lpstr>
      <vt:lpstr>Αναλυση δεδομενων σε ποιοτικη ερευνα</vt:lpstr>
      <vt:lpstr>Αναλυση δεδομενων σε ποιοτικη ερευνα</vt:lpstr>
      <vt:lpstr>Αναλυση δεδομενων σε ποιοτικη ερευνα</vt:lpstr>
      <vt:lpstr>Αναλυση δεδομενων σε ποιοτικη ερευνα</vt:lpstr>
      <vt:lpstr>Αναλυση δεδομενων σε ποιοτικη ερευνα</vt:lpstr>
      <vt:lpstr>Παραδειγμα Αναλυσησ δεδομενων</vt:lpstr>
      <vt:lpstr>Παραδειγμα Αναλυσησ δεδομενων</vt:lpstr>
      <vt:lpstr>Παραδειγμα Αναλυσησ δεδομενων</vt:lpstr>
      <vt:lpstr>Εγκυροτητα &amp; αξιοπιστια σthn ποιοτικη ερευνα</vt:lpstr>
      <vt:lpstr>βιβλιογραφια</vt:lpstr>
      <vt:lpstr>βιβλιογραφια</vt:lpstr>
      <vt:lpstr>βιβλιογραφια</vt:lpstr>
    </vt:vector>
  </TitlesOfParts>
  <Company>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aa</dc:creator>
  <cp:lastModifiedBy>aa</cp:lastModifiedBy>
  <cp:revision>127</cp:revision>
  <dcterms:created xsi:type="dcterms:W3CDTF">2015-01-05T15:09:44Z</dcterms:created>
  <dcterms:modified xsi:type="dcterms:W3CDTF">2015-01-17T08:49:29Z</dcterms:modified>
</cp:coreProperties>
</file>