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ED9591-A311-4027-A78E-48DDC46F0F37}" type="datetimeFigureOut">
              <a:rPr lang="el-GR" smtClean="0"/>
              <a:t>6/5/2020</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518B1-B614-4752-83F6-5287D63C62B9}" type="slidenum">
              <a:rPr lang="el-GR" smtClean="0"/>
              <a:t>‹#›</a:t>
            </a:fld>
            <a:endParaRPr lang="el-GR"/>
          </a:p>
        </p:txBody>
      </p:sp>
    </p:spTree>
    <p:extLst>
      <p:ext uri="{BB962C8B-B14F-4D97-AF65-F5344CB8AC3E}">
        <p14:creationId xmlns:p14="http://schemas.microsoft.com/office/powerpoint/2010/main" val="371471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C54A2-E749-4CAF-A63A-B97B48E79C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49334280-EADF-411C-8552-30B3E51E17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E36E561E-22EC-40FB-9A52-1CB14681AF69}"/>
              </a:ext>
            </a:extLst>
          </p:cNvPr>
          <p:cNvSpPr>
            <a:spLocks noGrp="1"/>
          </p:cNvSpPr>
          <p:nvPr>
            <p:ph type="dt" sz="half" idx="10"/>
          </p:nvPr>
        </p:nvSpPr>
        <p:spPr/>
        <p:txBody>
          <a:bodyPr/>
          <a:lstStyle/>
          <a:p>
            <a:fld id="{CF493652-55FE-4162-8971-1CA8733B2022}" type="datetime1">
              <a:rPr lang="el-GR" smtClean="0"/>
              <a:t>6/5/2020</a:t>
            </a:fld>
            <a:endParaRPr lang="el-GR"/>
          </a:p>
        </p:txBody>
      </p:sp>
      <p:sp>
        <p:nvSpPr>
          <p:cNvPr id="5" name="Footer Placeholder 4">
            <a:extLst>
              <a:ext uri="{FF2B5EF4-FFF2-40B4-BE49-F238E27FC236}">
                <a16:creationId xmlns:a16="http://schemas.microsoft.com/office/drawing/2014/main" id="{DD207D13-ED9C-4386-A407-CF9A14234BA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58E4064-2A0B-4895-B6AF-280722380F0F}"/>
              </a:ext>
            </a:extLst>
          </p:cNvPr>
          <p:cNvSpPr>
            <a:spLocks noGrp="1"/>
          </p:cNvSpPr>
          <p:nvPr>
            <p:ph type="sldNum" sz="quarter" idx="12"/>
          </p:nvPr>
        </p:nvSpPr>
        <p:spPr/>
        <p:txBody>
          <a:bodyPr/>
          <a:lstStyle/>
          <a:p>
            <a:fld id="{0BE91B1D-064D-47F2-AE0F-94591A8D357D}" type="slidenum">
              <a:rPr lang="el-GR" smtClean="0"/>
              <a:t>‹#›</a:t>
            </a:fld>
            <a:endParaRPr lang="el-GR"/>
          </a:p>
        </p:txBody>
      </p:sp>
    </p:spTree>
    <p:extLst>
      <p:ext uri="{BB962C8B-B14F-4D97-AF65-F5344CB8AC3E}">
        <p14:creationId xmlns:p14="http://schemas.microsoft.com/office/powerpoint/2010/main" val="451925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0EE73-3757-4F0A-B138-BEA15BC27138}"/>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888C6019-0D54-43E0-8290-9D477D7105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5CC1A48-04FD-46DC-A30D-20DA2975D101}"/>
              </a:ext>
            </a:extLst>
          </p:cNvPr>
          <p:cNvSpPr>
            <a:spLocks noGrp="1"/>
          </p:cNvSpPr>
          <p:nvPr>
            <p:ph type="dt" sz="half" idx="10"/>
          </p:nvPr>
        </p:nvSpPr>
        <p:spPr/>
        <p:txBody>
          <a:bodyPr/>
          <a:lstStyle/>
          <a:p>
            <a:fld id="{CC33A841-7E82-481B-98D7-57513899EAC4}" type="datetime1">
              <a:rPr lang="el-GR" smtClean="0"/>
              <a:t>6/5/2020</a:t>
            </a:fld>
            <a:endParaRPr lang="el-GR"/>
          </a:p>
        </p:txBody>
      </p:sp>
      <p:sp>
        <p:nvSpPr>
          <p:cNvPr id="5" name="Footer Placeholder 4">
            <a:extLst>
              <a:ext uri="{FF2B5EF4-FFF2-40B4-BE49-F238E27FC236}">
                <a16:creationId xmlns:a16="http://schemas.microsoft.com/office/drawing/2014/main" id="{A86AEBE8-5728-480A-9EA9-6CD20A89C81F}"/>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7D1717D5-FB34-49B1-BB75-E3A275BD0DE8}"/>
              </a:ext>
            </a:extLst>
          </p:cNvPr>
          <p:cNvSpPr>
            <a:spLocks noGrp="1"/>
          </p:cNvSpPr>
          <p:nvPr>
            <p:ph type="sldNum" sz="quarter" idx="12"/>
          </p:nvPr>
        </p:nvSpPr>
        <p:spPr/>
        <p:txBody>
          <a:bodyPr/>
          <a:lstStyle/>
          <a:p>
            <a:fld id="{0BE91B1D-064D-47F2-AE0F-94591A8D357D}" type="slidenum">
              <a:rPr lang="el-GR" smtClean="0"/>
              <a:t>‹#›</a:t>
            </a:fld>
            <a:endParaRPr lang="el-GR"/>
          </a:p>
        </p:txBody>
      </p:sp>
    </p:spTree>
    <p:extLst>
      <p:ext uri="{BB962C8B-B14F-4D97-AF65-F5344CB8AC3E}">
        <p14:creationId xmlns:p14="http://schemas.microsoft.com/office/powerpoint/2010/main" val="274761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C1FE15-C1FC-4E88-9DC3-BE795FBEB0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1B03C93A-EB33-4A73-98DA-67426A5FD4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A6FBDE96-01C7-45F8-87DC-C483AB005CE4}"/>
              </a:ext>
            </a:extLst>
          </p:cNvPr>
          <p:cNvSpPr>
            <a:spLocks noGrp="1"/>
          </p:cNvSpPr>
          <p:nvPr>
            <p:ph type="dt" sz="half" idx="10"/>
          </p:nvPr>
        </p:nvSpPr>
        <p:spPr/>
        <p:txBody>
          <a:bodyPr/>
          <a:lstStyle/>
          <a:p>
            <a:fld id="{9EE7D307-E70E-4C02-83B3-5CEA9500EB22}" type="datetime1">
              <a:rPr lang="el-GR" smtClean="0"/>
              <a:t>6/5/2020</a:t>
            </a:fld>
            <a:endParaRPr lang="el-GR"/>
          </a:p>
        </p:txBody>
      </p:sp>
      <p:sp>
        <p:nvSpPr>
          <p:cNvPr id="5" name="Footer Placeholder 4">
            <a:extLst>
              <a:ext uri="{FF2B5EF4-FFF2-40B4-BE49-F238E27FC236}">
                <a16:creationId xmlns:a16="http://schemas.microsoft.com/office/drawing/2014/main" id="{F79EA36B-5BAB-4D7D-A3F6-4A2F7CDF927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FBFCDDA5-CB3C-4D52-88C3-7CAF74AC3D58}"/>
              </a:ext>
            </a:extLst>
          </p:cNvPr>
          <p:cNvSpPr>
            <a:spLocks noGrp="1"/>
          </p:cNvSpPr>
          <p:nvPr>
            <p:ph type="sldNum" sz="quarter" idx="12"/>
          </p:nvPr>
        </p:nvSpPr>
        <p:spPr/>
        <p:txBody>
          <a:bodyPr/>
          <a:lstStyle/>
          <a:p>
            <a:fld id="{0BE91B1D-064D-47F2-AE0F-94591A8D357D}" type="slidenum">
              <a:rPr lang="el-GR" smtClean="0"/>
              <a:t>‹#›</a:t>
            </a:fld>
            <a:endParaRPr lang="el-GR"/>
          </a:p>
        </p:txBody>
      </p:sp>
    </p:spTree>
    <p:extLst>
      <p:ext uri="{BB962C8B-B14F-4D97-AF65-F5344CB8AC3E}">
        <p14:creationId xmlns:p14="http://schemas.microsoft.com/office/powerpoint/2010/main" val="344188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6B8A3-FAD1-472D-9981-4CB23C302F75}"/>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08CF8E21-974B-4227-AA24-340FEC5715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167831A-0CD1-4769-8C97-BE5713994A29}"/>
              </a:ext>
            </a:extLst>
          </p:cNvPr>
          <p:cNvSpPr>
            <a:spLocks noGrp="1"/>
          </p:cNvSpPr>
          <p:nvPr>
            <p:ph type="dt" sz="half" idx="10"/>
          </p:nvPr>
        </p:nvSpPr>
        <p:spPr/>
        <p:txBody>
          <a:bodyPr/>
          <a:lstStyle/>
          <a:p>
            <a:fld id="{ABC70446-D377-40C1-B5C1-2E16F9C9A65D}" type="datetime1">
              <a:rPr lang="el-GR" smtClean="0"/>
              <a:t>6/5/2020</a:t>
            </a:fld>
            <a:endParaRPr lang="el-GR"/>
          </a:p>
        </p:txBody>
      </p:sp>
      <p:sp>
        <p:nvSpPr>
          <p:cNvPr id="5" name="Footer Placeholder 4">
            <a:extLst>
              <a:ext uri="{FF2B5EF4-FFF2-40B4-BE49-F238E27FC236}">
                <a16:creationId xmlns:a16="http://schemas.microsoft.com/office/drawing/2014/main" id="{C4CED2CE-788C-4145-AB07-7DDA7F8488F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65E6A94-C970-4558-8436-CFECB5ABD1DD}"/>
              </a:ext>
            </a:extLst>
          </p:cNvPr>
          <p:cNvSpPr>
            <a:spLocks noGrp="1"/>
          </p:cNvSpPr>
          <p:nvPr>
            <p:ph type="sldNum" sz="quarter" idx="12"/>
          </p:nvPr>
        </p:nvSpPr>
        <p:spPr/>
        <p:txBody>
          <a:bodyPr/>
          <a:lstStyle/>
          <a:p>
            <a:fld id="{0BE91B1D-064D-47F2-AE0F-94591A8D357D}" type="slidenum">
              <a:rPr lang="el-GR" smtClean="0"/>
              <a:t>‹#›</a:t>
            </a:fld>
            <a:endParaRPr lang="el-GR"/>
          </a:p>
        </p:txBody>
      </p:sp>
    </p:spTree>
    <p:extLst>
      <p:ext uri="{BB962C8B-B14F-4D97-AF65-F5344CB8AC3E}">
        <p14:creationId xmlns:p14="http://schemas.microsoft.com/office/powerpoint/2010/main" val="13856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F8771-A411-463D-A6BA-8BEED8F83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B7B7203B-6DF7-4BB7-A0DC-C6921AC8A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B7D9C0-332A-46EE-8EA2-E48C44460415}"/>
              </a:ext>
            </a:extLst>
          </p:cNvPr>
          <p:cNvSpPr>
            <a:spLocks noGrp="1"/>
          </p:cNvSpPr>
          <p:nvPr>
            <p:ph type="dt" sz="half" idx="10"/>
          </p:nvPr>
        </p:nvSpPr>
        <p:spPr/>
        <p:txBody>
          <a:bodyPr/>
          <a:lstStyle/>
          <a:p>
            <a:fld id="{B0D54779-60DC-49B6-9C34-332693B6CCBB}" type="datetime1">
              <a:rPr lang="el-GR" smtClean="0"/>
              <a:t>6/5/2020</a:t>
            </a:fld>
            <a:endParaRPr lang="el-GR"/>
          </a:p>
        </p:txBody>
      </p:sp>
      <p:sp>
        <p:nvSpPr>
          <p:cNvPr id="5" name="Footer Placeholder 4">
            <a:extLst>
              <a:ext uri="{FF2B5EF4-FFF2-40B4-BE49-F238E27FC236}">
                <a16:creationId xmlns:a16="http://schemas.microsoft.com/office/drawing/2014/main" id="{1EA08477-CA85-468A-B8EB-6FAE404682E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FED9179-01EE-44BA-91EE-E047899C40A4}"/>
              </a:ext>
            </a:extLst>
          </p:cNvPr>
          <p:cNvSpPr>
            <a:spLocks noGrp="1"/>
          </p:cNvSpPr>
          <p:nvPr>
            <p:ph type="sldNum" sz="quarter" idx="12"/>
          </p:nvPr>
        </p:nvSpPr>
        <p:spPr/>
        <p:txBody>
          <a:bodyPr/>
          <a:lstStyle/>
          <a:p>
            <a:fld id="{0BE91B1D-064D-47F2-AE0F-94591A8D357D}" type="slidenum">
              <a:rPr lang="el-GR" smtClean="0"/>
              <a:t>‹#›</a:t>
            </a:fld>
            <a:endParaRPr lang="el-GR"/>
          </a:p>
        </p:txBody>
      </p:sp>
    </p:spTree>
    <p:extLst>
      <p:ext uri="{BB962C8B-B14F-4D97-AF65-F5344CB8AC3E}">
        <p14:creationId xmlns:p14="http://schemas.microsoft.com/office/powerpoint/2010/main" val="306841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9FF2-42DD-4252-9DAF-4C7469E51145}"/>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72BFCB79-E642-4BC7-A76A-F0EE5AB648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6426205D-1E8D-462B-816C-84518E5DD5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BB83CDB1-4FD3-473A-A4DF-2C6ED6086B70}"/>
              </a:ext>
            </a:extLst>
          </p:cNvPr>
          <p:cNvSpPr>
            <a:spLocks noGrp="1"/>
          </p:cNvSpPr>
          <p:nvPr>
            <p:ph type="dt" sz="half" idx="10"/>
          </p:nvPr>
        </p:nvSpPr>
        <p:spPr/>
        <p:txBody>
          <a:bodyPr/>
          <a:lstStyle/>
          <a:p>
            <a:fld id="{4E38E151-A4AB-4E57-A79B-B6D18BABBB6B}" type="datetime1">
              <a:rPr lang="el-GR" smtClean="0"/>
              <a:t>6/5/2020</a:t>
            </a:fld>
            <a:endParaRPr lang="el-GR"/>
          </a:p>
        </p:txBody>
      </p:sp>
      <p:sp>
        <p:nvSpPr>
          <p:cNvPr id="6" name="Footer Placeholder 5">
            <a:extLst>
              <a:ext uri="{FF2B5EF4-FFF2-40B4-BE49-F238E27FC236}">
                <a16:creationId xmlns:a16="http://schemas.microsoft.com/office/drawing/2014/main" id="{AAA418E7-9748-4A6D-B6A1-CE312365248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A1DE798F-DB24-49EE-88C2-5A1503FF3E8C}"/>
              </a:ext>
            </a:extLst>
          </p:cNvPr>
          <p:cNvSpPr>
            <a:spLocks noGrp="1"/>
          </p:cNvSpPr>
          <p:nvPr>
            <p:ph type="sldNum" sz="quarter" idx="12"/>
          </p:nvPr>
        </p:nvSpPr>
        <p:spPr/>
        <p:txBody>
          <a:bodyPr/>
          <a:lstStyle/>
          <a:p>
            <a:fld id="{0BE91B1D-064D-47F2-AE0F-94591A8D357D}" type="slidenum">
              <a:rPr lang="el-GR" smtClean="0"/>
              <a:t>‹#›</a:t>
            </a:fld>
            <a:endParaRPr lang="el-GR"/>
          </a:p>
        </p:txBody>
      </p:sp>
    </p:spTree>
    <p:extLst>
      <p:ext uri="{BB962C8B-B14F-4D97-AF65-F5344CB8AC3E}">
        <p14:creationId xmlns:p14="http://schemas.microsoft.com/office/powerpoint/2010/main" val="393413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37163-54D9-4715-99C1-8FC73C96D44E}"/>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DBC2C47C-EBC4-46E6-8631-F1D5232F7B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6CD2DE-3F81-46DB-B958-29DACEB312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AE06ED27-7524-4DF7-A8E4-E563EBF1D5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AEEAA-B9BE-4A24-A2E6-74A09F7E19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649842AF-8BA2-4967-B36D-C5F66E55CF59}"/>
              </a:ext>
            </a:extLst>
          </p:cNvPr>
          <p:cNvSpPr>
            <a:spLocks noGrp="1"/>
          </p:cNvSpPr>
          <p:nvPr>
            <p:ph type="dt" sz="half" idx="10"/>
          </p:nvPr>
        </p:nvSpPr>
        <p:spPr/>
        <p:txBody>
          <a:bodyPr/>
          <a:lstStyle/>
          <a:p>
            <a:fld id="{76B70D5D-B56C-4EBE-A8F9-8EE550C36796}" type="datetime1">
              <a:rPr lang="el-GR" smtClean="0"/>
              <a:t>6/5/2020</a:t>
            </a:fld>
            <a:endParaRPr lang="el-GR"/>
          </a:p>
        </p:txBody>
      </p:sp>
      <p:sp>
        <p:nvSpPr>
          <p:cNvPr id="8" name="Footer Placeholder 7">
            <a:extLst>
              <a:ext uri="{FF2B5EF4-FFF2-40B4-BE49-F238E27FC236}">
                <a16:creationId xmlns:a16="http://schemas.microsoft.com/office/drawing/2014/main" id="{692077B1-3E1A-449D-B485-8E00AD3F189D}"/>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391F9286-66D0-4B31-9330-5C21BABE87FD}"/>
              </a:ext>
            </a:extLst>
          </p:cNvPr>
          <p:cNvSpPr>
            <a:spLocks noGrp="1"/>
          </p:cNvSpPr>
          <p:nvPr>
            <p:ph type="sldNum" sz="quarter" idx="12"/>
          </p:nvPr>
        </p:nvSpPr>
        <p:spPr/>
        <p:txBody>
          <a:bodyPr/>
          <a:lstStyle/>
          <a:p>
            <a:fld id="{0BE91B1D-064D-47F2-AE0F-94591A8D357D}" type="slidenum">
              <a:rPr lang="el-GR" smtClean="0"/>
              <a:t>‹#›</a:t>
            </a:fld>
            <a:endParaRPr lang="el-GR"/>
          </a:p>
        </p:txBody>
      </p:sp>
    </p:spTree>
    <p:extLst>
      <p:ext uri="{BB962C8B-B14F-4D97-AF65-F5344CB8AC3E}">
        <p14:creationId xmlns:p14="http://schemas.microsoft.com/office/powerpoint/2010/main" val="842329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CAA90-C601-47E6-8C59-BEFDC64FB94C}"/>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62148F4B-6E3A-4BA2-B3CA-02B276448B09}"/>
              </a:ext>
            </a:extLst>
          </p:cNvPr>
          <p:cNvSpPr>
            <a:spLocks noGrp="1"/>
          </p:cNvSpPr>
          <p:nvPr>
            <p:ph type="dt" sz="half" idx="10"/>
          </p:nvPr>
        </p:nvSpPr>
        <p:spPr/>
        <p:txBody>
          <a:bodyPr/>
          <a:lstStyle/>
          <a:p>
            <a:fld id="{E6C8B84A-4FEA-4493-A3F8-FACAB42F47BF}" type="datetime1">
              <a:rPr lang="el-GR" smtClean="0"/>
              <a:t>6/5/2020</a:t>
            </a:fld>
            <a:endParaRPr lang="el-GR"/>
          </a:p>
        </p:txBody>
      </p:sp>
      <p:sp>
        <p:nvSpPr>
          <p:cNvPr id="4" name="Footer Placeholder 3">
            <a:extLst>
              <a:ext uri="{FF2B5EF4-FFF2-40B4-BE49-F238E27FC236}">
                <a16:creationId xmlns:a16="http://schemas.microsoft.com/office/drawing/2014/main" id="{4F14C88E-442B-476B-B3DC-A73AA0184D53}"/>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297FCCA8-B6D8-4D2C-81DA-7F46D03C7E9D}"/>
              </a:ext>
            </a:extLst>
          </p:cNvPr>
          <p:cNvSpPr>
            <a:spLocks noGrp="1"/>
          </p:cNvSpPr>
          <p:nvPr>
            <p:ph type="sldNum" sz="quarter" idx="12"/>
          </p:nvPr>
        </p:nvSpPr>
        <p:spPr/>
        <p:txBody>
          <a:bodyPr/>
          <a:lstStyle/>
          <a:p>
            <a:fld id="{0BE91B1D-064D-47F2-AE0F-94591A8D357D}" type="slidenum">
              <a:rPr lang="el-GR" smtClean="0"/>
              <a:t>‹#›</a:t>
            </a:fld>
            <a:endParaRPr lang="el-GR"/>
          </a:p>
        </p:txBody>
      </p:sp>
    </p:spTree>
    <p:extLst>
      <p:ext uri="{BB962C8B-B14F-4D97-AF65-F5344CB8AC3E}">
        <p14:creationId xmlns:p14="http://schemas.microsoft.com/office/powerpoint/2010/main" val="3404080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B2DDFF-21C2-4E53-B90C-D144EF1621CE}"/>
              </a:ext>
            </a:extLst>
          </p:cNvPr>
          <p:cNvSpPr>
            <a:spLocks noGrp="1"/>
          </p:cNvSpPr>
          <p:nvPr>
            <p:ph type="dt" sz="half" idx="10"/>
          </p:nvPr>
        </p:nvSpPr>
        <p:spPr/>
        <p:txBody>
          <a:bodyPr/>
          <a:lstStyle/>
          <a:p>
            <a:fld id="{200B89FD-E6A7-42BA-997A-97753E2D3FE4}" type="datetime1">
              <a:rPr lang="el-GR" smtClean="0"/>
              <a:t>6/5/2020</a:t>
            </a:fld>
            <a:endParaRPr lang="el-GR"/>
          </a:p>
        </p:txBody>
      </p:sp>
      <p:sp>
        <p:nvSpPr>
          <p:cNvPr id="3" name="Footer Placeholder 2">
            <a:extLst>
              <a:ext uri="{FF2B5EF4-FFF2-40B4-BE49-F238E27FC236}">
                <a16:creationId xmlns:a16="http://schemas.microsoft.com/office/drawing/2014/main" id="{7D01F458-EB35-4CCD-9A04-D290FB8A9595}"/>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321E8EAD-3C0F-4F88-8F5A-FAFBEDAD9B8F}"/>
              </a:ext>
            </a:extLst>
          </p:cNvPr>
          <p:cNvSpPr>
            <a:spLocks noGrp="1"/>
          </p:cNvSpPr>
          <p:nvPr>
            <p:ph type="sldNum" sz="quarter" idx="12"/>
          </p:nvPr>
        </p:nvSpPr>
        <p:spPr/>
        <p:txBody>
          <a:bodyPr/>
          <a:lstStyle/>
          <a:p>
            <a:fld id="{0BE91B1D-064D-47F2-AE0F-94591A8D357D}" type="slidenum">
              <a:rPr lang="el-GR" smtClean="0"/>
              <a:t>‹#›</a:t>
            </a:fld>
            <a:endParaRPr lang="el-GR"/>
          </a:p>
        </p:txBody>
      </p:sp>
    </p:spTree>
    <p:extLst>
      <p:ext uri="{BB962C8B-B14F-4D97-AF65-F5344CB8AC3E}">
        <p14:creationId xmlns:p14="http://schemas.microsoft.com/office/powerpoint/2010/main" val="713443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13776-6291-426B-816E-4626AABF58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6A9CF195-2120-4E51-8898-59D85EF034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4DBA04FC-10A1-4453-A87E-8DE0303FC0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358473-89C3-4D4B-95C0-8E013E8AB409}"/>
              </a:ext>
            </a:extLst>
          </p:cNvPr>
          <p:cNvSpPr>
            <a:spLocks noGrp="1"/>
          </p:cNvSpPr>
          <p:nvPr>
            <p:ph type="dt" sz="half" idx="10"/>
          </p:nvPr>
        </p:nvSpPr>
        <p:spPr/>
        <p:txBody>
          <a:bodyPr/>
          <a:lstStyle/>
          <a:p>
            <a:fld id="{F92E3217-88CD-421B-8810-0292B4DA7B55}" type="datetime1">
              <a:rPr lang="el-GR" smtClean="0"/>
              <a:t>6/5/2020</a:t>
            </a:fld>
            <a:endParaRPr lang="el-GR"/>
          </a:p>
        </p:txBody>
      </p:sp>
      <p:sp>
        <p:nvSpPr>
          <p:cNvPr id="6" name="Footer Placeholder 5">
            <a:extLst>
              <a:ext uri="{FF2B5EF4-FFF2-40B4-BE49-F238E27FC236}">
                <a16:creationId xmlns:a16="http://schemas.microsoft.com/office/drawing/2014/main" id="{AC06DA92-F3AA-472F-8903-7721F634408F}"/>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D6C7427A-0255-4238-A8F2-976C537751DA}"/>
              </a:ext>
            </a:extLst>
          </p:cNvPr>
          <p:cNvSpPr>
            <a:spLocks noGrp="1"/>
          </p:cNvSpPr>
          <p:nvPr>
            <p:ph type="sldNum" sz="quarter" idx="12"/>
          </p:nvPr>
        </p:nvSpPr>
        <p:spPr/>
        <p:txBody>
          <a:bodyPr/>
          <a:lstStyle/>
          <a:p>
            <a:fld id="{0BE91B1D-064D-47F2-AE0F-94591A8D357D}" type="slidenum">
              <a:rPr lang="el-GR" smtClean="0"/>
              <a:t>‹#›</a:t>
            </a:fld>
            <a:endParaRPr lang="el-GR"/>
          </a:p>
        </p:txBody>
      </p:sp>
    </p:spTree>
    <p:extLst>
      <p:ext uri="{BB962C8B-B14F-4D97-AF65-F5344CB8AC3E}">
        <p14:creationId xmlns:p14="http://schemas.microsoft.com/office/powerpoint/2010/main" val="2190289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E181B-8208-4B4D-8EFC-62029BDB2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37D66618-E857-46BD-A5D2-3B85BFD64B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3956C8B6-F773-4099-9E11-53F8BD595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2107D6-CC90-4BF5-8ACA-9E43C2311668}"/>
              </a:ext>
            </a:extLst>
          </p:cNvPr>
          <p:cNvSpPr>
            <a:spLocks noGrp="1"/>
          </p:cNvSpPr>
          <p:nvPr>
            <p:ph type="dt" sz="half" idx="10"/>
          </p:nvPr>
        </p:nvSpPr>
        <p:spPr/>
        <p:txBody>
          <a:bodyPr/>
          <a:lstStyle/>
          <a:p>
            <a:fld id="{5BD38B92-AD24-4834-A697-A33E651A0478}" type="datetime1">
              <a:rPr lang="el-GR" smtClean="0"/>
              <a:t>6/5/2020</a:t>
            </a:fld>
            <a:endParaRPr lang="el-GR"/>
          </a:p>
        </p:txBody>
      </p:sp>
      <p:sp>
        <p:nvSpPr>
          <p:cNvPr id="6" name="Footer Placeholder 5">
            <a:extLst>
              <a:ext uri="{FF2B5EF4-FFF2-40B4-BE49-F238E27FC236}">
                <a16:creationId xmlns:a16="http://schemas.microsoft.com/office/drawing/2014/main" id="{B6E68422-440A-4BAC-93BF-50947F10CD9A}"/>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109E7C7-A561-4B8E-B128-9230884F6F10}"/>
              </a:ext>
            </a:extLst>
          </p:cNvPr>
          <p:cNvSpPr>
            <a:spLocks noGrp="1"/>
          </p:cNvSpPr>
          <p:nvPr>
            <p:ph type="sldNum" sz="quarter" idx="12"/>
          </p:nvPr>
        </p:nvSpPr>
        <p:spPr/>
        <p:txBody>
          <a:bodyPr/>
          <a:lstStyle/>
          <a:p>
            <a:fld id="{0BE91B1D-064D-47F2-AE0F-94591A8D357D}" type="slidenum">
              <a:rPr lang="el-GR" smtClean="0"/>
              <a:t>‹#›</a:t>
            </a:fld>
            <a:endParaRPr lang="el-GR"/>
          </a:p>
        </p:txBody>
      </p:sp>
    </p:spTree>
    <p:extLst>
      <p:ext uri="{BB962C8B-B14F-4D97-AF65-F5344CB8AC3E}">
        <p14:creationId xmlns:p14="http://schemas.microsoft.com/office/powerpoint/2010/main" val="131594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6E7C2-B4E9-4A44-89D9-B28C0EF536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4450B31E-43A9-4864-8BBC-EEE0D52A66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C5F2DAA-07A7-41C0-A93B-26ADC2F108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6351F-B2C0-408C-8960-D28545C3804E}" type="datetime1">
              <a:rPr lang="el-GR" smtClean="0"/>
              <a:t>6/5/2020</a:t>
            </a:fld>
            <a:endParaRPr lang="el-GR"/>
          </a:p>
        </p:txBody>
      </p:sp>
      <p:sp>
        <p:nvSpPr>
          <p:cNvPr id="5" name="Footer Placeholder 4">
            <a:extLst>
              <a:ext uri="{FF2B5EF4-FFF2-40B4-BE49-F238E27FC236}">
                <a16:creationId xmlns:a16="http://schemas.microsoft.com/office/drawing/2014/main" id="{3DA36E0A-CC64-443E-81AA-2CF9B00A2C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5C4DE519-45C0-41B4-9070-BADA57165B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91B1D-064D-47F2-AE0F-94591A8D357D}" type="slidenum">
              <a:rPr lang="el-GR" smtClean="0"/>
              <a:t>‹#›</a:t>
            </a:fld>
            <a:endParaRPr lang="el-GR"/>
          </a:p>
        </p:txBody>
      </p:sp>
    </p:spTree>
    <p:extLst>
      <p:ext uri="{BB962C8B-B14F-4D97-AF65-F5344CB8AC3E}">
        <p14:creationId xmlns:p14="http://schemas.microsoft.com/office/powerpoint/2010/main" val="2549508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136BA-C334-4C56-8686-F2273AEE3931}"/>
              </a:ext>
            </a:extLst>
          </p:cNvPr>
          <p:cNvSpPr>
            <a:spLocks noGrp="1"/>
          </p:cNvSpPr>
          <p:nvPr>
            <p:ph type="ctrTitle"/>
          </p:nvPr>
        </p:nvSpPr>
        <p:spPr/>
        <p:txBody>
          <a:bodyPr>
            <a:normAutofit/>
          </a:bodyPr>
          <a:lstStyle/>
          <a:p>
            <a:r>
              <a:rPr lang="el-GR" dirty="0"/>
              <a:t>ΧΡΗΣΗ ΣΥΝΘΕΤΩΝ </a:t>
            </a:r>
            <a:r>
              <a:rPr lang="el-GR"/>
              <a:t>ΥΛΙΚΩΝ ΣΤΙΣ ΚΑΤΑΣΚΕΣ </a:t>
            </a:r>
            <a:endParaRPr lang="el-GR" dirty="0"/>
          </a:p>
        </p:txBody>
      </p:sp>
      <p:sp>
        <p:nvSpPr>
          <p:cNvPr id="4" name="Slide Number Placeholder 3">
            <a:extLst>
              <a:ext uri="{FF2B5EF4-FFF2-40B4-BE49-F238E27FC236}">
                <a16:creationId xmlns:a16="http://schemas.microsoft.com/office/drawing/2014/main" id="{DA7A0EC1-FF09-449F-8AE2-3B9A5608103E}"/>
              </a:ext>
            </a:extLst>
          </p:cNvPr>
          <p:cNvSpPr>
            <a:spLocks noGrp="1"/>
          </p:cNvSpPr>
          <p:nvPr>
            <p:ph type="sldNum" sz="quarter" idx="12"/>
          </p:nvPr>
        </p:nvSpPr>
        <p:spPr/>
        <p:txBody>
          <a:bodyPr/>
          <a:lstStyle/>
          <a:p>
            <a:fld id="{0BE91B1D-064D-47F2-AE0F-94591A8D357D}" type="slidenum">
              <a:rPr lang="el-GR" smtClean="0"/>
              <a:t>1</a:t>
            </a:fld>
            <a:endParaRPr lang="el-GR"/>
          </a:p>
        </p:txBody>
      </p:sp>
    </p:spTree>
    <p:extLst>
      <p:ext uri="{BB962C8B-B14F-4D97-AF65-F5344CB8AC3E}">
        <p14:creationId xmlns:p14="http://schemas.microsoft.com/office/powerpoint/2010/main" val="1897772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25F5A-2098-4A94-8535-26456A3959CC}"/>
              </a:ext>
            </a:extLst>
          </p:cNvPr>
          <p:cNvSpPr>
            <a:spLocks noGrp="1"/>
          </p:cNvSpPr>
          <p:nvPr>
            <p:ph type="title"/>
          </p:nvPr>
        </p:nvSpPr>
        <p:spPr/>
        <p:txBody>
          <a:bodyPr>
            <a:noAutofit/>
          </a:bodyPr>
          <a:lstStyle/>
          <a:p>
            <a:r>
              <a:rPr lang="el-GR" sz="2000" dirty="0"/>
              <a:t>Οι ίνες υάλου, αν και είναι ανθεκτικές στους περισσότερους διαλύτες, αντιδρούν με ορισμένες αλκαλικές ενώσεις και ισχυρά οξέα. Ο ύαλος παρέχει εξαιρετική θερμική και ηλεκτρική μόνωση. Τα φύλλα υάλου έχουν μικρότερη αντοχή σε κόπωση από τα φύλλα άνθρακα ή αραμιδίου, αλλά μεγαλύτερη από τα περισσότερα μέταλλα. Όπως και ο άνθρακας, ο ύαλος δεν παρουσιάζει ερπυστικές παραμορφώσεις, είναι όμως ευπαθής σε διάβρωση. </a:t>
            </a:r>
          </a:p>
        </p:txBody>
      </p:sp>
      <p:pic>
        <p:nvPicPr>
          <p:cNvPr id="5" name="Content Placeholder 4">
            <a:extLst>
              <a:ext uri="{FF2B5EF4-FFF2-40B4-BE49-F238E27FC236}">
                <a16:creationId xmlns:a16="http://schemas.microsoft.com/office/drawing/2014/main" id="{EE264EBE-DD99-4F50-9709-D8528E7225B0}"/>
              </a:ext>
            </a:extLst>
          </p:cNvPr>
          <p:cNvPicPr>
            <a:picLocks noGrp="1" noChangeAspect="1"/>
          </p:cNvPicPr>
          <p:nvPr>
            <p:ph idx="1"/>
          </p:nvPr>
        </p:nvPicPr>
        <p:blipFill>
          <a:blip r:embed="rId2"/>
          <a:stretch>
            <a:fillRect/>
          </a:stretch>
        </p:blipFill>
        <p:spPr>
          <a:xfrm>
            <a:off x="3943350" y="2810669"/>
            <a:ext cx="4305300" cy="2381250"/>
          </a:xfrm>
          <a:prstGeom prst="rect">
            <a:avLst/>
          </a:prstGeom>
        </p:spPr>
      </p:pic>
      <p:sp>
        <p:nvSpPr>
          <p:cNvPr id="4" name="Slide Number Placeholder 3">
            <a:extLst>
              <a:ext uri="{FF2B5EF4-FFF2-40B4-BE49-F238E27FC236}">
                <a16:creationId xmlns:a16="http://schemas.microsoft.com/office/drawing/2014/main" id="{2CF0D3EC-2802-4F89-A04E-F0C429800793}"/>
              </a:ext>
            </a:extLst>
          </p:cNvPr>
          <p:cNvSpPr>
            <a:spLocks noGrp="1"/>
          </p:cNvSpPr>
          <p:nvPr>
            <p:ph type="sldNum" sz="quarter" idx="12"/>
          </p:nvPr>
        </p:nvSpPr>
        <p:spPr/>
        <p:txBody>
          <a:bodyPr/>
          <a:lstStyle/>
          <a:p>
            <a:fld id="{0BE91B1D-064D-47F2-AE0F-94591A8D357D}" type="slidenum">
              <a:rPr lang="el-GR" smtClean="0"/>
              <a:t>10</a:t>
            </a:fld>
            <a:endParaRPr lang="el-GR"/>
          </a:p>
        </p:txBody>
      </p:sp>
    </p:spTree>
    <p:extLst>
      <p:ext uri="{BB962C8B-B14F-4D97-AF65-F5344CB8AC3E}">
        <p14:creationId xmlns:p14="http://schemas.microsoft.com/office/powerpoint/2010/main" val="153260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B9976-01FA-466D-8151-46F4A55A2CCE}"/>
              </a:ext>
            </a:extLst>
          </p:cNvPr>
          <p:cNvSpPr>
            <a:spLocks noGrp="1"/>
          </p:cNvSpPr>
          <p:nvPr>
            <p:ph type="title"/>
          </p:nvPr>
        </p:nvSpPr>
        <p:spPr/>
        <p:txBody>
          <a:bodyPr/>
          <a:lstStyle/>
          <a:p>
            <a:r>
              <a:rPr lang="el-GR" dirty="0"/>
              <a:t>Ίνες άνθρακα ( ανθρακονήματα )</a:t>
            </a:r>
          </a:p>
        </p:txBody>
      </p:sp>
      <p:sp>
        <p:nvSpPr>
          <p:cNvPr id="3" name="Content Placeholder 2">
            <a:extLst>
              <a:ext uri="{FF2B5EF4-FFF2-40B4-BE49-F238E27FC236}">
                <a16:creationId xmlns:a16="http://schemas.microsoft.com/office/drawing/2014/main" id="{05A21CD7-EC1D-4F85-9E3E-01A2375EA0C8}"/>
              </a:ext>
            </a:extLst>
          </p:cNvPr>
          <p:cNvSpPr>
            <a:spLocks noGrp="1"/>
          </p:cNvSpPr>
          <p:nvPr>
            <p:ph idx="1"/>
          </p:nvPr>
        </p:nvSpPr>
        <p:spPr/>
        <p:txBody>
          <a:bodyPr/>
          <a:lstStyle/>
          <a:p>
            <a:r>
              <a:rPr lang="el-GR" dirty="0"/>
              <a:t>Οι ίνες άνθρακα είναι η επικρατέστερη ενίσχυση υψηλής αντοχής και υψηλού μέτρου ελαστικότητας, η οποία χρησιμοποιείται για την παρασκευή υψηλών επιδόσεων σύνθετων υλικών ρητινικής μήτρας. Γενικά, όταν απαιτείται ο βέλτιστος συνδυασμός μηχανικής συμπεριφοράς και ελάττωσης του βάρους, οι χρησιμοποιούμενες ίνες είναι,.</a:t>
            </a:r>
          </a:p>
        </p:txBody>
      </p:sp>
      <p:sp>
        <p:nvSpPr>
          <p:cNvPr id="4" name="Slide Number Placeholder 3">
            <a:extLst>
              <a:ext uri="{FF2B5EF4-FFF2-40B4-BE49-F238E27FC236}">
                <a16:creationId xmlns:a16="http://schemas.microsoft.com/office/drawing/2014/main" id="{D600AA2E-D5F5-42C4-B9DE-D5B7A136285B}"/>
              </a:ext>
            </a:extLst>
          </p:cNvPr>
          <p:cNvSpPr>
            <a:spLocks noGrp="1"/>
          </p:cNvSpPr>
          <p:nvPr>
            <p:ph type="sldNum" sz="quarter" idx="12"/>
          </p:nvPr>
        </p:nvSpPr>
        <p:spPr/>
        <p:txBody>
          <a:bodyPr/>
          <a:lstStyle/>
          <a:p>
            <a:fld id="{0BE91B1D-064D-47F2-AE0F-94591A8D357D}" type="slidenum">
              <a:rPr lang="el-GR" smtClean="0"/>
              <a:t>11</a:t>
            </a:fld>
            <a:endParaRPr lang="el-GR"/>
          </a:p>
        </p:txBody>
      </p:sp>
    </p:spTree>
    <p:extLst>
      <p:ext uri="{BB962C8B-B14F-4D97-AF65-F5344CB8AC3E}">
        <p14:creationId xmlns:p14="http://schemas.microsoft.com/office/powerpoint/2010/main" val="1605744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B86A-E7FA-43B3-8E86-CCE981EEB866}"/>
              </a:ext>
            </a:extLst>
          </p:cNvPr>
          <p:cNvSpPr>
            <a:spLocks noGrp="1"/>
          </p:cNvSpPr>
          <p:nvPr>
            <p:ph type="title"/>
          </p:nvPr>
        </p:nvSpPr>
        <p:spPr/>
        <p:txBody>
          <a:bodyPr>
            <a:noAutofit/>
          </a:bodyPr>
          <a:lstStyle/>
          <a:p>
            <a:r>
              <a:rPr lang="el-GR" sz="2400" dirty="0"/>
              <a:t>Τυπική δομή ανθρακονήματος ,όπως έχει ληφθεί από ηλεκτρονικό μικροσκόπιο, παρουσιάζεται στο σχήμα 2.1.2.1 Είδος υαλονήματος Εφελκυστική αντοχή Μέτρο ελαστικότητας Επιμήκυνση θραύσης Πυκνότητα (MPa) (GPa) (%) (gr/cm3 ) Υαλος-Ε 2000-3000 70-75 3.0-4.5 2.54 Υαλος-S 3500-4800 85-90 4.5-5.5 2.48 Τ.Ε.Ι ΠΕΙΡΑΙΑ συνήθως, ίνες άνθρακα</a:t>
            </a:r>
          </a:p>
        </p:txBody>
      </p:sp>
      <p:pic>
        <p:nvPicPr>
          <p:cNvPr id="5" name="Content Placeholder 4">
            <a:extLst>
              <a:ext uri="{FF2B5EF4-FFF2-40B4-BE49-F238E27FC236}">
                <a16:creationId xmlns:a16="http://schemas.microsoft.com/office/drawing/2014/main" id="{0685D0D3-8287-4356-A4B5-B800EB89AF96}"/>
              </a:ext>
            </a:extLst>
          </p:cNvPr>
          <p:cNvPicPr>
            <a:picLocks noGrp="1" noChangeAspect="1"/>
          </p:cNvPicPr>
          <p:nvPr>
            <p:ph idx="1"/>
          </p:nvPr>
        </p:nvPicPr>
        <p:blipFill>
          <a:blip r:embed="rId2"/>
          <a:stretch>
            <a:fillRect/>
          </a:stretch>
        </p:blipFill>
        <p:spPr>
          <a:xfrm>
            <a:off x="314412" y="2223352"/>
            <a:ext cx="5372100" cy="3086100"/>
          </a:xfrm>
          <a:prstGeom prst="rect">
            <a:avLst/>
          </a:prstGeom>
        </p:spPr>
      </p:pic>
      <p:sp>
        <p:nvSpPr>
          <p:cNvPr id="4" name="Slide Number Placeholder 3">
            <a:extLst>
              <a:ext uri="{FF2B5EF4-FFF2-40B4-BE49-F238E27FC236}">
                <a16:creationId xmlns:a16="http://schemas.microsoft.com/office/drawing/2014/main" id="{6A71B09A-6D10-4EAF-B013-CB2668FE70AC}"/>
              </a:ext>
            </a:extLst>
          </p:cNvPr>
          <p:cNvSpPr>
            <a:spLocks noGrp="1"/>
          </p:cNvSpPr>
          <p:nvPr>
            <p:ph type="sldNum" sz="quarter" idx="12"/>
          </p:nvPr>
        </p:nvSpPr>
        <p:spPr/>
        <p:txBody>
          <a:bodyPr/>
          <a:lstStyle/>
          <a:p>
            <a:fld id="{0BE91B1D-064D-47F2-AE0F-94591A8D357D}" type="slidenum">
              <a:rPr lang="el-GR" smtClean="0"/>
              <a:t>12</a:t>
            </a:fld>
            <a:endParaRPr lang="el-GR"/>
          </a:p>
        </p:txBody>
      </p:sp>
      <p:pic>
        <p:nvPicPr>
          <p:cNvPr id="6" name="Picture 5">
            <a:extLst>
              <a:ext uri="{FF2B5EF4-FFF2-40B4-BE49-F238E27FC236}">
                <a16:creationId xmlns:a16="http://schemas.microsoft.com/office/drawing/2014/main" id="{F2E3AFBD-F759-440D-B880-3BBAEA625695}"/>
              </a:ext>
            </a:extLst>
          </p:cNvPr>
          <p:cNvPicPr>
            <a:picLocks noChangeAspect="1"/>
          </p:cNvPicPr>
          <p:nvPr/>
        </p:nvPicPr>
        <p:blipFill>
          <a:blip r:embed="rId3"/>
          <a:stretch>
            <a:fillRect/>
          </a:stretch>
        </p:blipFill>
        <p:spPr>
          <a:xfrm>
            <a:off x="5895975" y="2308108"/>
            <a:ext cx="5429250" cy="3181350"/>
          </a:xfrm>
          <a:prstGeom prst="rect">
            <a:avLst/>
          </a:prstGeom>
        </p:spPr>
      </p:pic>
    </p:spTree>
    <p:extLst>
      <p:ext uri="{BB962C8B-B14F-4D97-AF65-F5344CB8AC3E}">
        <p14:creationId xmlns:p14="http://schemas.microsoft.com/office/powerpoint/2010/main" val="2091933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BF6C9-CE26-4DE9-A3B4-39D2D8AF1B5A}"/>
              </a:ext>
            </a:extLst>
          </p:cNvPr>
          <p:cNvSpPr>
            <a:spLocks noGrp="1"/>
          </p:cNvSpPr>
          <p:nvPr>
            <p:ph type="title"/>
          </p:nvPr>
        </p:nvSpPr>
        <p:spPr/>
        <p:txBody>
          <a:bodyPr/>
          <a:lstStyle/>
          <a:p>
            <a:r>
              <a:rPr lang="el-GR" dirty="0"/>
              <a:t>Ίνες αραμιδίου</a:t>
            </a:r>
          </a:p>
        </p:txBody>
      </p:sp>
      <p:sp>
        <p:nvSpPr>
          <p:cNvPr id="3" name="Content Placeholder 2">
            <a:extLst>
              <a:ext uri="{FF2B5EF4-FFF2-40B4-BE49-F238E27FC236}">
                <a16:creationId xmlns:a16="http://schemas.microsoft.com/office/drawing/2014/main" id="{A7191BDD-B4F9-464C-ADCE-9439745C6F23}"/>
              </a:ext>
            </a:extLst>
          </p:cNvPr>
          <p:cNvSpPr>
            <a:spLocks noGrp="1"/>
          </p:cNvSpPr>
          <p:nvPr>
            <p:ph idx="1"/>
          </p:nvPr>
        </p:nvSpPr>
        <p:spPr>
          <a:xfrm>
            <a:off x="745921" y="1286580"/>
            <a:ext cx="10515600" cy="4351338"/>
          </a:xfrm>
        </p:spPr>
        <p:txBody>
          <a:bodyPr>
            <a:normAutofit/>
          </a:bodyPr>
          <a:lstStyle/>
          <a:p>
            <a:r>
              <a:rPr lang="el-GR" sz="2000" dirty="0"/>
              <a:t>Η εμπορική ονομασία των πρώτων ινών αραμιδίου που κυκλοφόρησαν στην αγορά στις αρχές της δεκαετίας του 1970 είναι Kevlar. Η χρήση των σύνθετων υλικών από ίνες αραμιδίου σε δομικά έργα είναι περιορισμένη σε σχέση με τα υαλονήματα και τα ανθρακονήματα. Κύρια εφαρμογή τους αποτελεί η θωράκιση κατασκευών από κρουστικά φορτία.</a:t>
            </a:r>
          </a:p>
        </p:txBody>
      </p:sp>
      <p:sp>
        <p:nvSpPr>
          <p:cNvPr id="4" name="Slide Number Placeholder 3">
            <a:extLst>
              <a:ext uri="{FF2B5EF4-FFF2-40B4-BE49-F238E27FC236}">
                <a16:creationId xmlns:a16="http://schemas.microsoft.com/office/drawing/2014/main" id="{AABA25D0-B9CD-47FB-8984-0DDA56C0781E}"/>
              </a:ext>
            </a:extLst>
          </p:cNvPr>
          <p:cNvSpPr>
            <a:spLocks noGrp="1"/>
          </p:cNvSpPr>
          <p:nvPr>
            <p:ph type="sldNum" sz="quarter" idx="12"/>
          </p:nvPr>
        </p:nvSpPr>
        <p:spPr/>
        <p:txBody>
          <a:bodyPr/>
          <a:lstStyle/>
          <a:p>
            <a:fld id="{0BE91B1D-064D-47F2-AE0F-94591A8D357D}" type="slidenum">
              <a:rPr lang="el-GR" smtClean="0"/>
              <a:t>13</a:t>
            </a:fld>
            <a:endParaRPr lang="el-GR"/>
          </a:p>
        </p:txBody>
      </p:sp>
      <p:pic>
        <p:nvPicPr>
          <p:cNvPr id="5" name="Picture 4">
            <a:extLst>
              <a:ext uri="{FF2B5EF4-FFF2-40B4-BE49-F238E27FC236}">
                <a16:creationId xmlns:a16="http://schemas.microsoft.com/office/drawing/2014/main" id="{B8026E41-D373-4942-8082-9778FE109FC7}"/>
              </a:ext>
            </a:extLst>
          </p:cNvPr>
          <p:cNvPicPr>
            <a:picLocks noChangeAspect="1"/>
          </p:cNvPicPr>
          <p:nvPr/>
        </p:nvPicPr>
        <p:blipFill>
          <a:blip r:embed="rId2"/>
          <a:stretch>
            <a:fillRect/>
          </a:stretch>
        </p:blipFill>
        <p:spPr>
          <a:xfrm>
            <a:off x="2857326" y="2612143"/>
            <a:ext cx="5053493" cy="3222517"/>
          </a:xfrm>
          <a:prstGeom prst="rect">
            <a:avLst/>
          </a:prstGeom>
        </p:spPr>
      </p:pic>
    </p:spTree>
    <p:extLst>
      <p:ext uri="{BB962C8B-B14F-4D97-AF65-F5344CB8AC3E}">
        <p14:creationId xmlns:p14="http://schemas.microsoft.com/office/powerpoint/2010/main" val="662052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5C20B-114C-452F-BC2C-337D07BFF745}"/>
              </a:ext>
            </a:extLst>
          </p:cNvPr>
          <p:cNvSpPr>
            <a:spLocks noGrp="1"/>
          </p:cNvSpPr>
          <p:nvPr>
            <p:ph type="title"/>
          </p:nvPr>
        </p:nvSpPr>
        <p:spPr/>
        <p:txBody>
          <a:bodyPr/>
          <a:lstStyle/>
          <a:p>
            <a:r>
              <a:rPr lang="el-GR" dirty="0"/>
              <a:t>Μεταλλικές ίνες</a:t>
            </a:r>
          </a:p>
        </p:txBody>
      </p:sp>
      <p:sp>
        <p:nvSpPr>
          <p:cNvPr id="3" name="Content Placeholder 2">
            <a:extLst>
              <a:ext uri="{FF2B5EF4-FFF2-40B4-BE49-F238E27FC236}">
                <a16:creationId xmlns:a16="http://schemas.microsoft.com/office/drawing/2014/main" id="{B5C2FFCF-F507-4EE4-8943-891CC88CC4EE}"/>
              </a:ext>
            </a:extLst>
          </p:cNvPr>
          <p:cNvSpPr>
            <a:spLocks noGrp="1"/>
          </p:cNvSpPr>
          <p:nvPr>
            <p:ph idx="1"/>
          </p:nvPr>
        </p:nvSpPr>
        <p:spPr/>
        <p:txBody>
          <a:bodyPr/>
          <a:lstStyle/>
          <a:p>
            <a:r>
              <a:rPr lang="el-GR" dirty="0"/>
              <a:t>Διάφορα μέταλλα όπως το βόριο (B), το βηρύλλιο (Be) και το βολφράμιο (W) θα μπορούσαν να αποτελέσουν εξαιρετικά ενισχυτικά συνθέτων υλικών, αφού παρουσιάζουν υψηλή τιμή ακαμψίας σε σχέση με το ειδικό βάρος τους (ειδική ακαμψία). Το βόριο είναι το περισσότερo υποσχόμενο υλικό για την κατασκευή ινών ενίσχυσης, ωστόσο οι τεχνικές παραγωγής μεταλλικών ινών ενίσχυσης εξακολουθούν να παραμένουν πολύ δαπανηρές. Σήμερα χρησιμοποιούνται δύο τεχνικές για την παραγωγή ινών βορίου:</a:t>
            </a:r>
          </a:p>
        </p:txBody>
      </p:sp>
      <p:sp>
        <p:nvSpPr>
          <p:cNvPr id="4" name="Slide Number Placeholder 3">
            <a:extLst>
              <a:ext uri="{FF2B5EF4-FFF2-40B4-BE49-F238E27FC236}">
                <a16:creationId xmlns:a16="http://schemas.microsoft.com/office/drawing/2014/main" id="{198B88B7-37AD-4370-A380-7AB26606ABE9}"/>
              </a:ext>
            </a:extLst>
          </p:cNvPr>
          <p:cNvSpPr>
            <a:spLocks noGrp="1"/>
          </p:cNvSpPr>
          <p:nvPr>
            <p:ph type="sldNum" sz="quarter" idx="12"/>
          </p:nvPr>
        </p:nvSpPr>
        <p:spPr/>
        <p:txBody>
          <a:bodyPr/>
          <a:lstStyle/>
          <a:p>
            <a:fld id="{0BE91B1D-064D-47F2-AE0F-94591A8D357D}" type="slidenum">
              <a:rPr lang="el-GR" smtClean="0"/>
              <a:t>14</a:t>
            </a:fld>
            <a:endParaRPr lang="el-GR"/>
          </a:p>
        </p:txBody>
      </p:sp>
    </p:spTree>
    <p:extLst>
      <p:ext uri="{BB962C8B-B14F-4D97-AF65-F5344CB8AC3E}">
        <p14:creationId xmlns:p14="http://schemas.microsoft.com/office/powerpoint/2010/main" val="424365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D481-1BD3-46BE-A2E7-B5FBA3E8B5B0}"/>
              </a:ext>
            </a:extLst>
          </p:cNvPr>
          <p:cNvSpPr>
            <a:spLocks noGrp="1"/>
          </p:cNvSpPr>
          <p:nvPr>
            <p:ph type="title"/>
          </p:nvPr>
        </p:nvSpPr>
        <p:spPr/>
        <p:txBody>
          <a:bodyPr/>
          <a:lstStyle/>
          <a:p>
            <a:r>
              <a:rPr lang="el-GR" dirty="0"/>
              <a:t>Κεραμικές ίνες</a:t>
            </a:r>
          </a:p>
        </p:txBody>
      </p:sp>
      <p:sp>
        <p:nvSpPr>
          <p:cNvPr id="3" name="Content Placeholder 2">
            <a:extLst>
              <a:ext uri="{FF2B5EF4-FFF2-40B4-BE49-F238E27FC236}">
                <a16:creationId xmlns:a16="http://schemas.microsoft.com/office/drawing/2014/main" id="{9D1B572B-54EB-44C2-AEF8-4317A5FEE270}"/>
              </a:ext>
            </a:extLst>
          </p:cNvPr>
          <p:cNvSpPr>
            <a:spLocks noGrp="1"/>
          </p:cNvSpPr>
          <p:nvPr>
            <p:ph idx="1"/>
          </p:nvPr>
        </p:nvSpPr>
        <p:spPr/>
        <p:txBody>
          <a:bodyPr/>
          <a:lstStyle/>
          <a:p>
            <a:r>
              <a:rPr lang="el-GR" dirty="0"/>
              <a:t>Οι κεραμικές ίνες χρησιμοποιούνται σε εφαρμογές υψηλών θερμοκρασιών. Χαρακτηρίζονται από υψηλή αντοχή, στιβαρότητα και θερμική ευστάθεια. Οι συνηθέστερα χρησιμοποιούμενες κεραμικές ίνες είναι οι ίνες καρβιδίου του πυριτίου (SiC) και αλούμινας (Al2O3), ενώ σπανιότερα συναντώνται και ίνες Si3N4, BeO, B4C και ZrO2. Το καρβίδιο του πυριτίου (SiC) είναι δυνατόν να χρησιμοποιηθεί ως ενισχυτικό υλικό είτε με τη μορφή ινών είτε με τη μορφή φυλλιδίων. </a:t>
            </a:r>
          </a:p>
        </p:txBody>
      </p:sp>
      <p:sp>
        <p:nvSpPr>
          <p:cNvPr id="4" name="Slide Number Placeholder 3">
            <a:extLst>
              <a:ext uri="{FF2B5EF4-FFF2-40B4-BE49-F238E27FC236}">
                <a16:creationId xmlns:a16="http://schemas.microsoft.com/office/drawing/2014/main" id="{49008960-C128-4421-B41D-8F6E2F3E3563}"/>
              </a:ext>
            </a:extLst>
          </p:cNvPr>
          <p:cNvSpPr>
            <a:spLocks noGrp="1"/>
          </p:cNvSpPr>
          <p:nvPr>
            <p:ph type="sldNum" sz="quarter" idx="12"/>
          </p:nvPr>
        </p:nvSpPr>
        <p:spPr/>
        <p:txBody>
          <a:bodyPr/>
          <a:lstStyle/>
          <a:p>
            <a:fld id="{0BE91B1D-064D-47F2-AE0F-94591A8D357D}" type="slidenum">
              <a:rPr lang="el-GR" smtClean="0"/>
              <a:t>15</a:t>
            </a:fld>
            <a:endParaRPr lang="el-GR"/>
          </a:p>
        </p:txBody>
      </p:sp>
    </p:spTree>
    <p:extLst>
      <p:ext uri="{BB962C8B-B14F-4D97-AF65-F5344CB8AC3E}">
        <p14:creationId xmlns:p14="http://schemas.microsoft.com/office/powerpoint/2010/main" val="3470539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E847-A647-4BD9-B736-21E567C756F5}"/>
              </a:ext>
            </a:extLst>
          </p:cNvPr>
          <p:cNvSpPr>
            <a:spLocks noGrp="1"/>
          </p:cNvSpPr>
          <p:nvPr>
            <p:ph type="title"/>
          </p:nvPr>
        </p:nvSpPr>
        <p:spPr/>
        <p:txBody>
          <a:bodyPr/>
          <a:lstStyle/>
          <a:p>
            <a:r>
              <a:rPr lang="el-GR" dirty="0"/>
              <a:t>Τριχίτες</a:t>
            </a:r>
          </a:p>
        </p:txBody>
      </p:sp>
      <p:pic>
        <p:nvPicPr>
          <p:cNvPr id="5" name="Content Placeholder 4">
            <a:extLst>
              <a:ext uri="{FF2B5EF4-FFF2-40B4-BE49-F238E27FC236}">
                <a16:creationId xmlns:a16="http://schemas.microsoft.com/office/drawing/2014/main" id="{1AED763E-6CD1-4087-8B40-6908AF29A27C}"/>
              </a:ext>
            </a:extLst>
          </p:cNvPr>
          <p:cNvPicPr>
            <a:picLocks noGrp="1" noChangeAspect="1"/>
          </p:cNvPicPr>
          <p:nvPr>
            <p:ph idx="1"/>
          </p:nvPr>
        </p:nvPicPr>
        <p:blipFill>
          <a:blip r:embed="rId2"/>
          <a:stretch>
            <a:fillRect/>
          </a:stretch>
        </p:blipFill>
        <p:spPr>
          <a:xfrm>
            <a:off x="2424112" y="2143919"/>
            <a:ext cx="7343775" cy="3714750"/>
          </a:xfrm>
          <a:prstGeom prst="rect">
            <a:avLst/>
          </a:prstGeom>
        </p:spPr>
      </p:pic>
      <p:sp>
        <p:nvSpPr>
          <p:cNvPr id="4" name="Slide Number Placeholder 3">
            <a:extLst>
              <a:ext uri="{FF2B5EF4-FFF2-40B4-BE49-F238E27FC236}">
                <a16:creationId xmlns:a16="http://schemas.microsoft.com/office/drawing/2014/main" id="{DBD78E69-B307-4CB6-A684-33E87DA067D2}"/>
              </a:ext>
            </a:extLst>
          </p:cNvPr>
          <p:cNvSpPr>
            <a:spLocks noGrp="1"/>
          </p:cNvSpPr>
          <p:nvPr>
            <p:ph type="sldNum" sz="quarter" idx="12"/>
          </p:nvPr>
        </p:nvSpPr>
        <p:spPr/>
        <p:txBody>
          <a:bodyPr/>
          <a:lstStyle/>
          <a:p>
            <a:fld id="{0BE91B1D-064D-47F2-AE0F-94591A8D357D}" type="slidenum">
              <a:rPr lang="el-GR" smtClean="0"/>
              <a:t>16</a:t>
            </a:fld>
            <a:endParaRPr lang="el-GR"/>
          </a:p>
        </p:txBody>
      </p:sp>
    </p:spTree>
    <p:extLst>
      <p:ext uri="{BB962C8B-B14F-4D97-AF65-F5344CB8AC3E}">
        <p14:creationId xmlns:p14="http://schemas.microsoft.com/office/powerpoint/2010/main" val="229503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FC9D-5158-4561-86F1-91349016B5D3}"/>
              </a:ext>
            </a:extLst>
          </p:cNvPr>
          <p:cNvSpPr>
            <a:spLocks noGrp="1"/>
          </p:cNvSpPr>
          <p:nvPr>
            <p:ph type="title"/>
          </p:nvPr>
        </p:nvSpPr>
        <p:spPr/>
        <p:txBody>
          <a:bodyPr/>
          <a:lstStyle/>
          <a:p>
            <a:r>
              <a:rPr lang="el-GR" dirty="0"/>
              <a:t>Ίνες φυσικών ορυκτών</a:t>
            </a:r>
          </a:p>
        </p:txBody>
      </p:sp>
      <p:sp>
        <p:nvSpPr>
          <p:cNvPr id="3" name="Content Placeholder 2">
            <a:extLst>
              <a:ext uri="{FF2B5EF4-FFF2-40B4-BE49-F238E27FC236}">
                <a16:creationId xmlns:a16="http://schemas.microsoft.com/office/drawing/2014/main" id="{242D2011-534E-4D82-9D2B-34743D48AB90}"/>
              </a:ext>
            </a:extLst>
          </p:cNvPr>
          <p:cNvSpPr>
            <a:spLocks noGrp="1"/>
          </p:cNvSpPr>
          <p:nvPr>
            <p:ph idx="1"/>
          </p:nvPr>
        </p:nvSpPr>
        <p:spPr/>
        <p:txBody>
          <a:bodyPr/>
          <a:lstStyle/>
          <a:p>
            <a:r>
              <a:rPr lang="el-GR" dirty="0"/>
              <a:t>Αρκετά ορυκτά που βρίσκονται σε ινώδη ή φυλλώδη μορφή, μπορούν να αποτελέσουν φθηνό ενισχυτικό υλικό, αλλά χαμηλών προδιαγραφών. Ευρύτερα χρησιμοποιούμεντα τέτοια ορυκτά είναι ο αμίαντος και η μαρμαρυγία (mica). Οι ίνες αμιάντου αποτελούνται από 500 περίπου στοιχειώδη ινίδια, διαμέτρου ~20 nm, και έχουν διάμετρο ~10 μm και μήκος αρκετά cm. Μπορούν να χρησιμοποιηθούν μέχρι θερμοκρασία 500ο C, οπότε η μηχανική αντοχή του υλικού μειώνεται σημαντικά. Το μέτρο ελαστικότητας της ίνας είναι της τάξης των 160 GPa, ενώ η μηχανική αντοχή μπορεί να φτάσει μέχρι 5500 GPa. Ο αμίαντος λόγω του χαμηλού του κόστους χρησιμοποιείται ευρύτατα.</a:t>
            </a:r>
          </a:p>
        </p:txBody>
      </p:sp>
      <p:sp>
        <p:nvSpPr>
          <p:cNvPr id="4" name="Slide Number Placeholder 3">
            <a:extLst>
              <a:ext uri="{FF2B5EF4-FFF2-40B4-BE49-F238E27FC236}">
                <a16:creationId xmlns:a16="http://schemas.microsoft.com/office/drawing/2014/main" id="{493B8B4F-66E6-4551-816A-C452794D8495}"/>
              </a:ext>
            </a:extLst>
          </p:cNvPr>
          <p:cNvSpPr>
            <a:spLocks noGrp="1"/>
          </p:cNvSpPr>
          <p:nvPr>
            <p:ph type="sldNum" sz="quarter" idx="12"/>
          </p:nvPr>
        </p:nvSpPr>
        <p:spPr/>
        <p:txBody>
          <a:bodyPr/>
          <a:lstStyle/>
          <a:p>
            <a:fld id="{0BE91B1D-064D-47F2-AE0F-94591A8D357D}" type="slidenum">
              <a:rPr lang="el-GR" smtClean="0"/>
              <a:t>17</a:t>
            </a:fld>
            <a:endParaRPr lang="el-GR"/>
          </a:p>
        </p:txBody>
      </p:sp>
    </p:spTree>
    <p:extLst>
      <p:ext uri="{BB962C8B-B14F-4D97-AF65-F5344CB8AC3E}">
        <p14:creationId xmlns:p14="http://schemas.microsoft.com/office/powerpoint/2010/main" val="3442710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A19887B-CC24-48E3-86B8-FE838808BCFE}"/>
              </a:ext>
            </a:extLst>
          </p:cNvPr>
          <p:cNvPicPr>
            <a:picLocks noGrp="1" noChangeAspect="1"/>
          </p:cNvPicPr>
          <p:nvPr>
            <p:ph idx="1"/>
          </p:nvPr>
        </p:nvPicPr>
        <p:blipFill>
          <a:blip r:embed="rId2"/>
          <a:stretch>
            <a:fillRect/>
          </a:stretch>
        </p:blipFill>
        <p:spPr>
          <a:xfrm>
            <a:off x="2026366" y="780176"/>
            <a:ext cx="6818423" cy="5396787"/>
          </a:xfrm>
          <a:prstGeom prst="rect">
            <a:avLst/>
          </a:prstGeom>
        </p:spPr>
      </p:pic>
      <p:sp>
        <p:nvSpPr>
          <p:cNvPr id="4" name="Slide Number Placeholder 3">
            <a:extLst>
              <a:ext uri="{FF2B5EF4-FFF2-40B4-BE49-F238E27FC236}">
                <a16:creationId xmlns:a16="http://schemas.microsoft.com/office/drawing/2014/main" id="{BE84D6F1-31AF-4BC8-9BF5-EE38F142CAB0}"/>
              </a:ext>
            </a:extLst>
          </p:cNvPr>
          <p:cNvSpPr>
            <a:spLocks noGrp="1"/>
          </p:cNvSpPr>
          <p:nvPr>
            <p:ph type="sldNum" sz="quarter" idx="12"/>
          </p:nvPr>
        </p:nvSpPr>
        <p:spPr/>
        <p:txBody>
          <a:bodyPr/>
          <a:lstStyle/>
          <a:p>
            <a:fld id="{0BE91B1D-064D-47F2-AE0F-94591A8D357D}" type="slidenum">
              <a:rPr lang="el-GR" smtClean="0"/>
              <a:t>18</a:t>
            </a:fld>
            <a:endParaRPr lang="el-GR"/>
          </a:p>
        </p:txBody>
      </p:sp>
    </p:spTree>
    <p:extLst>
      <p:ext uri="{BB962C8B-B14F-4D97-AF65-F5344CB8AC3E}">
        <p14:creationId xmlns:p14="http://schemas.microsoft.com/office/powerpoint/2010/main" val="3112850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01EA-69D7-4314-A5FC-1F27FB8D2D5C}"/>
              </a:ext>
            </a:extLst>
          </p:cNvPr>
          <p:cNvSpPr>
            <a:spLocks noGrp="1"/>
          </p:cNvSpPr>
          <p:nvPr>
            <p:ph type="title"/>
          </p:nvPr>
        </p:nvSpPr>
        <p:spPr/>
        <p:txBody>
          <a:bodyPr/>
          <a:lstStyle/>
          <a:p>
            <a:r>
              <a:rPr lang="el-GR" dirty="0"/>
              <a:t>Πλεονεκτήματα</a:t>
            </a:r>
          </a:p>
        </p:txBody>
      </p:sp>
      <p:sp>
        <p:nvSpPr>
          <p:cNvPr id="3" name="Content Placeholder 2">
            <a:extLst>
              <a:ext uri="{FF2B5EF4-FFF2-40B4-BE49-F238E27FC236}">
                <a16:creationId xmlns:a16="http://schemas.microsoft.com/office/drawing/2014/main" id="{A46206E1-8646-42D1-A300-38666AD03A67}"/>
              </a:ext>
            </a:extLst>
          </p:cNvPr>
          <p:cNvSpPr>
            <a:spLocks noGrp="1"/>
          </p:cNvSpPr>
          <p:nvPr>
            <p:ph idx="1"/>
          </p:nvPr>
        </p:nvSpPr>
        <p:spPr/>
        <p:txBody>
          <a:bodyPr>
            <a:normAutofit fontScale="70000" lnSpcReduction="20000"/>
          </a:bodyPr>
          <a:lstStyle/>
          <a:p>
            <a:r>
              <a:rPr lang="el-GR" dirty="0"/>
              <a:t>Το μικρό πάχος του συνθετικού υλικού. Με αποτέλεσμα να μένουν αμετάβλητες οι διαστάσεις τόσο του ενισχυόμενου δομικού στοιχείου όσο και των αρχιτεκτονικών χαρακτηριστικών των κατασκευών. •</a:t>
            </a:r>
          </a:p>
          <a:p>
            <a:r>
              <a:rPr lang="el-GR" dirty="0"/>
              <a:t> Η δυνατότητα τοποθέτησης τους σε περιπτώσεις, οπου είναι περιορισμένος ο χώρος εργασίας, όπως για παράδειγμα σε μια περίπτωση, όπου έχουμε να ενισχύσουμε μια μεσοτοιχεία. • </a:t>
            </a:r>
          </a:p>
          <a:p>
            <a:r>
              <a:rPr lang="el-GR" dirty="0"/>
              <a:t>Η δυνατότητα των σύνθετων υλικών να επιχρυστούν και να χρωματιστούν ,σύμφωνα με τις αισθητικές απαιτήσεις του χώρου, έτσι ώστε να μην υπάρχει τίποτα που να θυμίζει στον ιδιοκτήτη τη διαδικασία αυτή. •</a:t>
            </a:r>
          </a:p>
          <a:p>
            <a:r>
              <a:rPr lang="el-GR" dirty="0"/>
              <a:t> έχουν χαμηλό βάρος ( περίπου το 1/4 του χάλυβα) καθώς επίσης κατά την τοποθέτησή τους δεν χρειάζεται η χρήση ικριωμάτων. • </a:t>
            </a:r>
          </a:p>
          <a:p>
            <a:r>
              <a:rPr lang="el-GR" dirty="0"/>
              <a:t>Διατίθενται σε μεγάλη ποικιλία και είναι δυνατή η παραγωγή μεγάλων και περίπλοκων κομματιών. Διατίθενται επίσης σε μορφή ελασμάτων, ράβδων κ.α. Δεν υπάρχει ανάγκη ματίσεων με αποτέλεσμα να μην δημιουργούνται ατέλειες, εφόσον η μεγάλη “ευκαμψία” τους και συνεπώς και η εργασιμότητα τους αποτελούν σημαντικό πλεονέκτημα απέναντι στον χαλύβδινο οπλισμό.</a:t>
            </a:r>
          </a:p>
        </p:txBody>
      </p:sp>
      <p:sp>
        <p:nvSpPr>
          <p:cNvPr id="4" name="Slide Number Placeholder 3">
            <a:extLst>
              <a:ext uri="{FF2B5EF4-FFF2-40B4-BE49-F238E27FC236}">
                <a16:creationId xmlns:a16="http://schemas.microsoft.com/office/drawing/2014/main" id="{A91F79AE-D069-4A38-B970-00B4C43AA304}"/>
              </a:ext>
            </a:extLst>
          </p:cNvPr>
          <p:cNvSpPr>
            <a:spLocks noGrp="1"/>
          </p:cNvSpPr>
          <p:nvPr>
            <p:ph type="sldNum" sz="quarter" idx="12"/>
          </p:nvPr>
        </p:nvSpPr>
        <p:spPr/>
        <p:txBody>
          <a:bodyPr/>
          <a:lstStyle/>
          <a:p>
            <a:fld id="{0BE91B1D-064D-47F2-AE0F-94591A8D357D}" type="slidenum">
              <a:rPr lang="el-GR" smtClean="0"/>
              <a:t>19</a:t>
            </a:fld>
            <a:endParaRPr lang="el-GR"/>
          </a:p>
        </p:txBody>
      </p:sp>
    </p:spTree>
    <p:extLst>
      <p:ext uri="{BB962C8B-B14F-4D97-AF65-F5344CB8AC3E}">
        <p14:creationId xmlns:p14="http://schemas.microsoft.com/office/powerpoint/2010/main" val="1018481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D3BA-31CA-421D-8D53-3C189368CB70}"/>
              </a:ext>
            </a:extLst>
          </p:cNvPr>
          <p:cNvSpPr>
            <a:spLocks noGrp="1"/>
          </p:cNvSpPr>
          <p:nvPr>
            <p:ph type="title"/>
          </p:nvPr>
        </p:nvSpPr>
        <p:spPr/>
        <p:txBody>
          <a:bodyPr/>
          <a:lstStyle/>
          <a:p>
            <a:r>
              <a:rPr lang="el-GR" dirty="0"/>
              <a:t>Κατηγορίες σύνθετων υλικών </a:t>
            </a:r>
          </a:p>
        </p:txBody>
      </p:sp>
      <p:sp>
        <p:nvSpPr>
          <p:cNvPr id="3" name="Content Placeholder 2">
            <a:extLst>
              <a:ext uri="{FF2B5EF4-FFF2-40B4-BE49-F238E27FC236}">
                <a16:creationId xmlns:a16="http://schemas.microsoft.com/office/drawing/2014/main" id="{2E758431-628B-4392-AF43-10156EB7F1C6}"/>
              </a:ext>
            </a:extLst>
          </p:cNvPr>
          <p:cNvSpPr>
            <a:spLocks noGrp="1"/>
          </p:cNvSpPr>
          <p:nvPr>
            <p:ph idx="1"/>
          </p:nvPr>
        </p:nvSpPr>
        <p:spPr/>
        <p:txBody>
          <a:bodyPr>
            <a:normAutofit fontScale="92500" lnSpcReduction="20000"/>
          </a:bodyPr>
          <a:lstStyle/>
          <a:p>
            <a:r>
              <a:rPr lang="el-GR" dirty="0">
                <a:solidFill>
                  <a:srgbClr val="FF0000"/>
                </a:solidFill>
              </a:rPr>
              <a:t>Ινώδη σύνθετα </a:t>
            </a:r>
            <a:r>
              <a:rPr lang="el-GR" dirty="0"/>
              <a:t>(</a:t>
            </a:r>
            <a:r>
              <a:rPr lang="en-US" dirty="0"/>
              <a:t>fibrous composites): </a:t>
            </a:r>
            <a:r>
              <a:rPr lang="el-GR" dirty="0"/>
              <a:t>Με ενίσχυση ινών εμποτισμένων σε υλικό μήτρας.  </a:t>
            </a:r>
          </a:p>
          <a:p>
            <a:r>
              <a:rPr lang="el-GR" dirty="0">
                <a:solidFill>
                  <a:srgbClr val="FF0000"/>
                </a:solidFill>
              </a:rPr>
              <a:t>Στρωματικά σύνθετα </a:t>
            </a:r>
            <a:r>
              <a:rPr lang="el-GR" dirty="0"/>
              <a:t>(</a:t>
            </a:r>
            <a:r>
              <a:rPr lang="en-US" dirty="0"/>
              <a:t>laminated composites): </a:t>
            </a:r>
            <a:r>
              <a:rPr lang="el-GR" dirty="0"/>
              <a:t>Με επάλληλες στρώσεις υλικών.  </a:t>
            </a:r>
          </a:p>
          <a:p>
            <a:r>
              <a:rPr lang="el-GR" dirty="0">
                <a:solidFill>
                  <a:srgbClr val="FF0000"/>
                </a:solidFill>
              </a:rPr>
              <a:t>Κοκκώδη σύνθετα </a:t>
            </a:r>
            <a:r>
              <a:rPr lang="el-GR" dirty="0"/>
              <a:t>(</a:t>
            </a:r>
            <a:r>
              <a:rPr lang="en-US" dirty="0"/>
              <a:t>particulate composites): </a:t>
            </a:r>
            <a:r>
              <a:rPr lang="el-GR" dirty="0"/>
              <a:t>Με ενίσχυση σωματιδίων διασκορπισμένων στο υλικό της μήτρας</a:t>
            </a:r>
          </a:p>
          <a:p>
            <a:r>
              <a:rPr lang="el-GR" dirty="0"/>
              <a:t>Τα </a:t>
            </a:r>
            <a:r>
              <a:rPr lang="el-GR" u="sng" dirty="0"/>
              <a:t>ινώδη σύνθετα </a:t>
            </a:r>
            <a:r>
              <a:rPr lang="el-GR" dirty="0"/>
              <a:t>υλικά διακρίνονται περαιτέρω ανάλογα με τον προσανατολισμό και τη διάταξη των ινών μέσα στη μήτρας. </a:t>
            </a:r>
          </a:p>
          <a:p>
            <a:r>
              <a:rPr lang="el-GR" dirty="0"/>
              <a:t> </a:t>
            </a:r>
            <a:r>
              <a:rPr lang="el-GR" dirty="0">
                <a:solidFill>
                  <a:srgbClr val="FF0000"/>
                </a:solidFill>
              </a:rPr>
              <a:t>Μονοδιευθυντικά σύνθετα</a:t>
            </a:r>
            <a:r>
              <a:rPr lang="el-GR" dirty="0"/>
              <a:t>, στα οποία οι ίνες έχουν όλες την ίδια διεύθυνση. • </a:t>
            </a:r>
          </a:p>
          <a:p>
            <a:r>
              <a:rPr lang="el-GR" dirty="0">
                <a:solidFill>
                  <a:srgbClr val="FF0000"/>
                </a:solidFill>
              </a:rPr>
              <a:t>Πολυδιευθυντικά σύνθετα</a:t>
            </a:r>
            <a:r>
              <a:rPr lang="el-GR" dirty="0"/>
              <a:t>, στα οποία οι ίνες έχουν διαφορετικές διευθύνσεις.</a:t>
            </a:r>
          </a:p>
        </p:txBody>
      </p:sp>
      <p:sp>
        <p:nvSpPr>
          <p:cNvPr id="4" name="Slide Number Placeholder 3">
            <a:extLst>
              <a:ext uri="{FF2B5EF4-FFF2-40B4-BE49-F238E27FC236}">
                <a16:creationId xmlns:a16="http://schemas.microsoft.com/office/drawing/2014/main" id="{55BD4880-20B8-4220-AFD3-299042634F8E}"/>
              </a:ext>
            </a:extLst>
          </p:cNvPr>
          <p:cNvSpPr>
            <a:spLocks noGrp="1"/>
          </p:cNvSpPr>
          <p:nvPr>
            <p:ph type="sldNum" sz="quarter" idx="12"/>
          </p:nvPr>
        </p:nvSpPr>
        <p:spPr/>
        <p:txBody>
          <a:bodyPr/>
          <a:lstStyle/>
          <a:p>
            <a:fld id="{0BE91B1D-064D-47F2-AE0F-94591A8D357D}" type="slidenum">
              <a:rPr lang="el-GR" smtClean="0"/>
              <a:t>2</a:t>
            </a:fld>
            <a:endParaRPr lang="el-GR"/>
          </a:p>
        </p:txBody>
      </p:sp>
    </p:spTree>
    <p:extLst>
      <p:ext uri="{BB962C8B-B14F-4D97-AF65-F5344CB8AC3E}">
        <p14:creationId xmlns:p14="http://schemas.microsoft.com/office/powerpoint/2010/main" val="408646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28FF93-801B-47E5-83D9-B04B9DB1A5E7}"/>
              </a:ext>
            </a:extLst>
          </p:cNvPr>
          <p:cNvSpPr>
            <a:spLocks noGrp="1"/>
          </p:cNvSpPr>
          <p:nvPr>
            <p:ph idx="1"/>
          </p:nvPr>
        </p:nvSpPr>
        <p:spPr>
          <a:xfrm>
            <a:off x="838200" y="835724"/>
            <a:ext cx="10515600" cy="4351338"/>
          </a:xfrm>
        </p:spPr>
        <p:txBody>
          <a:bodyPr>
            <a:normAutofit fontScale="85000" lnSpcReduction="10000"/>
          </a:bodyPr>
          <a:lstStyle/>
          <a:p>
            <a:r>
              <a:rPr lang="el-GR" dirty="0"/>
              <a:t>Επίσης, η βιομηχανική τυποποίηση τους ,επιτρέπει τη χρήση διαφόρων διατάξεων χωρίς περιορισμό σε γεωμετρικές διαστάσεις. • </a:t>
            </a:r>
          </a:p>
          <a:p>
            <a:r>
              <a:rPr lang="el-GR" dirty="0"/>
              <a:t>έχουν υψηλή ειδική αντοχή και ειδική δυσκαμψία ( ο λόγος της εφελκυστικής αντοχής ή της δυσκαμψίας προς την πυκνότητα αντίστοιχα) συντελεί στην αύξηση της καμπτικής και διατμητικής αντοχής και της δυσκαμψίας του προς ενίσχυση δομικού στοιχείου • </a:t>
            </a:r>
          </a:p>
          <a:p>
            <a:r>
              <a:rPr lang="el-GR" dirty="0"/>
              <a:t>Τα σύνθετα υλικά παρουσιάζουν σημαντική αντοχή στο χρόνο ενώ είναι ανθεκτικά απέναντι σε πολλούς από τους συνηθισμένους διαβρωτικούς παράγοντες όπως το νερό και η υγρασία. Παράλληλα παρουσιάζουν σημαντική ανθεκτικότητα έναντι κόπωσης, ερπυσμό και κρουστικών καταπονήσεων. • </a:t>
            </a:r>
          </a:p>
          <a:p>
            <a:r>
              <a:rPr lang="el-GR" dirty="0"/>
              <a:t>Η εύκολη εφαρμογή τους και το γεγονός ότι η προετοιμασία των προς ενίσχυση στοιχείων είναι μικρή και σύντομη, συνάδει με την μικρή και σύντομη όχληση των χρηστών οπότε και δεν απαιτείται η εκκένωση του χώρου.</a:t>
            </a:r>
          </a:p>
        </p:txBody>
      </p:sp>
      <p:sp>
        <p:nvSpPr>
          <p:cNvPr id="4" name="Slide Number Placeholder 3">
            <a:extLst>
              <a:ext uri="{FF2B5EF4-FFF2-40B4-BE49-F238E27FC236}">
                <a16:creationId xmlns:a16="http://schemas.microsoft.com/office/drawing/2014/main" id="{5A072189-D04B-49E0-BE83-2A2932E09DAC}"/>
              </a:ext>
            </a:extLst>
          </p:cNvPr>
          <p:cNvSpPr>
            <a:spLocks noGrp="1"/>
          </p:cNvSpPr>
          <p:nvPr>
            <p:ph type="sldNum" sz="quarter" idx="12"/>
          </p:nvPr>
        </p:nvSpPr>
        <p:spPr/>
        <p:txBody>
          <a:bodyPr/>
          <a:lstStyle/>
          <a:p>
            <a:fld id="{0BE91B1D-064D-47F2-AE0F-94591A8D357D}" type="slidenum">
              <a:rPr lang="el-GR" smtClean="0"/>
              <a:t>20</a:t>
            </a:fld>
            <a:endParaRPr lang="el-GR"/>
          </a:p>
        </p:txBody>
      </p:sp>
    </p:spTree>
    <p:extLst>
      <p:ext uri="{BB962C8B-B14F-4D97-AF65-F5344CB8AC3E}">
        <p14:creationId xmlns:p14="http://schemas.microsoft.com/office/powerpoint/2010/main" val="851803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1FCF1-23B4-44B9-A948-981F29DA1B73}"/>
              </a:ext>
            </a:extLst>
          </p:cNvPr>
          <p:cNvSpPr>
            <a:spLocks noGrp="1"/>
          </p:cNvSpPr>
          <p:nvPr>
            <p:ph type="title"/>
          </p:nvPr>
        </p:nvSpPr>
        <p:spPr/>
        <p:txBody>
          <a:bodyPr/>
          <a:lstStyle/>
          <a:p>
            <a:r>
              <a:rPr lang="el-GR" dirty="0"/>
              <a:t>Μειονεκτήματα</a:t>
            </a:r>
          </a:p>
        </p:txBody>
      </p:sp>
      <p:sp>
        <p:nvSpPr>
          <p:cNvPr id="3" name="Content Placeholder 2">
            <a:extLst>
              <a:ext uri="{FF2B5EF4-FFF2-40B4-BE49-F238E27FC236}">
                <a16:creationId xmlns:a16="http://schemas.microsoft.com/office/drawing/2014/main" id="{FAB192AF-1C01-4634-A611-1EFB0D2D0575}"/>
              </a:ext>
            </a:extLst>
          </p:cNvPr>
          <p:cNvSpPr>
            <a:spLocks noGrp="1"/>
          </p:cNvSpPr>
          <p:nvPr>
            <p:ph idx="1"/>
          </p:nvPr>
        </p:nvSpPr>
        <p:spPr>
          <a:xfrm>
            <a:off x="838200" y="1347453"/>
            <a:ext cx="10515600" cy="4351338"/>
          </a:xfrm>
        </p:spPr>
        <p:txBody>
          <a:bodyPr>
            <a:normAutofit fontScale="92500"/>
          </a:bodyPr>
          <a:lstStyle/>
          <a:p>
            <a:r>
              <a:rPr lang="el-GR" sz="1400" dirty="0"/>
              <a:t>Το υψηλό κόστος τους (το οποίο αυξάνεται με τον αριθμό στρώσεων). • </a:t>
            </a:r>
          </a:p>
          <a:p>
            <a:r>
              <a:rPr lang="el-GR" sz="1400" dirty="0"/>
              <a:t>Η παρουσίαση σχεδόν γραμμικής καμπύλης έντασης –παραμόρφωσης έως την αστοχία τους, παρόλο που τα σύνθετα υλικά, τα οποία συνθέτουν τις μήτρες, επιδέχονται πλαστική παραμόρφωση, ενώ οι ίνες συμπεριφέρονται μόνο ελαστικά. • </a:t>
            </a:r>
          </a:p>
          <a:p>
            <a:r>
              <a:rPr lang="el-GR" sz="1400" dirty="0"/>
              <a:t>παρουσιάζουν φτωχή συμπεριφορά σε υψηλές θερμοκρασίες, της τάξης 50 – 80 ο C (θερμοκρασία υαλώδους μετάπτωσης), οι οποίες μετατρέπουν την εποξειδική ρητίνη σε “πλαστικό” υλικό και έτσι μειώνεται η ικανότητα ανάληψης δυνάμεων και το μέτρο ελαστικότητας. Σε θερμοκρασίες που αναπτύσσονται κατά τη διάρκεια της πυρκαγιάς επέρχεται πλήρης αποσύνθεση των ρητινών και επομένως τα σύνθετα υλικά καθίστανται ανενεργά. •</a:t>
            </a:r>
          </a:p>
          <a:p>
            <a:r>
              <a:rPr lang="el-GR" sz="1400" dirty="0"/>
              <a:t> παρουσιάζουν φτωχή συμπεριφορά στην υπεριώδη ακτινοβολία, η οποία επιφέρει αλλοίωση της ισχύος των δεσμών και γενικά μείωση της αντοχής στην μήτρα των σύνθετων υλικών που εκτίθενται σε αυτή • </a:t>
            </a:r>
          </a:p>
          <a:p>
            <a:r>
              <a:rPr lang="el-GR" sz="1400" dirty="0"/>
              <a:t>Σαν νέα τεχνική, υπάρχει επίσης έλλειψη ενιαίων κανονισμών σχεδιασμού, που δημιουργεί κάποιες επιφυλάξεις και προβλήματα. • </a:t>
            </a:r>
          </a:p>
          <a:p>
            <a:r>
              <a:rPr lang="el-GR" sz="1400" dirty="0"/>
              <a:t>Περιορισμένα ειδικευμένα συνεργεία ,γεγονός που δικαιολογείται από την πρόσφατη εμφάνιση αυτής της τεχνικής και της γρήγορης ανάπτυξής της. Η τεχνική των σύνθετων υλικών δε πρέπει σε καμία περίπτωση να αποτελεί πανάκεια. Σίγουρα δίνει ενδιαφέρουσες λύσεις σε πληθώρα περιπτώσεων, σε κάποιες άλλες όμως δε προσφέρεται ως η πλέον δόκιμη και γι αυτό θαπρέπει να θεωρείται ως μία ακόμα τεχνική ενίσχυσης, η οποία συμπληρώνει τις υφιστάμενες, χωρίς να τις υποκαθιστά αδιακρίτως. • </a:t>
            </a:r>
          </a:p>
          <a:p>
            <a:r>
              <a:rPr lang="el-GR" sz="1400" dirty="0"/>
              <a:t>Έλλειψη πλαστιμότητας. Στην φάση οριακής κατάστασης αστοχίας εμφανίζεται ψαθυρή θραύση, ιδιότητα που δε συμβαδίζει με την τάση για πλαστικό σχεδιασμό των δομικών στοιχείων που επιβάλλει ο Κανονισμός. Ωστόσο, τα σύνθετα υλικά έχουν τη δυνατότητα να αναλάβουν υψηλές ελαστικές παραμορφώσεις με αποτέλεσμα τη σημαντική αύξηση της πλαστιμότητας των δομικών στοιχείων που έχουν ενισχυθεί με τη μέθοδο αυτή. •</a:t>
            </a:r>
          </a:p>
          <a:p>
            <a:r>
              <a:rPr lang="el-GR" sz="1400" dirty="0"/>
              <a:t> Παρατηρούνται προβλήματα στις θέσεις αλλά και στον τρόπο αγκύρωσης, όπως επίσης παρατηρείται και σημαντικός ερπυσμός της μήτρας.</a:t>
            </a:r>
          </a:p>
        </p:txBody>
      </p:sp>
      <p:sp>
        <p:nvSpPr>
          <p:cNvPr id="4" name="Slide Number Placeholder 3">
            <a:extLst>
              <a:ext uri="{FF2B5EF4-FFF2-40B4-BE49-F238E27FC236}">
                <a16:creationId xmlns:a16="http://schemas.microsoft.com/office/drawing/2014/main" id="{F4A0BBE7-20DF-4EEB-B174-1796E874F2D9}"/>
              </a:ext>
            </a:extLst>
          </p:cNvPr>
          <p:cNvSpPr>
            <a:spLocks noGrp="1"/>
          </p:cNvSpPr>
          <p:nvPr>
            <p:ph type="sldNum" sz="quarter" idx="12"/>
          </p:nvPr>
        </p:nvSpPr>
        <p:spPr/>
        <p:txBody>
          <a:bodyPr/>
          <a:lstStyle/>
          <a:p>
            <a:fld id="{0BE91B1D-064D-47F2-AE0F-94591A8D357D}" type="slidenum">
              <a:rPr lang="el-GR" smtClean="0"/>
              <a:t>21</a:t>
            </a:fld>
            <a:endParaRPr lang="el-GR"/>
          </a:p>
        </p:txBody>
      </p:sp>
    </p:spTree>
    <p:extLst>
      <p:ext uri="{BB962C8B-B14F-4D97-AF65-F5344CB8AC3E}">
        <p14:creationId xmlns:p14="http://schemas.microsoft.com/office/powerpoint/2010/main" val="728101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62C01-2F56-4C5B-A532-3E3554177C01}"/>
              </a:ext>
            </a:extLst>
          </p:cNvPr>
          <p:cNvSpPr>
            <a:spLocks noGrp="1"/>
          </p:cNvSpPr>
          <p:nvPr>
            <p:ph type="title"/>
          </p:nvPr>
        </p:nvSpPr>
        <p:spPr/>
        <p:txBody>
          <a:bodyPr/>
          <a:lstStyle/>
          <a:p>
            <a:r>
              <a:rPr lang="el-GR" dirty="0"/>
              <a:t>Μήτρες σύνθετων υλικών</a:t>
            </a:r>
          </a:p>
        </p:txBody>
      </p:sp>
      <p:sp>
        <p:nvSpPr>
          <p:cNvPr id="3" name="Content Placeholder 2">
            <a:extLst>
              <a:ext uri="{FF2B5EF4-FFF2-40B4-BE49-F238E27FC236}">
                <a16:creationId xmlns:a16="http://schemas.microsoft.com/office/drawing/2014/main" id="{9910CD93-E6E3-4175-9677-09972ADAAFA5}"/>
              </a:ext>
            </a:extLst>
          </p:cNvPr>
          <p:cNvSpPr>
            <a:spLocks noGrp="1"/>
          </p:cNvSpPr>
          <p:nvPr>
            <p:ph idx="1"/>
          </p:nvPr>
        </p:nvSpPr>
        <p:spPr/>
        <p:txBody>
          <a:bodyPr/>
          <a:lstStyle/>
          <a:p>
            <a:r>
              <a:rPr lang="el-GR" dirty="0"/>
              <a:t>Η μήτρα αποτελεί τη συνδετική ύλη μεταξύ των ινών</a:t>
            </a:r>
          </a:p>
          <a:p>
            <a:r>
              <a:rPr lang="el-GR" dirty="0"/>
              <a:t>Ρητίνες χρησιμοποιούνται συνήθως ως μήτρες για την παραγωγή σύνθετων υλικών ινών. Οι ρητίνες από τη φύση τους είναι τουλάχιστον μία τάξη μεγέθους ασθενέστερες από τις ίνες στις οποίες εμποτίζονται.</a:t>
            </a:r>
          </a:p>
          <a:p>
            <a:r>
              <a:rPr lang="el-GR" dirty="0"/>
              <a:t>Οι σημαντικότερες μηχανικές ιδιότητες των τριών αυτών κατηγοριών ρητινών παρουσιάζονται στο παρακάτω πίνακα 3.1 :</a:t>
            </a:r>
          </a:p>
        </p:txBody>
      </p:sp>
      <p:sp>
        <p:nvSpPr>
          <p:cNvPr id="4" name="Slide Number Placeholder 3">
            <a:extLst>
              <a:ext uri="{FF2B5EF4-FFF2-40B4-BE49-F238E27FC236}">
                <a16:creationId xmlns:a16="http://schemas.microsoft.com/office/drawing/2014/main" id="{A288396C-984C-4252-B47A-C985D223B0B5}"/>
              </a:ext>
            </a:extLst>
          </p:cNvPr>
          <p:cNvSpPr>
            <a:spLocks noGrp="1"/>
          </p:cNvSpPr>
          <p:nvPr>
            <p:ph type="sldNum" sz="quarter" idx="12"/>
          </p:nvPr>
        </p:nvSpPr>
        <p:spPr/>
        <p:txBody>
          <a:bodyPr/>
          <a:lstStyle/>
          <a:p>
            <a:fld id="{0BE91B1D-064D-47F2-AE0F-94591A8D357D}" type="slidenum">
              <a:rPr lang="el-GR" smtClean="0"/>
              <a:t>22</a:t>
            </a:fld>
            <a:endParaRPr lang="el-GR"/>
          </a:p>
        </p:txBody>
      </p:sp>
      <p:pic>
        <p:nvPicPr>
          <p:cNvPr id="5" name="Picture 4">
            <a:extLst>
              <a:ext uri="{FF2B5EF4-FFF2-40B4-BE49-F238E27FC236}">
                <a16:creationId xmlns:a16="http://schemas.microsoft.com/office/drawing/2014/main" id="{0DDF1178-63E4-4DE4-B23D-F303E7DB16CF}"/>
              </a:ext>
            </a:extLst>
          </p:cNvPr>
          <p:cNvPicPr>
            <a:picLocks noChangeAspect="1"/>
          </p:cNvPicPr>
          <p:nvPr/>
        </p:nvPicPr>
        <p:blipFill>
          <a:blip r:embed="rId2"/>
          <a:stretch>
            <a:fillRect/>
          </a:stretch>
        </p:blipFill>
        <p:spPr>
          <a:xfrm>
            <a:off x="2940472" y="4768850"/>
            <a:ext cx="6562725" cy="1952625"/>
          </a:xfrm>
          <a:prstGeom prst="rect">
            <a:avLst/>
          </a:prstGeom>
        </p:spPr>
      </p:pic>
    </p:spTree>
    <p:extLst>
      <p:ext uri="{BB962C8B-B14F-4D97-AF65-F5344CB8AC3E}">
        <p14:creationId xmlns:p14="http://schemas.microsoft.com/office/powerpoint/2010/main" val="2864757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A534C-C67E-4D15-BA66-2322E6799835}"/>
              </a:ext>
            </a:extLst>
          </p:cNvPr>
          <p:cNvSpPr>
            <a:spLocks noGrp="1"/>
          </p:cNvSpPr>
          <p:nvPr>
            <p:ph type="title"/>
          </p:nvPr>
        </p:nvSpPr>
        <p:spPr/>
        <p:txBody>
          <a:bodyPr/>
          <a:lstStyle/>
          <a:p>
            <a:r>
              <a:rPr lang="el-GR" dirty="0"/>
              <a:t>Συστήματα ενίσχυσης</a:t>
            </a:r>
          </a:p>
        </p:txBody>
      </p:sp>
      <p:sp>
        <p:nvSpPr>
          <p:cNvPr id="3" name="Content Placeholder 2">
            <a:extLst>
              <a:ext uri="{FF2B5EF4-FFF2-40B4-BE49-F238E27FC236}">
                <a16:creationId xmlns:a16="http://schemas.microsoft.com/office/drawing/2014/main" id="{352E9323-2A18-453A-801E-88CCC3029AFA}"/>
              </a:ext>
            </a:extLst>
          </p:cNvPr>
          <p:cNvSpPr>
            <a:spLocks noGrp="1"/>
          </p:cNvSpPr>
          <p:nvPr>
            <p:ph idx="1"/>
          </p:nvPr>
        </p:nvSpPr>
        <p:spPr>
          <a:xfrm>
            <a:off x="838200" y="1330675"/>
            <a:ext cx="10515600" cy="4351338"/>
          </a:xfrm>
        </p:spPr>
        <p:txBody>
          <a:bodyPr/>
          <a:lstStyle/>
          <a:p>
            <a:r>
              <a:rPr lang="el-GR" dirty="0"/>
              <a:t>Τα συστήματα ενίσχυσης στοιχείων φέρουσας τοιχοποιίας ή οπλισμένου σκυροδέματος με σύνθετα υλικά είναι δύο τύπων : </a:t>
            </a:r>
          </a:p>
          <a:p>
            <a:r>
              <a:rPr lang="el-GR" dirty="0"/>
              <a:t>”</a:t>
            </a:r>
            <a:r>
              <a:rPr lang="el-GR" dirty="0">
                <a:solidFill>
                  <a:srgbClr val="FF0000"/>
                </a:solidFill>
              </a:rPr>
              <a:t>υγρής εφαρμογής</a:t>
            </a:r>
            <a:r>
              <a:rPr lang="el-GR" dirty="0"/>
              <a:t>” ή “επί τόπου σκλήρυνσης της μήτρας” </a:t>
            </a:r>
          </a:p>
          <a:p>
            <a:r>
              <a:rPr lang="el-GR" dirty="0"/>
              <a:t>και </a:t>
            </a:r>
            <a:r>
              <a:rPr lang="el-GR" dirty="0">
                <a:solidFill>
                  <a:srgbClr val="FF0000"/>
                </a:solidFill>
              </a:rPr>
              <a:t>“προκατασκευασμένα</a:t>
            </a:r>
            <a:r>
              <a:rPr lang="el-GR" dirty="0"/>
              <a:t>”, στα οποία η σκλήρυνση της μήτρας έχει προηγηθεί της εφαρμογής.</a:t>
            </a:r>
          </a:p>
        </p:txBody>
      </p:sp>
      <p:sp>
        <p:nvSpPr>
          <p:cNvPr id="4" name="Slide Number Placeholder 3">
            <a:extLst>
              <a:ext uri="{FF2B5EF4-FFF2-40B4-BE49-F238E27FC236}">
                <a16:creationId xmlns:a16="http://schemas.microsoft.com/office/drawing/2014/main" id="{D50B743C-FD65-47C4-B967-E83614B1F536}"/>
              </a:ext>
            </a:extLst>
          </p:cNvPr>
          <p:cNvSpPr>
            <a:spLocks noGrp="1"/>
          </p:cNvSpPr>
          <p:nvPr>
            <p:ph type="sldNum" sz="quarter" idx="12"/>
          </p:nvPr>
        </p:nvSpPr>
        <p:spPr/>
        <p:txBody>
          <a:bodyPr/>
          <a:lstStyle/>
          <a:p>
            <a:fld id="{0BE91B1D-064D-47F2-AE0F-94591A8D357D}" type="slidenum">
              <a:rPr lang="el-GR" smtClean="0"/>
              <a:t>23</a:t>
            </a:fld>
            <a:endParaRPr lang="el-GR"/>
          </a:p>
        </p:txBody>
      </p:sp>
      <p:pic>
        <p:nvPicPr>
          <p:cNvPr id="5" name="Picture 4">
            <a:extLst>
              <a:ext uri="{FF2B5EF4-FFF2-40B4-BE49-F238E27FC236}">
                <a16:creationId xmlns:a16="http://schemas.microsoft.com/office/drawing/2014/main" id="{457A47CC-6367-459F-887A-FABA218D7BD0}"/>
              </a:ext>
            </a:extLst>
          </p:cNvPr>
          <p:cNvPicPr>
            <a:picLocks noChangeAspect="1"/>
          </p:cNvPicPr>
          <p:nvPr/>
        </p:nvPicPr>
        <p:blipFill>
          <a:blip r:embed="rId2"/>
          <a:stretch>
            <a:fillRect/>
          </a:stretch>
        </p:blipFill>
        <p:spPr>
          <a:xfrm>
            <a:off x="5481529" y="3146920"/>
            <a:ext cx="5655075" cy="3164980"/>
          </a:xfrm>
          <a:prstGeom prst="rect">
            <a:avLst/>
          </a:prstGeom>
        </p:spPr>
      </p:pic>
    </p:spTree>
    <p:extLst>
      <p:ext uri="{BB962C8B-B14F-4D97-AF65-F5344CB8AC3E}">
        <p14:creationId xmlns:p14="http://schemas.microsoft.com/office/powerpoint/2010/main" val="3440798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F5F026-4953-466D-93EF-11107B08DD22}"/>
              </a:ext>
            </a:extLst>
          </p:cNvPr>
          <p:cNvSpPr>
            <a:spLocks noGrp="1"/>
          </p:cNvSpPr>
          <p:nvPr>
            <p:ph idx="1"/>
          </p:nvPr>
        </p:nvSpPr>
        <p:spPr>
          <a:xfrm>
            <a:off x="645253" y="332384"/>
            <a:ext cx="10515600" cy="5237905"/>
          </a:xfrm>
        </p:spPr>
        <p:txBody>
          <a:bodyPr>
            <a:normAutofit fontScale="77500" lnSpcReduction="20000"/>
          </a:bodyPr>
          <a:lstStyle/>
          <a:p>
            <a:r>
              <a:rPr lang="el-GR" sz="2000" dirty="0"/>
              <a:t>Γενικά μπορεί να διαπιστωθεί πως όταν η εφαρμογή αφορά επίπεδες επιφάνειες (π.χ καμπτική ενίσχυση δοκών ή πλακών) προτιμούνται τα προκατασκευασμένα ελάσματα έναντι υφασμάτων ή φύλλων, ενώ όταν η εφαρμογή αφορά ενίσχυση υποστηλωμάτων με μανδύες ή διατμητική ενίσχυση δοκών  </a:t>
            </a:r>
          </a:p>
          <a:p>
            <a:r>
              <a:rPr lang="el-GR" sz="2000" u="sng" dirty="0"/>
              <a:t>Προετοιμασία για εφαρμογή και τεχνικές επικόλλησης ροτιμάται η εφαρμογή υφασμάτων μέσω της υγρής μεθόδο</a:t>
            </a:r>
            <a:r>
              <a:rPr lang="el-GR" sz="2000" dirty="0"/>
              <a:t> </a:t>
            </a:r>
          </a:p>
          <a:p>
            <a:endParaRPr lang="el-GR" sz="2000" dirty="0"/>
          </a:p>
          <a:p>
            <a:r>
              <a:rPr lang="el-GR" sz="2000" dirty="0"/>
              <a:t>Ο σοβάς καθαρίζεται και αποκολύπτεται το σκυρόδεμα στο προς ενίσχυση δομικό στοιχείο. Αφαιρούνται τα χαλαρά τμήματα και το υπόστρωμα καθαρίζεται και τρίβεται με κατάλληλα μέσα, (όπως φαίνεται στο δίπλα σχήμα) ανάλογα με το βαθμό και την έκταση της αποσάθρωσης (αμμοβολή, υδροβολή, συρματόβουρτσα κ.λ.π). Το υπόστρωμα εφαρμογής των σύνθετων υλικών πρέπει να είναι επίπεδο, στεγνό, απαλλαγμένο από υλικά που εμποδίζουν την πρόσφυση και να διαθέτει ικανοποιητικές αντοχές. Η σκόνη απομακρύνεται με απορροφητική σκούπα. 2) Εφόσον το σύνθετο υλικό καλύπτει και γωνίες του στοιχείου σκυροδέματος αυτές στρογγυλεύονται με τριβείο σε ακτίνα 2-4cm. 3) Η επιφάνεια του σκυροδέματος διαβρέχεται με νερό υπό πίεση και μετά στεγνώνεται καλά. H υγρασία δεν επιτρέπεται να είναι περισσότερο από 4%. 4) Μετά την σκλήρυνση του συγκολλητικού υλικού,η επιφάνεια λειαίνεται έτσι ώστε να μην υπάρχει ανωμαλία σε ύψος μεγαλύτερο από 1mm. 5) Η επιφάνεια αναμονής επαλείφεται με εποξειδική ρητίνη πάχους 1-2mm με κατάλληλο ιξώδες που διευκολύνει την τοποθέτηση του ελάσματος. Η κόλλα τοποθετείται με μεγαλύτερο πάχος,που είναι της τάξης των 10mm,στην κεντρική περιοχή επαφής,έτσι ώστε κατά την τοποθέτηση του ελάσματος η κόλλα να προχωράει προς τα έξω όταν συμπιεστεί. Τα χαρακτηριστικά της κόλλας προδιαγράφονται από τον προμηθευτή του σύνθετου υλικού. 6) Το φύλλο του σύνθετου υλικού κόβεται με πολύ καλό ψαλίδι στις απαιτούμενες διαστάσεις,τοποθετείται προσεχτικά,καλά τεντωμένο στη νωπή επίστρωση και πατιέται με ρολό,για καλύτερη επαφή με το υπόστρωμα,πλήρη εμποτισμό του και απομάκρυνση των φυσαλίδων αέρα.Το φύλλο δεν πρέπει να διπλώνεται. Μετά την τοποθέτηση του ελάσματος, τυχόν εγκλωβισμένος αέρας μπορεί να εντοπιστεί με ελαφριά χτυπήματα πάνω στο έλασμα (ηχητικός έλεγχος). Η κόλλα που περισσεύει αφαιρείται.</a:t>
            </a:r>
          </a:p>
          <a:p>
            <a:r>
              <a:rPr lang="el-GR" sz="2000" dirty="0"/>
              <a:t>Μετά την πάροδο χρόνου μισής έως μιας ώρας,αφαιρείται το προστατευτικό κάλυμα του φύλλου και οι ίνες επαλείφονται με μια δεύτερη στρώση της ίδιας ρητίνης. 8) Σε εφαρμογές όπου απαιτούνται παραπάνω της μιας στρώσης υφάσματος,η παραπανω διαδικασία επαναλαμβάνεται, με τοποθέτηση της ρητίνης στην ελεύθερη επιφάνεια του ελάσματος. 9) Τελικά μπορεί να χρησιμοποιήθεί ένα “πεταχτό” τσιμεντοκονίαμα για προστασία των φύλλων του σύνθετου υλικού από υψηλές θερμοκρασίες(π.χ. πυρκαγιά) και άλλες περιβαλλοντικές προσβολές</a:t>
            </a:r>
            <a:endParaRPr lang="el-GR" sz="2000" u="sng" dirty="0"/>
          </a:p>
        </p:txBody>
      </p:sp>
      <p:sp>
        <p:nvSpPr>
          <p:cNvPr id="4" name="Slide Number Placeholder 3">
            <a:extLst>
              <a:ext uri="{FF2B5EF4-FFF2-40B4-BE49-F238E27FC236}">
                <a16:creationId xmlns:a16="http://schemas.microsoft.com/office/drawing/2014/main" id="{6EE83568-F170-465C-ABA8-E33DEE7A799D}"/>
              </a:ext>
            </a:extLst>
          </p:cNvPr>
          <p:cNvSpPr>
            <a:spLocks noGrp="1"/>
          </p:cNvSpPr>
          <p:nvPr>
            <p:ph type="sldNum" sz="quarter" idx="12"/>
          </p:nvPr>
        </p:nvSpPr>
        <p:spPr/>
        <p:txBody>
          <a:bodyPr/>
          <a:lstStyle/>
          <a:p>
            <a:fld id="{0BE91B1D-064D-47F2-AE0F-94591A8D357D}" type="slidenum">
              <a:rPr lang="el-GR" smtClean="0"/>
              <a:t>24</a:t>
            </a:fld>
            <a:endParaRPr lang="el-GR"/>
          </a:p>
        </p:txBody>
      </p:sp>
    </p:spTree>
    <p:extLst>
      <p:ext uri="{BB962C8B-B14F-4D97-AF65-F5344CB8AC3E}">
        <p14:creationId xmlns:p14="http://schemas.microsoft.com/office/powerpoint/2010/main" val="1956180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B0729CC-A9D7-4630-A177-2A009A96B18C}"/>
              </a:ext>
            </a:extLst>
          </p:cNvPr>
          <p:cNvPicPr>
            <a:picLocks noGrp="1" noChangeAspect="1"/>
          </p:cNvPicPr>
          <p:nvPr>
            <p:ph idx="1"/>
          </p:nvPr>
        </p:nvPicPr>
        <p:blipFill>
          <a:blip r:embed="rId2"/>
          <a:stretch>
            <a:fillRect/>
          </a:stretch>
        </p:blipFill>
        <p:spPr>
          <a:xfrm>
            <a:off x="621091" y="1235025"/>
            <a:ext cx="7896225" cy="3200400"/>
          </a:xfrm>
          <a:prstGeom prst="rect">
            <a:avLst/>
          </a:prstGeom>
        </p:spPr>
      </p:pic>
      <p:sp>
        <p:nvSpPr>
          <p:cNvPr id="4" name="Slide Number Placeholder 3">
            <a:extLst>
              <a:ext uri="{FF2B5EF4-FFF2-40B4-BE49-F238E27FC236}">
                <a16:creationId xmlns:a16="http://schemas.microsoft.com/office/drawing/2014/main" id="{7725788F-B938-457A-8D49-3FAF518BDF6D}"/>
              </a:ext>
            </a:extLst>
          </p:cNvPr>
          <p:cNvSpPr>
            <a:spLocks noGrp="1"/>
          </p:cNvSpPr>
          <p:nvPr>
            <p:ph type="sldNum" sz="quarter" idx="12"/>
          </p:nvPr>
        </p:nvSpPr>
        <p:spPr/>
        <p:txBody>
          <a:bodyPr/>
          <a:lstStyle/>
          <a:p>
            <a:fld id="{0BE91B1D-064D-47F2-AE0F-94591A8D357D}" type="slidenum">
              <a:rPr lang="el-GR" smtClean="0"/>
              <a:t>25</a:t>
            </a:fld>
            <a:endParaRPr lang="el-GR"/>
          </a:p>
        </p:txBody>
      </p:sp>
      <p:pic>
        <p:nvPicPr>
          <p:cNvPr id="6" name="Picture 5">
            <a:extLst>
              <a:ext uri="{FF2B5EF4-FFF2-40B4-BE49-F238E27FC236}">
                <a16:creationId xmlns:a16="http://schemas.microsoft.com/office/drawing/2014/main" id="{121722CE-87B5-4017-B3A4-6F0F9B667B8B}"/>
              </a:ext>
            </a:extLst>
          </p:cNvPr>
          <p:cNvPicPr>
            <a:picLocks noChangeAspect="1"/>
          </p:cNvPicPr>
          <p:nvPr/>
        </p:nvPicPr>
        <p:blipFill>
          <a:blip r:embed="rId3"/>
          <a:stretch>
            <a:fillRect/>
          </a:stretch>
        </p:blipFill>
        <p:spPr>
          <a:xfrm>
            <a:off x="8610600" y="2835225"/>
            <a:ext cx="2419350" cy="2867025"/>
          </a:xfrm>
          <a:prstGeom prst="rect">
            <a:avLst/>
          </a:prstGeom>
        </p:spPr>
      </p:pic>
    </p:spTree>
    <p:extLst>
      <p:ext uri="{BB962C8B-B14F-4D97-AF65-F5344CB8AC3E}">
        <p14:creationId xmlns:p14="http://schemas.microsoft.com/office/powerpoint/2010/main" val="1785751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5CC4D-7D0B-488E-A670-668AA3677C2C}"/>
              </a:ext>
            </a:extLst>
          </p:cNvPr>
          <p:cNvSpPr>
            <a:spLocks noGrp="1"/>
          </p:cNvSpPr>
          <p:nvPr>
            <p:ph type="title"/>
          </p:nvPr>
        </p:nvSpPr>
        <p:spPr>
          <a:xfrm>
            <a:off x="838200" y="194606"/>
            <a:ext cx="10515600" cy="1325563"/>
          </a:xfrm>
        </p:spPr>
        <p:txBody>
          <a:bodyPr>
            <a:normAutofit/>
          </a:bodyPr>
          <a:lstStyle/>
          <a:p>
            <a:r>
              <a:rPr lang="el-GR" sz="3200" dirty="0"/>
              <a:t>Μορφές αστοχίας των σύνθετων υλικών</a:t>
            </a:r>
          </a:p>
        </p:txBody>
      </p:sp>
      <p:sp>
        <p:nvSpPr>
          <p:cNvPr id="3" name="Content Placeholder 2">
            <a:extLst>
              <a:ext uri="{FF2B5EF4-FFF2-40B4-BE49-F238E27FC236}">
                <a16:creationId xmlns:a16="http://schemas.microsoft.com/office/drawing/2014/main" id="{EC92197C-A638-494F-B6AA-7B9A9BDDA7D8}"/>
              </a:ext>
            </a:extLst>
          </p:cNvPr>
          <p:cNvSpPr>
            <a:spLocks noGrp="1"/>
          </p:cNvSpPr>
          <p:nvPr>
            <p:ph idx="1"/>
          </p:nvPr>
        </p:nvSpPr>
        <p:spPr>
          <a:xfrm>
            <a:off x="838200" y="1389397"/>
            <a:ext cx="10515600" cy="4351338"/>
          </a:xfrm>
        </p:spPr>
        <p:txBody>
          <a:bodyPr/>
          <a:lstStyle/>
          <a:p>
            <a:r>
              <a:rPr lang="el-GR" sz="2000" dirty="0"/>
              <a:t>Αποκόλληση σύνθετων υλικών και ρωγμές</a:t>
            </a:r>
          </a:p>
          <a:p>
            <a:endParaRPr lang="el-GR" dirty="0"/>
          </a:p>
        </p:txBody>
      </p:sp>
      <p:sp>
        <p:nvSpPr>
          <p:cNvPr id="4" name="Slide Number Placeholder 3">
            <a:extLst>
              <a:ext uri="{FF2B5EF4-FFF2-40B4-BE49-F238E27FC236}">
                <a16:creationId xmlns:a16="http://schemas.microsoft.com/office/drawing/2014/main" id="{2C93744E-C71A-4EA4-BBE0-21952BD51CAB}"/>
              </a:ext>
            </a:extLst>
          </p:cNvPr>
          <p:cNvSpPr>
            <a:spLocks noGrp="1"/>
          </p:cNvSpPr>
          <p:nvPr>
            <p:ph type="sldNum" sz="quarter" idx="12"/>
          </p:nvPr>
        </p:nvSpPr>
        <p:spPr/>
        <p:txBody>
          <a:bodyPr/>
          <a:lstStyle/>
          <a:p>
            <a:fld id="{0BE91B1D-064D-47F2-AE0F-94591A8D357D}" type="slidenum">
              <a:rPr lang="el-GR" smtClean="0"/>
              <a:t>26</a:t>
            </a:fld>
            <a:endParaRPr lang="el-GR"/>
          </a:p>
        </p:txBody>
      </p:sp>
      <p:pic>
        <p:nvPicPr>
          <p:cNvPr id="5" name="Picture 4">
            <a:extLst>
              <a:ext uri="{FF2B5EF4-FFF2-40B4-BE49-F238E27FC236}">
                <a16:creationId xmlns:a16="http://schemas.microsoft.com/office/drawing/2014/main" id="{FB60F029-6516-4BB1-A96A-7BE7A395F6BF}"/>
              </a:ext>
            </a:extLst>
          </p:cNvPr>
          <p:cNvPicPr>
            <a:picLocks noChangeAspect="1"/>
          </p:cNvPicPr>
          <p:nvPr/>
        </p:nvPicPr>
        <p:blipFill>
          <a:blip r:embed="rId2"/>
          <a:stretch>
            <a:fillRect/>
          </a:stretch>
        </p:blipFill>
        <p:spPr>
          <a:xfrm>
            <a:off x="3825772" y="1690688"/>
            <a:ext cx="7191375" cy="5762625"/>
          </a:xfrm>
          <a:prstGeom prst="rect">
            <a:avLst/>
          </a:prstGeom>
        </p:spPr>
      </p:pic>
    </p:spTree>
    <p:extLst>
      <p:ext uri="{BB962C8B-B14F-4D97-AF65-F5344CB8AC3E}">
        <p14:creationId xmlns:p14="http://schemas.microsoft.com/office/powerpoint/2010/main" val="1943870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4914F-AB0B-40A2-B05C-F8EF45DC1F14}"/>
              </a:ext>
            </a:extLst>
          </p:cNvPr>
          <p:cNvSpPr>
            <a:spLocks noGrp="1"/>
          </p:cNvSpPr>
          <p:nvPr>
            <p:ph type="title"/>
          </p:nvPr>
        </p:nvSpPr>
        <p:spPr/>
        <p:txBody>
          <a:bodyPr/>
          <a:lstStyle/>
          <a:p>
            <a:r>
              <a:rPr lang="el-GR" dirty="0"/>
              <a:t>. Μαθηματικά προσομοιώματα</a:t>
            </a:r>
          </a:p>
        </p:txBody>
      </p:sp>
      <p:sp>
        <p:nvSpPr>
          <p:cNvPr id="3" name="Content Placeholder 2">
            <a:extLst>
              <a:ext uri="{FF2B5EF4-FFF2-40B4-BE49-F238E27FC236}">
                <a16:creationId xmlns:a16="http://schemas.microsoft.com/office/drawing/2014/main" id="{6E91D984-038C-4808-8E9F-2185771FFB74}"/>
              </a:ext>
            </a:extLst>
          </p:cNvPr>
          <p:cNvSpPr>
            <a:spLocks noGrp="1"/>
          </p:cNvSpPr>
          <p:nvPr>
            <p:ph idx="1"/>
          </p:nvPr>
        </p:nvSpPr>
        <p:spPr/>
        <p:txBody>
          <a:bodyPr/>
          <a:lstStyle/>
          <a:p>
            <a:r>
              <a:rPr lang="el-GR" dirty="0"/>
              <a:t>Ο </a:t>
            </a:r>
            <a:r>
              <a:rPr lang="el-GR" dirty="0">
                <a:solidFill>
                  <a:srgbClr val="FF0000"/>
                </a:solidFill>
              </a:rPr>
              <a:t>Νόμος της Σύνθεσης </a:t>
            </a:r>
            <a:r>
              <a:rPr lang="el-GR" dirty="0"/>
              <a:t>(Rule of Mixtures) χρησιμοποιεί τα ποσοστά συμμετοχής ινών και ρητίνης στο τελικό προϊόν για την πρόβλεψη των μηχανικών ιδιοτήτων του σύνθετου υλικού. Ο νόμος της σύνθεσης περιγράφεται από τις παρακάτω σχέσεις </a:t>
            </a:r>
          </a:p>
          <a:p>
            <a:r>
              <a:rPr lang="pl-PL" dirty="0"/>
              <a:t>v </a:t>
            </a:r>
            <a:r>
              <a:rPr lang="pl-PL" baseline="-25000" dirty="0"/>
              <a:t>f</a:t>
            </a:r>
            <a:r>
              <a:rPr lang="pl-PL" dirty="0"/>
              <a:t> + v </a:t>
            </a:r>
            <a:r>
              <a:rPr lang="pl-PL" baseline="-25000" dirty="0"/>
              <a:t>m</a:t>
            </a:r>
            <a:r>
              <a:rPr lang="pl-PL" dirty="0"/>
              <a:t> + v </a:t>
            </a:r>
            <a:r>
              <a:rPr lang="pl-PL" baseline="-25000" dirty="0"/>
              <a:t>u</a:t>
            </a:r>
            <a:r>
              <a:rPr lang="pl-PL" dirty="0"/>
              <a:t> = 1</a:t>
            </a:r>
            <a:endParaRPr lang="el-GR" dirty="0"/>
          </a:p>
          <a:p>
            <a:r>
              <a:rPr lang="pl-PL" dirty="0"/>
              <a:t>w </a:t>
            </a:r>
            <a:r>
              <a:rPr lang="pl-PL" baseline="-25000" dirty="0"/>
              <a:t>f</a:t>
            </a:r>
            <a:r>
              <a:rPr lang="pl-PL" dirty="0"/>
              <a:t> + w </a:t>
            </a:r>
            <a:r>
              <a:rPr lang="pl-PL" baseline="-25000" dirty="0"/>
              <a:t>m</a:t>
            </a:r>
            <a:r>
              <a:rPr lang="pl-PL" dirty="0"/>
              <a:t> = 1</a:t>
            </a:r>
            <a:endParaRPr lang="el-GR" dirty="0"/>
          </a:p>
          <a:p>
            <a:r>
              <a:rPr lang="el-GR" dirty="0"/>
              <a:t>ρ</a:t>
            </a:r>
            <a:r>
              <a:rPr lang="el-GR" baseline="-25000" dirty="0"/>
              <a:t>c</a:t>
            </a:r>
            <a:r>
              <a:rPr lang="el-GR" dirty="0"/>
              <a:t> = ρ</a:t>
            </a:r>
            <a:r>
              <a:rPr lang="el-GR" baseline="-25000" dirty="0"/>
              <a:t> f</a:t>
            </a:r>
            <a:r>
              <a:rPr lang="el-GR" dirty="0"/>
              <a:t> * v </a:t>
            </a:r>
            <a:r>
              <a:rPr lang="el-GR" baseline="-25000" dirty="0"/>
              <a:t>f</a:t>
            </a:r>
            <a:r>
              <a:rPr lang="el-GR" dirty="0"/>
              <a:t> + ρ </a:t>
            </a:r>
            <a:r>
              <a:rPr lang="el-GR" baseline="-25000" dirty="0"/>
              <a:t>m</a:t>
            </a:r>
            <a:r>
              <a:rPr lang="el-GR" dirty="0"/>
              <a:t> * ν </a:t>
            </a:r>
            <a:r>
              <a:rPr lang="el-GR" baseline="-25000" dirty="0"/>
              <a:t>m</a:t>
            </a:r>
          </a:p>
          <a:p>
            <a:r>
              <a:rPr lang="el-GR" dirty="0"/>
              <a:t>Όπου : v </a:t>
            </a:r>
            <a:r>
              <a:rPr lang="el-GR" baseline="-25000" dirty="0"/>
              <a:t>f </a:t>
            </a:r>
            <a:r>
              <a:rPr lang="el-GR" dirty="0"/>
              <a:t>: ο λόγος του όγκου των ινών v </a:t>
            </a:r>
            <a:r>
              <a:rPr lang="el-GR" baseline="-25000" dirty="0"/>
              <a:t>m</a:t>
            </a:r>
            <a:r>
              <a:rPr lang="el-GR" dirty="0"/>
              <a:t> : ο λόγος του όγκου της μήτρας v </a:t>
            </a:r>
            <a:r>
              <a:rPr lang="el-GR" baseline="-25000" dirty="0"/>
              <a:t>u</a:t>
            </a:r>
            <a:r>
              <a:rPr lang="el-GR" dirty="0"/>
              <a:t> : ο λόγος του όγκου των κενών με v </a:t>
            </a:r>
            <a:r>
              <a:rPr lang="el-GR" baseline="-25000" dirty="0"/>
              <a:t>i</a:t>
            </a:r>
            <a:r>
              <a:rPr lang="el-GR" dirty="0"/>
              <a:t> = V </a:t>
            </a:r>
            <a:r>
              <a:rPr lang="el-GR" baseline="-25000" dirty="0"/>
              <a:t>i</a:t>
            </a:r>
            <a:r>
              <a:rPr lang="el-GR" dirty="0"/>
              <a:t> /</a:t>
            </a:r>
            <a:r>
              <a:rPr lang="en-US" dirty="0" err="1"/>
              <a:t>V</a:t>
            </a:r>
            <a:r>
              <a:rPr lang="en-US" baseline="-25000" dirty="0" err="1"/>
              <a:t>c</a:t>
            </a:r>
            <a:endParaRPr lang="el-GR" baseline="-25000" dirty="0"/>
          </a:p>
        </p:txBody>
      </p:sp>
      <p:sp>
        <p:nvSpPr>
          <p:cNvPr id="4" name="Slide Number Placeholder 3">
            <a:extLst>
              <a:ext uri="{FF2B5EF4-FFF2-40B4-BE49-F238E27FC236}">
                <a16:creationId xmlns:a16="http://schemas.microsoft.com/office/drawing/2014/main" id="{2AA72471-B00A-4C6E-B4BD-3D7F03810478}"/>
              </a:ext>
            </a:extLst>
          </p:cNvPr>
          <p:cNvSpPr>
            <a:spLocks noGrp="1"/>
          </p:cNvSpPr>
          <p:nvPr>
            <p:ph type="sldNum" sz="quarter" idx="12"/>
          </p:nvPr>
        </p:nvSpPr>
        <p:spPr/>
        <p:txBody>
          <a:bodyPr/>
          <a:lstStyle/>
          <a:p>
            <a:fld id="{0BE91B1D-064D-47F2-AE0F-94591A8D357D}" type="slidenum">
              <a:rPr lang="el-GR" smtClean="0"/>
              <a:t>27</a:t>
            </a:fld>
            <a:endParaRPr lang="el-GR"/>
          </a:p>
        </p:txBody>
      </p:sp>
    </p:spTree>
    <p:extLst>
      <p:ext uri="{BB962C8B-B14F-4D97-AF65-F5344CB8AC3E}">
        <p14:creationId xmlns:p14="http://schemas.microsoft.com/office/powerpoint/2010/main" val="2537752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4FEA7D-C49A-4FAF-9BBA-8C7B425BD055}"/>
              </a:ext>
            </a:extLst>
          </p:cNvPr>
          <p:cNvSpPr>
            <a:spLocks noGrp="1"/>
          </p:cNvSpPr>
          <p:nvPr>
            <p:ph idx="1"/>
          </p:nvPr>
        </p:nvSpPr>
        <p:spPr/>
        <p:txBody>
          <a:bodyPr/>
          <a:lstStyle/>
          <a:p>
            <a:r>
              <a:rPr lang="el-GR" dirty="0"/>
              <a:t>V </a:t>
            </a:r>
            <a:r>
              <a:rPr lang="el-GR" baseline="-25000" dirty="0"/>
              <a:t>c</a:t>
            </a:r>
            <a:r>
              <a:rPr lang="el-GR" dirty="0"/>
              <a:t> : ο συνολικός όγκος του σύνθετου υλικού V </a:t>
            </a:r>
            <a:r>
              <a:rPr lang="el-GR" baseline="-25000" dirty="0"/>
              <a:t>i</a:t>
            </a:r>
            <a:r>
              <a:rPr lang="el-GR" dirty="0"/>
              <a:t> (i = f,m,u) : ο όγκος των ινών , της μήτρας και των κενών w </a:t>
            </a:r>
            <a:r>
              <a:rPr lang="el-GR" baseline="-25000" dirty="0"/>
              <a:t>f</a:t>
            </a:r>
            <a:r>
              <a:rPr lang="el-GR" dirty="0"/>
              <a:t> : ο λόγος του βάρους των ινών w </a:t>
            </a:r>
            <a:r>
              <a:rPr lang="el-GR" baseline="-25000" dirty="0"/>
              <a:t>m</a:t>
            </a:r>
            <a:r>
              <a:rPr lang="el-GR" dirty="0"/>
              <a:t> </a:t>
            </a:r>
            <a:endParaRPr lang="en-US" dirty="0"/>
          </a:p>
          <a:p>
            <a:r>
              <a:rPr lang="el-GR" dirty="0"/>
              <a:t> W c : το συνολικό βάρος του σύνθετου υλικού W i(i = f,m,u) : το βάρος του αντίστοιχου συστατικού στοιχείου ρ </a:t>
            </a:r>
            <a:r>
              <a:rPr lang="el-GR" baseline="-25000" dirty="0"/>
              <a:t>f</a:t>
            </a:r>
            <a:r>
              <a:rPr lang="el-GR" dirty="0"/>
              <a:t> :η πυκνότητα των ινών ρ </a:t>
            </a:r>
            <a:r>
              <a:rPr lang="el-GR" baseline="-25000" dirty="0"/>
              <a:t>m</a:t>
            </a:r>
            <a:r>
              <a:rPr lang="el-GR" dirty="0"/>
              <a:t>:η πυκνότητα της μήτρας ρ </a:t>
            </a:r>
            <a:r>
              <a:rPr lang="el-GR" baseline="-25000" dirty="0"/>
              <a:t>c</a:t>
            </a:r>
            <a:r>
              <a:rPr lang="el-GR" dirty="0"/>
              <a:t> :η συνολική πυκνότητα του σύνθετου υλικού όγος του βάρους της μήτρας με w </a:t>
            </a:r>
            <a:r>
              <a:rPr lang="el-GR" baseline="-25000" dirty="0"/>
              <a:t>i </a:t>
            </a:r>
            <a:r>
              <a:rPr lang="el-GR" dirty="0"/>
              <a:t>= W </a:t>
            </a:r>
            <a:r>
              <a:rPr lang="el-GR" baseline="-25000" dirty="0"/>
              <a:t>i</a:t>
            </a:r>
            <a:r>
              <a:rPr lang="el-GR" dirty="0"/>
              <a:t> / W </a:t>
            </a:r>
            <a:r>
              <a:rPr lang="el-GR" baseline="-25000" dirty="0"/>
              <a:t>c</a:t>
            </a:r>
          </a:p>
        </p:txBody>
      </p:sp>
      <p:sp>
        <p:nvSpPr>
          <p:cNvPr id="4" name="Slide Number Placeholder 3">
            <a:extLst>
              <a:ext uri="{FF2B5EF4-FFF2-40B4-BE49-F238E27FC236}">
                <a16:creationId xmlns:a16="http://schemas.microsoft.com/office/drawing/2014/main" id="{5B006D09-C334-4284-B8D8-0216C0943EBC}"/>
              </a:ext>
            </a:extLst>
          </p:cNvPr>
          <p:cNvSpPr>
            <a:spLocks noGrp="1"/>
          </p:cNvSpPr>
          <p:nvPr>
            <p:ph type="sldNum" sz="quarter" idx="12"/>
          </p:nvPr>
        </p:nvSpPr>
        <p:spPr/>
        <p:txBody>
          <a:bodyPr/>
          <a:lstStyle/>
          <a:p>
            <a:fld id="{0BE91B1D-064D-47F2-AE0F-94591A8D357D}" type="slidenum">
              <a:rPr lang="el-GR" smtClean="0"/>
              <a:t>28</a:t>
            </a:fld>
            <a:endParaRPr lang="el-GR"/>
          </a:p>
        </p:txBody>
      </p:sp>
    </p:spTree>
    <p:extLst>
      <p:ext uri="{BB962C8B-B14F-4D97-AF65-F5344CB8AC3E}">
        <p14:creationId xmlns:p14="http://schemas.microsoft.com/office/powerpoint/2010/main" val="2059662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C5A6F4-F153-4C47-BB19-B1F3E6FF14BA}"/>
              </a:ext>
            </a:extLst>
          </p:cNvPr>
          <p:cNvSpPr>
            <a:spLocks noGrp="1"/>
          </p:cNvSpPr>
          <p:nvPr>
            <p:ph idx="1"/>
          </p:nvPr>
        </p:nvSpPr>
        <p:spPr/>
        <p:txBody>
          <a:bodyPr/>
          <a:lstStyle/>
          <a:p>
            <a:r>
              <a:rPr lang="el-GR" dirty="0"/>
              <a:t>Το μέτρο ελαστικότητας και η εφελκυστική αντοχή των σύνθετων υλικών μπορούν να εκτιμηθούν από το άθροισμα των γινομένων της αντίστοιχης ιδιότητας για τις ίνες επί το αντίστοιχο ποσοστό αυτών και της αντίστοιχης ιδιότητας για τη μήτρα επί το αντίστοιχο ποσοστό αυτής. Αν E είναι το μέτρο ελαστικότητας του σύνθετου υλικού , Ε</a:t>
            </a:r>
            <a:r>
              <a:rPr lang="el-GR" baseline="-25000" dirty="0"/>
              <a:t>f</a:t>
            </a:r>
            <a:r>
              <a:rPr lang="el-GR" dirty="0"/>
              <a:t> το μέτρο ελαστικότητας των ινών και Ε </a:t>
            </a:r>
            <a:r>
              <a:rPr lang="el-GR" baseline="-25000" dirty="0"/>
              <a:t>m</a:t>
            </a:r>
            <a:r>
              <a:rPr lang="el-GR" dirty="0"/>
              <a:t> το μέτρο ελαστικότητας της μήτρας τότε η ακόλουθη σχέση παρέχει το μέτρο ελαστικότητας του σύνθετου υλικού συναρτήσει των Ε </a:t>
            </a:r>
            <a:r>
              <a:rPr lang="el-GR" baseline="-25000" dirty="0"/>
              <a:t>f </a:t>
            </a:r>
            <a:r>
              <a:rPr lang="el-GR" dirty="0"/>
              <a:t>και Ε </a:t>
            </a:r>
            <a:r>
              <a:rPr lang="el-GR" baseline="-25000" dirty="0"/>
              <a:t>m</a:t>
            </a:r>
            <a:r>
              <a:rPr lang="el-GR" dirty="0"/>
              <a:t> </a:t>
            </a:r>
            <a:endParaRPr lang="en-US" dirty="0"/>
          </a:p>
          <a:p>
            <a:r>
              <a:rPr lang="en-US" dirty="0"/>
              <a:t>E</a:t>
            </a:r>
            <a:r>
              <a:rPr lang="el-GR" dirty="0"/>
              <a:t>= Ε </a:t>
            </a:r>
            <a:r>
              <a:rPr lang="el-GR" baseline="-25000" dirty="0"/>
              <a:t>f</a:t>
            </a:r>
            <a:r>
              <a:rPr lang="el-GR" dirty="0"/>
              <a:t> * v </a:t>
            </a:r>
            <a:r>
              <a:rPr lang="el-GR" baseline="-25000" dirty="0"/>
              <a:t>f</a:t>
            </a:r>
            <a:r>
              <a:rPr lang="el-GR" dirty="0"/>
              <a:t> + Ε </a:t>
            </a:r>
            <a:r>
              <a:rPr lang="el-GR" baseline="-25000" dirty="0"/>
              <a:t>m</a:t>
            </a:r>
            <a:r>
              <a:rPr lang="el-GR" dirty="0"/>
              <a:t> * v </a:t>
            </a:r>
            <a:r>
              <a:rPr lang="el-GR" baseline="-25000" dirty="0"/>
              <a:t>m</a:t>
            </a:r>
          </a:p>
        </p:txBody>
      </p:sp>
      <p:sp>
        <p:nvSpPr>
          <p:cNvPr id="4" name="Slide Number Placeholder 3">
            <a:extLst>
              <a:ext uri="{FF2B5EF4-FFF2-40B4-BE49-F238E27FC236}">
                <a16:creationId xmlns:a16="http://schemas.microsoft.com/office/drawing/2014/main" id="{F94C1A6F-3176-485A-AD0E-139965BDBE52}"/>
              </a:ext>
            </a:extLst>
          </p:cNvPr>
          <p:cNvSpPr>
            <a:spLocks noGrp="1"/>
          </p:cNvSpPr>
          <p:nvPr>
            <p:ph type="sldNum" sz="quarter" idx="12"/>
          </p:nvPr>
        </p:nvSpPr>
        <p:spPr/>
        <p:txBody>
          <a:bodyPr/>
          <a:lstStyle/>
          <a:p>
            <a:fld id="{0BE91B1D-064D-47F2-AE0F-94591A8D357D}" type="slidenum">
              <a:rPr lang="el-GR" smtClean="0"/>
              <a:t>29</a:t>
            </a:fld>
            <a:endParaRPr lang="el-GR"/>
          </a:p>
        </p:txBody>
      </p:sp>
    </p:spTree>
    <p:extLst>
      <p:ext uri="{BB962C8B-B14F-4D97-AF65-F5344CB8AC3E}">
        <p14:creationId xmlns:p14="http://schemas.microsoft.com/office/powerpoint/2010/main" val="1846753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9AA0-2ACB-4502-B3F9-C9EC78687FC6}"/>
              </a:ext>
            </a:extLst>
          </p:cNvPr>
          <p:cNvSpPr>
            <a:spLocks noGrp="1"/>
          </p:cNvSpPr>
          <p:nvPr>
            <p:ph type="title"/>
          </p:nvPr>
        </p:nvSpPr>
        <p:spPr/>
        <p:txBody>
          <a:bodyPr>
            <a:normAutofit fontScale="90000"/>
          </a:bodyPr>
          <a:lstStyle/>
          <a:p>
            <a:r>
              <a:rPr lang="el-GR" dirty="0"/>
              <a:t>Η ιδιότητα αυτή οδηγεί άμεσα σε ταξινόμηση των πολυδιευθυντικών συνθέτων στις ακόλουθες υπο-ομάδες (βλ Εικ 2-1)</a:t>
            </a:r>
          </a:p>
        </p:txBody>
      </p:sp>
      <p:sp>
        <p:nvSpPr>
          <p:cNvPr id="3" name="Content Placeholder 2">
            <a:extLst>
              <a:ext uri="{FF2B5EF4-FFF2-40B4-BE49-F238E27FC236}">
                <a16:creationId xmlns:a16="http://schemas.microsoft.com/office/drawing/2014/main" id="{61458DA1-5727-45EA-8430-A53FC409F600}"/>
              </a:ext>
            </a:extLst>
          </p:cNvPr>
          <p:cNvSpPr>
            <a:spLocks noGrp="1"/>
          </p:cNvSpPr>
          <p:nvPr>
            <p:ph idx="1"/>
          </p:nvPr>
        </p:nvSpPr>
        <p:spPr/>
        <p:txBody>
          <a:bodyPr/>
          <a:lstStyle/>
          <a:p>
            <a:r>
              <a:rPr lang="el-GR" dirty="0"/>
              <a:t>Σύνθετα με ίνες τυχαίας διεύθυνσης</a:t>
            </a:r>
          </a:p>
          <a:p>
            <a:r>
              <a:rPr lang="el-GR" dirty="0"/>
              <a:t>Σύνθετα με ίνες σε πλέξη ύφανσης. </a:t>
            </a:r>
          </a:p>
          <a:p>
            <a:r>
              <a:rPr lang="el-GR" dirty="0"/>
              <a:t>Σύνθετα με ίνες σε τρισορθογώνια ύφανση. </a:t>
            </a:r>
          </a:p>
        </p:txBody>
      </p:sp>
      <p:pic>
        <p:nvPicPr>
          <p:cNvPr id="4" name="Picture 3">
            <a:extLst>
              <a:ext uri="{FF2B5EF4-FFF2-40B4-BE49-F238E27FC236}">
                <a16:creationId xmlns:a16="http://schemas.microsoft.com/office/drawing/2014/main" id="{3EA9F25E-131D-4515-B69D-630D77A5590B}"/>
              </a:ext>
            </a:extLst>
          </p:cNvPr>
          <p:cNvPicPr>
            <a:picLocks noChangeAspect="1"/>
          </p:cNvPicPr>
          <p:nvPr/>
        </p:nvPicPr>
        <p:blipFill>
          <a:blip r:embed="rId2"/>
          <a:stretch>
            <a:fillRect/>
          </a:stretch>
        </p:blipFill>
        <p:spPr>
          <a:xfrm>
            <a:off x="1474583" y="3704657"/>
            <a:ext cx="7229475" cy="2200275"/>
          </a:xfrm>
          <a:prstGeom prst="rect">
            <a:avLst/>
          </a:prstGeom>
        </p:spPr>
      </p:pic>
      <p:sp>
        <p:nvSpPr>
          <p:cNvPr id="5" name="Slide Number Placeholder 4">
            <a:extLst>
              <a:ext uri="{FF2B5EF4-FFF2-40B4-BE49-F238E27FC236}">
                <a16:creationId xmlns:a16="http://schemas.microsoft.com/office/drawing/2014/main" id="{0DDE076F-532F-4A35-9B69-66F326758E21}"/>
              </a:ext>
            </a:extLst>
          </p:cNvPr>
          <p:cNvSpPr>
            <a:spLocks noGrp="1"/>
          </p:cNvSpPr>
          <p:nvPr>
            <p:ph type="sldNum" sz="quarter" idx="12"/>
          </p:nvPr>
        </p:nvSpPr>
        <p:spPr/>
        <p:txBody>
          <a:bodyPr/>
          <a:lstStyle/>
          <a:p>
            <a:fld id="{0BE91B1D-064D-47F2-AE0F-94591A8D357D}" type="slidenum">
              <a:rPr lang="el-GR" smtClean="0"/>
              <a:t>3</a:t>
            </a:fld>
            <a:endParaRPr lang="el-GR"/>
          </a:p>
        </p:txBody>
      </p:sp>
    </p:spTree>
    <p:extLst>
      <p:ext uri="{BB962C8B-B14F-4D97-AF65-F5344CB8AC3E}">
        <p14:creationId xmlns:p14="http://schemas.microsoft.com/office/powerpoint/2010/main" val="1535266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35F90E-4F34-4F63-A2FD-58DA422A975A}"/>
              </a:ext>
            </a:extLst>
          </p:cNvPr>
          <p:cNvSpPr>
            <a:spLocks noGrp="1"/>
          </p:cNvSpPr>
          <p:nvPr>
            <p:ph idx="1"/>
          </p:nvPr>
        </p:nvSpPr>
        <p:spPr>
          <a:xfrm>
            <a:off x="964035" y="810557"/>
            <a:ext cx="10515600" cy="4351338"/>
          </a:xfrm>
        </p:spPr>
        <p:txBody>
          <a:bodyPr/>
          <a:lstStyle/>
          <a:p>
            <a:r>
              <a:rPr lang="el-GR" dirty="0"/>
              <a:t>Η </a:t>
            </a:r>
            <a:r>
              <a:rPr lang="el-GR" dirty="0">
                <a:solidFill>
                  <a:srgbClr val="FF0000"/>
                </a:solidFill>
              </a:rPr>
              <a:t>εφελκυστική αντοχή </a:t>
            </a:r>
            <a:r>
              <a:rPr lang="el-GR" dirty="0"/>
              <a:t>του σύνθετου υλικού εξαρτάται από την εφελκυστίκη αντοχή των ινών δεδομένου ότι η αντοχή τους είναι μία τάξη μεγέθους μεγαλύτερη από αυτή του συνδετικού υλικού .</a:t>
            </a:r>
          </a:p>
        </p:txBody>
      </p:sp>
      <p:sp>
        <p:nvSpPr>
          <p:cNvPr id="4" name="Slide Number Placeholder 3">
            <a:extLst>
              <a:ext uri="{FF2B5EF4-FFF2-40B4-BE49-F238E27FC236}">
                <a16:creationId xmlns:a16="http://schemas.microsoft.com/office/drawing/2014/main" id="{20552F27-A42F-4435-A160-4E08615328A1}"/>
              </a:ext>
            </a:extLst>
          </p:cNvPr>
          <p:cNvSpPr>
            <a:spLocks noGrp="1"/>
          </p:cNvSpPr>
          <p:nvPr>
            <p:ph type="sldNum" sz="quarter" idx="12"/>
          </p:nvPr>
        </p:nvSpPr>
        <p:spPr/>
        <p:txBody>
          <a:bodyPr/>
          <a:lstStyle/>
          <a:p>
            <a:fld id="{0BE91B1D-064D-47F2-AE0F-94591A8D357D}" type="slidenum">
              <a:rPr lang="el-GR" smtClean="0"/>
              <a:t>30</a:t>
            </a:fld>
            <a:endParaRPr lang="el-GR"/>
          </a:p>
        </p:txBody>
      </p:sp>
      <p:sp>
        <p:nvSpPr>
          <p:cNvPr id="5" name="Rectangle 4">
            <a:extLst>
              <a:ext uri="{FF2B5EF4-FFF2-40B4-BE49-F238E27FC236}">
                <a16:creationId xmlns:a16="http://schemas.microsoft.com/office/drawing/2014/main" id="{3FA66B69-85FB-40B7-90EE-0C94D491899E}"/>
              </a:ext>
            </a:extLst>
          </p:cNvPr>
          <p:cNvSpPr/>
          <p:nvPr/>
        </p:nvSpPr>
        <p:spPr>
          <a:xfrm>
            <a:off x="1428925" y="2187159"/>
            <a:ext cx="6096000" cy="1754326"/>
          </a:xfrm>
          <a:prstGeom prst="rect">
            <a:avLst/>
          </a:prstGeom>
        </p:spPr>
        <p:txBody>
          <a:bodyPr>
            <a:spAutoFit/>
          </a:bodyPr>
          <a:lstStyle/>
          <a:p>
            <a:r>
              <a:rPr lang="el-GR" dirty="0"/>
              <a:t>Εάν s : η εφελκυστική αντοχή του σύνθετου υλικού s </a:t>
            </a:r>
            <a:r>
              <a:rPr lang="el-GR" baseline="-25000" dirty="0"/>
              <a:t>f</a:t>
            </a:r>
            <a:r>
              <a:rPr lang="el-GR" dirty="0"/>
              <a:t> : η εφελκυστική αντοχή ίνας s </a:t>
            </a:r>
            <a:r>
              <a:rPr lang="el-GR" baseline="-25000" dirty="0"/>
              <a:t>m</a:t>
            </a:r>
            <a:r>
              <a:rPr lang="en-US" baseline="-25000" dirty="0"/>
              <a:t>f</a:t>
            </a:r>
            <a:r>
              <a:rPr lang="el-GR" dirty="0"/>
              <a:t> : η εφελκυστική τάση της μήτρας κατά την αστοχία της ίνας τότε : </a:t>
            </a:r>
            <a:endParaRPr lang="en-US" dirty="0"/>
          </a:p>
          <a:p>
            <a:endParaRPr lang="en-US" dirty="0"/>
          </a:p>
          <a:p>
            <a:endParaRPr lang="en-US" dirty="0"/>
          </a:p>
          <a:p>
            <a:r>
              <a:rPr lang="el-GR" dirty="0"/>
              <a:t>s = s </a:t>
            </a:r>
            <a:r>
              <a:rPr lang="el-GR" baseline="-25000" dirty="0"/>
              <a:t>f</a:t>
            </a:r>
            <a:r>
              <a:rPr lang="el-GR" dirty="0"/>
              <a:t> * v </a:t>
            </a:r>
            <a:r>
              <a:rPr lang="el-GR" baseline="-25000" dirty="0"/>
              <a:t>f</a:t>
            </a:r>
            <a:r>
              <a:rPr lang="el-GR" dirty="0"/>
              <a:t> + s </a:t>
            </a:r>
            <a:r>
              <a:rPr lang="el-GR" baseline="-25000" dirty="0"/>
              <a:t>mf</a:t>
            </a:r>
            <a:r>
              <a:rPr lang="el-GR" dirty="0"/>
              <a:t> *(1- v</a:t>
            </a:r>
            <a:r>
              <a:rPr lang="el-GR" baseline="-25000" dirty="0"/>
              <a:t> f</a:t>
            </a:r>
            <a:r>
              <a:rPr lang="el-GR" dirty="0"/>
              <a:t>) </a:t>
            </a:r>
          </a:p>
        </p:txBody>
      </p:sp>
    </p:spTree>
    <p:extLst>
      <p:ext uri="{BB962C8B-B14F-4D97-AF65-F5344CB8AC3E}">
        <p14:creationId xmlns:p14="http://schemas.microsoft.com/office/powerpoint/2010/main" val="2546062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46D05-4777-497B-8720-C8F7C18D5AEC}"/>
              </a:ext>
            </a:extLst>
          </p:cNvPr>
          <p:cNvSpPr>
            <a:spLocks noGrp="1"/>
          </p:cNvSpPr>
          <p:nvPr>
            <p:ph type="title"/>
          </p:nvPr>
        </p:nvSpPr>
        <p:spPr/>
        <p:txBody>
          <a:bodyPr/>
          <a:lstStyle/>
          <a:p>
            <a:r>
              <a:rPr lang="el-GR" dirty="0">
                <a:solidFill>
                  <a:srgbClr val="00B050"/>
                </a:solidFill>
              </a:rPr>
              <a:t>Εφαρμογή</a:t>
            </a:r>
            <a:r>
              <a:rPr lang="el-GR" dirty="0"/>
              <a:t>.</a:t>
            </a:r>
          </a:p>
        </p:txBody>
      </p:sp>
      <p:sp>
        <p:nvSpPr>
          <p:cNvPr id="3" name="Content Placeholder 2">
            <a:extLst>
              <a:ext uri="{FF2B5EF4-FFF2-40B4-BE49-F238E27FC236}">
                <a16:creationId xmlns:a16="http://schemas.microsoft.com/office/drawing/2014/main" id="{F4B6EF5B-2E85-4986-A9AA-2E7E86F1994C}"/>
              </a:ext>
            </a:extLst>
          </p:cNvPr>
          <p:cNvSpPr>
            <a:spLocks noGrp="1"/>
          </p:cNvSpPr>
          <p:nvPr>
            <p:ph idx="1"/>
          </p:nvPr>
        </p:nvSpPr>
        <p:spPr/>
        <p:txBody>
          <a:bodyPr/>
          <a:lstStyle/>
          <a:p>
            <a:r>
              <a:rPr lang="el-GR" dirty="0"/>
              <a:t>Προκειμένου να κατανοήσουμε την εφαρμογή των παραπάνω σχέσεων, θεωρούμε δοκίμιο γραφίτη – εποξικής ρητίνης διαστάσεων 2.54 cm x 2.54 cm x 0.30 cm, που ζυγίζει 2.980 gr. </a:t>
            </a:r>
            <a:endParaRPr lang="en-US" dirty="0"/>
          </a:p>
          <a:p>
            <a:r>
              <a:rPr lang="el-GR" dirty="0"/>
              <a:t>Οι πυκνότητες του γραφίτη και της ρητίνης είναι ρ</a:t>
            </a:r>
            <a:r>
              <a:rPr lang="el-GR" baseline="-25000" dirty="0"/>
              <a:t> f </a:t>
            </a:r>
            <a:r>
              <a:rPr lang="el-GR" dirty="0"/>
              <a:t>= 1.9 gr/cm3 και ρ </a:t>
            </a:r>
            <a:r>
              <a:rPr lang="el-GR" baseline="-25000" dirty="0"/>
              <a:t>m</a:t>
            </a:r>
            <a:r>
              <a:rPr lang="el-GR" dirty="0"/>
              <a:t> = 1.2 gr/cm3 , αντίστοιχα. </a:t>
            </a:r>
            <a:endParaRPr lang="en-US" dirty="0"/>
          </a:p>
          <a:p>
            <a:r>
              <a:rPr lang="el-GR" dirty="0"/>
              <a:t>Διαλύοντας τη ρητίνη με οξύ, οι ίνες που απομένουν ζυγίζουν 1.863 gr. </a:t>
            </a:r>
            <a:endParaRPr lang="en-US" dirty="0"/>
          </a:p>
          <a:p>
            <a:r>
              <a:rPr lang="el-GR" dirty="0"/>
              <a:t>Ζητείται να προσδιοριστούν οι λόγοι όγκου ινών v </a:t>
            </a:r>
            <a:r>
              <a:rPr lang="el-GR" baseline="-25000" dirty="0"/>
              <a:t>f</a:t>
            </a:r>
            <a:r>
              <a:rPr lang="el-GR" dirty="0"/>
              <a:t> , ρητίνης v </a:t>
            </a:r>
            <a:r>
              <a:rPr lang="el-GR" baseline="-25000" dirty="0"/>
              <a:t>m</a:t>
            </a:r>
            <a:r>
              <a:rPr lang="el-GR" dirty="0"/>
              <a:t> και κενών v </a:t>
            </a:r>
            <a:r>
              <a:rPr lang="el-GR" baseline="-25000" dirty="0"/>
              <a:t>u</a:t>
            </a:r>
            <a:r>
              <a:rPr lang="el-GR" dirty="0"/>
              <a:t> .</a:t>
            </a:r>
          </a:p>
        </p:txBody>
      </p:sp>
      <p:sp>
        <p:nvSpPr>
          <p:cNvPr id="4" name="Slide Number Placeholder 3">
            <a:extLst>
              <a:ext uri="{FF2B5EF4-FFF2-40B4-BE49-F238E27FC236}">
                <a16:creationId xmlns:a16="http://schemas.microsoft.com/office/drawing/2014/main" id="{DB984786-79E5-4CDC-9641-658E68BAC8D9}"/>
              </a:ext>
            </a:extLst>
          </p:cNvPr>
          <p:cNvSpPr>
            <a:spLocks noGrp="1"/>
          </p:cNvSpPr>
          <p:nvPr>
            <p:ph type="sldNum" sz="quarter" idx="12"/>
          </p:nvPr>
        </p:nvSpPr>
        <p:spPr/>
        <p:txBody>
          <a:bodyPr/>
          <a:lstStyle/>
          <a:p>
            <a:fld id="{0BE91B1D-064D-47F2-AE0F-94591A8D357D}" type="slidenum">
              <a:rPr lang="el-GR" smtClean="0"/>
              <a:t>31</a:t>
            </a:fld>
            <a:endParaRPr lang="el-GR"/>
          </a:p>
        </p:txBody>
      </p:sp>
    </p:spTree>
    <p:extLst>
      <p:ext uri="{BB962C8B-B14F-4D97-AF65-F5344CB8AC3E}">
        <p14:creationId xmlns:p14="http://schemas.microsoft.com/office/powerpoint/2010/main" val="1293742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60080D-A1EA-4965-A56A-B478450DE482}"/>
              </a:ext>
            </a:extLst>
          </p:cNvPr>
          <p:cNvSpPr>
            <a:spLocks noGrp="1"/>
          </p:cNvSpPr>
          <p:nvPr>
            <p:ph idx="1"/>
          </p:nvPr>
        </p:nvSpPr>
        <p:spPr/>
        <p:txBody>
          <a:bodyPr/>
          <a:lstStyle/>
          <a:p>
            <a:r>
              <a:rPr lang="el-GR" dirty="0"/>
              <a:t>Η πυκνότητα του σύνθετου υλικού είναι ρ </a:t>
            </a:r>
            <a:r>
              <a:rPr lang="el-GR" baseline="-25000" dirty="0"/>
              <a:t>c</a:t>
            </a:r>
            <a:r>
              <a:rPr lang="el-GR" dirty="0"/>
              <a:t> = W </a:t>
            </a:r>
            <a:r>
              <a:rPr lang="el-GR" baseline="-25000" dirty="0"/>
              <a:t>c</a:t>
            </a:r>
            <a:r>
              <a:rPr lang="el-GR" dirty="0"/>
              <a:t> / V </a:t>
            </a:r>
            <a:r>
              <a:rPr lang="el-GR" baseline="-25000" dirty="0"/>
              <a:t>c</a:t>
            </a:r>
            <a:r>
              <a:rPr lang="el-GR" dirty="0"/>
              <a:t> = 2.98 / (2.54 * 2.54 * 0.3) = 1.54 gr/cm3 </a:t>
            </a:r>
            <a:endParaRPr lang="en-US" dirty="0"/>
          </a:p>
          <a:p>
            <a:r>
              <a:rPr lang="el-GR" dirty="0"/>
              <a:t>Επίσης, σύμφωνα με τις σχέσεις (1) και (2) ο λόγος όγκου κενών v </a:t>
            </a:r>
            <a:r>
              <a:rPr lang="el-GR" baseline="-25000" dirty="0"/>
              <a:t>u</a:t>
            </a:r>
            <a:r>
              <a:rPr lang="el-GR" dirty="0"/>
              <a:t> είναι v </a:t>
            </a:r>
            <a:r>
              <a:rPr lang="el-GR" baseline="-25000" dirty="0"/>
              <a:t>u</a:t>
            </a:r>
            <a:r>
              <a:rPr lang="el-GR" dirty="0"/>
              <a:t> = 1 – ( v </a:t>
            </a:r>
            <a:r>
              <a:rPr lang="el-GR" baseline="-25000" dirty="0"/>
              <a:t>f</a:t>
            </a:r>
            <a:r>
              <a:rPr lang="el-GR" dirty="0"/>
              <a:t> + v </a:t>
            </a:r>
            <a:r>
              <a:rPr lang="el-GR" baseline="-25000" dirty="0"/>
              <a:t>m</a:t>
            </a:r>
            <a:r>
              <a:rPr lang="el-GR" dirty="0"/>
              <a:t> ) = 1 – [w </a:t>
            </a:r>
            <a:r>
              <a:rPr lang="el-GR" baseline="-25000" dirty="0"/>
              <a:t>f</a:t>
            </a:r>
            <a:r>
              <a:rPr lang="el-GR" dirty="0"/>
              <a:t> / ρ </a:t>
            </a:r>
            <a:r>
              <a:rPr lang="el-GR" baseline="-25000" dirty="0"/>
              <a:t>f</a:t>
            </a:r>
            <a:r>
              <a:rPr lang="el-GR" dirty="0"/>
              <a:t> + ( W </a:t>
            </a:r>
            <a:r>
              <a:rPr lang="el-GR" baseline="-25000" dirty="0"/>
              <a:t>c</a:t>
            </a:r>
            <a:r>
              <a:rPr lang="el-GR" dirty="0"/>
              <a:t> - w </a:t>
            </a:r>
            <a:r>
              <a:rPr lang="el-GR" baseline="-25000" dirty="0"/>
              <a:t>f</a:t>
            </a:r>
            <a:r>
              <a:rPr lang="el-GR" dirty="0"/>
              <a:t>) / ρ </a:t>
            </a:r>
            <a:r>
              <a:rPr lang="el-GR" baseline="-25000" dirty="0"/>
              <a:t>m</a:t>
            </a:r>
            <a:r>
              <a:rPr lang="el-GR" dirty="0"/>
              <a:t> ] / V </a:t>
            </a:r>
            <a:r>
              <a:rPr lang="el-GR" baseline="-25000" dirty="0"/>
              <a:t>c</a:t>
            </a:r>
            <a:r>
              <a:rPr lang="el-GR" dirty="0"/>
              <a:t> = = 1 – [1.863/1.9 + (2.98 – 1.863) / 1.2] / (2.54 * 2.54 * 0.3) = = 0.012 = 1.2% Επομένως , v </a:t>
            </a:r>
            <a:r>
              <a:rPr lang="el-GR" baseline="-25000" dirty="0"/>
              <a:t>f</a:t>
            </a:r>
            <a:r>
              <a:rPr lang="el-GR" dirty="0"/>
              <a:t> + v </a:t>
            </a:r>
            <a:r>
              <a:rPr lang="el-GR" baseline="-25000" dirty="0"/>
              <a:t>m </a:t>
            </a:r>
            <a:r>
              <a:rPr lang="el-GR" dirty="0"/>
              <a:t>= 0.988 οπότε η σχέση (3) γράφεται ρ </a:t>
            </a:r>
            <a:r>
              <a:rPr lang="el-GR" baseline="-25000" dirty="0"/>
              <a:t>c </a:t>
            </a:r>
            <a:r>
              <a:rPr lang="el-GR" dirty="0"/>
              <a:t>= ρ </a:t>
            </a:r>
            <a:r>
              <a:rPr lang="el-GR" baseline="-25000" dirty="0"/>
              <a:t>f</a:t>
            </a:r>
            <a:r>
              <a:rPr lang="el-GR" dirty="0"/>
              <a:t> * v </a:t>
            </a:r>
            <a:r>
              <a:rPr lang="el-GR" baseline="-25000" dirty="0"/>
              <a:t>f</a:t>
            </a:r>
            <a:r>
              <a:rPr lang="el-GR" dirty="0"/>
              <a:t> + ρ </a:t>
            </a:r>
            <a:r>
              <a:rPr lang="el-GR" baseline="-25000" dirty="0"/>
              <a:t>m</a:t>
            </a:r>
            <a:r>
              <a:rPr lang="el-GR" dirty="0"/>
              <a:t> * ν </a:t>
            </a:r>
            <a:r>
              <a:rPr lang="el-GR" baseline="-25000" dirty="0"/>
              <a:t>m</a:t>
            </a:r>
            <a:r>
              <a:rPr lang="el-GR" dirty="0"/>
              <a:t> → → 1.54 = 1.9 * v </a:t>
            </a:r>
            <a:r>
              <a:rPr lang="el-GR" baseline="-25000" dirty="0"/>
              <a:t>f</a:t>
            </a:r>
            <a:r>
              <a:rPr lang="el-GR" dirty="0"/>
              <a:t> + 1.2 * (0.988 - v </a:t>
            </a:r>
            <a:r>
              <a:rPr lang="el-GR" baseline="-25000" dirty="0"/>
              <a:t>f</a:t>
            </a:r>
            <a:r>
              <a:rPr lang="el-GR" dirty="0"/>
              <a:t>) → v </a:t>
            </a:r>
            <a:r>
              <a:rPr lang="el-GR" baseline="-25000" dirty="0"/>
              <a:t>f</a:t>
            </a:r>
            <a:r>
              <a:rPr lang="el-GR" dirty="0"/>
              <a:t> = 50.6 %</a:t>
            </a:r>
            <a:endParaRPr lang="en-US" dirty="0"/>
          </a:p>
          <a:p>
            <a:r>
              <a:rPr lang="el-GR" dirty="0"/>
              <a:t>Συνοψίζοντας λοιπόν έχουμε : v</a:t>
            </a:r>
            <a:r>
              <a:rPr lang="el-GR" baseline="-25000" dirty="0"/>
              <a:t> f </a:t>
            </a:r>
            <a:r>
              <a:rPr lang="el-GR" dirty="0"/>
              <a:t>= 50.6% , v </a:t>
            </a:r>
            <a:r>
              <a:rPr lang="el-GR" baseline="-25000" dirty="0"/>
              <a:t>m</a:t>
            </a:r>
            <a:r>
              <a:rPr lang="el-GR" dirty="0"/>
              <a:t> = 48.2% , v </a:t>
            </a:r>
            <a:r>
              <a:rPr lang="el-GR" baseline="-25000" dirty="0"/>
              <a:t>u</a:t>
            </a:r>
            <a:r>
              <a:rPr lang="el-GR" dirty="0"/>
              <a:t> = 1</a:t>
            </a:r>
          </a:p>
        </p:txBody>
      </p:sp>
      <p:sp>
        <p:nvSpPr>
          <p:cNvPr id="4" name="Slide Number Placeholder 3">
            <a:extLst>
              <a:ext uri="{FF2B5EF4-FFF2-40B4-BE49-F238E27FC236}">
                <a16:creationId xmlns:a16="http://schemas.microsoft.com/office/drawing/2014/main" id="{37F4C438-9B65-48A5-BF0E-0CEFD4AA0DDF}"/>
              </a:ext>
            </a:extLst>
          </p:cNvPr>
          <p:cNvSpPr>
            <a:spLocks noGrp="1"/>
          </p:cNvSpPr>
          <p:nvPr>
            <p:ph type="sldNum" sz="quarter" idx="12"/>
          </p:nvPr>
        </p:nvSpPr>
        <p:spPr/>
        <p:txBody>
          <a:bodyPr/>
          <a:lstStyle/>
          <a:p>
            <a:fld id="{0BE91B1D-064D-47F2-AE0F-94591A8D357D}" type="slidenum">
              <a:rPr lang="el-GR" smtClean="0"/>
              <a:t>32</a:t>
            </a:fld>
            <a:endParaRPr lang="el-GR"/>
          </a:p>
        </p:txBody>
      </p:sp>
    </p:spTree>
    <p:extLst>
      <p:ext uri="{BB962C8B-B14F-4D97-AF65-F5344CB8AC3E}">
        <p14:creationId xmlns:p14="http://schemas.microsoft.com/office/powerpoint/2010/main" val="3928991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32F32-F80E-4391-80FD-0D1F56C6AE6C}"/>
              </a:ext>
            </a:extLst>
          </p:cNvPr>
          <p:cNvSpPr>
            <a:spLocks noGrp="1"/>
          </p:cNvSpPr>
          <p:nvPr>
            <p:ph type="title"/>
          </p:nvPr>
        </p:nvSpPr>
        <p:spPr/>
        <p:txBody>
          <a:bodyPr>
            <a:noAutofit/>
          </a:bodyPr>
          <a:lstStyle/>
          <a:p>
            <a:r>
              <a:rPr lang="el-GR" sz="2800" dirty="0"/>
              <a:t>Με βάση όσα έχουν ήδη αναφερθεί για τις κατηγορίες των συνθέτων υλικών, έχει καθιερωθεί η ταξινόμηση τους, όπως φαίνεται στο Σχ. 2.1</a:t>
            </a:r>
          </a:p>
        </p:txBody>
      </p:sp>
      <p:pic>
        <p:nvPicPr>
          <p:cNvPr id="4" name="Content Placeholder 3">
            <a:extLst>
              <a:ext uri="{FF2B5EF4-FFF2-40B4-BE49-F238E27FC236}">
                <a16:creationId xmlns:a16="http://schemas.microsoft.com/office/drawing/2014/main" id="{AFD27E6D-158D-4C1D-8858-36CAE518B901}"/>
              </a:ext>
            </a:extLst>
          </p:cNvPr>
          <p:cNvPicPr>
            <a:picLocks noGrp="1" noChangeAspect="1"/>
          </p:cNvPicPr>
          <p:nvPr>
            <p:ph idx="1"/>
          </p:nvPr>
        </p:nvPicPr>
        <p:blipFill>
          <a:blip r:embed="rId2"/>
          <a:stretch>
            <a:fillRect/>
          </a:stretch>
        </p:blipFill>
        <p:spPr>
          <a:xfrm>
            <a:off x="1726865" y="1762263"/>
            <a:ext cx="7781925" cy="4276725"/>
          </a:xfrm>
          <a:prstGeom prst="rect">
            <a:avLst/>
          </a:prstGeom>
        </p:spPr>
      </p:pic>
      <p:sp>
        <p:nvSpPr>
          <p:cNvPr id="5" name="Slide Number Placeholder 4">
            <a:extLst>
              <a:ext uri="{FF2B5EF4-FFF2-40B4-BE49-F238E27FC236}">
                <a16:creationId xmlns:a16="http://schemas.microsoft.com/office/drawing/2014/main" id="{A29694D1-45D8-4B2B-85B6-6F40980EE64B}"/>
              </a:ext>
            </a:extLst>
          </p:cNvPr>
          <p:cNvSpPr>
            <a:spLocks noGrp="1"/>
          </p:cNvSpPr>
          <p:nvPr>
            <p:ph type="sldNum" sz="quarter" idx="12"/>
          </p:nvPr>
        </p:nvSpPr>
        <p:spPr/>
        <p:txBody>
          <a:bodyPr/>
          <a:lstStyle/>
          <a:p>
            <a:fld id="{0BE91B1D-064D-47F2-AE0F-94591A8D357D}" type="slidenum">
              <a:rPr lang="el-GR" smtClean="0"/>
              <a:t>4</a:t>
            </a:fld>
            <a:endParaRPr lang="el-GR"/>
          </a:p>
        </p:txBody>
      </p:sp>
    </p:spTree>
    <p:extLst>
      <p:ext uri="{BB962C8B-B14F-4D97-AF65-F5344CB8AC3E}">
        <p14:creationId xmlns:p14="http://schemas.microsoft.com/office/powerpoint/2010/main" val="3322810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2522BDA-11AE-4905-86AD-1BFB30470000}"/>
              </a:ext>
            </a:extLst>
          </p:cNvPr>
          <p:cNvPicPr>
            <a:picLocks noGrp="1" noChangeAspect="1"/>
          </p:cNvPicPr>
          <p:nvPr>
            <p:ph idx="1"/>
          </p:nvPr>
        </p:nvPicPr>
        <p:blipFill>
          <a:blip r:embed="rId2"/>
          <a:stretch>
            <a:fillRect/>
          </a:stretch>
        </p:blipFill>
        <p:spPr>
          <a:xfrm>
            <a:off x="2614888" y="1216404"/>
            <a:ext cx="6200698" cy="4960559"/>
          </a:xfrm>
          <a:prstGeom prst="rect">
            <a:avLst/>
          </a:prstGeom>
        </p:spPr>
      </p:pic>
      <p:sp>
        <p:nvSpPr>
          <p:cNvPr id="5" name="Slide Number Placeholder 4">
            <a:extLst>
              <a:ext uri="{FF2B5EF4-FFF2-40B4-BE49-F238E27FC236}">
                <a16:creationId xmlns:a16="http://schemas.microsoft.com/office/drawing/2014/main" id="{B7BE278E-ABFA-4711-A801-A0FAAFBCF70A}"/>
              </a:ext>
            </a:extLst>
          </p:cNvPr>
          <p:cNvSpPr>
            <a:spLocks noGrp="1"/>
          </p:cNvSpPr>
          <p:nvPr>
            <p:ph type="sldNum" sz="quarter" idx="12"/>
          </p:nvPr>
        </p:nvSpPr>
        <p:spPr/>
        <p:txBody>
          <a:bodyPr/>
          <a:lstStyle/>
          <a:p>
            <a:fld id="{0BE91B1D-064D-47F2-AE0F-94591A8D357D}" type="slidenum">
              <a:rPr lang="el-GR" smtClean="0"/>
              <a:t>5</a:t>
            </a:fld>
            <a:endParaRPr lang="el-GR"/>
          </a:p>
        </p:txBody>
      </p:sp>
    </p:spTree>
    <p:extLst>
      <p:ext uri="{BB962C8B-B14F-4D97-AF65-F5344CB8AC3E}">
        <p14:creationId xmlns:p14="http://schemas.microsoft.com/office/powerpoint/2010/main" val="399918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28DD-90DB-44EA-98AF-D9EBA74DA643}"/>
              </a:ext>
            </a:extLst>
          </p:cNvPr>
          <p:cNvSpPr>
            <a:spLocks noGrp="1"/>
          </p:cNvSpPr>
          <p:nvPr>
            <p:ph type="title"/>
          </p:nvPr>
        </p:nvSpPr>
        <p:spPr/>
        <p:txBody>
          <a:bodyPr>
            <a:normAutofit/>
          </a:bodyPr>
          <a:lstStyle/>
          <a:p>
            <a:r>
              <a:rPr lang="el-GR" sz="3600" dirty="0"/>
              <a:t>Υλικά ινών</a:t>
            </a:r>
          </a:p>
        </p:txBody>
      </p:sp>
      <p:sp>
        <p:nvSpPr>
          <p:cNvPr id="3" name="Content Placeholder 2">
            <a:extLst>
              <a:ext uri="{FF2B5EF4-FFF2-40B4-BE49-F238E27FC236}">
                <a16:creationId xmlns:a16="http://schemas.microsoft.com/office/drawing/2014/main" id="{F1949E75-BF13-4439-B5E1-FFCC1CCCD80D}"/>
              </a:ext>
            </a:extLst>
          </p:cNvPr>
          <p:cNvSpPr>
            <a:spLocks noGrp="1"/>
          </p:cNvSpPr>
          <p:nvPr>
            <p:ph idx="1"/>
          </p:nvPr>
        </p:nvSpPr>
        <p:spPr>
          <a:xfrm>
            <a:off x="745921" y="1381008"/>
            <a:ext cx="10515600" cy="4351338"/>
          </a:xfrm>
        </p:spPr>
        <p:txBody>
          <a:bodyPr>
            <a:normAutofit/>
          </a:bodyPr>
          <a:lstStyle/>
          <a:p>
            <a:r>
              <a:rPr lang="el-GR" sz="1800" dirty="0"/>
              <a:t>Ο πίνακας 2.1.1 παραθέτει κριτήρια που σχετίζονται με την χρήση των σύνθετων υλικών ως υλικά για την ενίσχυση κατασκευών και το σχήμα 2.1.1 δείχνει γραφικά τη σχέση τάσης – παραμόρφωσης για τους τρεις τύπους ινών.</a:t>
            </a:r>
          </a:p>
        </p:txBody>
      </p:sp>
      <p:pic>
        <p:nvPicPr>
          <p:cNvPr id="4" name="Picture 3">
            <a:extLst>
              <a:ext uri="{FF2B5EF4-FFF2-40B4-BE49-F238E27FC236}">
                <a16:creationId xmlns:a16="http://schemas.microsoft.com/office/drawing/2014/main" id="{9B8D2C7B-F610-4EEE-AD30-6B9DCE9FF183}"/>
              </a:ext>
            </a:extLst>
          </p:cNvPr>
          <p:cNvPicPr>
            <a:picLocks noChangeAspect="1"/>
          </p:cNvPicPr>
          <p:nvPr/>
        </p:nvPicPr>
        <p:blipFill>
          <a:blip r:embed="rId2"/>
          <a:stretch>
            <a:fillRect/>
          </a:stretch>
        </p:blipFill>
        <p:spPr>
          <a:xfrm>
            <a:off x="1902204" y="2489433"/>
            <a:ext cx="7162800" cy="3895725"/>
          </a:xfrm>
          <a:prstGeom prst="rect">
            <a:avLst/>
          </a:prstGeom>
        </p:spPr>
      </p:pic>
      <p:sp>
        <p:nvSpPr>
          <p:cNvPr id="5" name="Slide Number Placeholder 4">
            <a:extLst>
              <a:ext uri="{FF2B5EF4-FFF2-40B4-BE49-F238E27FC236}">
                <a16:creationId xmlns:a16="http://schemas.microsoft.com/office/drawing/2014/main" id="{3526C9A6-2AA7-4B54-90CE-AD3CE20B9D94}"/>
              </a:ext>
            </a:extLst>
          </p:cNvPr>
          <p:cNvSpPr>
            <a:spLocks noGrp="1"/>
          </p:cNvSpPr>
          <p:nvPr>
            <p:ph type="sldNum" sz="quarter" idx="12"/>
          </p:nvPr>
        </p:nvSpPr>
        <p:spPr/>
        <p:txBody>
          <a:bodyPr/>
          <a:lstStyle/>
          <a:p>
            <a:fld id="{0BE91B1D-064D-47F2-AE0F-94591A8D357D}" type="slidenum">
              <a:rPr lang="el-GR" smtClean="0"/>
              <a:t>6</a:t>
            </a:fld>
            <a:endParaRPr lang="el-GR"/>
          </a:p>
        </p:txBody>
      </p:sp>
    </p:spTree>
    <p:extLst>
      <p:ext uri="{BB962C8B-B14F-4D97-AF65-F5344CB8AC3E}">
        <p14:creationId xmlns:p14="http://schemas.microsoft.com/office/powerpoint/2010/main" val="4160457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BB1A7FA-7597-470F-9CA7-2C9032B990FC}"/>
              </a:ext>
            </a:extLst>
          </p:cNvPr>
          <p:cNvPicPr>
            <a:picLocks noGrp="1" noChangeAspect="1"/>
          </p:cNvPicPr>
          <p:nvPr>
            <p:ph idx="1"/>
          </p:nvPr>
        </p:nvPicPr>
        <p:blipFill>
          <a:blip r:embed="rId2"/>
          <a:stretch>
            <a:fillRect/>
          </a:stretch>
        </p:blipFill>
        <p:spPr>
          <a:xfrm>
            <a:off x="2133953" y="600832"/>
            <a:ext cx="7101972" cy="4351338"/>
          </a:xfrm>
          <a:prstGeom prst="rect">
            <a:avLst/>
          </a:prstGeom>
        </p:spPr>
      </p:pic>
      <p:sp>
        <p:nvSpPr>
          <p:cNvPr id="5" name="Slide Number Placeholder 4">
            <a:extLst>
              <a:ext uri="{FF2B5EF4-FFF2-40B4-BE49-F238E27FC236}">
                <a16:creationId xmlns:a16="http://schemas.microsoft.com/office/drawing/2014/main" id="{7CF939D6-9A82-4A7D-AF7B-F3BB7E405B35}"/>
              </a:ext>
            </a:extLst>
          </p:cNvPr>
          <p:cNvSpPr>
            <a:spLocks noGrp="1"/>
          </p:cNvSpPr>
          <p:nvPr>
            <p:ph type="sldNum" sz="quarter" idx="12"/>
          </p:nvPr>
        </p:nvSpPr>
        <p:spPr/>
        <p:txBody>
          <a:bodyPr/>
          <a:lstStyle/>
          <a:p>
            <a:fld id="{0BE91B1D-064D-47F2-AE0F-94591A8D357D}" type="slidenum">
              <a:rPr lang="el-GR" smtClean="0"/>
              <a:t>7</a:t>
            </a:fld>
            <a:endParaRPr lang="el-GR"/>
          </a:p>
        </p:txBody>
      </p:sp>
    </p:spTree>
    <p:extLst>
      <p:ext uri="{BB962C8B-B14F-4D97-AF65-F5344CB8AC3E}">
        <p14:creationId xmlns:p14="http://schemas.microsoft.com/office/powerpoint/2010/main" val="651992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DDD32-931A-47C8-A8E2-557CCB99CE9B}"/>
              </a:ext>
            </a:extLst>
          </p:cNvPr>
          <p:cNvSpPr>
            <a:spLocks noGrp="1"/>
          </p:cNvSpPr>
          <p:nvPr>
            <p:ph type="title"/>
          </p:nvPr>
        </p:nvSpPr>
        <p:spPr/>
        <p:txBody>
          <a:bodyPr/>
          <a:lstStyle/>
          <a:p>
            <a:r>
              <a:rPr lang="el-GR" dirty="0"/>
              <a:t>Κόστος</a:t>
            </a:r>
          </a:p>
        </p:txBody>
      </p:sp>
      <p:sp>
        <p:nvSpPr>
          <p:cNvPr id="3" name="Content Placeholder 2">
            <a:extLst>
              <a:ext uri="{FF2B5EF4-FFF2-40B4-BE49-F238E27FC236}">
                <a16:creationId xmlns:a16="http://schemas.microsoft.com/office/drawing/2014/main" id="{F034D2A4-AD7B-4943-BAEC-EE09FF975281}"/>
              </a:ext>
            </a:extLst>
          </p:cNvPr>
          <p:cNvSpPr>
            <a:spLocks noGrp="1"/>
          </p:cNvSpPr>
          <p:nvPr>
            <p:ph idx="1"/>
          </p:nvPr>
        </p:nvSpPr>
        <p:spPr/>
        <p:txBody>
          <a:bodyPr/>
          <a:lstStyle/>
          <a:p>
            <a:r>
              <a:rPr lang="el-GR" dirty="0"/>
              <a:t>Το κριτήριο του κόστους είναι πολύ σημαντικό. Αν γίνει μία σύγκριση της τιμής των σύνθετων υλικών με την τιμή του χάλυβα θα φανεί σε πρώτη ματιά ότι τα σύνθετα υλικά είναι πολύ πιο ακριβά. Αν όμως συνυπολογιστεί η ευκολία χειρισμού τους και τα άλλα πλεονεκτήματα τους η λύση αυτή γίνεται ανταγωνιστική. Συγκεκριμένα αξίζει να αναλύσουμε κάθε μια απο τις τρείς πιο διαδεδομένες χρησιμοποιούμενες ίνες , στο πεδίο των ενισχύσεων , δηλαδή τις ίνες άνθρακα (ανθρακονήματα), γυαλιού (υαλονήματα ) και οι ίνες αραμιδίου , ώστε να έχουμε μια πιο ολοκληρωμένη εικόνα.</a:t>
            </a:r>
          </a:p>
        </p:txBody>
      </p:sp>
      <p:sp>
        <p:nvSpPr>
          <p:cNvPr id="4" name="Slide Number Placeholder 3">
            <a:extLst>
              <a:ext uri="{FF2B5EF4-FFF2-40B4-BE49-F238E27FC236}">
                <a16:creationId xmlns:a16="http://schemas.microsoft.com/office/drawing/2014/main" id="{3E4F7F99-1E9E-4F48-BE42-596590C0E31E}"/>
              </a:ext>
            </a:extLst>
          </p:cNvPr>
          <p:cNvSpPr>
            <a:spLocks noGrp="1"/>
          </p:cNvSpPr>
          <p:nvPr>
            <p:ph type="sldNum" sz="quarter" idx="12"/>
          </p:nvPr>
        </p:nvSpPr>
        <p:spPr/>
        <p:txBody>
          <a:bodyPr/>
          <a:lstStyle/>
          <a:p>
            <a:fld id="{0BE91B1D-064D-47F2-AE0F-94591A8D357D}" type="slidenum">
              <a:rPr lang="el-GR" smtClean="0"/>
              <a:t>8</a:t>
            </a:fld>
            <a:endParaRPr lang="el-GR"/>
          </a:p>
        </p:txBody>
      </p:sp>
    </p:spTree>
    <p:extLst>
      <p:ext uri="{BB962C8B-B14F-4D97-AF65-F5344CB8AC3E}">
        <p14:creationId xmlns:p14="http://schemas.microsoft.com/office/powerpoint/2010/main" val="3573396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EACD9-125B-4105-99DA-DE2C3CFE6D3B}"/>
              </a:ext>
            </a:extLst>
          </p:cNvPr>
          <p:cNvSpPr>
            <a:spLocks noGrp="1"/>
          </p:cNvSpPr>
          <p:nvPr>
            <p:ph type="title"/>
          </p:nvPr>
        </p:nvSpPr>
        <p:spPr/>
        <p:txBody>
          <a:bodyPr/>
          <a:lstStyle/>
          <a:p>
            <a:r>
              <a:rPr lang="el-GR" dirty="0"/>
              <a:t>Ίνες γυαλιού ( υαλονήματα )</a:t>
            </a:r>
          </a:p>
        </p:txBody>
      </p:sp>
      <p:pic>
        <p:nvPicPr>
          <p:cNvPr id="5" name="Content Placeholder 4">
            <a:extLst>
              <a:ext uri="{FF2B5EF4-FFF2-40B4-BE49-F238E27FC236}">
                <a16:creationId xmlns:a16="http://schemas.microsoft.com/office/drawing/2014/main" id="{40E3FCA6-A06E-4A65-81F8-AAC2E4A65B95}"/>
              </a:ext>
            </a:extLst>
          </p:cNvPr>
          <p:cNvPicPr>
            <a:picLocks noGrp="1" noChangeAspect="1"/>
          </p:cNvPicPr>
          <p:nvPr>
            <p:ph idx="1"/>
          </p:nvPr>
        </p:nvPicPr>
        <p:blipFill>
          <a:blip r:embed="rId2"/>
          <a:stretch>
            <a:fillRect/>
          </a:stretch>
        </p:blipFill>
        <p:spPr>
          <a:xfrm>
            <a:off x="1365483" y="2135486"/>
            <a:ext cx="3924300" cy="2238375"/>
          </a:xfrm>
          <a:prstGeom prst="rect">
            <a:avLst/>
          </a:prstGeom>
        </p:spPr>
      </p:pic>
      <p:sp>
        <p:nvSpPr>
          <p:cNvPr id="4" name="Slide Number Placeholder 3">
            <a:extLst>
              <a:ext uri="{FF2B5EF4-FFF2-40B4-BE49-F238E27FC236}">
                <a16:creationId xmlns:a16="http://schemas.microsoft.com/office/drawing/2014/main" id="{9FA066BF-E29E-4DB9-A0A2-81E59CC2F59A}"/>
              </a:ext>
            </a:extLst>
          </p:cNvPr>
          <p:cNvSpPr>
            <a:spLocks noGrp="1"/>
          </p:cNvSpPr>
          <p:nvPr>
            <p:ph type="sldNum" sz="quarter" idx="12"/>
          </p:nvPr>
        </p:nvSpPr>
        <p:spPr/>
        <p:txBody>
          <a:bodyPr/>
          <a:lstStyle/>
          <a:p>
            <a:fld id="{0BE91B1D-064D-47F2-AE0F-94591A8D357D}" type="slidenum">
              <a:rPr lang="el-GR" smtClean="0"/>
              <a:t>9</a:t>
            </a:fld>
            <a:endParaRPr lang="el-GR"/>
          </a:p>
        </p:txBody>
      </p:sp>
      <p:sp>
        <p:nvSpPr>
          <p:cNvPr id="6" name="Rectangle 5">
            <a:extLst>
              <a:ext uri="{FF2B5EF4-FFF2-40B4-BE49-F238E27FC236}">
                <a16:creationId xmlns:a16="http://schemas.microsoft.com/office/drawing/2014/main" id="{BE4E9F63-1315-49B8-998A-D646EA955A76}"/>
              </a:ext>
            </a:extLst>
          </p:cNvPr>
          <p:cNvSpPr/>
          <p:nvPr/>
        </p:nvSpPr>
        <p:spPr>
          <a:xfrm>
            <a:off x="5011024" y="2035995"/>
            <a:ext cx="6096000" cy="1477328"/>
          </a:xfrm>
          <a:prstGeom prst="rect">
            <a:avLst/>
          </a:prstGeom>
        </p:spPr>
        <p:txBody>
          <a:bodyPr>
            <a:spAutoFit/>
          </a:bodyPr>
          <a:lstStyle/>
          <a:p>
            <a:r>
              <a:rPr lang="el-GR" dirty="0"/>
              <a:t>Το κύριο χαρακτηριστικό του υάλου είναι ότι δεν παρουσιάζει ούτε πλήρως κρυσταλλική δομή αλλά ούτε και ιδιότητες ρευστού. Ανάλογα με το είδος της εφαρμογής για το οποίο αναπτύχθηκαν, υπάρχουν έξι διαφορετικοί τύποι υαλονημάτων. </a:t>
            </a:r>
          </a:p>
        </p:txBody>
      </p:sp>
      <p:pic>
        <p:nvPicPr>
          <p:cNvPr id="7" name="Picture 6">
            <a:extLst>
              <a:ext uri="{FF2B5EF4-FFF2-40B4-BE49-F238E27FC236}">
                <a16:creationId xmlns:a16="http://schemas.microsoft.com/office/drawing/2014/main" id="{D9D03EA0-4D68-4178-90C2-78BE25E692D0}"/>
              </a:ext>
            </a:extLst>
          </p:cNvPr>
          <p:cNvPicPr>
            <a:picLocks noChangeAspect="1"/>
          </p:cNvPicPr>
          <p:nvPr/>
        </p:nvPicPr>
        <p:blipFill>
          <a:blip r:embed="rId3"/>
          <a:stretch>
            <a:fillRect/>
          </a:stretch>
        </p:blipFill>
        <p:spPr>
          <a:xfrm>
            <a:off x="4603197" y="3766133"/>
            <a:ext cx="7448550" cy="1943100"/>
          </a:xfrm>
          <a:prstGeom prst="rect">
            <a:avLst/>
          </a:prstGeom>
        </p:spPr>
      </p:pic>
    </p:spTree>
    <p:extLst>
      <p:ext uri="{BB962C8B-B14F-4D97-AF65-F5344CB8AC3E}">
        <p14:creationId xmlns:p14="http://schemas.microsoft.com/office/powerpoint/2010/main" val="4064313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TotalTime>
  <Words>2731</Words>
  <Application>Microsoft Office PowerPoint</Application>
  <PresentationFormat>Widescreen</PresentationFormat>
  <Paragraphs>121</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ΧΡΗΣΗ ΣΥΝΘΕΤΩΝ ΥΛΙΚΩΝ ΣΤΙΣ ΚΑΤΑΣΚΕΣ </vt:lpstr>
      <vt:lpstr>Κατηγορίες σύνθετων υλικών </vt:lpstr>
      <vt:lpstr>Η ιδιότητα αυτή οδηγεί άμεσα σε ταξινόμηση των πολυδιευθυντικών συνθέτων στις ακόλουθες υπο-ομάδες (βλ Εικ 2-1)</vt:lpstr>
      <vt:lpstr>Με βάση όσα έχουν ήδη αναφερθεί για τις κατηγορίες των συνθέτων υλικών, έχει καθιερωθεί η ταξινόμηση τους, όπως φαίνεται στο Σχ. 2.1</vt:lpstr>
      <vt:lpstr>PowerPoint Presentation</vt:lpstr>
      <vt:lpstr>Υλικά ινών</vt:lpstr>
      <vt:lpstr>PowerPoint Presentation</vt:lpstr>
      <vt:lpstr>Κόστος</vt:lpstr>
      <vt:lpstr>Ίνες γυαλιού ( υαλονήματα )</vt:lpstr>
      <vt:lpstr>Οι ίνες υάλου, αν και είναι ανθεκτικές στους περισσότερους διαλύτες, αντιδρούν με ορισμένες αλκαλικές ενώσεις και ισχυρά οξέα. Ο ύαλος παρέχει εξαιρετική θερμική και ηλεκτρική μόνωση. Τα φύλλα υάλου έχουν μικρότερη αντοχή σε κόπωση από τα φύλλα άνθρακα ή αραμιδίου, αλλά μεγαλύτερη από τα περισσότερα μέταλλα. Όπως και ο άνθρακας, ο ύαλος δεν παρουσιάζει ερπυστικές παραμορφώσεις, είναι όμως ευπαθής σε διάβρωση. </vt:lpstr>
      <vt:lpstr>Ίνες άνθρακα ( ανθρακονήματα )</vt:lpstr>
      <vt:lpstr>Τυπική δομή ανθρακονήματος ,όπως έχει ληφθεί από ηλεκτρονικό μικροσκόπιο, παρουσιάζεται στο σχήμα 2.1.2.1 Είδος υαλονήματος Εφελκυστική αντοχή Μέτρο ελαστικότητας Επιμήκυνση θραύσης Πυκνότητα (MPa) (GPa) (%) (gr/cm3 ) Υαλος-Ε 2000-3000 70-75 3.0-4.5 2.54 Υαλος-S 3500-4800 85-90 4.5-5.5 2.48 Τ.Ε.Ι ΠΕΙΡΑΙΑ συνήθως, ίνες άνθρακα</vt:lpstr>
      <vt:lpstr>Ίνες αραμιδίου</vt:lpstr>
      <vt:lpstr>Μεταλλικές ίνες</vt:lpstr>
      <vt:lpstr>Κεραμικές ίνες</vt:lpstr>
      <vt:lpstr>Τριχίτες</vt:lpstr>
      <vt:lpstr>Ίνες φυσικών ορυκτών</vt:lpstr>
      <vt:lpstr>PowerPoint Presentation</vt:lpstr>
      <vt:lpstr>Πλεονεκτήματα</vt:lpstr>
      <vt:lpstr>PowerPoint Presentation</vt:lpstr>
      <vt:lpstr>Μειονεκτήματα</vt:lpstr>
      <vt:lpstr>Μήτρες σύνθετων υλικών</vt:lpstr>
      <vt:lpstr>Συστήματα ενίσχυσης</vt:lpstr>
      <vt:lpstr>PowerPoint Presentation</vt:lpstr>
      <vt:lpstr>PowerPoint Presentation</vt:lpstr>
      <vt:lpstr>Μορφές αστοχίας των σύνθετων υλικών</vt:lpstr>
      <vt:lpstr>. Μαθηματικά προσομοιώματα</vt:lpstr>
      <vt:lpstr>PowerPoint Presentation</vt:lpstr>
      <vt:lpstr>PowerPoint Presentation</vt:lpstr>
      <vt:lpstr>PowerPoint Presentation</vt:lpstr>
      <vt:lpstr>Εφαρμογή.</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ΧΡΗΣΗ ΣΥΝΘΕΤΩΝ ΥΛΙΚΩΝ ΣΤΗΝ ΕΠΙΣΚΕΥΗ ΚΑΤΑΣΚΕΥΩΝ </dc:title>
  <dc:creator>pan kakavas</dc:creator>
  <cp:lastModifiedBy>pan kakavas</cp:lastModifiedBy>
  <cp:revision>43</cp:revision>
  <dcterms:created xsi:type="dcterms:W3CDTF">2020-05-05T23:08:45Z</dcterms:created>
  <dcterms:modified xsi:type="dcterms:W3CDTF">2020-05-06T07:54:24Z</dcterms:modified>
</cp:coreProperties>
</file>