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0" r:id="rId15"/>
    <p:sldId id="269" r:id="rId16"/>
    <p:sldId id="268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0F7CB-DD2A-4F1C-A3BE-B05BB1615576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B0950-D138-47AB-ADAA-B2563FD82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302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 smtClean="0"/>
              <a:t>δι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B0950-D138-47AB-ADAA-B2563FD823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097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141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686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374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50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703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467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068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814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88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35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80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3C2A-F951-40F1-A3C2-73E9EEDA3D3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3223-7F63-4715-BA37-188CC2BEE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8368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3067051"/>
          </a:xfrm>
        </p:spPr>
        <p:txBody>
          <a:bodyPr/>
          <a:lstStyle/>
          <a:p>
            <a:r>
              <a:rPr lang="el-GR" dirty="0" smtClean="0"/>
              <a:t>ΔΙΑΧΕΙΡΙΣΗ ΤΟΥ ΣΤΡΕΣ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ΒΑΣΙΚΗ ΝΟΣΗΛΕΥΤΙΚΗ ΙΙ</a:t>
            </a:r>
          </a:p>
          <a:p>
            <a:r>
              <a:rPr lang="el-GR" dirty="0" smtClean="0"/>
              <a:t>ΒΙΩΜΑΤΙΚΟ ΕΡΓΑΣΤΗΡΙΟ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211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848600" cy="1295400"/>
          </a:xfrm>
        </p:spPr>
        <p:txBody>
          <a:bodyPr/>
          <a:lstStyle/>
          <a:p>
            <a:pPr algn="l"/>
            <a:r>
              <a:rPr lang="el-GR" dirty="0" smtClean="0"/>
              <a:t>Κοινωνική Φοβία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086600" cy="4343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l-GR" dirty="0" smtClean="0"/>
              <a:t>Α. Επίμονος φόβος του ατόμου απέναντι σε καταστάσεις που είναι είτε κοινωνικές είτε απαιτείται να ενεργήσει μπροστά σε κοινό</a:t>
            </a:r>
          </a:p>
          <a:p>
            <a:pPr algn="l"/>
            <a:r>
              <a:rPr lang="el-GR" dirty="0" smtClean="0"/>
              <a:t>Β. Η έκθεση στη φοβική κοινωνική κατάσταση προκαλεί σχεδόν πάντα άγχος</a:t>
            </a:r>
          </a:p>
          <a:p>
            <a:pPr algn="l"/>
            <a:r>
              <a:rPr lang="el-GR" dirty="0" smtClean="0"/>
              <a:t>Γ. Το άτομο αναγνωρίζει ότι ο φόβος είναι υπερβολικός</a:t>
            </a:r>
          </a:p>
          <a:p>
            <a:pPr algn="l"/>
            <a:r>
              <a:rPr lang="el-GR" dirty="0" smtClean="0"/>
              <a:t>Δ. Οι φοβικές καταστάσεις αποφεύγονται ή υπομένονται με έντονο άγχος</a:t>
            </a:r>
          </a:p>
          <a:p>
            <a:pPr algn="l"/>
            <a:endParaRPr lang="el-GR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948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848600" cy="1390651"/>
          </a:xfrm>
        </p:spPr>
        <p:txBody>
          <a:bodyPr/>
          <a:lstStyle/>
          <a:p>
            <a:pPr algn="l"/>
            <a:r>
              <a:rPr lang="el-GR" dirty="0" smtClean="0"/>
              <a:t>Ιδεοψυχαναγκαστική Διαταραχή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6400800" cy="4114800"/>
          </a:xfrm>
        </p:spPr>
        <p:txBody>
          <a:bodyPr>
            <a:normAutofit lnSpcReduction="10000"/>
          </a:bodyPr>
          <a:lstStyle/>
          <a:p>
            <a:pPr algn="l"/>
            <a:r>
              <a:rPr lang="el-GR" dirty="0" smtClean="0"/>
              <a:t>Α. Είτε ιδεοληψίες είτε ψυχαναγκασμοί</a:t>
            </a:r>
          </a:p>
          <a:p>
            <a:pPr algn="l"/>
            <a:r>
              <a:rPr lang="el-GR" dirty="0" smtClean="0"/>
              <a:t>Β. Το άτομο έχει αναγνωρίσει ότι οι ιδεοληψίες ή οι ψυχαναγκασμοί είναι υπερβολικοί</a:t>
            </a:r>
          </a:p>
          <a:p>
            <a:pPr algn="l"/>
            <a:r>
              <a:rPr lang="el-GR" dirty="0" smtClean="0"/>
              <a:t>Γ. Οι ιδεοληψίες ή οι ψυχαναγκασμοί προκαλούν έκδηλη ενόχληση και είναι χρονοβόροι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226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algn="l"/>
            <a:r>
              <a:rPr lang="el-GR" dirty="0" smtClean="0"/>
              <a:t>Διαταραχή Μετά από Τραυματικό Στρες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010400" cy="3581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dirty="0" smtClean="0"/>
              <a:t>Α. Το άτομο έχει εκτεθεί σε τραυματικό γεγονός</a:t>
            </a:r>
          </a:p>
          <a:p>
            <a:pPr algn="l"/>
            <a:r>
              <a:rPr lang="el-GR" dirty="0" smtClean="0"/>
              <a:t>Β. Το τραυματικό γεγονός επαναβιώνεται επίμονα</a:t>
            </a:r>
          </a:p>
          <a:p>
            <a:pPr algn="l"/>
            <a:r>
              <a:rPr lang="el-GR" dirty="0" smtClean="0"/>
              <a:t>Γ. Επίμονη αποφυγή ερεθισμάτων συνδεόμενων με το τραύμα</a:t>
            </a:r>
          </a:p>
          <a:p>
            <a:pPr algn="l"/>
            <a:r>
              <a:rPr lang="el-GR" dirty="0" smtClean="0"/>
              <a:t>Δ. Επίμονα συμπτώματα αυξημένης διεγερσιμότητας</a:t>
            </a:r>
          </a:p>
          <a:p>
            <a:pPr algn="l"/>
            <a:r>
              <a:rPr lang="el-GR" dirty="0" smtClean="0"/>
              <a:t>Ε. Η διάρκεια της διαταραχής είναι μεγαλύτερη από ένα μήνα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668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696200" cy="1143000"/>
          </a:xfrm>
        </p:spPr>
        <p:txBody>
          <a:bodyPr/>
          <a:lstStyle/>
          <a:p>
            <a:pPr algn="l"/>
            <a:r>
              <a:rPr lang="el-GR" dirty="0" smtClean="0"/>
              <a:t>Διαταραχή Οξέος Στρες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6400800" cy="4419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dirty="0" smtClean="0"/>
              <a:t>Α. Το άτομο έχει εκτεθεί σε τραυματικό γεγονός</a:t>
            </a:r>
          </a:p>
          <a:p>
            <a:pPr algn="l"/>
            <a:r>
              <a:rPr lang="el-GR" dirty="0" smtClean="0"/>
              <a:t>Β. Το άτομο είτε κατά τη διάρκεια είτε μετά το βίωμα  παρουσιάζει περισσότερα από τρία αποσυνδετικά συμπτώματα</a:t>
            </a:r>
          </a:p>
          <a:p>
            <a:pPr algn="l"/>
            <a:r>
              <a:rPr lang="el-GR" dirty="0" smtClean="0"/>
              <a:t>Γ. Το τραυματικό γεγονός επαναβιώνεται με επαναλαμβανόμενες σκέψεις, όνειρα, παραισθήσεις, επεισόδια επαναβιώσεων</a:t>
            </a:r>
          </a:p>
          <a:p>
            <a:pPr algn="l"/>
            <a:r>
              <a:rPr lang="el-GR" dirty="0" smtClean="0"/>
              <a:t>Δ. Αποφυγή ερεθισμάτων που προκαλούν ανακλήσεις του τραύματος</a:t>
            </a:r>
          </a:p>
          <a:p>
            <a:pPr algn="l"/>
            <a:r>
              <a:rPr lang="el-GR" dirty="0" smtClean="0"/>
              <a:t>Ε. Έντονα συμπτώματα άγχους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978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772400" cy="1066800"/>
          </a:xfrm>
        </p:spPr>
        <p:txBody>
          <a:bodyPr/>
          <a:lstStyle/>
          <a:p>
            <a:r>
              <a:rPr lang="el-GR" dirty="0" smtClean="0"/>
              <a:t>Γενικευμένη Αγχώδης Διαταραχή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6400800" cy="3886200"/>
          </a:xfrm>
        </p:spPr>
        <p:txBody>
          <a:bodyPr>
            <a:normAutofit lnSpcReduction="10000"/>
          </a:bodyPr>
          <a:lstStyle/>
          <a:p>
            <a:pPr algn="l"/>
            <a:r>
              <a:rPr lang="el-GR" dirty="0" smtClean="0"/>
              <a:t>Α. Υπερβολικό άγχος που διαρκεί για τουλάχιστον 6 μήνες</a:t>
            </a:r>
          </a:p>
          <a:p>
            <a:pPr algn="l"/>
            <a:r>
              <a:rPr lang="el-GR" dirty="0" smtClean="0"/>
              <a:t>Β. Το άτομο αισθάνεται ότι είναι δύσκολο να ελέγξει την ανησυχία</a:t>
            </a:r>
          </a:p>
          <a:p>
            <a:pPr algn="l"/>
            <a:r>
              <a:rPr lang="el-GR" dirty="0" smtClean="0"/>
              <a:t>Γ. Το άγχος συνδέεται με συμπτώματα, όπως η νευρικότητα, η εύκολη κόπωση, η δυσκολία συγκέντρωσης, κ.ά.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0294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pPr algn="l"/>
            <a:r>
              <a:rPr lang="el-GR" dirty="0" smtClean="0"/>
              <a:t>Προκαλούμενη από Ουσίες Αγχώδης Διαταραχή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239000" cy="4343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l-GR" dirty="0" smtClean="0"/>
              <a:t>Α. Προεξάρχουν έντονο άγχος, Προσβολές Πανικού, ή  ιδεοληψίες ή ψυχαναγκασμοί</a:t>
            </a:r>
          </a:p>
          <a:p>
            <a:pPr algn="l"/>
            <a:r>
              <a:rPr lang="el-GR" dirty="0" smtClean="0"/>
              <a:t>Β. Υπάρχει η  ένδειξη ότι τα συμπτώματα εμφανίστηκαν κατά τη διάρκεια ή μέσα σε ένα μήνα μετά από Τοξίκωση ή Στέρηση Ουσίας</a:t>
            </a:r>
          </a:p>
          <a:p>
            <a:pPr algn="l"/>
            <a:r>
              <a:rPr lang="el-GR" dirty="0" smtClean="0"/>
              <a:t>Γ. Η διαταραχή δεν εξηγείται καλύτερα με Αγχώδη Διαταραχή, η οποία δεν προκαλείται από ουσίες</a:t>
            </a:r>
          </a:p>
          <a:p>
            <a:pPr algn="l"/>
            <a:r>
              <a:rPr lang="el-GR" dirty="0" smtClean="0"/>
              <a:t>Δ. Η διαταραχή δεν εμφανίζεται αποκλειστικά κατά τη διάρκεια της πορείας του ντελίριου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8752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848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Ψυχολογικοί μέθοδοι αντιμετώπισης του στρες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010400" cy="3886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Η εκπαίδευση στην αναγνώριση της ψυχολογικής πίεση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Οι τεχνικές διαχείρισης των αισθητηριακών αισθημάτων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Οι τεχνικές διαχείρισης των ψυχολογικών συμπτωμάτων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Οι τεχνικές  αντιμετώπισης των προβλημάτων συμπεριφοράς</a:t>
            </a:r>
          </a:p>
        </p:txBody>
      </p:sp>
    </p:spTree>
    <p:extLst>
      <p:ext uri="{BB962C8B-B14F-4D97-AF65-F5344CB8AC3E}">
        <p14:creationId xmlns="" xmlns:p14="http://schemas.microsoft.com/office/powerpoint/2010/main" val="4032355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l"/>
            <a:r>
              <a:rPr lang="el-GR" dirty="0" smtClean="0"/>
              <a:t>Η εκπαίδευση στην αναγνώριση της ψυχολογικής πίεσης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086600" cy="3200400"/>
          </a:xfrm>
        </p:spPr>
        <p:txBody>
          <a:bodyPr/>
          <a:lstStyle/>
          <a:p>
            <a:pPr algn="l"/>
            <a:r>
              <a:rPr lang="el-GR" dirty="0" smtClean="0"/>
              <a:t>Χρήση του Ημερολογίου για την καταγραφή των στρεσογόνων γεγονότων και τις αντιδράσεις στους στρεσογόνους παράγοντες.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8327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848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Τεχνικές διαχείρισης των σωματικών αισθητηριακών συμπτωμάτων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010400" cy="3429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Ο έλεγχος της αναπνοής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Η συστηματική χαλάρωση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Η σωματική άσκηση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89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828800"/>
          </a:xfrm>
        </p:spPr>
        <p:txBody>
          <a:bodyPr/>
          <a:lstStyle/>
          <a:p>
            <a:pPr algn="l"/>
            <a:r>
              <a:rPr lang="el-GR" dirty="0" smtClean="0"/>
              <a:t>Τεχνικές διαχείρισης των ψυχολογικών συμπτωμάτων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6400800" cy="3276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Η αλλαγή της εστίασης της προσοχής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Η πρόκληση των αρνητικών σκέψεων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02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371599"/>
          </a:xfrm>
        </p:spPr>
        <p:txBody>
          <a:bodyPr/>
          <a:lstStyle/>
          <a:p>
            <a:pPr algn="l"/>
            <a:r>
              <a:rPr lang="el-GR" dirty="0" smtClean="0"/>
              <a:t>Άγχος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6858000" cy="4419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sz="3300" dirty="0" smtClean="0"/>
              <a:t>Περιλαμβάνει αισθήματα τάσης, φόβου ή τρόμου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sz="3300" dirty="0" smtClean="0"/>
              <a:t>Αποτελεί χρήσιμο στοιχείο της προσωπικότητας γιατί ενδυναμώνει τις σωματικές και πνευματικές επιδόσεις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sz="3300" dirty="0" smtClean="0"/>
              <a:t>Αποτελεί νοσηρή εκδήλωση όταν βρίσκεται σε υπερβολικό βαθμό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307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752600"/>
          </a:xfrm>
        </p:spPr>
        <p:txBody>
          <a:bodyPr/>
          <a:lstStyle/>
          <a:p>
            <a:pPr algn="l"/>
            <a:r>
              <a:rPr lang="el-GR" dirty="0" smtClean="0"/>
              <a:t>Προκαταλήψεις της σκέψης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6400800" cy="4343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Καταστροφική σκέψη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Διπολική σκέψη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Μεγιστοποίηση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Υπεργενίκευση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Αποκλεισμός του θετικού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Προκατάληψη της προσοχής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6254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Τεχνικές αντιμετώπισης των προβλημάτων συμπεριφοράς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086600" cy="4267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Στρατηγικές εστιασμένες στην επίλυση του προβλήματος: (α) διεκδικητική επίλυση προβλημάτων, (β) αναζήτηση κοινωνικής υποστήριξης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Στρατηγικές εστιασμένες στη ρύθμιση του συναισθήματος: (α) θετική επαναξιολόγηση, (β) ευχολογία/ονειροπόληση, (γ) αποφυγή / διαφυγή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Διεκδικητική συμπεριφορά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2773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</a:t>
            </a:r>
            <a:r>
              <a:rPr lang="el-GR" dirty="0" smtClean="0"/>
              <a:t>υχαριστώ για την προσοχή σας!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404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76401"/>
          </a:xfrm>
        </p:spPr>
        <p:txBody>
          <a:bodyPr/>
          <a:lstStyle/>
          <a:p>
            <a:r>
              <a:rPr lang="el-GR" dirty="0" smtClean="0"/>
              <a:t>Συμπτωματολογία  του άγχους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6781800" cy="44196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Ψυχολογικά συμπτώματα: ανησυχία, ανυπομονησία, αίσθημα αόριστου φόβου, αγωνίας, νευρικότητα, διάσπαση της προσοχής, κ.ά.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Σωματικά συμπτώματα: δύσπνοια, αίσθημα πνιγμονής, πόνος στο στήθος, λιποθυμική τάση, ξηροστομία, ναυτία, ίλιγγος, κοιλιακά άλγη, τρεμούλα, εφίδρωση, κ.ά.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791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543800" cy="990600"/>
          </a:xfrm>
        </p:spPr>
        <p:txBody>
          <a:bodyPr/>
          <a:lstStyle/>
          <a:p>
            <a:pPr algn="l"/>
            <a:r>
              <a:rPr lang="el-GR" dirty="0" smtClean="0"/>
              <a:t>Στρες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086600" cy="3657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Προκαλείται μέσω των διαδικασιών αλληλεπίδρασης μεταξύ των ατόμων και του περιβάλλοντος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Distress </a:t>
            </a:r>
            <a:r>
              <a:rPr lang="el-GR" dirty="0" smtClean="0"/>
              <a:t>: Αρνητικά θεωρούμενο στρες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Eustress</a:t>
            </a:r>
            <a:r>
              <a:rPr lang="el-GR" dirty="0" smtClean="0"/>
              <a:t> : Δημιουργικό στρες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78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457201"/>
            <a:ext cx="7620000" cy="1295400"/>
          </a:xfrm>
        </p:spPr>
        <p:txBody>
          <a:bodyPr/>
          <a:lstStyle/>
          <a:p>
            <a:pPr algn="l"/>
            <a:r>
              <a:rPr lang="el-GR" dirty="0" smtClean="0"/>
              <a:t>Στρεσογόνος παράγοντας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781800" cy="4191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Αντιπροσωπεύει όλα τα αντικειμενικά περιβαλλοντικά ερεθίσματα που προκαλούν ένταση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Οι στρεσογόνοι παράγοντες διακρίνονται  σε: (α) βραχυπρόθεσμους-οξείς, (β) χρόνιους ή μακροπρόθεσμους, (γ) καθημερινούς, (δ) προκαλούμενους από εξωτερικές αλλαγές.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918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Οι παράγοντες κινδύνου που σχετίζονται με την εκδήλωση του στρες είναι: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6629400" cy="3200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Ο τύπος της προσωπικότητας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Το οικογενειακό ιστορικό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Οι στρεσογόνοι παράγοντες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Η κοινωνική υποστήριξη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56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/>
          <a:lstStyle/>
          <a:p>
            <a:pPr algn="l"/>
            <a:r>
              <a:rPr lang="el-GR" dirty="0" smtClean="0"/>
              <a:t>Διαταραχή Πανικού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6934200" cy="5181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dirty="0" smtClean="0"/>
              <a:t>Περίοδος έντονου φόβου κατά την οποία κορυφώθηκαν μέσα σε 10 λεπτά τέσσερα ή περισσότερα από τα εξής: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Αίσθημα παλμών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Εφίδρωση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Μυϊκός τρόμος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Αίσθημα ασφυξίας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Αίσθημα πνιγμονής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Αίσθημα ζάλης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Αποπραγματοποίηση ή αποπροσωποποίηση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 smtClean="0"/>
              <a:t>Φόβος απώλειας του ελέγχου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l-GR" dirty="0"/>
              <a:t>Π</a:t>
            </a:r>
            <a:r>
              <a:rPr lang="el-GR" dirty="0" smtClean="0"/>
              <a:t>αραισθησίες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27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7772400" cy="1219201"/>
          </a:xfrm>
        </p:spPr>
        <p:txBody>
          <a:bodyPr/>
          <a:lstStyle/>
          <a:p>
            <a:pPr algn="l"/>
            <a:r>
              <a:rPr lang="el-GR" dirty="0" smtClean="0"/>
              <a:t>Αγοραφοβία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010400" cy="3657600"/>
          </a:xfrm>
        </p:spPr>
        <p:txBody>
          <a:bodyPr/>
          <a:lstStyle/>
          <a:p>
            <a:pPr algn="l"/>
            <a:r>
              <a:rPr lang="el-GR" dirty="0" smtClean="0"/>
              <a:t>Άγχος του ατόμου όταν βρίσκεται σε μέρη από όπου η φυγή μπορεί</a:t>
            </a:r>
            <a:r>
              <a:rPr lang="el-GR" dirty="0"/>
              <a:t> </a:t>
            </a:r>
            <a:r>
              <a:rPr lang="el-GR" dirty="0" smtClean="0"/>
              <a:t>να είναι δύσκολη. Οι φόβοι αφορούν το να είναι κανείς μόνος έξω από το σπίτι, να είναι μέσα στο πλήθος ή να στέκεται στην ουρά, να ταξιδεύει με λεωφορείο, τρένο ή λεωφορείο.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586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924800" cy="1219200"/>
          </a:xfrm>
        </p:spPr>
        <p:txBody>
          <a:bodyPr/>
          <a:lstStyle/>
          <a:p>
            <a:pPr algn="l"/>
            <a:r>
              <a:rPr lang="el-GR" dirty="0" smtClean="0"/>
              <a:t>Ειδική Φοβία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010400" cy="4038600"/>
          </a:xfrm>
        </p:spPr>
        <p:txBody>
          <a:bodyPr>
            <a:normAutofit fontScale="92500"/>
          </a:bodyPr>
          <a:lstStyle/>
          <a:p>
            <a:pPr algn="l"/>
            <a:r>
              <a:rPr lang="el-GR" dirty="0" smtClean="0"/>
              <a:t>Α. Επίμονος φόβος, εκλυόμενος από την παρουσία ειδικού αντικειμένου ή ειδικής κατάστασης</a:t>
            </a:r>
          </a:p>
          <a:p>
            <a:pPr algn="l"/>
            <a:r>
              <a:rPr lang="el-GR" dirty="0" smtClean="0"/>
              <a:t>Β. Η έκθεση στο φοβικό ερέθισμα σχεδόν πάντα προκαλεί απάντηση άγχους</a:t>
            </a:r>
          </a:p>
          <a:p>
            <a:pPr algn="l"/>
            <a:r>
              <a:rPr lang="el-GR" dirty="0" smtClean="0"/>
              <a:t>Γ. Το άτομο αναγνωρίζει ότι ο φόβος είναι παράλογος</a:t>
            </a:r>
          </a:p>
          <a:p>
            <a:pPr algn="l"/>
            <a:r>
              <a:rPr lang="el-GR" dirty="0" smtClean="0"/>
              <a:t>Δ. Η φοβική κατάσταση αποφεύγεται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29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127</TotalTime>
  <Words>786</Words>
  <Application>Microsoft Office PowerPoint</Application>
  <PresentationFormat>Προβολή στην οθόνη (4:3)</PresentationFormat>
  <Paragraphs>98</Paragraphs>
  <Slides>22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Office Theme</vt:lpstr>
      <vt:lpstr>ΔΙΑΧΕΙΡΙΣΗ ΤΟΥ ΣΤΡΕΣ</vt:lpstr>
      <vt:lpstr>Άγχος</vt:lpstr>
      <vt:lpstr>Συμπτωματολογία  του άγχους</vt:lpstr>
      <vt:lpstr>Στρες</vt:lpstr>
      <vt:lpstr>Στρεσογόνος παράγοντας</vt:lpstr>
      <vt:lpstr>Οι παράγοντες κινδύνου που σχετίζονται με την εκδήλωση του στρες είναι:</vt:lpstr>
      <vt:lpstr>Διαταραχή Πανικού</vt:lpstr>
      <vt:lpstr>Αγοραφοβία</vt:lpstr>
      <vt:lpstr>Ειδική Φοβία</vt:lpstr>
      <vt:lpstr>Κοινωνική Φοβία </vt:lpstr>
      <vt:lpstr>Ιδεοψυχαναγκαστική Διαταραχή</vt:lpstr>
      <vt:lpstr>Διαταραχή Μετά από Τραυματικό Στρες</vt:lpstr>
      <vt:lpstr>Διαταραχή Οξέος Στρες</vt:lpstr>
      <vt:lpstr>Γενικευμένη Αγχώδης Διαταραχή</vt:lpstr>
      <vt:lpstr>Προκαλούμενη από Ουσίες Αγχώδης Διαταραχή</vt:lpstr>
      <vt:lpstr>Ψυχολογικοί μέθοδοι αντιμετώπισης του στρες</vt:lpstr>
      <vt:lpstr>Η εκπαίδευση στην αναγνώριση της ψυχολογικής πίεσης</vt:lpstr>
      <vt:lpstr>Τεχνικές διαχείρισης των σωματικών αισθητηριακών συμπτωμάτων</vt:lpstr>
      <vt:lpstr>Τεχνικές διαχείρισης των ψυχολογικών συμπτωμάτων</vt:lpstr>
      <vt:lpstr>Προκαταλήψεις της σκέψης</vt:lpstr>
      <vt:lpstr>Τεχνικές αντιμετώπισης των προβλημάτων συμπεριφοράς</vt:lpstr>
      <vt:lpstr>Ευχαριστώ για την προσοχή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ΔΙΑΧΕΙΡΙΣΗ ΤΟΥ ΣΤΡΕΣ</dc:title>
  <dc:creator>user</dc:creator>
  <cp:lastModifiedBy>Sofia Zyga</cp:lastModifiedBy>
  <cp:revision>15</cp:revision>
  <dcterms:created xsi:type="dcterms:W3CDTF">2014-10-18T14:22:44Z</dcterms:created>
  <dcterms:modified xsi:type="dcterms:W3CDTF">2014-10-26T16:16:32Z</dcterms:modified>
</cp:coreProperties>
</file>