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1" r:id="rId14"/>
    <p:sldId id="270" r:id="rId15"/>
    <p:sldId id="269" r:id="rId16"/>
    <p:sldId id="268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30F7CB-DD2A-4F1C-A3BE-B05BB1615576}" type="datetimeFigureOut">
              <a:rPr lang="en-US" smtClean="0"/>
              <a:pPr/>
              <a:t>10/26/2014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FB0950-D138-47AB-ADAA-B2563FD823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53023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err="1" smtClean="0"/>
              <a:t>δι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FB0950-D138-47AB-ADAA-B2563FD82373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609733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E3C2A-F951-40F1-A3C2-73E9EEDA3D32}" type="datetimeFigureOut">
              <a:rPr lang="en-US" smtClean="0"/>
              <a:pPr/>
              <a:t>10/26/2014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93223-7F63-4715-BA37-188CC2BEE6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11419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E3C2A-F951-40F1-A3C2-73E9EEDA3D32}" type="datetimeFigureOut">
              <a:rPr lang="en-US" smtClean="0"/>
              <a:pPr/>
              <a:t>10/26/2014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93223-7F63-4715-BA37-188CC2BEE6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96861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E3C2A-F951-40F1-A3C2-73E9EEDA3D32}" type="datetimeFigureOut">
              <a:rPr lang="en-US" smtClean="0"/>
              <a:pPr/>
              <a:t>10/26/2014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93223-7F63-4715-BA37-188CC2BEE6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13745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E3C2A-F951-40F1-A3C2-73E9EEDA3D32}" type="datetimeFigureOut">
              <a:rPr lang="en-US" smtClean="0"/>
              <a:pPr/>
              <a:t>10/26/2014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93223-7F63-4715-BA37-188CC2BEE6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93503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E3C2A-F951-40F1-A3C2-73E9EEDA3D32}" type="datetimeFigureOut">
              <a:rPr lang="en-US" smtClean="0"/>
              <a:pPr/>
              <a:t>10/26/2014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93223-7F63-4715-BA37-188CC2BEE6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57032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E3C2A-F951-40F1-A3C2-73E9EEDA3D32}" type="datetimeFigureOut">
              <a:rPr lang="en-US" smtClean="0"/>
              <a:pPr/>
              <a:t>10/26/2014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93223-7F63-4715-BA37-188CC2BEE6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24670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E3C2A-F951-40F1-A3C2-73E9EEDA3D32}" type="datetimeFigureOut">
              <a:rPr lang="en-US" smtClean="0"/>
              <a:pPr/>
              <a:t>10/26/2014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93223-7F63-4715-BA37-188CC2BEE6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80687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E3C2A-F951-40F1-A3C2-73E9EEDA3D32}" type="datetimeFigureOut">
              <a:rPr lang="en-US" smtClean="0"/>
              <a:pPr/>
              <a:t>10/26/2014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93223-7F63-4715-BA37-188CC2BEE6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68141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E3C2A-F951-40F1-A3C2-73E9EEDA3D32}" type="datetimeFigureOut">
              <a:rPr lang="en-US" smtClean="0"/>
              <a:pPr/>
              <a:t>10/26/2014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93223-7F63-4715-BA37-188CC2BEE6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09880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E3C2A-F951-40F1-A3C2-73E9EEDA3D32}" type="datetimeFigureOut">
              <a:rPr lang="en-US" smtClean="0"/>
              <a:pPr/>
              <a:t>10/26/2014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93223-7F63-4715-BA37-188CC2BEE6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66351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E3C2A-F951-40F1-A3C2-73E9EEDA3D32}" type="datetimeFigureOut">
              <a:rPr lang="en-US" smtClean="0"/>
              <a:pPr/>
              <a:t>10/26/2014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93223-7F63-4715-BA37-188CC2BEE6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60806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E3C2A-F951-40F1-A3C2-73E9EEDA3D32}" type="datetimeFigureOut">
              <a:rPr lang="en-US" smtClean="0"/>
              <a:pPr/>
              <a:t>10/26/2014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93223-7F63-4715-BA37-188CC2BEE6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183686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57200" y="533400"/>
            <a:ext cx="8001000" cy="3067051"/>
          </a:xfrm>
        </p:spPr>
        <p:txBody>
          <a:bodyPr/>
          <a:lstStyle/>
          <a:p>
            <a:r>
              <a:rPr lang="el-GR" dirty="0" smtClean="0"/>
              <a:t>ΔΙΑΧΕΙΡΙΣΗ ΤΟΥ ΣΤΡΕΣ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ΒΑΣΙΚΗ ΝΟΣΗΛΕΥΤΙΚΗ ΙΙ</a:t>
            </a:r>
          </a:p>
          <a:p>
            <a:r>
              <a:rPr lang="el-GR" dirty="0" smtClean="0"/>
              <a:t>ΒΙΩΜΑΤΙΚΟ ΕΡΓΑΣΤΗΡΙΟ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02112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09600" y="304801"/>
            <a:ext cx="7848600" cy="1295400"/>
          </a:xfrm>
        </p:spPr>
        <p:txBody>
          <a:bodyPr/>
          <a:lstStyle/>
          <a:p>
            <a:pPr algn="l"/>
            <a:r>
              <a:rPr lang="el-GR" dirty="0" smtClean="0"/>
              <a:t>Κοινωνική Φοβία 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85800" y="1752600"/>
            <a:ext cx="7086600" cy="434340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l-GR" dirty="0" smtClean="0"/>
              <a:t>Α. Επίμονος φόβος του ατόμου απέναντι σε καταστάσεις που είναι είτε κοινωνικές είτε απαιτείται να ενεργήσει μπροστά σε κοινό</a:t>
            </a:r>
          </a:p>
          <a:p>
            <a:pPr algn="l"/>
            <a:r>
              <a:rPr lang="el-GR" dirty="0" smtClean="0"/>
              <a:t>Β. Η έκθεση στη φοβική κοινωνική κατάσταση προκαλεί σχεδόν πάντα άγχος</a:t>
            </a:r>
          </a:p>
          <a:p>
            <a:pPr algn="l"/>
            <a:r>
              <a:rPr lang="el-GR" dirty="0" smtClean="0"/>
              <a:t>Γ. Το άτομο αναγνωρίζει ότι ο φόβος είναι υπερβολικός</a:t>
            </a:r>
          </a:p>
          <a:p>
            <a:pPr algn="l"/>
            <a:r>
              <a:rPr lang="el-GR" dirty="0" smtClean="0"/>
              <a:t>Δ. Οι φοβικές καταστάσεις αποφεύγονται ή υπομένονται με έντονο άγχος</a:t>
            </a:r>
          </a:p>
          <a:p>
            <a:pPr algn="l"/>
            <a:endParaRPr lang="el-GR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9329485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09600" y="457200"/>
            <a:ext cx="7848600" cy="1390651"/>
          </a:xfrm>
        </p:spPr>
        <p:txBody>
          <a:bodyPr/>
          <a:lstStyle/>
          <a:p>
            <a:pPr algn="l"/>
            <a:r>
              <a:rPr lang="el-GR" dirty="0" smtClean="0"/>
              <a:t>Ιδεοψυχαναγκαστική Διαταραχή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838200" y="1905000"/>
            <a:ext cx="6400800" cy="4114800"/>
          </a:xfrm>
        </p:spPr>
        <p:txBody>
          <a:bodyPr>
            <a:normAutofit lnSpcReduction="10000"/>
          </a:bodyPr>
          <a:lstStyle/>
          <a:p>
            <a:pPr algn="l"/>
            <a:r>
              <a:rPr lang="el-GR" dirty="0" smtClean="0"/>
              <a:t>Α. Είτε ιδεοληψίες είτε ψυχαναγκασμοί</a:t>
            </a:r>
          </a:p>
          <a:p>
            <a:pPr algn="l"/>
            <a:r>
              <a:rPr lang="el-GR" dirty="0" smtClean="0"/>
              <a:t>Β. Το άτομο έχει αναγνωρίσει ότι οι ιδεοληψίες ή οι ψυχαναγκασμοί είναι υπερβολικοί</a:t>
            </a:r>
          </a:p>
          <a:p>
            <a:pPr algn="l"/>
            <a:r>
              <a:rPr lang="el-GR" dirty="0" smtClean="0"/>
              <a:t>Γ. Οι ιδεοληψίες ή οι ψυχαναγκασμοί προκαλούν έκδηλη ενόχληση και είναι χρονοβόροι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2122638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09600" y="381000"/>
            <a:ext cx="7772400" cy="1470025"/>
          </a:xfrm>
        </p:spPr>
        <p:txBody>
          <a:bodyPr/>
          <a:lstStyle/>
          <a:p>
            <a:pPr algn="l"/>
            <a:r>
              <a:rPr lang="el-GR" dirty="0" smtClean="0"/>
              <a:t>Διαταραχή Μετά από Τραυματικό Στρες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762000" y="2057400"/>
            <a:ext cx="7010400" cy="3581400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l-GR" dirty="0" smtClean="0"/>
              <a:t>Α. Το άτομο έχει εκτεθεί σε τραυματικό γεγονός</a:t>
            </a:r>
          </a:p>
          <a:p>
            <a:pPr algn="l"/>
            <a:r>
              <a:rPr lang="el-GR" dirty="0" smtClean="0"/>
              <a:t>Β. Το τραυματικό γεγονός επαναβιώνεται επίμονα</a:t>
            </a:r>
          </a:p>
          <a:p>
            <a:pPr algn="l"/>
            <a:r>
              <a:rPr lang="el-GR" dirty="0" smtClean="0"/>
              <a:t>Γ. Επίμονη αποφυγή ερεθισμάτων συνδεόμενων με το τραύμα</a:t>
            </a:r>
          </a:p>
          <a:p>
            <a:pPr algn="l"/>
            <a:r>
              <a:rPr lang="el-GR" dirty="0" smtClean="0"/>
              <a:t>Δ. Επίμονα συμπτώματα αυξημένης διεγερσιμότητας</a:t>
            </a:r>
          </a:p>
          <a:p>
            <a:pPr algn="l"/>
            <a:r>
              <a:rPr lang="el-GR" dirty="0" smtClean="0"/>
              <a:t>Ε. Η διάρκεια της διαταραχής είναι μεγαλύτερη από ένα μήνα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0566805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33400" y="457201"/>
            <a:ext cx="7696200" cy="1143000"/>
          </a:xfrm>
        </p:spPr>
        <p:txBody>
          <a:bodyPr/>
          <a:lstStyle/>
          <a:p>
            <a:pPr algn="l"/>
            <a:r>
              <a:rPr lang="el-GR" dirty="0" smtClean="0"/>
              <a:t>Διαταραχή Οξέος Στρες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09600" y="1828800"/>
            <a:ext cx="6400800" cy="4419600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l-GR" dirty="0" smtClean="0"/>
              <a:t>Α. Το άτομο έχει εκτεθεί σε τραυματικό γεγονός</a:t>
            </a:r>
          </a:p>
          <a:p>
            <a:pPr algn="l"/>
            <a:r>
              <a:rPr lang="el-GR" dirty="0" smtClean="0"/>
              <a:t>Β. Το άτομο είτε κατά τη διάρκεια είτε μετά το βίωμα  παρουσιάζει περισσότερα από τρία αποσυνδετικά συμπτώματα</a:t>
            </a:r>
          </a:p>
          <a:p>
            <a:pPr algn="l"/>
            <a:r>
              <a:rPr lang="el-GR" dirty="0" smtClean="0"/>
              <a:t>Γ. Το τραυματικό γεγονός επαναβιώνεται με επαναλαμβανόμενες σκέψεις, όνειρα, παραισθήσεις, επεισόδια επαναβιώσεων</a:t>
            </a:r>
          </a:p>
          <a:p>
            <a:pPr algn="l"/>
            <a:r>
              <a:rPr lang="el-GR" dirty="0" smtClean="0"/>
              <a:t>Δ. Αποφυγή ερεθισμάτων που προκαλούν ανακλήσεις του τραύματος</a:t>
            </a:r>
          </a:p>
          <a:p>
            <a:pPr algn="l"/>
            <a:r>
              <a:rPr lang="el-GR" dirty="0" smtClean="0"/>
              <a:t>Ε. Έντονα συμπτώματα άγχους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8597818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457201"/>
            <a:ext cx="7772400" cy="1066800"/>
          </a:xfrm>
        </p:spPr>
        <p:txBody>
          <a:bodyPr/>
          <a:lstStyle/>
          <a:p>
            <a:r>
              <a:rPr lang="el-GR" dirty="0" smtClean="0"/>
              <a:t>Γενικευμένη Αγχώδης Διαταραχή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6400800" cy="3886200"/>
          </a:xfrm>
        </p:spPr>
        <p:txBody>
          <a:bodyPr>
            <a:normAutofit lnSpcReduction="10000"/>
          </a:bodyPr>
          <a:lstStyle/>
          <a:p>
            <a:pPr algn="l"/>
            <a:r>
              <a:rPr lang="el-GR" dirty="0" smtClean="0"/>
              <a:t>Α. Υπερβολικό άγχος που διαρκεί για τουλάχιστον 6 μήνες</a:t>
            </a:r>
          </a:p>
          <a:p>
            <a:pPr algn="l"/>
            <a:r>
              <a:rPr lang="el-GR" dirty="0" smtClean="0"/>
              <a:t>Β. Το άτομο αισθάνεται ότι είναι δύσκολο να ελέγξει την ανησυχία</a:t>
            </a:r>
          </a:p>
          <a:p>
            <a:pPr algn="l"/>
            <a:r>
              <a:rPr lang="el-GR" dirty="0" smtClean="0"/>
              <a:t>Γ. Το άγχος συνδέεται με συμπτώματα, όπως η νευρικότητα, η εύκολη κόπωση, η δυσκολία συγκέντρωσης, κ.ά.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5102943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81000"/>
            <a:ext cx="7772400" cy="1470025"/>
          </a:xfrm>
        </p:spPr>
        <p:txBody>
          <a:bodyPr/>
          <a:lstStyle/>
          <a:p>
            <a:pPr algn="l"/>
            <a:r>
              <a:rPr lang="el-GR" dirty="0" smtClean="0"/>
              <a:t>Προκαλούμενη από Ουσίες Αγχώδης Διαταραχή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057400"/>
            <a:ext cx="7239000" cy="4343400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el-GR" dirty="0" smtClean="0"/>
              <a:t>Α. Προεξάρχουν έντονο άγχος, Προσβολές Πανικού, ή  ιδεοληψίες ή ψυχαναγκασμοί</a:t>
            </a:r>
          </a:p>
          <a:p>
            <a:pPr algn="l"/>
            <a:r>
              <a:rPr lang="el-GR" dirty="0" smtClean="0"/>
              <a:t>Β. Υπάρχει η  ένδειξη ότι τα συμπτώματα εμφανίστηκαν κατά τη διάρκεια ή μέσα σε ένα μήνα μετά από Τοξίκωση ή Στέρηση Ουσίας</a:t>
            </a:r>
          </a:p>
          <a:p>
            <a:pPr algn="l"/>
            <a:r>
              <a:rPr lang="el-GR" dirty="0" smtClean="0"/>
              <a:t>Γ. Η διαταραχή δεν εξηγείται καλύτερα με Αγχώδη Διαταραχή, η οποία δεν προκαλείται από ουσίες</a:t>
            </a:r>
          </a:p>
          <a:p>
            <a:pPr algn="l"/>
            <a:r>
              <a:rPr lang="el-GR" dirty="0" smtClean="0"/>
              <a:t>Δ. Η διαταραχή δεν εμφανίζεται αποκλειστικά κατά τη διάρκεια της πορείας του ντελίριου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4987526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09600" y="381001"/>
            <a:ext cx="7848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l-GR" dirty="0" smtClean="0"/>
              <a:t>Ψυχολογικοί μέθοδοι αντιμετώπισης του στρες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762000" y="1752600"/>
            <a:ext cx="7010400" cy="3886200"/>
          </a:xfrm>
        </p:spPr>
        <p:txBody>
          <a:bodyPr>
            <a:normAutofit fontScale="92500" lnSpcReduction="1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l-GR" dirty="0" smtClean="0"/>
              <a:t>Η εκπαίδευση στην αναγνώριση της ψυχολογικής πίεση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l-GR" dirty="0" smtClean="0"/>
              <a:t>Οι τεχνικές διαχείρισης των αισθητηριακών αισθημάτων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l-GR" dirty="0" smtClean="0"/>
              <a:t>Οι τεχνικές διαχείρισης των ψυχολογικών συμπτωμάτων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l-GR" dirty="0" smtClean="0"/>
              <a:t>Οι τεχνικές  αντιμετώπισης των προβλημάτων συμπεριφοράς</a:t>
            </a:r>
          </a:p>
        </p:txBody>
      </p:sp>
    </p:spTree>
    <p:extLst>
      <p:ext uri="{BB962C8B-B14F-4D97-AF65-F5344CB8AC3E}">
        <p14:creationId xmlns="" xmlns:p14="http://schemas.microsoft.com/office/powerpoint/2010/main" val="40323550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470025"/>
          </a:xfrm>
        </p:spPr>
        <p:txBody>
          <a:bodyPr/>
          <a:lstStyle/>
          <a:p>
            <a:pPr algn="l"/>
            <a:r>
              <a:rPr lang="el-GR" dirty="0" smtClean="0"/>
              <a:t>Η εκπαίδευση στην αναγνώριση της ψυχολογικής πίεσης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85800" y="2438400"/>
            <a:ext cx="7086600" cy="3200400"/>
          </a:xfrm>
        </p:spPr>
        <p:txBody>
          <a:bodyPr/>
          <a:lstStyle/>
          <a:p>
            <a:pPr algn="l"/>
            <a:r>
              <a:rPr lang="el-GR" dirty="0" smtClean="0"/>
              <a:t>Χρήση του Ημερολογίου για την καταγραφή των στρεσογόνων γεγονότων και τις αντιδράσεις στους στρεσογόνους παράγοντες.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4983277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457201"/>
            <a:ext cx="7848600" cy="1371600"/>
          </a:xfrm>
        </p:spPr>
        <p:txBody>
          <a:bodyPr>
            <a:normAutofit fontScale="90000"/>
          </a:bodyPr>
          <a:lstStyle/>
          <a:p>
            <a:pPr algn="l"/>
            <a:r>
              <a:rPr lang="el-GR" dirty="0" smtClean="0"/>
              <a:t>Τεχνικές διαχείρισης των σωματικών αισθητηριακών συμπτωμάτων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2209800"/>
            <a:ext cx="7010400" cy="3429000"/>
          </a:xfrm>
        </p:spPr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l-GR" dirty="0" smtClean="0"/>
              <a:t>Ο έλεγχος της αναπνοής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l-GR" dirty="0" smtClean="0"/>
              <a:t>Η συστηματική χαλάρωση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l-GR" dirty="0" smtClean="0"/>
              <a:t>Η σωματική άσκηση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80895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1828800"/>
          </a:xfrm>
        </p:spPr>
        <p:txBody>
          <a:bodyPr/>
          <a:lstStyle/>
          <a:p>
            <a:pPr algn="l"/>
            <a:r>
              <a:rPr lang="el-GR" dirty="0" smtClean="0"/>
              <a:t>Τεχνικές διαχείρισης των ψυχολογικών συμπτωμάτων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838200" y="2667000"/>
            <a:ext cx="6400800" cy="3276600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l-GR" dirty="0" smtClean="0"/>
              <a:t>Η αλλαγή της εστίασης της προσοχής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l-GR" dirty="0" smtClean="0"/>
              <a:t>Η πρόκληση των αρνητικών σκέψεων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53029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1371599"/>
          </a:xfrm>
        </p:spPr>
        <p:txBody>
          <a:bodyPr/>
          <a:lstStyle/>
          <a:p>
            <a:pPr algn="l"/>
            <a:r>
              <a:rPr lang="el-GR" dirty="0" smtClean="0"/>
              <a:t>Άγχος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6858000" cy="4419600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l-GR" sz="3300" dirty="0" smtClean="0"/>
              <a:t>Περιλαμβάνει αισθήματα τάσης, φόβου ή τρόμου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l-GR" sz="3300" dirty="0" smtClean="0"/>
              <a:t>Αποτελεί χρήσιμο στοιχείο της προσωπικότητας γιατί ενδυναμώνει τις σωματικές και πνευματικές επιδόσεις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l-GR" sz="3300" dirty="0" smtClean="0"/>
              <a:t>Αποτελεί νοσηρή εκδήλωση όταν βρίσκεται σε υπερβολικό βαθμό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993071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1752600"/>
          </a:xfrm>
        </p:spPr>
        <p:txBody>
          <a:bodyPr/>
          <a:lstStyle/>
          <a:p>
            <a:pPr algn="l"/>
            <a:r>
              <a:rPr lang="el-GR" dirty="0" smtClean="0"/>
              <a:t>Προκαταλήψεις της σκέψης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85800" y="2133600"/>
            <a:ext cx="6400800" cy="4343400"/>
          </a:xfrm>
        </p:spPr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l-GR" dirty="0" smtClean="0"/>
              <a:t>Καταστροφική σκέψη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l-GR" dirty="0" smtClean="0"/>
              <a:t>Διπολική σκέψη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l-GR" dirty="0" smtClean="0"/>
              <a:t>Μεγιστοποίηση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l-GR" dirty="0" smtClean="0"/>
              <a:t>Υπεργενίκευση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l-GR" dirty="0" smtClean="0"/>
              <a:t>Αποκλεισμός του θετικού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l-GR" dirty="0" smtClean="0"/>
              <a:t>Προκατάληψη της προσοχής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2062542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09600" y="457201"/>
            <a:ext cx="7772400" cy="1295400"/>
          </a:xfrm>
        </p:spPr>
        <p:txBody>
          <a:bodyPr>
            <a:normAutofit fontScale="90000"/>
          </a:bodyPr>
          <a:lstStyle/>
          <a:p>
            <a:pPr algn="l"/>
            <a:r>
              <a:rPr lang="el-GR" dirty="0" smtClean="0"/>
              <a:t>Τεχνικές αντιμετώπισης των προβλημάτων συμπεριφοράς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85800" y="2133600"/>
            <a:ext cx="7086600" cy="4267200"/>
          </a:xfrm>
        </p:spPr>
        <p:txBody>
          <a:bodyPr>
            <a:normAutofit fontScale="92500" lnSpcReduction="2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l-GR" dirty="0" smtClean="0"/>
              <a:t>Στρατηγικές εστιασμένες στην επίλυση του προβλήματος: (α) διεκδικητική επίλυση προβλημάτων, (β) αναζήτηση κοινωνικής υποστήριξης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l-GR" dirty="0" smtClean="0"/>
              <a:t>Στρατηγικές εστιασμένες στη ρύθμιση του συναισθήματος: (α) θετική επαναξιολόγηση, (β) ευχολογία/ονειροπόληση, (γ) αποφυγή / διαφυγή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l-GR" dirty="0" smtClean="0"/>
              <a:t>Διεκδικητική συμπεριφορά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3927735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Ε</a:t>
            </a:r>
            <a:r>
              <a:rPr lang="el-GR" dirty="0" smtClean="0"/>
              <a:t>υχαριστώ για την προσοχή σας!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044041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1676401"/>
          </a:xfrm>
        </p:spPr>
        <p:txBody>
          <a:bodyPr/>
          <a:lstStyle/>
          <a:p>
            <a:r>
              <a:rPr lang="el-GR" dirty="0" smtClean="0"/>
              <a:t>Συμπτωματολογία  του άγχους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905000"/>
            <a:ext cx="6781800" cy="4419600"/>
          </a:xfrm>
        </p:spPr>
        <p:txBody>
          <a:bodyPr>
            <a:normAutofit fontScale="925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l-GR" dirty="0" smtClean="0"/>
              <a:t>Ψυχολογικά συμπτώματα: ανησυχία, ανυπομονησία, αίσθημα αόριστου φόβου, αγωνίας, νευρικότητα, διάσπαση της προσοχής, κ.ά.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l-GR" dirty="0" smtClean="0"/>
              <a:t>Σωματικά συμπτώματα: δύσπνοια, αίσθημα πνιγμονής, πόνος στο στήθος, λιποθυμική τάση, ξηροστομία, ναυτία, ίλιγγος, κοιλιακά άλγη, τρεμούλα, εφίδρωση, κ.ά.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279129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14400" y="381000"/>
            <a:ext cx="7543800" cy="990600"/>
          </a:xfrm>
        </p:spPr>
        <p:txBody>
          <a:bodyPr/>
          <a:lstStyle/>
          <a:p>
            <a:pPr algn="l"/>
            <a:r>
              <a:rPr lang="el-GR" dirty="0" smtClean="0"/>
              <a:t>Στρες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762000" y="1600200"/>
            <a:ext cx="7086600" cy="3657600"/>
          </a:xfrm>
        </p:spPr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l-GR" dirty="0" smtClean="0"/>
              <a:t>Προκαλείται μέσω των διαδικασιών αλληλεπίδρασης μεταξύ των ατόμων και του περιβάλλοντος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/>
              <a:t>Distress </a:t>
            </a:r>
            <a:r>
              <a:rPr lang="el-GR" dirty="0" smtClean="0"/>
              <a:t>: Αρνητικά θεωρούμενο στρες</a:t>
            </a:r>
            <a:endParaRPr lang="en-US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/>
              <a:t>Eustress</a:t>
            </a:r>
            <a:r>
              <a:rPr lang="el-GR" dirty="0" smtClean="0"/>
              <a:t> : Δημιουργικό στρες</a:t>
            </a:r>
            <a:endParaRPr lang="en-US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17897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14400" y="457201"/>
            <a:ext cx="7620000" cy="1295400"/>
          </a:xfrm>
        </p:spPr>
        <p:txBody>
          <a:bodyPr/>
          <a:lstStyle/>
          <a:p>
            <a:pPr algn="l"/>
            <a:r>
              <a:rPr lang="el-GR" dirty="0" smtClean="0"/>
              <a:t>Στρεσογόνος παράγοντας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990600" y="1905000"/>
            <a:ext cx="6781800" cy="4191000"/>
          </a:xfrm>
        </p:spPr>
        <p:txBody>
          <a:bodyPr>
            <a:normAutofit fontScale="92500" lnSpcReduction="1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l-GR" dirty="0" smtClean="0"/>
              <a:t>Αντιπροσωπεύει όλα τα αντικειμενικά περιβαλλοντικά ερεθίσματα που προκαλούν ένταση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l-GR" dirty="0" smtClean="0"/>
              <a:t>Οι στρεσογόνοι παράγοντες διακρίνονται  σε: (α) βραχυπρόθεσμους-οξείς, (β) χρόνιους ή μακροπρόθεσμους, (γ) καθημερινούς, (δ) προκαλούμενους από εξωτερικές αλλαγές.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91839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609600"/>
            <a:ext cx="7772400" cy="1752600"/>
          </a:xfrm>
        </p:spPr>
        <p:txBody>
          <a:bodyPr>
            <a:normAutofit fontScale="90000"/>
          </a:bodyPr>
          <a:lstStyle/>
          <a:p>
            <a:pPr algn="l"/>
            <a:r>
              <a:rPr lang="el-GR" dirty="0" smtClean="0"/>
              <a:t>Οι παράγοντες κινδύνου που σχετίζονται με την εκδήλωση του στρες είναι: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895600"/>
            <a:ext cx="6629400" cy="3200400"/>
          </a:xfrm>
        </p:spPr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l-GR" dirty="0" smtClean="0"/>
              <a:t>Ο τύπος της προσωπικότητας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l-GR" dirty="0" smtClean="0"/>
              <a:t>Το οικογενειακό ιστορικό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l-GR" dirty="0" smtClean="0"/>
              <a:t>Οι στρεσογόνοι παράγοντες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l-GR" dirty="0" smtClean="0"/>
              <a:t>Η κοινωνική υποστήριξη 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945625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990599"/>
          </a:xfrm>
        </p:spPr>
        <p:txBody>
          <a:bodyPr/>
          <a:lstStyle/>
          <a:p>
            <a:pPr algn="l"/>
            <a:r>
              <a:rPr lang="el-GR" dirty="0" smtClean="0"/>
              <a:t>Διαταραχή Πανικού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295400"/>
            <a:ext cx="6934200" cy="5181600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l-GR" dirty="0" smtClean="0"/>
              <a:t>Περίοδος έντονου φόβου κατά την οποία κορυφώθηκαν μέσα σε 10 λεπτά τέσσερα ή περισσότερα από τα εξής: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l-GR" dirty="0" smtClean="0"/>
              <a:t>Αίσθημα παλμών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l-GR" dirty="0" smtClean="0"/>
              <a:t>Εφίδρωση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l-GR" dirty="0" smtClean="0"/>
              <a:t>Μυϊκός τρόμος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l-GR" dirty="0" smtClean="0"/>
              <a:t>Αίσθημα ασφυξίας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l-GR" dirty="0" smtClean="0"/>
              <a:t>Αίσθημα πνιγμονής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l-GR" dirty="0" smtClean="0"/>
              <a:t>Αίσθημα ζάλης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l-GR" dirty="0" smtClean="0"/>
              <a:t>Αποπραγματοποίηση ή αποπροσωποποίηση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l-GR" dirty="0" smtClean="0"/>
              <a:t>Φόβος απώλειας του ελέγχου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l-GR" dirty="0"/>
              <a:t>Π</a:t>
            </a:r>
            <a:r>
              <a:rPr lang="el-GR" dirty="0" smtClean="0"/>
              <a:t>αραισθησίες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732759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609599"/>
            <a:ext cx="7772400" cy="1219201"/>
          </a:xfrm>
        </p:spPr>
        <p:txBody>
          <a:bodyPr/>
          <a:lstStyle/>
          <a:p>
            <a:pPr algn="l"/>
            <a:r>
              <a:rPr lang="el-GR" dirty="0" smtClean="0"/>
              <a:t>Αγοραφοβία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762000" y="1981200"/>
            <a:ext cx="7010400" cy="3657600"/>
          </a:xfrm>
        </p:spPr>
        <p:txBody>
          <a:bodyPr/>
          <a:lstStyle/>
          <a:p>
            <a:pPr algn="l"/>
            <a:r>
              <a:rPr lang="el-GR" dirty="0" smtClean="0"/>
              <a:t>Άγχος του ατόμου όταν βρίσκεται σε μέρη από όπου η φυγή μπορεί</a:t>
            </a:r>
            <a:r>
              <a:rPr lang="el-GR" dirty="0"/>
              <a:t> </a:t>
            </a:r>
            <a:r>
              <a:rPr lang="el-GR" dirty="0" smtClean="0"/>
              <a:t>να είναι δύσκολη. Οι φόβοι αφορούν το να είναι κανείς μόνος έξω από το σπίτι, να είναι μέσα στο πλήθος ή να στέκεται στην ουρά, να ταξιδεύει με λεωφορείο, τρένο ή λεωφορείο.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05868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33400" y="457201"/>
            <a:ext cx="7924800" cy="1219200"/>
          </a:xfrm>
        </p:spPr>
        <p:txBody>
          <a:bodyPr/>
          <a:lstStyle/>
          <a:p>
            <a:pPr algn="l"/>
            <a:r>
              <a:rPr lang="el-GR" dirty="0" smtClean="0"/>
              <a:t>Ειδική Φοβία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533400" y="1600200"/>
            <a:ext cx="7010400" cy="4038600"/>
          </a:xfrm>
        </p:spPr>
        <p:txBody>
          <a:bodyPr>
            <a:normAutofit fontScale="92500"/>
          </a:bodyPr>
          <a:lstStyle/>
          <a:p>
            <a:pPr algn="l"/>
            <a:r>
              <a:rPr lang="el-GR" dirty="0" smtClean="0"/>
              <a:t>Α. Επίμονος φόβος, εκλυόμενος από την παρουσία ειδικού αντικειμένου ή ειδικής κατάστασης</a:t>
            </a:r>
          </a:p>
          <a:p>
            <a:pPr algn="l"/>
            <a:r>
              <a:rPr lang="el-GR" dirty="0" smtClean="0"/>
              <a:t>Β. Η έκθεση στο φοβικό ερέθισμα σχεδόν πάντα προκαλεί απάντηση άγχους</a:t>
            </a:r>
          </a:p>
          <a:p>
            <a:pPr algn="l"/>
            <a:r>
              <a:rPr lang="el-GR" dirty="0" smtClean="0"/>
              <a:t>Γ. Το άτομο αναγνωρίζει ότι ο φόβος είναι παράλογος</a:t>
            </a:r>
          </a:p>
          <a:p>
            <a:pPr algn="l"/>
            <a:r>
              <a:rPr lang="el-GR" dirty="0" smtClean="0"/>
              <a:t>Δ. Η φοβική κατάσταση αποφεύγεται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84295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127</TotalTime>
  <Words>786</Words>
  <Application>Microsoft Office PowerPoint</Application>
  <PresentationFormat>Προβολή στην οθόνη (4:3)</PresentationFormat>
  <Paragraphs>98</Paragraphs>
  <Slides>22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22</vt:i4>
      </vt:variant>
    </vt:vector>
  </HeadingPairs>
  <TitlesOfParts>
    <vt:vector size="23" baseType="lpstr">
      <vt:lpstr>Office Theme</vt:lpstr>
      <vt:lpstr>ΔΙΑΧΕΙΡΙΣΗ ΤΟΥ ΣΤΡΕΣ</vt:lpstr>
      <vt:lpstr>Άγχος</vt:lpstr>
      <vt:lpstr>Συμπτωματολογία  του άγχους</vt:lpstr>
      <vt:lpstr>Στρες</vt:lpstr>
      <vt:lpstr>Στρεσογόνος παράγοντας</vt:lpstr>
      <vt:lpstr>Οι παράγοντες κινδύνου που σχετίζονται με την εκδήλωση του στρες είναι:</vt:lpstr>
      <vt:lpstr>Διαταραχή Πανικού</vt:lpstr>
      <vt:lpstr>Αγοραφοβία</vt:lpstr>
      <vt:lpstr>Ειδική Φοβία</vt:lpstr>
      <vt:lpstr>Κοινωνική Φοβία </vt:lpstr>
      <vt:lpstr>Ιδεοψυχαναγκαστική Διαταραχή</vt:lpstr>
      <vt:lpstr>Διαταραχή Μετά από Τραυματικό Στρες</vt:lpstr>
      <vt:lpstr>Διαταραχή Οξέος Στρες</vt:lpstr>
      <vt:lpstr>Γενικευμένη Αγχώδης Διαταραχή</vt:lpstr>
      <vt:lpstr>Προκαλούμενη από Ουσίες Αγχώδης Διαταραχή</vt:lpstr>
      <vt:lpstr>Ψυχολογικοί μέθοδοι αντιμετώπισης του στρες</vt:lpstr>
      <vt:lpstr>Η εκπαίδευση στην αναγνώριση της ψυχολογικής πίεσης</vt:lpstr>
      <vt:lpstr>Τεχνικές διαχείρισης των σωματικών αισθητηριακών συμπτωμάτων</vt:lpstr>
      <vt:lpstr>Τεχνικές διαχείρισης των ψυχολογικών συμπτωμάτων</vt:lpstr>
      <vt:lpstr>Προκαταλήψεις της σκέψης</vt:lpstr>
      <vt:lpstr>Τεχνικές αντιμετώπισης των προβλημάτων συμπεριφοράς</vt:lpstr>
      <vt:lpstr>Ευχαριστώ για την προσοχή σας!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ΔΙΑΧΕΙΡΙΣΗ ΤΟΥ ΣΤΡΕΣ</dc:title>
  <dc:creator>user</dc:creator>
  <cp:lastModifiedBy>Sofia Zyga</cp:lastModifiedBy>
  <cp:revision>15</cp:revision>
  <dcterms:created xsi:type="dcterms:W3CDTF">2014-10-18T14:22:44Z</dcterms:created>
  <dcterms:modified xsi:type="dcterms:W3CDTF">2014-10-26T16:16:32Z</dcterms:modified>
</cp:coreProperties>
</file>