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82" r:id="rId5"/>
    <p:sldId id="283" r:id="rId6"/>
    <p:sldId id="284" r:id="rId7"/>
    <p:sldId id="298" r:id="rId8"/>
    <p:sldId id="300" r:id="rId9"/>
    <p:sldId id="299" r:id="rId10"/>
    <p:sldId id="301" r:id="rId11"/>
    <p:sldId id="302" r:id="rId12"/>
    <p:sldId id="285" r:id="rId13"/>
    <p:sldId id="304" r:id="rId14"/>
    <p:sldId id="305" r:id="rId15"/>
    <p:sldId id="306" r:id="rId16"/>
    <p:sldId id="307" r:id="rId17"/>
    <p:sldId id="286" r:id="rId18"/>
    <p:sldId id="287" r:id="rId19"/>
    <p:sldId id="308" r:id="rId20"/>
    <p:sldId id="288" r:id="rId21"/>
    <p:sldId id="303" r:id="rId22"/>
    <p:sldId id="290" r:id="rId2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416" autoAdjust="0"/>
  </p:normalViewPr>
  <p:slideViewPr>
    <p:cSldViewPr>
      <p:cViewPr>
        <p:scale>
          <a:sx n="112" d="100"/>
          <a:sy n="112" d="100"/>
        </p:scale>
        <p:origin x="-78" y="3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E3880C-798C-4DAD-8277-98B1C08529D5}" type="datetimeFigureOut">
              <a:rPr lang="el-GR" smtClean="0"/>
              <a:pPr/>
              <a:t>4/4/2019</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01DF0C-AA8A-458C-B764-865BB27E24AA}"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7601DF0C-AA8A-458C-B764-865BB27E24AA}" type="slidenum">
              <a:rPr lang="el-GR" smtClean="0"/>
              <a:pPr/>
              <a:t>6</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7601DF0C-AA8A-458C-B764-865BB27E24AA}" type="slidenum">
              <a:rPr lang="el-GR" smtClean="0"/>
              <a:pPr/>
              <a:t>8</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7601DF0C-AA8A-458C-B764-865BB27E24AA}" type="slidenum">
              <a:rPr lang="el-GR" smtClean="0"/>
              <a:pPr/>
              <a:t>17</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7601DF0C-AA8A-458C-B764-865BB27E24AA}" type="slidenum">
              <a:rPr lang="el-GR" smtClean="0"/>
              <a:pPr/>
              <a:t>20</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0145D8F5-39A0-4D6C-83EB-77B80741EBE3}" type="datetimeFigureOut">
              <a:rPr lang="el-GR" smtClean="0"/>
              <a:pPr/>
              <a:t>4/4/2019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D977B9E-BED2-4E29-BA6C-B36962F0E45E}"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145D8F5-39A0-4D6C-83EB-77B80741EBE3}" type="datetimeFigureOut">
              <a:rPr lang="el-GR" smtClean="0"/>
              <a:pPr/>
              <a:t>4/4/2019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D977B9E-BED2-4E29-BA6C-B36962F0E45E}"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145D8F5-39A0-4D6C-83EB-77B80741EBE3}" type="datetimeFigureOut">
              <a:rPr lang="el-GR" smtClean="0"/>
              <a:pPr/>
              <a:t>4/4/2019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D977B9E-BED2-4E29-BA6C-B36962F0E45E}"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145D8F5-39A0-4D6C-83EB-77B80741EBE3}" type="datetimeFigureOut">
              <a:rPr lang="el-GR" smtClean="0"/>
              <a:pPr/>
              <a:t>4/4/2019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D977B9E-BED2-4E29-BA6C-B36962F0E45E}"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0145D8F5-39A0-4D6C-83EB-77B80741EBE3}" type="datetimeFigureOut">
              <a:rPr lang="el-GR" smtClean="0"/>
              <a:pPr/>
              <a:t>4/4/2019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D977B9E-BED2-4E29-BA6C-B36962F0E45E}"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0145D8F5-39A0-4D6C-83EB-77B80741EBE3}" type="datetimeFigureOut">
              <a:rPr lang="el-GR" smtClean="0"/>
              <a:pPr/>
              <a:t>4/4/2019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D977B9E-BED2-4E29-BA6C-B36962F0E45E}"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0145D8F5-39A0-4D6C-83EB-77B80741EBE3}" type="datetimeFigureOut">
              <a:rPr lang="el-GR" smtClean="0"/>
              <a:pPr/>
              <a:t>4/4/2019</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7D977B9E-BED2-4E29-BA6C-B36962F0E45E}"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0145D8F5-39A0-4D6C-83EB-77B80741EBE3}" type="datetimeFigureOut">
              <a:rPr lang="el-GR" smtClean="0"/>
              <a:pPr/>
              <a:t>4/4/2019</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7D977B9E-BED2-4E29-BA6C-B36962F0E45E}"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0145D8F5-39A0-4D6C-83EB-77B80741EBE3}" type="datetimeFigureOut">
              <a:rPr lang="el-GR" smtClean="0"/>
              <a:pPr/>
              <a:t>4/4/2019</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7D977B9E-BED2-4E29-BA6C-B36962F0E45E}"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0145D8F5-39A0-4D6C-83EB-77B80741EBE3}" type="datetimeFigureOut">
              <a:rPr lang="el-GR" smtClean="0"/>
              <a:pPr/>
              <a:t>4/4/2019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D977B9E-BED2-4E29-BA6C-B36962F0E45E}"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0145D8F5-39A0-4D6C-83EB-77B80741EBE3}" type="datetimeFigureOut">
              <a:rPr lang="el-GR" smtClean="0"/>
              <a:pPr/>
              <a:t>4/4/2019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D977B9E-BED2-4E29-BA6C-B36962F0E45E}"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45D8F5-39A0-4D6C-83EB-77B80741EBE3}" type="datetimeFigureOut">
              <a:rPr lang="el-GR" smtClean="0"/>
              <a:pPr/>
              <a:t>4/4/2019</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77B9E-BED2-4E29-BA6C-B36962F0E45E}"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14348" y="642918"/>
            <a:ext cx="7772400" cy="1470025"/>
          </a:xfrm>
        </p:spPr>
        <p:txBody>
          <a:bodyPr>
            <a:noAutofit/>
          </a:bodyPr>
          <a:lstStyle/>
          <a:p>
            <a:r>
              <a:rPr lang="el-GR" sz="2400" b="1" dirty="0" smtClean="0">
                <a:solidFill>
                  <a:srgbClr val="0070C0"/>
                </a:solidFill>
                <a:latin typeface="Times New Roman" pitchFamily="18" charset="0"/>
                <a:cs typeface="Times New Roman" pitchFamily="18" charset="0"/>
              </a:rPr>
              <a:t>ΤΟ ΑΠΟΤΕΛΕΣΜΑ ΤΗΣ ΔΙΑΧΥΣΗΣ ΤΗΣ ΓΝΩΣΗΣ ΠΑΝΩ ΣΤΗΝ ΕΙΣΟΔΟ ΤΩΝ ΝΕΩΝ ΕΠΙΧΕΙΡΗΣΕΩΝ ΣΕ ΠΕΡΙΦΕΡΕΙΑΚΟ ΕΠΙΠΕΔΟ</a:t>
            </a:r>
            <a:r>
              <a:rPr lang="en-US" sz="2400" b="1" dirty="0" smtClean="0">
                <a:solidFill>
                  <a:srgbClr val="0070C0"/>
                </a:solidFill>
                <a:latin typeface="Times New Roman" pitchFamily="18" charset="0"/>
                <a:cs typeface="Times New Roman" pitchFamily="18" charset="0"/>
              </a:rPr>
              <a:t>: </a:t>
            </a:r>
            <a:r>
              <a:rPr lang="el-GR" sz="2400" b="1" dirty="0" smtClean="0">
                <a:solidFill>
                  <a:srgbClr val="0070C0"/>
                </a:solidFill>
                <a:latin typeface="Times New Roman" pitchFamily="18" charset="0"/>
                <a:cs typeface="Times New Roman" pitchFamily="18" charset="0"/>
              </a:rPr>
              <a:t>Η ΠΕΡΙΠΤΩΣΗ ΤΗΣ ΜΕΤΑΠΟΙΗΣΗΣ ΓΙΑ ΤΗΝ ΕΛΛΑΔΑ</a:t>
            </a:r>
            <a:r>
              <a:rPr lang="el-GR" sz="2400" b="1" dirty="0">
                <a:solidFill>
                  <a:srgbClr val="0070C0"/>
                </a:solidFill>
              </a:rPr>
              <a:t/>
            </a:r>
            <a:br>
              <a:rPr lang="el-GR" sz="2400" b="1" dirty="0">
                <a:solidFill>
                  <a:srgbClr val="0070C0"/>
                </a:solidFill>
              </a:rPr>
            </a:br>
            <a:endParaRPr lang="el-GR" sz="2400" b="1" dirty="0">
              <a:solidFill>
                <a:srgbClr val="0070C0"/>
              </a:solidFill>
            </a:endParaRPr>
          </a:p>
        </p:txBody>
      </p:sp>
      <p:sp>
        <p:nvSpPr>
          <p:cNvPr id="3" name="2 - Υπότιτλος"/>
          <p:cNvSpPr>
            <a:spLocks noGrp="1"/>
          </p:cNvSpPr>
          <p:nvPr>
            <p:ph type="subTitle" idx="1"/>
          </p:nvPr>
        </p:nvSpPr>
        <p:spPr/>
        <p:txBody>
          <a:bodyPr>
            <a:normAutofit/>
          </a:bodyPr>
          <a:lstStyle/>
          <a:p>
            <a:r>
              <a:rPr lang="el-GR" sz="2400" b="1" dirty="0" smtClean="0">
                <a:solidFill>
                  <a:srgbClr val="00B050"/>
                </a:solidFill>
                <a:latin typeface="Times New Roman" pitchFamily="18" charset="0"/>
                <a:cs typeface="Times New Roman" pitchFamily="18" charset="0"/>
              </a:rPr>
              <a:t>ΒΑΣΙΛΕΙΟΣ ΚΑΝΕΛΛΟΠΟΥΛΟΣ</a:t>
            </a:r>
          </a:p>
          <a:p>
            <a:r>
              <a:rPr lang="el-GR" sz="2400" b="1" dirty="0" smtClean="0">
                <a:solidFill>
                  <a:srgbClr val="00B050"/>
                </a:solidFill>
                <a:latin typeface="Times New Roman" pitchFamily="18" charset="0"/>
                <a:cs typeface="Times New Roman" pitchFamily="18" charset="0"/>
              </a:rPr>
              <a:t>ΓΩΡΓΙΟΣ ΦΩΤΟΠΟΥΛΟΣ</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2400" b="1" dirty="0" smtClean="0">
                <a:latin typeface="Times New Roman" pitchFamily="18" charset="0"/>
                <a:cs typeface="Times New Roman" pitchFamily="18" charset="0"/>
              </a:rPr>
              <a:t>3.</a:t>
            </a:r>
            <a:r>
              <a:rPr lang="el-GR" sz="2400" b="1" dirty="0" smtClean="0">
                <a:latin typeface="Times New Roman" pitchFamily="18" charset="0"/>
                <a:cs typeface="Times New Roman" pitchFamily="18" charset="0"/>
              </a:rPr>
              <a:t> Δεδομένα και μεταβλητές</a:t>
            </a:r>
            <a:r>
              <a:rPr lang="en-US" sz="2400" b="1" dirty="0" smtClean="0">
                <a:latin typeface="Times New Roman" pitchFamily="18" charset="0"/>
                <a:cs typeface="Times New Roman" pitchFamily="18" charset="0"/>
              </a:rPr>
              <a:t> (</a:t>
            </a:r>
            <a:r>
              <a:rPr lang="el-GR" sz="2400" b="1" dirty="0" smtClean="0">
                <a:latin typeface="Times New Roman" pitchFamily="18" charset="0"/>
                <a:cs typeface="Times New Roman" pitchFamily="18" charset="0"/>
              </a:rPr>
              <a:t>συνέχεια)</a:t>
            </a:r>
            <a:endParaRPr lang="el-GR" sz="2400" dirty="0"/>
          </a:p>
        </p:txBody>
      </p:sp>
      <p:sp>
        <p:nvSpPr>
          <p:cNvPr id="3" name="2 - Θέση περιεχομένου"/>
          <p:cNvSpPr>
            <a:spLocks noGrp="1"/>
          </p:cNvSpPr>
          <p:nvPr>
            <p:ph idx="1"/>
          </p:nvPr>
        </p:nvSpPr>
        <p:spPr/>
        <p:txBody>
          <a:bodyPr>
            <a:normAutofit fontScale="92500" lnSpcReduction="10000"/>
          </a:bodyPr>
          <a:lstStyle/>
          <a:p>
            <a:pPr>
              <a:buNone/>
            </a:pPr>
            <a:r>
              <a:rPr lang="en-US" sz="2400" dirty="0" smtClean="0">
                <a:latin typeface="Times New Roman" pitchFamily="18" charset="0"/>
                <a:cs typeface="Times New Roman" pitchFamily="18" charset="0"/>
              </a:rPr>
              <a:t>9</a:t>
            </a:r>
            <a:r>
              <a:rPr lang="el-GR"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SCIENGIN=</a:t>
            </a:r>
            <a:r>
              <a:rPr lang="el-GR" sz="2400" dirty="0" smtClean="0">
                <a:latin typeface="Times New Roman" pitchFamily="18" charset="0"/>
                <a:cs typeface="Times New Roman" pitchFamily="18" charset="0"/>
              </a:rPr>
              <a:t>αριθμός επιστημόνων και μηχανικών/</a:t>
            </a:r>
            <a:r>
              <a:rPr lang="en-US" sz="2400" dirty="0" smtClean="0">
                <a:latin typeface="Times New Roman" pitchFamily="18" charset="0"/>
                <a:cs typeface="Times New Roman" pitchFamily="18" charset="0"/>
              </a:rPr>
              <a:t> km</a:t>
            </a:r>
            <a:r>
              <a:rPr lang="en-US" sz="2400" baseline="30000" dirty="0" smtClean="0">
                <a:latin typeface="Times New Roman" pitchFamily="18" charset="0"/>
                <a:cs typeface="Times New Roman" pitchFamily="18" charset="0"/>
              </a:rPr>
              <a:t>2</a:t>
            </a:r>
            <a:endParaRPr lang="el-GR"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10</a:t>
            </a:r>
            <a:r>
              <a:rPr lang="el-GR"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EMPSCITECH=</a:t>
            </a:r>
            <a:r>
              <a:rPr lang="el-GR" sz="2400" dirty="0" smtClean="0">
                <a:latin typeface="Times New Roman" pitchFamily="18" charset="0"/>
                <a:cs typeface="Times New Roman" pitchFamily="18" charset="0"/>
              </a:rPr>
              <a:t>αριθμός εργαζομένων στην επιστήμη και την τεχνολογία</a:t>
            </a:r>
          </a:p>
          <a:p>
            <a:pPr>
              <a:buNone/>
            </a:pPr>
            <a:r>
              <a:rPr lang="en-US" sz="2400" dirty="0" smtClean="0">
                <a:latin typeface="Times New Roman" pitchFamily="18" charset="0"/>
                <a:cs typeface="Times New Roman" pitchFamily="18" charset="0"/>
              </a:rPr>
              <a:t>11</a:t>
            </a:r>
            <a:r>
              <a:rPr lang="el-GR"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THEIL=</a:t>
            </a:r>
            <a:r>
              <a:rPr lang="en-US" sz="2400" dirty="0" smtClean="0"/>
              <a:t> </a:t>
            </a:r>
          </a:p>
          <a:p>
            <a:pPr>
              <a:buNone/>
            </a:pPr>
            <a:r>
              <a:rPr lang="el-GR" sz="2400" dirty="0" smtClean="0">
                <a:latin typeface="Times New Roman" pitchFamily="18" charset="0"/>
                <a:cs typeface="Times New Roman" pitchFamily="18" charset="0"/>
              </a:rPr>
              <a:t>όπου </a:t>
            </a:r>
            <a:r>
              <a:rPr lang="en-US" sz="2400" i="1" dirty="0" err="1" smtClean="0">
                <a:latin typeface="Times New Roman" pitchFamily="18" charset="0"/>
                <a:cs typeface="Times New Roman" pitchFamily="18" charset="0"/>
              </a:rPr>
              <a:t>E</a:t>
            </a:r>
            <a:r>
              <a:rPr lang="en-US" sz="2400" i="1" baseline="-25000" dirty="0" err="1" smtClean="0">
                <a:latin typeface="Times New Roman" pitchFamily="18" charset="0"/>
                <a:cs typeface="Times New Roman" pitchFamily="18" charset="0"/>
              </a:rPr>
              <a:t>ir</a:t>
            </a:r>
            <a:r>
              <a:rPr lang="en-US" sz="2400" i="1" baseline="-25000"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 είναι </a:t>
            </a:r>
            <a:r>
              <a:rPr lang="en-US" sz="2400"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η απασχόληση</a:t>
            </a:r>
            <a:r>
              <a:rPr lang="en-US" sz="2400"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στον</a:t>
            </a:r>
            <a:r>
              <a:rPr lang="en-US" sz="2400"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2-ψήφιο κλάδο </a:t>
            </a:r>
            <a:r>
              <a:rPr lang="en-US" sz="2400" dirty="0" err="1" smtClean="0">
                <a:latin typeface="Times New Roman" pitchFamily="18" charset="0"/>
                <a:cs typeface="Times New Roman" pitchFamily="18" charset="0"/>
              </a:rPr>
              <a:t>i</a:t>
            </a:r>
            <a:r>
              <a:rPr lang="en-US" sz="2400"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και την περιφέρεια </a:t>
            </a:r>
            <a:r>
              <a:rPr lang="en-US" sz="2400" dirty="0" smtClean="0">
                <a:latin typeface="Times New Roman" pitchFamily="18" charset="0"/>
                <a:cs typeface="Times New Roman" pitchFamily="18" charset="0"/>
              </a:rPr>
              <a:t>r, </a:t>
            </a:r>
          </a:p>
          <a:p>
            <a:pPr>
              <a:buNone/>
            </a:pPr>
            <a:r>
              <a:rPr lang="en-US" sz="2400" dirty="0" smtClean="0">
                <a:latin typeface="Times New Roman" pitchFamily="18" charset="0"/>
                <a:cs typeface="Times New Roman" pitchFamily="18" charset="0"/>
              </a:rPr>
              <a:t>12) UNEMP=</a:t>
            </a:r>
            <a:r>
              <a:rPr lang="el-GR" sz="2400" dirty="0" smtClean="0">
                <a:latin typeface="Times New Roman" pitchFamily="18" charset="0"/>
                <a:cs typeface="Times New Roman" pitchFamily="18" charset="0"/>
              </a:rPr>
              <a:t>αριθμός ανέργων/εργατικό δυναμικό</a:t>
            </a: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13) SMFP=</a:t>
            </a:r>
            <a:r>
              <a:rPr lang="el-GR" sz="2400" dirty="0" smtClean="0">
                <a:latin typeface="Times New Roman" pitchFamily="18" charset="0"/>
                <a:cs typeface="Times New Roman" pitchFamily="18" charset="0"/>
              </a:rPr>
              <a:t>αριθμός επιχειρήσεων με κάτω από 10 εργαζομένους/συνολικός αριθμός επιχειρήσεων</a:t>
            </a:r>
          </a:p>
          <a:p>
            <a:pPr marL="457200" indent="-457200">
              <a:buNone/>
            </a:pPr>
            <a:r>
              <a:rPr lang="en-US" sz="2400" dirty="0" smtClean="0">
                <a:latin typeface="Times New Roman" pitchFamily="18" charset="0"/>
                <a:cs typeface="Times New Roman" pitchFamily="18" charset="0"/>
              </a:rPr>
              <a:t>14) GDPGR=</a:t>
            </a:r>
            <a:r>
              <a:rPr lang="en-US" sz="2400" dirty="0" err="1" smtClean="0">
                <a:latin typeface="Times New Roman" pitchFamily="18" charset="0"/>
                <a:cs typeface="Times New Roman" pitchFamily="18" charset="0"/>
              </a:rPr>
              <a:t>GDPt-GDPt</a:t>
            </a:r>
            <a:r>
              <a:rPr lang="en-US" sz="2400" dirty="0" smtClean="0">
                <a:latin typeface="Times New Roman" pitchFamily="18" charset="0"/>
                <a:cs typeface="Times New Roman" pitchFamily="18" charset="0"/>
              </a:rPr>
              <a:t>-</a:t>
            </a:r>
            <a:r>
              <a:rPr lang="el-GR" sz="2400" dirty="0" smtClean="0">
                <a:latin typeface="Times New Roman" pitchFamily="18" charset="0"/>
                <a:cs typeface="Times New Roman" pitchFamily="18" charset="0"/>
              </a:rPr>
              <a:t>3</a:t>
            </a: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GDPt</a:t>
            </a:r>
            <a:r>
              <a:rPr lang="en-US" sz="2400" dirty="0" smtClean="0">
                <a:latin typeface="Times New Roman" pitchFamily="18" charset="0"/>
                <a:cs typeface="Times New Roman" pitchFamily="18" charset="0"/>
              </a:rPr>
              <a:t>-</a:t>
            </a:r>
            <a:r>
              <a:rPr lang="el-GR" sz="2400" dirty="0" smtClean="0">
                <a:latin typeface="Times New Roman" pitchFamily="18" charset="0"/>
                <a:cs typeface="Times New Roman" pitchFamily="18" charset="0"/>
              </a:rPr>
              <a:t>3</a:t>
            </a:r>
            <a:endParaRPr lang="en-US" sz="2400" dirty="0" smtClean="0">
              <a:latin typeface="Times New Roman" pitchFamily="18" charset="0"/>
              <a:cs typeface="Times New Roman" pitchFamily="18" charset="0"/>
            </a:endParaRPr>
          </a:p>
          <a:p>
            <a:pPr marL="457200" indent="-457200">
              <a:buNone/>
            </a:pPr>
            <a:r>
              <a:rPr lang="en-US" sz="2400" dirty="0" smtClean="0">
                <a:latin typeface="Times New Roman" pitchFamily="18" charset="0"/>
                <a:cs typeface="Times New Roman" pitchFamily="18" charset="0"/>
              </a:rPr>
              <a:t>15) SUNK=1-(</a:t>
            </a:r>
            <a:r>
              <a:rPr lang="el-GR" sz="2400" dirty="0" smtClean="0">
                <a:latin typeface="Times New Roman" pitchFamily="18" charset="0"/>
                <a:cs typeface="Times New Roman" pitchFamily="18" charset="0"/>
              </a:rPr>
              <a:t>αξία μεταχειρισμένων μηχανημάτων/αξία μεταχειρισμένων μηχανημάτων + αξία καινούριων μηχανημάτων) </a:t>
            </a:r>
            <a:endParaRPr lang="el-GR" sz="2400" dirty="0">
              <a:latin typeface="Times New Roman" pitchFamily="18" charset="0"/>
              <a:cs typeface="Times New Roman" pitchFamily="18" charset="0"/>
            </a:endParaRPr>
          </a:p>
        </p:txBody>
      </p:sp>
      <p:sp>
        <p:nvSpPr>
          <p:cNvPr id="3481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3482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3482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3482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34823" name="Picture 7"/>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907704" y="2636912"/>
            <a:ext cx="866775" cy="428625"/>
          </a:xfrm>
          <a:prstGeom prst="rect">
            <a:avLst/>
          </a:prstGeom>
          <a:noFill/>
        </p:spPr>
      </p:pic>
      <p:sp>
        <p:nvSpPr>
          <p:cNvPr id="34828"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34827" name="Picture 1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555776" y="3356992"/>
            <a:ext cx="942975" cy="400050"/>
          </a:xfrm>
          <a:prstGeom prst="rect">
            <a:avLst/>
          </a:prstGeom>
          <a:noFill/>
        </p:spPr>
      </p:pic>
      <p:sp>
        <p:nvSpPr>
          <p:cNvPr id="34830"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34829" name="Picture 1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707904" y="3356992"/>
            <a:ext cx="752475" cy="428625"/>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latin typeface="Times New Roman" pitchFamily="18" charset="0"/>
                <a:cs typeface="Times New Roman" pitchFamily="18" charset="0"/>
              </a:rPr>
              <a:t>4. Εμπειρικές μέθοδοι</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Autofit/>
          </a:bodyPr>
          <a:lstStyle/>
          <a:p>
            <a:pPr>
              <a:buFont typeface="Courier New" pitchFamily="49" charset="0"/>
              <a:buChar char="o"/>
            </a:pPr>
            <a:r>
              <a:rPr lang="el-GR" sz="1800" dirty="0" smtClean="0">
                <a:latin typeface="Times New Roman" pitchFamily="18" charset="0"/>
                <a:cs typeface="Times New Roman" pitchFamily="18" charset="0"/>
              </a:rPr>
              <a:t>Εφαρμογή </a:t>
            </a:r>
            <a:r>
              <a:rPr lang="en-US" sz="1800" b="1" dirty="0" smtClean="0">
                <a:latin typeface="Times New Roman" pitchFamily="18" charset="0"/>
                <a:cs typeface="Times New Roman" pitchFamily="18" charset="0"/>
              </a:rPr>
              <a:t>OLS </a:t>
            </a:r>
            <a:r>
              <a:rPr lang="el-GR" sz="1800" dirty="0" smtClean="0">
                <a:latin typeface="Times New Roman" pitchFamily="18" charset="0"/>
                <a:cs typeface="Times New Roman" pitchFamily="18" charset="0"/>
              </a:rPr>
              <a:t>μεθόδου που περιγράφεται από την πρώτη</a:t>
            </a:r>
          </a:p>
          <a:p>
            <a:pPr>
              <a:buNone/>
            </a:pPr>
            <a:r>
              <a:rPr lang="el-GR" sz="1800" dirty="0" smtClean="0">
                <a:latin typeface="Times New Roman" pitchFamily="18" charset="0"/>
                <a:cs typeface="Times New Roman" pitchFamily="18" charset="0"/>
              </a:rPr>
              <a:t>εξίσωση παραπάνω. Αυτό γίνεται γιατί οι περισσότερες από τις βασικές ερμηνευτικές του υποδείγματος (</a:t>
            </a:r>
            <a:r>
              <a:rPr lang="en-US" sz="1800" dirty="0" smtClean="0">
                <a:latin typeface="Times New Roman" pitchFamily="18" charset="0"/>
                <a:cs typeface="Times New Roman" pitchFamily="18" charset="0"/>
              </a:rPr>
              <a:t>R&amp;D variables, patent intensity)</a:t>
            </a:r>
            <a:r>
              <a:rPr lang="el-GR" sz="1800" dirty="0" smtClean="0">
                <a:latin typeface="Times New Roman" pitchFamily="18" charset="0"/>
                <a:cs typeface="Times New Roman" pitchFamily="18" charset="0"/>
              </a:rPr>
              <a:t> είναι σχετικά αμετάβλητες στον χρόνο </a:t>
            </a:r>
            <a:r>
              <a:rPr lang="en-US" sz="1800" dirty="0" smtClean="0">
                <a:latin typeface="Times New Roman" pitchFamily="18" charset="0"/>
                <a:cs typeface="Times New Roman" pitchFamily="18" charset="0"/>
              </a:rPr>
              <a:t>(time invariant)</a:t>
            </a:r>
            <a:r>
              <a:rPr lang="el-GR" sz="1800" dirty="0" smtClean="0">
                <a:latin typeface="Times New Roman" pitchFamily="18" charset="0"/>
                <a:cs typeface="Times New Roman" pitchFamily="18" charset="0"/>
              </a:rPr>
              <a:t> μετά από μία εφαρμογή </a:t>
            </a:r>
            <a:r>
              <a:rPr lang="en-US" sz="1800" dirty="0" smtClean="0">
                <a:latin typeface="Times New Roman" pitchFamily="18" charset="0"/>
                <a:cs typeface="Times New Roman" pitchFamily="18" charset="0"/>
              </a:rPr>
              <a:t>variance decomposition</a:t>
            </a:r>
            <a:r>
              <a:rPr lang="el-GR" sz="1800" dirty="0" smtClean="0">
                <a:latin typeface="Times New Roman" pitchFamily="18" charset="0"/>
                <a:cs typeface="Times New Roman" pitchFamily="18" charset="0"/>
              </a:rPr>
              <a:t> </a:t>
            </a:r>
            <a:r>
              <a:rPr lang="en-US" sz="1800" dirty="0" smtClean="0">
                <a:latin typeface="Times New Roman" pitchFamily="18" charset="0"/>
                <a:cs typeface="Times New Roman" pitchFamily="18" charset="0"/>
              </a:rPr>
              <a:t>analysis.</a:t>
            </a:r>
            <a:r>
              <a:rPr lang="el-GR" sz="1800" dirty="0" smtClean="0">
                <a:latin typeface="Times New Roman" pitchFamily="18" charset="0"/>
                <a:cs typeface="Times New Roman" pitchFamily="18" charset="0"/>
              </a:rPr>
              <a:t> Συγκεκριμένα τα </a:t>
            </a:r>
            <a:r>
              <a:rPr lang="en-US" sz="1800" dirty="0" smtClean="0">
                <a:latin typeface="Times New Roman" pitchFamily="18" charset="0"/>
                <a:cs typeface="Times New Roman" pitchFamily="18" charset="0"/>
              </a:rPr>
              <a:t>F-test</a:t>
            </a:r>
            <a:r>
              <a:rPr lang="el-GR" sz="1800" dirty="0" smtClean="0">
                <a:latin typeface="Times New Roman" pitchFamily="18" charset="0"/>
                <a:cs typeface="Times New Roman" pitchFamily="18" charset="0"/>
              </a:rPr>
              <a:t> των μεταβλητών αυτών για τα αποτελέσματα του χρόνου είναι πάρα πολύ μικρά. Έτσι η οικονομετρική μέθοδος χωρικών σταθερών επιδράσεων (</a:t>
            </a:r>
            <a:r>
              <a:rPr lang="en-US" sz="1800" dirty="0" smtClean="0">
                <a:latin typeface="Times New Roman" pitchFamily="18" charset="0"/>
                <a:cs typeface="Times New Roman" pitchFamily="18" charset="0"/>
              </a:rPr>
              <a:t>regional fixed effects</a:t>
            </a:r>
            <a:r>
              <a:rPr lang="el-GR" sz="1800" dirty="0" smtClean="0">
                <a:latin typeface="Times New Roman" pitchFamily="18" charset="0"/>
                <a:cs typeface="Times New Roman" pitchFamily="18" charset="0"/>
              </a:rPr>
              <a:t>) δεν ενδείκνυται στην περίπτωση αυτή. Στην περίπτωση αυτή κάποιοι συγγραφείς προτείνουν να γίνει Ο</a:t>
            </a:r>
            <a:r>
              <a:rPr lang="en-US" sz="1800" dirty="0" smtClean="0">
                <a:latin typeface="Times New Roman" pitchFamily="18" charset="0"/>
                <a:cs typeface="Times New Roman" pitchFamily="18" charset="0"/>
              </a:rPr>
              <a:t>LS </a:t>
            </a:r>
            <a:r>
              <a:rPr lang="el-GR" sz="1800" dirty="0" smtClean="0">
                <a:latin typeface="Times New Roman" pitchFamily="18" charset="0"/>
                <a:cs typeface="Times New Roman" pitchFamily="18" charset="0"/>
              </a:rPr>
              <a:t>εκτίμηση (</a:t>
            </a:r>
            <a:r>
              <a:rPr lang="en-US" sz="1800" dirty="0" smtClean="0">
                <a:latin typeface="Times New Roman" pitchFamily="18" charset="0"/>
                <a:cs typeface="Times New Roman" pitchFamily="18" charset="0"/>
              </a:rPr>
              <a:t>Oaxaca and </a:t>
            </a:r>
            <a:r>
              <a:rPr lang="en-US" sz="1800" dirty="0" err="1" smtClean="0">
                <a:latin typeface="Times New Roman" pitchFamily="18" charset="0"/>
                <a:cs typeface="Times New Roman" pitchFamily="18" charset="0"/>
              </a:rPr>
              <a:t>Geisler</a:t>
            </a:r>
            <a:r>
              <a:rPr lang="en-US" sz="1800" dirty="0" smtClean="0">
                <a:latin typeface="Times New Roman" pitchFamily="18" charset="0"/>
                <a:cs typeface="Times New Roman" pitchFamily="18" charset="0"/>
              </a:rPr>
              <a:t>, 2003)</a:t>
            </a:r>
            <a:r>
              <a:rPr lang="el-GR" sz="1800" dirty="0" smtClean="0">
                <a:latin typeface="Times New Roman" pitchFamily="18" charset="0"/>
                <a:cs typeface="Times New Roman" pitchFamily="18" charset="0"/>
              </a:rPr>
              <a:t> ενώ άλλοι προτείνουν να γίνου </a:t>
            </a:r>
            <a:r>
              <a:rPr lang="en-US" sz="1800" dirty="0" smtClean="0">
                <a:latin typeface="Times New Roman" pitchFamily="18" charset="0"/>
                <a:cs typeface="Times New Roman" pitchFamily="18" charset="0"/>
              </a:rPr>
              <a:t>random effects </a:t>
            </a:r>
            <a:r>
              <a:rPr lang="el-GR" sz="1800" dirty="0" smtClean="0">
                <a:latin typeface="Times New Roman" pitchFamily="18" charset="0"/>
                <a:cs typeface="Times New Roman" pitchFamily="18" charset="0"/>
              </a:rPr>
              <a:t>ή</a:t>
            </a:r>
            <a:r>
              <a:rPr lang="en-US" sz="1800" dirty="0" smtClean="0">
                <a:latin typeface="Times New Roman" pitchFamily="18" charset="0"/>
                <a:cs typeface="Times New Roman" pitchFamily="18" charset="0"/>
              </a:rPr>
              <a:t>/</a:t>
            </a:r>
            <a:r>
              <a:rPr lang="el-GR" sz="1800" dirty="0" smtClean="0">
                <a:latin typeface="Times New Roman" pitchFamily="18" charset="0"/>
                <a:cs typeface="Times New Roman" pitchFamily="18" charset="0"/>
              </a:rPr>
              <a:t>και</a:t>
            </a:r>
            <a:r>
              <a:rPr lang="en-US" sz="1800" dirty="0" smtClean="0">
                <a:latin typeface="Times New Roman" pitchFamily="18" charset="0"/>
                <a:cs typeface="Times New Roman" pitchFamily="18" charset="0"/>
              </a:rPr>
              <a:t> fixed effects vector decomposition (Plumper and </a:t>
            </a:r>
            <a:r>
              <a:rPr lang="en-US" sz="1800" dirty="0" err="1" smtClean="0">
                <a:latin typeface="Times New Roman" pitchFamily="18" charset="0"/>
                <a:cs typeface="Times New Roman" pitchFamily="18" charset="0"/>
              </a:rPr>
              <a:t>Troeger</a:t>
            </a:r>
            <a:r>
              <a:rPr lang="en-US" sz="1800" dirty="0" smtClean="0">
                <a:latin typeface="Times New Roman" pitchFamily="18" charset="0"/>
                <a:cs typeface="Times New Roman" pitchFamily="18" charset="0"/>
              </a:rPr>
              <a:t> 2007). </a:t>
            </a:r>
            <a:r>
              <a:rPr lang="el-GR" sz="1800" dirty="0" smtClean="0">
                <a:latin typeface="Times New Roman" pitchFamily="18" charset="0"/>
                <a:cs typeface="Times New Roman" pitchFamily="18" charset="0"/>
              </a:rPr>
              <a:t>Τα αποτελέσματα της </a:t>
            </a:r>
            <a:r>
              <a:rPr lang="en-US" sz="1800" dirty="0" smtClean="0">
                <a:latin typeface="Times New Roman" pitchFamily="18" charset="0"/>
                <a:cs typeface="Times New Roman" pitchFamily="18" charset="0"/>
              </a:rPr>
              <a:t>variance decomposition</a:t>
            </a:r>
            <a:r>
              <a:rPr lang="el-GR" sz="1800" dirty="0" smtClean="0">
                <a:latin typeface="Times New Roman" pitchFamily="18" charset="0"/>
                <a:cs typeface="Times New Roman" pitchFamily="18" charset="0"/>
              </a:rPr>
              <a:t> φαίνονται στον πίνακα 1.</a:t>
            </a:r>
            <a:endParaRPr lang="en-US" sz="1800" dirty="0" smtClean="0">
              <a:latin typeface="Times New Roman" pitchFamily="18" charset="0"/>
              <a:cs typeface="Times New Roman" pitchFamily="18" charset="0"/>
            </a:endParaRPr>
          </a:p>
          <a:p>
            <a:pPr>
              <a:buFont typeface="Courier New" pitchFamily="49" charset="0"/>
              <a:buChar char="o"/>
            </a:pPr>
            <a:r>
              <a:rPr lang="el-GR" sz="1800" dirty="0" smtClean="0">
                <a:latin typeface="Times New Roman" pitchFamily="18" charset="0"/>
                <a:cs typeface="Times New Roman" pitchFamily="18" charset="0"/>
              </a:rPr>
              <a:t>Εφαρμογή</a:t>
            </a:r>
            <a:r>
              <a:rPr lang="en-US" sz="1800" dirty="0" smtClean="0">
                <a:latin typeface="Times New Roman" pitchFamily="18" charset="0"/>
                <a:cs typeface="Times New Roman" pitchFamily="18" charset="0"/>
              </a:rPr>
              <a:t> </a:t>
            </a:r>
            <a:r>
              <a:rPr lang="el-GR" sz="1800" b="1" dirty="0" smtClean="0">
                <a:latin typeface="Times New Roman" pitchFamily="18" charset="0"/>
                <a:cs typeface="Times New Roman" pitchFamily="18" charset="0"/>
              </a:rPr>
              <a:t>χρονικών σταθερών επιδράσεων (</a:t>
            </a:r>
            <a:r>
              <a:rPr lang="en-US" sz="1800" b="1" dirty="0" smtClean="0">
                <a:latin typeface="Times New Roman" pitchFamily="18" charset="0"/>
                <a:cs typeface="Times New Roman" pitchFamily="18" charset="0"/>
              </a:rPr>
              <a:t>time fixed effects) </a:t>
            </a:r>
            <a:r>
              <a:rPr lang="el-GR" sz="1800" dirty="0" smtClean="0">
                <a:latin typeface="Times New Roman" pitchFamily="18" charset="0"/>
                <a:cs typeface="Times New Roman" pitchFamily="18" charset="0"/>
              </a:rPr>
              <a:t>καθώς η εξαρτημένη μεταβλητή (</a:t>
            </a:r>
            <a:r>
              <a:rPr lang="en-US" sz="1800" dirty="0" smtClean="0">
                <a:latin typeface="Times New Roman" pitchFamily="18" charset="0"/>
                <a:cs typeface="Times New Roman" pitchFamily="18" charset="0"/>
              </a:rPr>
              <a:t>new firm formation rates) </a:t>
            </a:r>
            <a:r>
              <a:rPr lang="el-GR" sz="1800" dirty="0" smtClean="0">
                <a:latin typeface="Times New Roman" pitchFamily="18" charset="0"/>
                <a:cs typeface="Times New Roman" pitchFamily="18" charset="0"/>
              </a:rPr>
              <a:t>παρουσιάζει σημαντική μεταβλητότητα χρόνου (</a:t>
            </a:r>
            <a:r>
              <a:rPr lang="en-US" sz="1800" dirty="0" smtClean="0">
                <a:latin typeface="Times New Roman" pitchFamily="18" charset="0"/>
                <a:cs typeface="Times New Roman" pitchFamily="18" charset="0"/>
              </a:rPr>
              <a:t>time variability). H </a:t>
            </a:r>
            <a:r>
              <a:rPr lang="el-GR" sz="1800" dirty="0" smtClean="0">
                <a:latin typeface="Times New Roman" pitchFamily="18" charset="0"/>
                <a:cs typeface="Times New Roman" pitchFamily="18" charset="0"/>
              </a:rPr>
              <a:t>δεύτερη εξίσωση παραπάνω αντιπροσωπεύει τα </a:t>
            </a:r>
            <a:r>
              <a:rPr lang="en-US" sz="1800" dirty="0" smtClean="0">
                <a:latin typeface="Times New Roman" pitchFamily="18" charset="0"/>
                <a:cs typeface="Times New Roman" pitchFamily="18" charset="0"/>
              </a:rPr>
              <a:t>time fixed effects. </a:t>
            </a:r>
            <a:r>
              <a:rPr lang="el-GR" sz="1800" dirty="0" smtClean="0">
                <a:latin typeface="Times New Roman" pitchFamily="18" charset="0"/>
                <a:cs typeface="Times New Roman" pitchFamily="18" charset="0"/>
              </a:rPr>
              <a:t>Επίσης, από τα αποτελέσματα της </a:t>
            </a:r>
            <a:r>
              <a:rPr lang="en-US" sz="1800" dirty="0" smtClean="0">
                <a:latin typeface="Times New Roman" pitchFamily="18" charset="0"/>
                <a:cs typeface="Times New Roman" pitchFamily="18" charset="0"/>
              </a:rPr>
              <a:t>variance decomposition </a:t>
            </a:r>
            <a:r>
              <a:rPr lang="el-GR" sz="1800" dirty="0" smtClean="0">
                <a:latin typeface="Times New Roman" pitchFamily="18" charset="0"/>
                <a:cs typeface="Times New Roman" pitchFamily="18" charset="0"/>
              </a:rPr>
              <a:t>στον Πίνακα 1 παρακάτω φαίνεται ότι το </a:t>
            </a:r>
            <a:r>
              <a:rPr lang="en-US" sz="1800" dirty="0" smtClean="0">
                <a:latin typeface="Times New Roman" pitchFamily="18" charset="0"/>
                <a:cs typeface="Times New Roman" pitchFamily="18" charset="0"/>
              </a:rPr>
              <a:t>F-test </a:t>
            </a:r>
            <a:r>
              <a:rPr lang="el-GR" sz="1800" dirty="0" smtClean="0">
                <a:latin typeface="Times New Roman" pitchFamily="18" charset="0"/>
                <a:cs typeface="Times New Roman" pitchFamily="18" charset="0"/>
              </a:rPr>
              <a:t>για την συγκεκριμένη μεταβλητή σε ότι αφορά τα αποτελέσματα του χρόνου είναι αρκετά μεγάλο.</a:t>
            </a:r>
            <a:endParaRPr lang="el-GR" sz="1800" dirty="0">
              <a:latin typeface="Times New Roman" pitchFamily="18" charset="0"/>
              <a:cs typeface="Times New Roman" pitchFamily="18" charset="0"/>
            </a:endParaRPr>
          </a:p>
        </p:txBody>
      </p:sp>
      <p:sp>
        <p:nvSpPr>
          <p:cNvPr id="3584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3584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3584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latin typeface="Times New Roman" pitchFamily="18" charset="0"/>
                <a:cs typeface="Times New Roman" pitchFamily="18" charset="0"/>
              </a:rPr>
              <a:t>5. Εμπειρικά αποτελέσματα</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a:xfrm>
            <a:off x="107504" y="1052736"/>
            <a:ext cx="8229600" cy="4525963"/>
          </a:xfrm>
        </p:spPr>
        <p:txBody>
          <a:bodyPr>
            <a:noAutofit/>
          </a:bodyPr>
          <a:lstStyle/>
          <a:p>
            <a:pPr algn="just">
              <a:buFont typeface="Wingdings" pitchFamily="2" charset="2"/>
              <a:buChar char="q"/>
            </a:pPr>
            <a:r>
              <a:rPr lang="el-GR" sz="1400" dirty="0" smtClean="0">
                <a:latin typeface="Times New Roman" pitchFamily="18" charset="0"/>
                <a:cs typeface="Times New Roman" pitchFamily="18" charset="0"/>
              </a:rPr>
              <a:t>Σύμφωνα με την μέθοδο συντελεστών πληθωρισμού διακύμανσης (</a:t>
            </a:r>
            <a:r>
              <a:rPr lang="en-US" sz="1400" dirty="0" smtClean="0">
                <a:latin typeface="Times New Roman" pitchFamily="18" charset="0"/>
                <a:cs typeface="Times New Roman" pitchFamily="18" charset="0"/>
              </a:rPr>
              <a:t>Variance Inflation Factors), </a:t>
            </a:r>
            <a:r>
              <a:rPr lang="el-GR" sz="1400" dirty="0" smtClean="0">
                <a:latin typeface="Times New Roman" pitchFamily="18" charset="0"/>
                <a:cs typeface="Times New Roman" pitchFamily="18" charset="0"/>
              </a:rPr>
              <a:t>δεν υπάρχει ένδειξη για ύπαρξη </a:t>
            </a:r>
            <a:r>
              <a:rPr lang="el-GR" sz="1400" dirty="0" err="1" smtClean="0">
                <a:latin typeface="Times New Roman" pitchFamily="18" charset="0"/>
                <a:cs typeface="Times New Roman" pitchFamily="18" charset="0"/>
              </a:rPr>
              <a:t>πολυσυγγραμμικότητας</a:t>
            </a:r>
            <a:r>
              <a:rPr lang="el-GR" sz="1400" dirty="0" smtClean="0">
                <a:latin typeface="Times New Roman" pitchFamily="18" charset="0"/>
                <a:cs typeface="Times New Roman" pitchFamily="18" charset="0"/>
              </a:rPr>
              <a:t>. Μέσες τιμές συντελεστών πληθωρισμού διακύμανσης κάτω από 10</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Kutner</a:t>
            </a:r>
            <a:r>
              <a:rPr lang="en-US" sz="1400" dirty="0" smtClean="0">
                <a:latin typeface="Times New Roman" pitchFamily="18" charset="0"/>
                <a:cs typeface="Times New Roman" pitchFamily="18" charset="0"/>
              </a:rPr>
              <a:t> et al. 2004)</a:t>
            </a:r>
            <a:r>
              <a:rPr lang="el-GR" sz="1400" dirty="0" smtClean="0">
                <a:latin typeface="Times New Roman" pitchFamily="18" charset="0"/>
                <a:cs typeface="Times New Roman" pitchFamily="18" charset="0"/>
              </a:rPr>
              <a:t> και 5 (</a:t>
            </a:r>
            <a:r>
              <a:rPr lang="en-US" sz="1400" dirty="0" err="1" smtClean="0">
                <a:latin typeface="Times New Roman" pitchFamily="18" charset="0"/>
                <a:cs typeface="Times New Roman" pitchFamily="18" charset="0"/>
              </a:rPr>
              <a:t>Rogerson</a:t>
            </a:r>
            <a:r>
              <a:rPr lang="en-US" sz="1400" dirty="0" smtClean="0">
                <a:latin typeface="Times New Roman" pitchFamily="18" charset="0"/>
                <a:cs typeface="Times New Roman" pitchFamily="18" charset="0"/>
              </a:rPr>
              <a:t> 2001)</a:t>
            </a:r>
            <a:r>
              <a:rPr lang="el-GR" sz="1400" dirty="0" smtClean="0">
                <a:latin typeface="Times New Roman" pitchFamily="18" charset="0"/>
                <a:cs typeface="Times New Roman" pitchFamily="18" charset="0"/>
              </a:rPr>
              <a:t>. Τα αποτελέσματα της </a:t>
            </a:r>
            <a:r>
              <a:rPr lang="en-US" sz="1400" dirty="0" smtClean="0">
                <a:latin typeface="Times New Roman" pitchFamily="18" charset="0"/>
                <a:cs typeface="Times New Roman" pitchFamily="18" charset="0"/>
              </a:rPr>
              <a:t>variance inflation factor </a:t>
            </a:r>
            <a:r>
              <a:rPr lang="el-GR" sz="1400" dirty="0" smtClean="0">
                <a:latin typeface="Times New Roman" pitchFamily="18" charset="0"/>
                <a:cs typeface="Times New Roman" pitchFamily="18" charset="0"/>
              </a:rPr>
              <a:t>φαίνονται στον Πίνακα 5 μαζί με τα οικονομετρικά αποτελέσματα </a:t>
            </a:r>
            <a:endParaRPr lang="en-US" sz="1400" dirty="0" smtClean="0">
              <a:latin typeface="Times New Roman" pitchFamily="18" charset="0"/>
              <a:cs typeface="Times New Roman" pitchFamily="18" charset="0"/>
            </a:endParaRPr>
          </a:p>
          <a:p>
            <a:pPr algn="just">
              <a:buFont typeface="Wingdings" pitchFamily="2" charset="2"/>
              <a:buChar char="q"/>
            </a:pPr>
            <a:r>
              <a:rPr lang="en-US" sz="1400" dirty="0" smtClean="0">
                <a:latin typeface="Times New Roman" pitchFamily="18" charset="0"/>
                <a:cs typeface="Times New Roman" pitchFamily="18" charset="0"/>
              </a:rPr>
              <a:t>T</a:t>
            </a:r>
            <a:r>
              <a:rPr lang="el-GR" sz="1400" dirty="0" smtClean="0">
                <a:latin typeface="Times New Roman" pitchFamily="18" charset="0"/>
                <a:cs typeface="Times New Roman" pitchFamily="18" charset="0"/>
              </a:rPr>
              <a:t>α περιφερειακά αποτελέσματα όσο και τα αποτελέσματα του χρόνου πρέπει να ληφθούν υπόψη</a:t>
            </a:r>
            <a:r>
              <a:rPr lang="en-US" sz="1400" dirty="0" smtClean="0">
                <a:latin typeface="Times New Roman" pitchFamily="18" charset="0"/>
                <a:cs typeface="Times New Roman" pitchFamily="18" charset="0"/>
              </a:rPr>
              <a:t> </a:t>
            </a:r>
            <a:r>
              <a:rPr lang="el-GR" sz="1400" dirty="0" smtClean="0">
                <a:latin typeface="Times New Roman" pitchFamily="18" charset="0"/>
                <a:cs typeface="Times New Roman" pitchFamily="18" charset="0"/>
              </a:rPr>
              <a:t>όταν εξετάζεται η είσοδος των επιχειρήσεων σε περιφερειακό επίπεδο ύστερα από μία εφαρμογή της </a:t>
            </a:r>
            <a:r>
              <a:rPr lang="en-US" sz="1400" dirty="0" smtClean="0">
                <a:latin typeface="Times New Roman" pitchFamily="18" charset="0"/>
                <a:cs typeface="Times New Roman" pitchFamily="18" charset="0"/>
              </a:rPr>
              <a:t>variance decomposition (</a:t>
            </a:r>
            <a:r>
              <a:rPr lang="el-GR" sz="1400" dirty="0" smtClean="0">
                <a:latin typeface="Times New Roman" pitchFamily="18" charset="0"/>
                <a:cs typeface="Times New Roman" pitchFamily="18" charset="0"/>
              </a:rPr>
              <a:t>Πίνακας 1)</a:t>
            </a:r>
          </a:p>
          <a:p>
            <a:pPr algn="just">
              <a:buFont typeface="Wingdings" pitchFamily="2" charset="2"/>
              <a:buChar char="q"/>
            </a:pPr>
            <a:r>
              <a:rPr lang="el-GR" sz="1400" dirty="0" smtClean="0">
                <a:latin typeface="Times New Roman" pitchFamily="18" charset="0"/>
                <a:cs typeface="Times New Roman" pitchFamily="18" charset="0"/>
              </a:rPr>
              <a:t>Στον Πίνακα 2 είναι τα μέτρα περιγραφικής στατιστικής (</a:t>
            </a:r>
            <a:r>
              <a:rPr lang="en-US" sz="1400" dirty="0" smtClean="0">
                <a:latin typeface="Times New Roman" pitchFamily="18" charset="0"/>
                <a:cs typeface="Times New Roman" pitchFamily="18" charset="0"/>
              </a:rPr>
              <a:t>Descriptive Statistics)</a:t>
            </a:r>
            <a:endParaRPr lang="el-GR" sz="1400" dirty="0" smtClean="0">
              <a:latin typeface="Times New Roman" pitchFamily="18" charset="0"/>
              <a:cs typeface="Times New Roman" pitchFamily="18" charset="0"/>
            </a:endParaRPr>
          </a:p>
          <a:p>
            <a:pPr algn="just">
              <a:buFont typeface="Wingdings" pitchFamily="2" charset="2"/>
              <a:buChar char="q"/>
            </a:pPr>
            <a:r>
              <a:rPr lang="el-GR" sz="1400" dirty="0" smtClean="0">
                <a:latin typeface="Times New Roman" pitchFamily="18" charset="0"/>
                <a:cs typeface="Times New Roman" pitchFamily="18" charset="0"/>
              </a:rPr>
              <a:t>Στον Πίνακα</a:t>
            </a:r>
            <a:r>
              <a:rPr lang="en-US" sz="1400" dirty="0" smtClean="0">
                <a:latin typeface="Times New Roman" pitchFamily="18" charset="0"/>
                <a:cs typeface="Times New Roman" pitchFamily="18" charset="0"/>
              </a:rPr>
              <a:t> </a:t>
            </a:r>
            <a:r>
              <a:rPr lang="el-GR" sz="1400" dirty="0" smtClean="0">
                <a:latin typeface="Times New Roman" pitchFamily="18" charset="0"/>
                <a:cs typeface="Times New Roman" pitchFamily="18" charset="0"/>
              </a:rPr>
              <a:t>3 παρουσιάζονται τα μερίδια εργασίας της μεταποίησης ως προς το σύνολο της απασχόλησης. Παρατηρούμε ότι ο μέσος των περιφερειακών μεριδίων της απασχόλησης για τα χρόνια από 2002-2010 είναι 0.1025</a:t>
            </a:r>
          </a:p>
          <a:p>
            <a:pPr algn="just">
              <a:buFont typeface="Wingdings" pitchFamily="2" charset="2"/>
              <a:buChar char="q"/>
            </a:pPr>
            <a:r>
              <a:rPr lang="el-GR" sz="1400" dirty="0" smtClean="0">
                <a:latin typeface="Times New Roman" pitchFamily="18" charset="0"/>
                <a:cs typeface="Times New Roman" pitchFamily="18" charset="0"/>
              </a:rPr>
              <a:t>Στον Πίνακα 4 παρουσιάζεται ο λόγος των πατεντών προς το ΑΕΠ (</a:t>
            </a:r>
            <a:r>
              <a:rPr lang="en-US" sz="1400" dirty="0" smtClean="0">
                <a:latin typeface="Times New Roman" pitchFamily="18" charset="0"/>
                <a:cs typeface="Times New Roman" pitchFamily="18" charset="0"/>
              </a:rPr>
              <a:t>patent intensity).</a:t>
            </a:r>
            <a:r>
              <a:rPr lang="el-GR" sz="1400" dirty="0" smtClean="0">
                <a:latin typeface="Times New Roman" pitchFamily="18" charset="0"/>
                <a:cs typeface="Times New Roman" pitchFamily="18" charset="0"/>
              </a:rPr>
              <a:t> Παρατηρούμε ότι ο μέσος του λόγου αυτού για τις ελληνικές περιφέρεις των ετών από 2002-2010 είναι 0.2546</a:t>
            </a:r>
            <a:endParaRPr lang="en-US" sz="1400" dirty="0" smtClean="0">
              <a:latin typeface="Times New Roman" pitchFamily="18" charset="0"/>
              <a:cs typeface="Times New Roman" pitchFamily="18" charset="0"/>
            </a:endParaRPr>
          </a:p>
          <a:p>
            <a:pPr algn="just">
              <a:buFont typeface="Wingdings" pitchFamily="2" charset="2"/>
              <a:buChar char="q"/>
            </a:pPr>
            <a:r>
              <a:rPr lang="en-US" sz="1400" dirty="0" smtClean="0">
                <a:latin typeface="Times New Roman" pitchFamily="18" charset="0"/>
                <a:cs typeface="Times New Roman" pitchFamily="18" charset="0"/>
              </a:rPr>
              <a:t>H </a:t>
            </a:r>
            <a:r>
              <a:rPr lang="el-GR" sz="1400" dirty="0" smtClean="0">
                <a:latin typeface="Times New Roman" pitchFamily="18" charset="0"/>
                <a:cs typeface="Times New Roman" pitchFamily="18" charset="0"/>
              </a:rPr>
              <a:t>διάχυση της έρευνας και ανάπτυξης δημιουργεί πρόσφορο έδαφος για την ίδρυση νέων επιχειρήσεων στις ελληνικές περιφέρειες</a:t>
            </a:r>
            <a:r>
              <a:rPr lang="en-US" sz="1400" dirty="0" smtClean="0">
                <a:latin typeface="Times New Roman" pitchFamily="18" charset="0"/>
                <a:cs typeface="Times New Roman" pitchFamily="18" charset="0"/>
              </a:rPr>
              <a:t>. </a:t>
            </a:r>
            <a:r>
              <a:rPr lang="el-GR" sz="1400" dirty="0" smtClean="0">
                <a:latin typeface="Times New Roman" pitchFamily="18" charset="0"/>
                <a:cs typeface="Times New Roman" pitchFamily="18" charset="0"/>
              </a:rPr>
              <a:t>Και η ένταση των πατεντών και τα άλλα μέτρα του </a:t>
            </a:r>
            <a:r>
              <a:rPr lang="en-US" sz="1400" dirty="0" smtClean="0">
                <a:latin typeface="Times New Roman" pitchFamily="18" charset="0"/>
                <a:cs typeface="Times New Roman" pitchFamily="18" charset="0"/>
              </a:rPr>
              <a:t>R&amp;D </a:t>
            </a:r>
            <a:r>
              <a:rPr lang="el-GR" sz="1400" dirty="0" smtClean="0">
                <a:latin typeface="Times New Roman" pitchFamily="18" charset="0"/>
                <a:cs typeface="Times New Roman" pitchFamily="18" charset="0"/>
              </a:rPr>
              <a:t>καθώς και η επιδέξια απασχόληση που έχουν χρησιμοποιηθεί σε άλλες εμπειρικές μελέτες σαν προφανή μέτρα της διάχυσης της έρευνας και ανάπτυξης είναι παράγοντες που παρέχουν στους μελλοντικούς και επίδοξους ανταγωνιστές πολύτιμες επιχειρηματικές ευκαιρίες σε περιφερειακό επίπεδο (Πίνακες 5 και 6)</a:t>
            </a:r>
            <a:endParaRPr lang="en-US" sz="1400" dirty="0" smtClean="0">
              <a:latin typeface="Times New Roman" pitchFamily="18" charset="0"/>
              <a:cs typeface="Times New Roman" pitchFamily="18" charset="0"/>
            </a:endParaRPr>
          </a:p>
          <a:p>
            <a:pPr algn="just">
              <a:buFont typeface="Wingdings" pitchFamily="2" charset="2"/>
              <a:buChar char="q"/>
            </a:pPr>
            <a:r>
              <a:rPr lang="el-GR" sz="1400" dirty="0" smtClean="0">
                <a:latin typeface="Times New Roman" pitchFamily="18" charset="0"/>
                <a:cs typeface="Times New Roman" pitchFamily="18" charset="0"/>
              </a:rPr>
              <a:t>Η </a:t>
            </a:r>
            <a:r>
              <a:rPr lang="el-GR" sz="1400" dirty="0" err="1" smtClean="0">
                <a:latin typeface="Times New Roman" pitchFamily="18" charset="0"/>
                <a:cs typeface="Times New Roman" pitchFamily="18" charset="0"/>
              </a:rPr>
              <a:t>ενδοκλαδική</a:t>
            </a:r>
            <a:r>
              <a:rPr lang="el-GR" sz="1400" dirty="0" smtClean="0">
                <a:latin typeface="Times New Roman" pitchFamily="18" charset="0"/>
                <a:cs typeface="Times New Roman" pitchFamily="18" charset="0"/>
              </a:rPr>
              <a:t> διάχυση της γνώσης σαν ένας σημαντικός τύπος της διάχυσης της γνώσης εμφανίζεται να έχει μία θετική και στατιστικά σημαντική επίδραση πάνω στην είσοδο των νέων επιχειρήσεων σε περιφερειακό επίπεδο.</a:t>
            </a:r>
            <a:r>
              <a:rPr lang="el-GR" sz="1400" dirty="0" smtClean="0"/>
              <a:t> </a:t>
            </a:r>
            <a:r>
              <a:rPr lang="el-GR" sz="1400" dirty="0" smtClean="0">
                <a:latin typeface="Times New Roman" pitchFamily="18" charset="0"/>
                <a:cs typeface="Times New Roman" pitchFamily="18" charset="0"/>
              </a:rPr>
              <a:t>Τα οφέλη της γεωγραφικής εξειδίκευσης ενθαρρύνουν τους φιλόδοξους νέους ανταγωνιστές να προσπαθήσουν να μπουν στον κλάδο της μεταποίησης στις ελληνικές περιφέρειες (Πίνακες 5 και 6).</a:t>
            </a:r>
          </a:p>
          <a:p>
            <a:pPr algn="just">
              <a:buFont typeface="Wingdings" pitchFamily="2" charset="2"/>
              <a:buChar char="q"/>
            </a:pPr>
            <a:r>
              <a:rPr lang="el-GR" sz="1400" dirty="0" smtClean="0">
                <a:latin typeface="Times New Roman" pitchFamily="18" charset="0"/>
                <a:cs typeface="Times New Roman" pitchFamily="18" charset="0"/>
              </a:rPr>
              <a:t>Η διακλαδική διάχυση της γνώσης έχει μία αρνητική και σημαντική επίδραση στην είσοδο των νέων επιχειρήσεων σε περιφερειακό επίπεδο στην μεταποίηση (Πίνακες 5 και 6) </a:t>
            </a:r>
            <a:endParaRPr lang="en-US" sz="1400" dirty="0" smtClean="0">
              <a:latin typeface="Times New Roman" pitchFamily="18" charset="0"/>
              <a:cs typeface="Times New Roman" pitchFamily="18" charset="0"/>
            </a:endParaRPr>
          </a:p>
          <a:p>
            <a:pPr>
              <a:buFont typeface="Wingdings" pitchFamily="2" charset="2"/>
              <a:buChar char="q"/>
            </a:pPr>
            <a:endParaRPr lang="el-GR" sz="16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latin typeface="Times New Roman" pitchFamily="18" charset="0"/>
                <a:cs typeface="Times New Roman" pitchFamily="18" charset="0"/>
              </a:rPr>
              <a:t>5. Εμπειρικά αποτελέσματα</a:t>
            </a:r>
            <a:r>
              <a:rPr lang="en-US" sz="2400" b="1" dirty="0" smtClean="0">
                <a:latin typeface="Times New Roman" pitchFamily="18" charset="0"/>
                <a:cs typeface="Times New Roman" pitchFamily="18" charset="0"/>
              </a:rPr>
              <a:t> (</a:t>
            </a:r>
            <a:r>
              <a:rPr lang="el-GR" sz="2400" b="1" dirty="0" smtClean="0">
                <a:latin typeface="Times New Roman" pitchFamily="18" charset="0"/>
                <a:cs typeface="Times New Roman" pitchFamily="18" charset="0"/>
              </a:rPr>
              <a:t>συνέχεια)</a:t>
            </a:r>
            <a:endParaRPr lang="el-GR" sz="2400" dirty="0"/>
          </a:p>
        </p:txBody>
      </p:sp>
      <p:graphicFrame>
        <p:nvGraphicFramePr>
          <p:cNvPr id="4" name="3 - Θέση περιεχομένου"/>
          <p:cNvGraphicFramePr>
            <a:graphicFrameLocks noGrp="1"/>
          </p:cNvGraphicFramePr>
          <p:nvPr>
            <p:ph idx="1"/>
          </p:nvPr>
        </p:nvGraphicFramePr>
        <p:xfrm>
          <a:off x="457200" y="1600200"/>
          <a:ext cx="8229600" cy="499364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gridSpan="5">
                  <a:txBody>
                    <a:bodyPr/>
                    <a:lstStyle/>
                    <a:p>
                      <a:r>
                        <a:rPr lang="el-GR" sz="1800" b="1" kern="1200" dirty="0" smtClean="0">
                          <a:solidFill>
                            <a:schemeClr val="lt1"/>
                          </a:solidFill>
                          <a:latin typeface="Times New Roman" pitchFamily="18" charset="0"/>
                          <a:ea typeface="+mn-ea"/>
                          <a:cs typeface="Times New Roman" pitchFamily="18" charset="0"/>
                        </a:rPr>
                        <a:t>Πίνακας</a:t>
                      </a:r>
                      <a:r>
                        <a:rPr lang="en-GB" sz="1800" b="1" kern="1200" dirty="0" smtClean="0">
                          <a:solidFill>
                            <a:schemeClr val="lt1"/>
                          </a:solidFill>
                          <a:latin typeface="Times New Roman" pitchFamily="18" charset="0"/>
                          <a:ea typeface="+mn-ea"/>
                          <a:cs typeface="Times New Roman" pitchFamily="18" charset="0"/>
                        </a:rPr>
                        <a:t> </a:t>
                      </a:r>
                      <a:r>
                        <a:rPr lang="el-GR" sz="1800" b="1" kern="1200" dirty="0" smtClean="0">
                          <a:solidFill>
                            <a:schemeClr val="lt1"/>
                          </a:solidFill>
                          <a:latin typeface="Times New Roman" pitchFamily="18" charset="0"/>
                          <a:ea typeface="+mn-ea"/>
                          <a:cs typeface="Times New Roman" pitchFamily="18" charset="0"/>
                        </a:rPr>
                        <a:t>1</a:t>
                      </a:r>
                      <a:r>
                        <a:rPr lang="en-GB" sz="1800" b="1" kern="1200" dirty="0" smtClean="0">
                          <a:solidFill>
                            <a:schemeClr val="lt1"/>
                          </a:solidFill>
                          <a:latin typeface="Times New Roman" pitchFamily="18" charset="0"/>
                          <a:ea typeface="+mn-ea"/>
                          <a:cs typeface="Times New Roman" pitchFamily="18" charset="0"/>
                        </a:rPr>
                        <a:t>. Variance </a:t>
                      </a:r>
                      <a:r>
                        <a:rPr lang="en-GB" sz="1800" b="1" kern="1200" dirty="0" err="1" smtClean="0">
                          <a:solidFill>
                            <a:schemeClr val="lt1"/>
                          </a:solidFill>
                          <a:latin typeface="Times New Roman" pitchFamily="18" charset="0"/>
                          <a:ea typeface="+mn-ea"/>
                          <a:cs typeface="Times New Roman" pitchFamily="18" charset="0"/>
                        </a:rPr>
                        <a:t>Decompositio</a:t>
                      </a:r>
                      <a:r>
                        <a:rPr lang="en-US" sz="1800" b="1" kern="1200" dirty="0" smtClean="0">
                          <a:solidFill>
                            <a:schemeClr val="lt1"/>
                          </a:solidFill>
                          <a:latin typeface="Times New Roman" pitchFamily="18" charset="0"/>
                          <a:ea typeface="+mn-ea"/>
                          <a:cs typeface="Times New Roman" pitchFamily="18" charset="0"/>
                        </a:rPr>
                        <a:t>n</a:t>
                      </a:r>
                      <a:endParaRPr lang="el-GR" dirty="0">
                        <a:latin typeface="Times New Roman" pitchFamily="18" charset="0"/>
                        <a:cs typeface="Times New Roman" pitchFamily="18" charset="0"/>
                      </a:endParaRPr>
                    </a:p>
                  </a:txBody>
                  <a:tcPr/>
                </a:tc>
                <a:tc hMerge="1">
                  <a:txBody>
                    <a:bodyPr/>
                    <a:lstStyle/>
                    <a:p>
                      <a:endParaRPr lang="el-GR"/>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r>
              <a:tr h="593864">
                <a:tc>
                  <a:txBody>
                    <a:bodyPr/>
                    <a:lstStyle/>
                    <a:p>
                      <a:r>
                        <a:rPr lang="en-GB" sz="1800" b="1" kern="1200" dirty="0" smtClean="0">
                          <a:solidFill>
                            <a:schemeClr val="dk1"/>
                          </a:solidFill>
                          <a:latin typeface="Times New Roman" pitchFamily="18" charset="0"/>
                          <a:ea typeface="+mn-ea"/>
                          <a:cs typeface="Times New Roman" pitchFamily="18" charset="0"/>
                        </a:rPr>
                        <a:t>Variable</a:t>
                      </a:r>
                      <a:endParaRPr lang="el-GR" dirty="0">
                        <a:latin typeface="Times New Roman" pitchFamily="18" charset="0"/>
                        <a:cs typeface="Times New Roman" pitchFamily="18" charset="0"/>
                      </a:endParaRPr>
                    </a:p>
                  </a:txBody>
                  <a:tcPr/>
                </a:tc>
                <a:tc>
                  <a:txBody>
                    <a:bodyPr/>
                    <a:lstStyle/>
                    <a:p>
                      <a:r>
                        <a:rPr lang="en-GB" sz="1800" b="1" kern="1200" dirty="0" smtClean="0">
                          <a:solidFill>
                            <a:schemeClr val="dk1"/>
                          </a:solidFill>
                          <a:latin typeface="Times New Roman" pitchFamily="18" charset="0"/>
                          <a:ea typeface="+mn-ea"/>
                          <a:cs typeface="Times New Roman" pitchFamily="18" charset="0"/>
                        </a:rPr>
                        <a:t>BETWEEN-REGIONS/</a:t>
                      </a:r>
                      <a:r>
                        <a:rPr lang="el-GR" sz="1800" b="1" kern="1200" dirty="0" smtClean="0">
                          <a:solidFill>
                            <a:schemeClr val="dk1"/>
                          </a:solidFill>
                          <a:latin typeface="Times New Roman" pitchFamily="18" charset="0"/>
                          <a:ea typeface="+mn-ea"/>
                          <a:cs typeface="Times New Roman" pitchFamily="18" charset="0"/>
                        </a:rPr>
                        <a:t>σ</a:t>
                      </a:r>
                      <a:r>
                        <a:rPr lang="el-GR" sz="1800" b="1" kern="1200" baseline="30000" dirty="0" smtClean="0">
                          <a:solidFill>
                            <a:schemeClr val="dk1"/>
                          </a:solidFill>
                          <a:latin typeface="Times New Roman" pitchFamily="18" charset="0"/>
                          <a:ea typeface="+mn-ea"/>
                          <a:cs typeface="Times New Roman" pitchFamily="18" charset="0"/>
                        </a:rPr>
                        <a:t>2</a:t>
                      </a:r>
                      <a:endParaRPr lang="el-GR" baseline="300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dirty="0" smtClean="0">
                          <a:solidFill>
                            <a:schemeClr val="dk1"/>
                          </a:solidFill>
                          <a:latin typeface="Times New Roman" pitchFamily="18" charset="0"/>
                          <a:ea typeface="+mn-ea"/>
                          <a:cs typeface="Times New Roman" pitchFamily="18" charset="0"/>
                        </a:rPr>
                        <a:t>BETWEEN- TIME/</a:t>
                      </a:r>
                      <a:r>
                        <a:rPr lang="el-GR" sz="1800" b="1" kern="1200" dirty="0" smtClean="0">
                          <a:solidFill>
                            <a:schemeClr val="dk1"/>
                          </a:solidFill>
                          <a:latin typeface="Times New Roman" pitchFamily="18" charset="0"/>
                          <a:ea typeface="+mn-ea"/>
                          <a:cs typeface="Times New Roman" pitchFamily="18" charset="0"/>
                        </a:rPr>
                        <a:t>σ</a:t>
                      </a:r>
                      <a:r>
                        <a:rPr lang="el-GR" sz="1800" b="1" kern="1200" baseline="30000" dirty="0" smtClean="0">
                          <a:solidFill>
                            <a:schemeClr val="dk1"/>
                          </a:solidFill>
                          <a:latin typeface="Times New Roman" pitchFamily="18" charset="0"/>
                          <a:ea typeface="+mn-ea"/>
                          <a:cs typeface="Times New Roman" pitchFamily="18" charset="0"/>
                        </a:rPr>
                        <a:t>2</a:t>
                      </a:r>
                      <a:endParaRPr lang="el-GR" baseline="30000" dirty="0" smtClean="0">
                        <a:latin typeface="Times New Roman" pitchFamily="18" charset="0"/>
                        <a:cs typeface="Times New Roman" pitchFamily="18" charset="0"/>
                      </a:endParaRPr>
                    </a:p>
                    <a:p>
                      <a:endParaRPr lang="el-GR" dirty="0">
                        <a:latin typeface="Times New Roman" pitchFamily="18" charset="0"/>
                        <a:cs typeface="Times New Roman" pitchFamily="18" charset="0"/>
                      </a:endParaRPr>
                    </a:p>
                  </a:txBody>
                  <a:tcPr/>
                </a:tc>
                <a:tc>
                  <a:txBody>
                    <a:bodyPr/>
                    <a:lstStyle/>
                    <a:p>
                      <a:r>
                        <a:rPr lang="en-GB" sz="1800" b="1" kern="1200" dirty="0" smtClean="0">
                          <a:solidFill>
                            <a:schemeClr val="dk1"/>
                          </a:solidFill>
                          <a:latin typeface="Times New Roman" pitchFamily="18" charset="0"/>
                          <a:ea typeface="+mn-ea"/>
                          <a:cs typeface="Times New Roman" pitchFamily="18" charset="0"/>
                        </a:rPr>
                        <a:t>F-REGION</a:t>
                      </a:r>
                      <a:endParaRPr lang="el-GR" dirty="0">
                        <a:latin typeface="Times New Roman" pitchFamily="18" charset="0"/>
                        <a:cs typeface="Times New Roman" pitchFamily="18" charset="0"/>
                      </a:endParaRPr>
                    </a:p>
                  </a:txBody>
                  <a:tcPr/>
                </a:tc>
                <a:tc>
                  <a:txBody>
                    <a:bodyPr/>
                    <a:lstStyle/>
                    <a:p>
                      <a:r>
                        <a:rPr lang="en-GB" sz="1800" b="1" kern="1200" dirty="0" smtClean="0">
                          <a:solidFill>
                            <a:schemeClr val="dk1"/>
                          </a:solidFill>
                          <a:latin typeface="Times New Roman" pitchFamily="18" charset="0"/>
                          <a:ea typeface="+mn-ea"/>
                          <a:cs typeface="Times New Roman" pitchFamily="18" charset="0"/>
                        </a:rPr>
                        <a:t>F-TIME</a:t>
                      </a:r>
                      <a:endParaRPr lang="el-GR" dirty="0">
                        <a:latin typeface="Times New Roman" pitchFamily="18" charset="0"/>
                        <a:cs typeface="Times New Roman" pitchFamily="18" charset="0"/>
                      </a:endParaRPr>
                    </a:p>
                  </a:txBody>
                  <a:tcPr/>
                </a:tc>
              </a:tr>
              <a:tr h="370840">
                <a:tc>
                  <a:txBody>
                    <a:bodyPr/>
                    <a:lstStyle/>
                    <a:p>
                      <a:r>
                        <a:rPr lang="en-GB" sz="1800" b="1" i="1" kern="1200" dirty="0" smtClean="0">
                          <a:solidFill>
                            <a:schemeClr val="dk1"/>
                          </a:solidFill>
                          <a:latin typeface="Times New Roman" pitchFamily="18" charset="0"/>
                          <a:ea typeface="+mn-ea"/>
                          <a:cs typeface="Times New Roman" pitchFamily="18" charset="0"/>
                        </a:rPr>
                        <a:t>NFFR</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0</a:t>
                      </a:r>
                      <a:r>
                        <a:rPr lang="en-US" sz="1800" kern="1200" dirty="0" smtClean="0">
                          <a:solidFill>
                            <a:schemeClr val="dk1"/>
                          </a:solidFill>
                          <a:latin typeface="Times New Roman" pitchFamily="18" charset="0"/>
                          <a:ea typeface="+mn-ea"/>
                          <a:cs typeface="Times New Roman" pitchFamily="18" charset="0"/>
                        </a:rPr>
                        <a:t>.</a:t>
                      </a:r>
                      <a:r>
                        <a:rPr lang="en-GB" sz="1800" kern="1200" dirty="0" smtClean="0">
                          <a:solidFill>
                            <a:schemeClr val="dk1"/>
                          </a:solidFill>
                          <a:latin typeface="Times New Roman" pitchFamily="18" charset="0"/>
                          <a:ea typeface="+mn-ea"/>
                          <a:cs typeface="Times New Roman" pitchFamily="18" charset="0"/>
                        </a:rPr>
                        <a:t>644</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0</a:t>
                      </a:r>
                      <a:r>
                        <a:rPr lang="en-US" sz="1800" kern="1200" dirty="0" smtClean="0">
                          <a:solidFill>
                            <a:schemeClr val="dk1"/>
                          </a:solidFill>
                          <a:latin typeface="Times New Roman" pitchFamily="18" charset="0"/>
                          <a:ea typeface="+mn-ea"/>
                          <a:cs typeface="Times New Roman" pitchFamily="18" charset="0"/>
                        </a:rPr>
                        <a:t>.</a:t>
                      </a:r>
                      <a:r>
                        <a:rPr lang="en-GB" sz="1800" kern="1200" dirty="0" smtClean="0">
                          <a:solidFill>
                            <a:schemeClr val="dk1"/>
                          </a:solidFill>
                          <a:latin typeface="Times New Roman" pitchFamily="18" charset="0"/>
                          <a:ea typeface="+mn-ea"/>
                          <a:cs typeface="Times New Roman" pitchFamily="18" charset="0"/>
                        </a:rPr>
                        <a:t>2</a:t>
                      </a:r>
                      <a:r>
                        <a:rPr lang="en-US" sz="1800" kern="1200" dirty="0" smtClean="0">
                          <a:solidFill>
                            <a:schemeClr val="dk1"/>
                          </a:solidFill>
                          <a:latin typeface="Times New Roman" pitchFamily="18" charset="0"/>
                          <a:ea typeface="+mn-ea"/>
                          <a:cs typeface="Times New Roman" pitchFamily="18" charset="0"/>
                        </a:rPr>
                        <a:t>048</a:t>
                      </a:r>
                      <a:endParaRPr lang="el-GR" dirty="0">
                        <a:latin typeface="Times New Roman" pitchFamily="18" charset="0"/>
                        <a:cs typeface="Times New Roman" pitchFamily="18" charset="0"/>
                      </a:endParaRPr>
                    </a:p>
                  </a:txBody>
                  <a:tcPr/>
                </a:tc>
                <a:tc>
                  <a:txBody>
                    <a:bodyPr/>
                    <a:lstStyle/>
                    <a:p>
                      <a:r>
                        <a:rPr lang="en-US" sz="1800" kern="1200" dirty="0" smtClean="0">
                          <a:solidFill>
                            <a:schemeClr val="dk1"/>
                          </a:solidFill>
                          <a:latin typeface="Times New Roman" pitchFamily="18" charset="0"/>
                          <a:ea typeface="+mn-ea"/>
                          <a:cs typeface="Times New Roman" pitchFamily="18" charset="0"/>
                        </a:rPr>
                        <a:t>33.95 (0.0)</a:t>
                      </a:r>
                      <a:endParaRPr lang="el-GR" dirty="0">
                        <a:latin typeface="Times New Roman" pitchFamily="18" charset="0"/>
                        <a:cs typeface="Times New Roman" pitchFamily="18" charset="0"/>
                      </a:endParaRPr>
                    </a:p>
                  </a:txBody>
                  <a:tcPr/>
                </a:tc>
                <a:tc>
                  <a:txBody>
                    <a:bodyPr/>
                    <a:lstStyle/>
                    <a:p>
                      <a:r>
                        <a:rPr lang="en-US" sz="1800" kern="1200" dirty="0" smtClean="0">
                          <a:solidFill>
                            <a:schemeClr val="dk1"/>
                          </a:solidFill>
                          <a:latin typeface="Times New Roman" pitchFamily="18" charset="0"/>
                          <a:ea typeface="+mn-ea"/>
                          <a:cs typeface="Times New Roman" pitchFamily="18" charset="0"/>
                        </a:rPr>
                        <a:t>16.2   (0.0)</a:t>
                      </a:r>
                      <a:endParaRPr lang="el-GR" dirty="0">
                        <a:latin typeface="Times New Roman" pitchFamily="18" charset="0"/>
                        <a:cs typeface="Times New Roman" pitchFamily="18" charset="0"/>
                      </a:endParaRPr>
                    </a:p>
                  </a:txBody>
                  <a:tcPr/>
                </a:tc>
              </a:tr>
              <a:tr h="370840">
                <a:tc>
                  <a:txBody>
                    <a:bodyPr/>
                    <a:lstStyle/>
                    <a:p>
                      <a:r>
                        <a:rPr lang="en-GB" sz="1800" b="1" i="1" kern="1200" dirty="0" smtClean="0">
                          <a:solidFill>
                            <a:schemeClr val="dk1"/>
                          </a:solidFill>
                          <a:latin typeface="Times New Roman" pitchFamily="18" charset="0"/>
                          <a:ea typeface="+mn-ea"/>
                          <a:cs typeface="Times New Roman" pitchFamily="18" charset="0"/>
                        </a:rPr>
                        <a:t>INDINTENS</a:t>
                      </a:r>
                      <a:r>
                        <a:rPr lang="en-US" sz="1800" b="1" i="1" kern="1200" dirty="0" smtClean="0">
                          <a:solidFill>
                            <a:schemeClr val="dk1"/>
                          </a:solidFill>
                          <a:latin typeface="Times New Roman" pitchFamily="18" charset="0"/>
                          <a:ea typeface="+mn-ea"/>
                          <a:cs typeface="Times New Roman" pitchFamily="18" charset="0"/>
                        </a:rPr>
                        <a:t>1</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0</a:t>
                      </a:r>
                      <a:r>
                        <a:rPr lang="en-US" sz="1800" kern="1200" dirty="0" smtClean="0">
                          <a:solidFill>
                            <a:schemeClr val="dk1"/>
                          </a:solidFill>
                          <a:latin typeface="Times New Roman" pitchFamily="18" charset="0"/>
                          <a:ea typeface="+mn-ea"/>
                          <a:cs typeface="Times New Roman" pitchFamily="18" charset="0"/>
                        </a:rPr>
                        <a:t>.</a:t>
                      </a:r>
                      <a:r>
                        <a:rPr lang="en-GB" sz="1800" kern="1200" dirty="0" smtClean="0">
                          <a:solidFill>
                            <a:schemeClr val="dk1"/>
                          </a:solidFill>
                          <a:latin typeface="Times New Roman" pitchFamily="18" charset="0"/>
                          <a:ea typeface="+mn-ea"/>
                          <a:cs typeface="Times New Roman" pitchFamily="18" charset="0"/>
                        </a:rPr>
                        <a:t>889</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0</a:t>
                      </a:r>
                      <a:r>
                        <a:rPr lang="en-US" sz="1800" kern="1200" dirty="0" smtClean="0">
                          <a:solidFill>
                            <a:schemeClr val="dk1"/>
                          </a:solidFill>
                          <a:latin typeface="Times New Roman" pitchFamily="18" charset="0"/>
                          <a:ea typeface="+mn-ea"/>
                          <a:cs typeface="Times New Roman" pitchFamily="18" charset="0"/>
                        </a:rPr>
                        <a:t>.</a:t>
                      </a:r>
                      <a:r>
                        <a:rPr lang="en-GB" sz="1800" kern="1200" dirty="0" smtClean="0">
                          <a:solidFill>
                            <a:schemeClr val="dk1"/>
                          </a:solidFill>
                          <a:latin typeface="Times New Roman" pitchFamily="18" charset="0"/>
                          <a:ea typeface="+mn-ea"/>
                          <a:cs typeface="Times New Roman" pitchFamily="18" charset="0"/>
                        </a:rPr>
                        <a:t>0</a:t>
                      </a:r>
                      <a:r>
                        <a:rPr lang="en-US" sz="1800" kern="1200" dirty="0" smtClean="0">
                          <a:solidFill>
                            <a:schemeClr val="dk1"/>
                          </a:solidFill>
                          <a:latin typeface="Times New Roman" pitchFamily="18" charset="0"/>
                          <a:ea typeface="+mn-ea"/>
                          <a:cs typeface="Times New Roman" pitchFamily="18" charset="0"/>
                        </a:rPr>
                        <a:t>47</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11</a:t>
                      </a:r>
                      <a:r>
                        <a:rPr lang="en-US" sz="1800" kern="1200" dirty="0" smtClean="0">
                          <a:solidFill>
                            <a:schemeClr val="dk1"/>
                          </a:solidFill>
                          <a:latin typeface="Times New Roman" pitchFamily="18" charset="0"/>
                          <a:ea typeface="+mn-ea"/>
                          <a:cs typeface="Times New Roman" pitchFamily="18" charset="0"/>
                        </a:rPr>
                        <a:t>1.93 (0.0)</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8</a:t>
                      </a:r>
                      <a:r>
                        <a:rPr lang="en-US" sz="1800" kern="1200" dirty="0" smtClean="0">
                          <a:solidFill>
                            <a:schemeClr val="dk1"/>
                          </a:solidFill>
                          <a:latin typeface="Times New Roman" pitchFamily="18" charset="0"/>
                          <a:ea typeface="+mn-ea"/>
                          <a:cs typeface="Times New Roman" pitchFamily="18" charset="0"/>
                        </a:rPr>
                        <a:t>.</a:t>
                      </a:r>
                      <a:r>
                        <a:rPr lang="en-GB" sz="1800" kern="1200" dirty="0" smtClean="0">
                          <a:solidFill>
                            <a:schemeClr val="dk1"/>
                          </a:solidFill>
                          <a:latin typeface="Times New Roman" pitchFamily="18" charset="0"/>
                          <a:ea typeface="+mn-ea"/>
                          <a:cs typeface="Times New Roman" pitchFamily="18" charset="0"/>
                        </a:rPr>
                        <a:t>864</a:t>
                      </a:r>
                      <a:r>
                        <a:rPr lang="en-US" sz="1800" kern="1200" dirty="0" smtClean="0">
                          <a:solidFill>
                            <a:schemeClr val="dk1"/>
                          </a:solidFill>
                          <a:latin typeface="Times New Roman" pitchFamily="18" charset="0"/>
                          <a:ea typeface="+mn-ea"/>
                          <a:cs typeface="Times New Roman" pitchFamily="18" charset="0"/>
                        </a:rPr>
                        <a:t> (0.0)</a:t>
                      </a:r>
                      <a:endParaRPr lang="el-GR" dirty="0">
                        <a:latin typeface="Times New Roman" pitchFamily="18" charset="0"/>
                        <a:cs typeface="Times New Roman" pitchFamily="18" charset="0"/>
                      </a:endParaRPr>
                    </a:p>
                  </a:txBody>
                  <a:tcPr/>
                </a:tc>
              </a:tr>
              <a:tr h="370840">
                <a:tc>
                  <a:txBody>
                    <a:bodyPr/>
                    <a:lstStyle/>
                    <a:p>
                      <a:r>
                        <a:rPr lang="en-GB" sz="1800" b="1" i="1" kern="1200" dirty="0" smtClean="0">
                          <a:solidFill>
                            <a:schemeClr val="dk1"/>
                          </a:solidFill>
                          <a:latin typeface="Times New Roman" pitchFamily="18" charset="0"/>
                          <a:ea typeface="+mn-ea"/>
                          <a:cs typeface="Times New Roman" pitchFamily="18" charset="0"/>
                        </a:rPr>
                        <a:t>HOOVIND</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0</a:t>
                      </a:r>
                      <a:r>
                        <a:rPr lang="en-US" sz="1800" kern="1200" dirty="0" smtClean="0">
                          <a:solidFill>
                            <a:schemeClr val="dk1"/>
                          </a:solidFill>
                          <a:latin typeface="Times New Roman" pitchFamily="18" charset="0"/>
                          <a:ea typeface="+mn-ea"/>
                          <a:cs typeface="Times New Roman" pitchFamily="18" charset="0"/>
                        </a:rPr>
                        <a:t>.</a:t>
                      </a:r>
                      <a:r>
                        <a:rPr lang="en-GB" sz="1800" kern="1200" dirty="0" smtClean="0">
                          <a:solidFill>
                            <a:schemeClr val="dk1"/>
                          </a:solidFill>
                          <a:latin typeface="Times New Roman" pitchFamily="18" charset="0"/>
                          <a:ea typeface="+mn-ea"/>
                          <a:cs typeface="Times New Roman" pitchFamily="18" charset="0"/>
                        </a:rPr>
                        <a:t>769</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0</a:t>
                      </a:r>
                      <a:r>
                        <a:rPr lang="en-US" sz="1800" kern="1200" dirty="0" smtClean="0">
                          <a:solidFill>
                            <a:schemeClr val="dk1"/>
                          </a:solidFill>
                          <a:latin typeface="Times New Roman" pitchFamily="18" charset="0"/>
                          <a:ea typeface="+mn-ea"/>
                          <a:cs typeface="Times New Roman" pitchFamily="18" charset="0"/>
                        </a:rPr>
                        <a:t>.0441</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32</a:t>
                      </a:r>
                      <a:r>
                        <a:rPr lang="en-US" sz="1800" kern="1200" dirty="0" smtClean="0">
                          <a:solidFill>
                            <a:schemeClr val="dk1"/>
                          </a:solidFill>
                          <a:latin typeface="Times New Roman" pitchFamily="18" charset="0"/>
                          <a:ea typeface="+mn-ea"/>
                          <a:cs typeface="Times New Roman" pitchFamily="18" charset="0"/>
                        </a:rPr>
                        <a:t>.86 (0.0)</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2</a:t>
                      </a:r>
                      <a:r>
                        <a:rPr lang="en-US" sz="1800" kern="1200" dirty="0" smtClean="0">
                          <a:solidFill>
                            <a:schemeClr val="dk1"/>
                          </a:solidFill>
                          <a:latin typeface="Times New Roman" pitchFamily="18" charset="0"/>
                          <a:ea typeface="+mn-ea"/>
                          <a:cs typeface="Times New Roman" pitchFamily="18" charset="0"/>
                        </a:rPr>
                        <a:t>.</a:t>
                      </a:r>
                      <a:r>
                        <a:rPr lang="en-GB" sz="1800" kern="1200" dirty="0" smtClean="0">
                          <a:solidFill>
                            <a:schemeClr val="dk1"/>
                          </a:solidFill>
                          <a:latin typeface="Times New Roman" pitchFamily="18" charset="0"/>
                          <a:ea typeface="+mn-ea"/>
                          <a:cs typeface="Times New Roman" pitchFamily="18" charset="0"/>
                        </a:rPr>
                        <a:t>83</a:t>
                      </a:r>
                      <a:r>
                        <a:rPr lang="en-US" sz="1800" kern="1200" dirty="0" smtClean="0">
                          <a:solidFill>
                            <a:schemeClr val="dk1"/>
                          </a:solidFill>
                          <a:latin typeface="Times New Roman" pitchFamily="18" charset="0"/>
                          <a:ea typeface="+mn-ea"/>
                          <a:cs typeface="Times New Roman" pitchFamily="18" charset="0"/>
                        </a:rPr>
                        <a:t> (0.0)</a:t>
                      </a:r>
                      <a:endParaRPr lang="el-GR" dirty="0">
                        <a:latin typeface="Times New Roman" pitchFamily="18" charset="0"/>
                        <a:cs typeface="Times New Roman" pitchFamily="18" charset="0"/>
                      </a:endParaRPr>
                    </a:p>
                  </a:txBody>
                  <a:tcPr/>
                </a:tc>
              </a:tr>
              <a:tr h="370840">
                <a:tc>
                  <a:txBody>
                    <a:bodyPr/>
                    <a:lstStyle/>
                    <a:p>
                      <a:r>
                        <a:rPr lang="en-GB" sz="1800" b="1" i="1" kern="1200" dirty="0" smtClean="0">
                          <a:solidFill>
                            <a:schemeClr val="dk1"/>
                          </a:solidFill>
                          <a:latin typeface="Times New Roman" pitchFamily="18" charset="0"/>
                          <a:ea typeface="+mn-ea"/>
                          <a:cs typeface="Times New Roman" pitchFamily="18" charset="0"/>
                        </a:rPr>
                        <a:t>PATINT</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0</a:t>
                      </a:r>
                      <a:r>
                        <a:rPr lang="en-US" sz="1800" kern="1200" dirty="0" smtClean="0">
                          <a:solidFill>
                            <a:schemeClr val="dk1"/>
                          </a:solidFill>
                          <a:latin typeface="Times New Roman" pitchFamily="18" charset="0"/>
                          <a:ea typeface="+mn-ea"/>
                          <a:cs typeface="Times New Roman" pitchFamily="18" charset="0"/>
                        </a:rPr>
                        <a:t>.</a:t>
                      </a:r>
                      <a:r>
                        <a:rPr lang="en-GB" sz="1800" kern="1200" dirty="0" smtClean="0">
                          <a:solidFill>
                            <a:schemeClr val="dk1"/>
                          </a:solidFill>
                          <a:latin typeface="Times New Roman" pitchFamily="18" charset="0"/>
                          <a:ea typeface="+mn-ea"/>
                          <a:cs typeface="Times New Roman" pitchFamily="18" charset="0"/>
                        </a:rPr>
                        <a:t>643</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0</a:t>
                      </a:r>
                      <a:r>
                        <a:rPr lang="en-US" sz="1800" kern="1200" dirty="0" smtClean="0">
                          <a:solidFill>
                            <a:schemeClr val="dk1"/>
                          </a:solidFill>
                          <a:latin typeface="Times New Roman" pitchFamily="18" charset="0"/>
                          <a:ea typeface="+mn-ea"/>
                          <a:cs typeface="Times New Roman" pitchFamily="18" charset="0"/>
                        </a:rPr>
                        <a:t>.</a:t>
                      </a:r>
                      <a:r>
                        <a:rPr lang="en-GB" sz="1800" kern="1200" dirty="0" smtClean="0">
                          <a:solidFill>
                            <a:schemeClr val="dk1"/>
                          </a:solidFill>
                          <a:latin typeface="Times New Roman" pitchFamily="18" charset="0"/>
                          <a:ea typeface="+mn-ea"/>
                          <a:cs typeface="Times New Roman" pitchFamily="18" charset="0"/>
                        </a:rPr>
                        <a:t>04</a:t>
                      </a:r>
                      <a:r>
                        <a:rPr lang="en-US" sz="1800" kern="1200" dirty="0" smtClean="0">
                          <a:solidFill>
                            <a:schemeClr val="dk1"/>
                          </a:solidFill>
                          <a:latin typeface="Times New Roman" pitchFamily="18" charset="0"/>
                          <a:ea typeface="+mn-ea"/>
                          <a:cs typeface="Times New Roman" pitchFamily="18" charset="0"/>
                        </a:rPr>
                        <a:t>02</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16</a:t>
                      </a:r>
                      <a:r>
                        <a:rPr lang="en-US" sz="1800" kern="1200" dirty="0" smtClean="0">
                          <a:solidFill>
                            <a:schemeClr val="dk1"/>
                          </a:solidFill>
                          <a:latin typeface="Times New Roman" pitchFamily="18" charset="0"/>
                          <a:ea typeface="+mn-ea"/>
                          <a:cs typeface="Times New Roman" pitchFamily="18" charset="0"/>
                        </a:rPr>
                        <a:t>.27 (0.0)</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1</a:t>
                      </a:r>
                      <a:r>
                        <a:rPr lang="en-US" sz="1800" kern="1200" dirty="0" smtClean="0">
                          <a:solidFill>
                            <a:schemeClr val="dk1"/>
                          </a:solidFill>
                          <a:latin typeface="Times New Roman" pitchFamily="18" charset="0"/>
                          <a:ea typeface="+mn-ea"/>
                          <a:cs typeface="Times New Roman" pitchFamily="18" charset="0"/>
                        </a:rPr>
                        <a:t>.</a:t>
                      </a:r>
                      <a:r>
                        <a:rPr lang="en-GB" sz="1800" kern="1200" dirty="0" smtClean="0">
                          <a:solidFill>
                            <a:schemeClr val="dk1"/>
                          </a:solidFill>
                          <a:latin typeface="Times New Roman" pitchFamily="18" charset="0"/>
                          <a:ea typeface="+mn-ea"/>
                          <a:cs typeface="Times New Roman" pitchFamily="18" charset="0"/>
                        </a:rPr>
                        <a:t>524</a:t>
                      </a:r>
                      <a:r>
                        <a:rPr lang="en-US" sz="1800" kern="1200" dirty="0" smtClean="0">
                          <a:solidFill>
                            <a:schemeClr val="dk1"/>
                          </a:solidFill>
                          <a:latin typeface="Times New Roman" pitchFamily="18" charset="0"/>
                          <a:ea typeface="+mn-ea"/>
                          <a:cs typeface="Times New Roman" pitchFamily="18" charset="0"/>
                        </a:rPr>
                        <a:t> (0.2)</a:t>
                      </a:r>
                      <a:endParaRPr lang="el-GR" dirty="0">
                        <a:latin typeface="Times New Roman" pitchFamily="18" charset="0"/>
                        <a:cs typeface="Times New Roman" pitchFamily="18" charset="0"/>
                      </a:endParaRPr>
                    </a:p>
                  </a:txBody>
                  <a:tcPr/>
                </a:tc>
              </a:tr>
              <a:tr h="370840">
                <a:tc>
                  <a:txBody>
                    <a:bodyPr/>
                    <a:lstStyle/>
                    <a:p>
                      <a:r>
                        <a:rPr lang="en-GB" sz="1800" b="1" i="1" kern="1200" dirty="0" smtClean="0">
                          <a:solidFill>
                            <a:schemeClr val="dk1"/>
                          </a:solidFill>
                          <a:latin typeface="Times New Roman" pitchFamily="18" charset="0"/>
                          <a:ea typeface="+mn-ea"/>
                          <a:cs typeface="Times New Roman" pitchFamily="18" charset="0"/>
                        </a:rPr>
                        <a:t>THEIL</a:t>
                      </a:r>
                      <a:endParaRPr lang="el-GR" dirty="0">
                        <a:latin typeface="Times New Roman" pitchFamily="18" charset="0"/>
                        <a:cs typeface="Times New Roman" pitchFamily="18" charset="0"/>
                      </a:endParaRPr>
                    </a:p>
                  </a:txBody>
                  <a:tcPr/>
                </a:tc>
                <a:tc>
                  <a:txBody>
                    <a:bodyPr/>
                    <a:lstStyle/>
                    <a:p>
                      <a:r>
                        <a:rPr lang="en-US" sz="1800" kern="1200" dirty="0" smtClean="0">
                          <a:solidFill>
                            <a:schemeClr val="dk1"/>
                          </a:solidFill>
                          <a:latin typeface="Times New Roman" pitchFamily="18" charset="0"/>
                          <a:ea typeface="+mn-ea"/>
                          <a:cs typeface="Times New Roman" pitchFamily="18" charset="0"/>
                        </a:rPr>
                        <a:t>0.</a:t>
                      </a:r>
                      <a:r>
                        <a:rPr lang="en-GB" sz="1800" kern="1200" dirty="0" smtClean="0">
                          <a:solidFill>
                            <a:schemeClr val="dk1"/>
                          </a:solidFill>
                          <a:latin typeface="Times New Roman" pitchFamily="18" charset="0"/>
                          <a:ea typeface="+mn-ea"/>
                          <a:cs typeface="Times New Roman" pitchFamily="18" charset="0"/>
                        </a:rPr>
                        <a:t>595</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0</a:t>
                      </a:r>
                      <a:r>
                        <a:rPr lang="en-US" sz="1800" kern="1200" dirty="0" smtClean="0">
                          <a:solidFill>
                            <a:schemeClr val="dk1"/>
                          </a:solidFill>
                          <a:latin typeface="Times New Roman" pitchFamily="18" charset="0"/>
                          <a:ea typeface="+mn-ea"/>
                          <a:cs typeface="Times New Roman" pitchFamily="18" charset="0"/>
                        </a:rPr>
                        <a:t>.</a:t>
                      </a:r>
                      <a:r>
                        <a:rPr lang="en-GB" sz="1800" kern="1200" dirty="0" smtClean="0">
                          <a:solidFill>
                            <a:schemeClr val="dk1"/>
                          </a:solidFill>
                          <a:latin typeface="Times New Roman" pitchFamily="18" charset="0"/>
                          <a:ea typeface="+mn-ea"/>
                          <a:cs typeface="Times New Roman" pitchFamily="18" charset="0"/>
                        </a:rPr>
                        <a:t>35</a:t>
                      </a:r>
                      <a:r>
                        <a:rPr lang="en-US" sz="1800" kern="1200" dirty="0" smtClean="0">
                          <a:solidFill>
                            <a:schemeClr val="dk1"/>
                          </a:solidFill>
                          <a:latin typeface="Times New Roman" pitchFamily="18" charset="0"/>
                          <a:ea typeface="+mn-ea"/>
                          <a:cs typeface="Times New Roman" pitchFamily="18" charset="0"/>
                        </a:rPr>
                        <a:t>37</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93</a:t>
                      </a:r>
                      <a:r>
                        <a:rPr lang="en-US" sz="1800" kern="1200" dirty="0" smtClean="0">
                          <a:solidFill>
                            <a:schemeClr val="dk1"/>
                          </a:solidFill>
                          <a:latin typeface="Times New Roman" pitchFamily="18" charset="0"/>
                          <a:ea typeface="+mn-ea"/>
                          <a:cs typeface="Times New Roman" pitchFamily="18" charset="0"/>
                        </a:rPr>
                        <a:t>.</a:t>
                      </a:r>
                      <a:r>
                        <a:rPr lang="en-GB" sz="1800" kern="1200" dirty="0" smtClean="0">
                          <a:solidFill>
                            <a:schemeClr val="dk1"/>
                          </a:solidFill>
                          <a:latin typeface="Times New Roman" pitchFamily="18" charset="0"/>
                          <a:ea typeface="+mn-ea"/>
                          <a:cs typeface="Times New Roman" pitchFamily="18" charset="0"/>
                        </a:rPr>
                        <a:t>1</a:t>
                      </a:r>
                      <a:r>
                        <a:rPr lang="en-US" sz="1800" kern="1200" dirty="0" smtClean="0">
                          <a:solidFill>
                            <a:schemeClr val="dk1"/>
                          </a:solidFill>
                          <a:latin typeface="Times New Roman" pitchFamily="18" charset="0"/>
                          <a:ea typeface="+mn-ea"/>
                          <a:cs typeface="Times New Roman" pitchFamily="18" charset="0"/>
                        </a:rPr>
                        <a:t>(0.0)</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82</a:t>
                      </a:r>
                      <a:r>
                        <a:rPr lang="en-US" sz="1800" kern="1200" dirty="0" smtClean="0">
                          <a:solidFill>
                            <a:schemeClr val="dk1"/>
                          </a:solidFill>
                          <a:latin typeface="Times New Roman" pitchFamily="18" charset="0"/>
                          <a:ea typeface="+mn-ea"/>
                          <a:cs typeface="Times New Roman" pitchFamily="18" charset="0"/>
                        </a:rPr>
                        <a:t>.</a:t>
                      </a:r>
                      <a:r>
                        <a:rPr lang="en-GB" sz="1800" kern="1200" dirty="0" smtClean="0">
                          <a:solidFill>
                            <a:schemeClr val="dk1"/>
                          </a:solidFill>
                          <a:latin typeface="Times New Roman" pitchFamily="18" charset="0"/>
                          <a:ea typeface="+mn-ea"/>
                          <a:cs typeface="Times New Roman" pitchFamily="18" charset="0"/>
                        </a:rPr>
                        <a:t>97</a:t>
                      </a:r>
                      <a:r>
                        <a:rPr lang="en-US" sz="1800" kern="1200" dirty="0" smtClean="0">
                          <a:solidFill>
                            <a:schemeClr val="dk1"/>
                          </a:solidFill>
                          <a:latin typeface="Times New Roman" pitchFamily="18" charset="0"/>
                          <a:ea typeface="+mn-ea"/>
                          <a:cs typeface="Times New Roman" pitchFamily="18" charset="0"/>
                        </a:rPr>
                        <a:t> (0.0)</a:t>
                      </a:r>
                      <a:endParaRPr lang="el-GR" dirty="0">
                        <a:latin typeface="Times New Roman" pitchFamily="18" charset="0"/>
                        <a:cs typeface="Times New Roman" pitchFamily="18" charset="0"/>
                      </a:endParaRPr>
                    </a:p>
                  </a:txBody>
                  <a:tcPr/>
                </a:tc>
              </a:tr>
              <a:tr h="370840">
                <a:tc>
                  <a:txBody>
                    <a:bodyPr/>
                    <a:lstStyle/>
                    <a:p>
                      <a:r>
                        <a:rPr lang="en-GB" sz="1800" b="1" i="1" kern="1200" dirty="0" smtClean="0">
                          <a:solidFill>
                            <a:schemeClr val="dk1"/>
                          </a:solidFill>
                          <a:latin typeface="Times New Roman" pitchFamily="18" charset="0"/>
                          <a:ea typeface="+mn-ea"/>
                          <a:cs typeface="Times New Roman" pitchFamily="18" charset="0"/>
                        </a:rPr>
                        <a:t>RDPUB</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0</a:t>
                      </a:r>
                      <a:r>
                        <a:rPr lang="en-US" sz="1800" kern="1200" dirty="0" smtClean="0">
                          <a:solidFill>
                            <a:schemeClr val="dk1"/>
                          </a:solidFill>
                          <a:latin typeface="Times New Roman" pitchFamily="18" charset="0"/>
                          <a:ea typeface="+mn-ea"/>
                          <a:cs typeface="Times New Roman" pitchFamily="18" charset="0"/>
                        </a:rPr>
                        <a:t>.</a:t>
                      </a:r>
                      <a:r>
                        <a:rPr lang="en-GB" sz="1800" kern="1200" dirty="0" smtClean="0">
                          <a:solidFill>
                            <a:schemeClr val="dk1"/>
                          </a:solidFill>
                          <a:latin typeface="Times New Roman" pitchFamily="18" charset="0"/>
                          <a:ea typeface="+mn-ea"/>
                          <a:cs typeface="Times New Roman" pitchFamily="18" charset="0"/>
                        </a:rPr>
                        <a:t>952</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0</a:t>
                      </a:r>
                      <a:r>
                        <a:rPr lang="en-US" sz="1800" kern="1200" dirty="0" smtClean="0">
                          <a:solidFill>
                            <a:schemeClr val="dk1"/>
                          </a:solidFill>
                          <a:latin typeface="Times New Roman" pitchFamily="18" charset="0"/>
                          <a:ea typeface="+mn-ea"/>
                          <a:cs typeface="Times New Roman" pitchFamily="18" charset="0"/>
                        </a:rPr>
                        <a:t>.0045</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177</a:t>
                      </a:r>
                      <a:r>
                        <a:rPr lang="en-US" sz="1800" kern="1200" dirty="0" smtClean="0">
                          <a:solidFill>
                            <a:schemeClr val="dk1"/>
                          </a:solidFill>
                          <a:latin typeface="Times New Roman" pitchFamily="18" charset="0"/>
                          <a:ea typeface="+mn-ea"/>
                          <a:cs typeface="Times New Roman" pitchFamily="18" charset="0"/>
                        </a:rPr>
                        <a:t>.01 (0.0)</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1</a:t>
                      </a:r>
                      <a:r>
                        <a:rPr lang="en-US" sz="1800" kern="1200" dirty="0" smtClean="0">
                          <a:solidFill>
                            <a:schemeClr val="dk1"/>
                          </a:solidFill>
                          <a:latin typeface="Times New Roman" pitchFamily="18" charset="0"/>
                          <a:ea typeface="+mn-ea"/>
                          <a:cs typeface="Times New Roman" pitchFamily="18" charset="0"/>
                        </a:rPr>
                        <a:t>.</a:t>
                      </a:r>
                      <a:r>
                        <a:rPr lang="en-GB" sz="1800" kern="1200" dirty="0" smtClean="0">
                          <a:solidFill>
                            <a:schemeClr val="dk1"/>
                          </a:solidFill>
                          <a:latin typeface="Times New Roman" pitchFamily="18" charset="0"/>
                          <a:ea typeface="+mn-ea"/>
                          <a:cs typeface="Times New Roman" pitchFamily="18" charset="0"/>
                        </a:rPr>
                        <a:t>253</a:t>
                      </a:r>
                      <a:r>
                        <a:rPr lang="en-US" sz="1800" kern="1200" dirty="0" smtClean="0">
                          <a:solidFill>
                            <a:schemeClr val="dk1"/>
                          </a:solidFill>
                          <a:latin typeface="Times New Roman" pitchFamily="18" charset="0"/>
                          <a:ea typeface="+mn-ea"/>
                          <a:cs typeface="Times New Roman" pitchFamily="18" charset="0"/>
                        </a:rPr>
                        <a:t> (0.3)</a:t>
                      </a:r>
                      <a:endParaRPr lang="el-GR" dirty="0">
                        <a:latin typeface="Times New Roman" pitchFamily="18" charset="0"/>
                        <a:cs typeface="Times New Roman" pitchFamily="18" charset="0"/>
                      </a:endParaRPr>
                    </a:p>
                  </a:txBody>
                  <a:tcPr/>
                </a:tc>
              </a:tr>
              <a:tr h="370840">
                <a:tc>
                  <a:txBody>
                    <a:bodyPr/>
                    <a:lstStyle/>
                    <a:p>
                      <a:r>
                        <a:rPr lang="en-GB" sz="1800" b="1" i="1" kern="1200" dirty="0" smtClean="0">
                          <a:solidFill>
                            <a:schemeClr val="dk1"/>
                          </a:solidFill>
                          <a:latin typeface="Times New Roman" pitchFamily="18" charset="0"/>
                          <a:ea typeface="+mn-ea"/>
                          <a:cs typeface="Times New Roman" pitchFamily="18" charset="0"/>
                        </a:rPr>
                        <a:t>RDEXP</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0</a:t>
                      </a:r>
                      <a:r>
                        <a:rPr lang="en-US" sz="1800" kern="1200" dirty="0" smtClean="0">
                          <a:solidFill>
                            <a:schemeClr val="dk1"/>
                          </a:solidFill>
                          <a:latin typeface="Times New Roman" pitchFamily="18" charset="0"/>
                          <a:ea typeface="+mn-ea"/>
                          <a:cs typeface="Times New Roman" pitchFamily="18" charset="0"/>
                        </a:rPr>
                        <a:t>.</a:t>
                      </a:r>
                      <a:r>
                        <a:rPr lang="en-GB" sz="1800" kern="1200" dirty="0" smtClean="0">
                          <a:solidFill>
                            <a:schemeClr val="dk1"/>
                          </a:solidFill>
                          <a:latin typeface="Times New Roman" pitchFamily="18" charset="0"/>
                          <a:ea typeface="+mn-ea"/>
                          <a:cs typeface="Times New Roman" pitchFamily="18" charset="0"/>
                        </a:rPr>
                        <a:t>959</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0</a:t>
                      </a:r>
                      <a:r>
                        <a:rPr lang="en-US" sz="1800" kern="1200" dirty="0" smtClean="0">
                          <a:solidFill>
                            <a:schemeClr val="dk1"/>
                          </a:solidFill>
                          <a:latin typeface="Times New Roman" pitchFamily="18" charset="0"/>
                          <a:ea typeface="+mn-ea"/>
                          <a:cs typeface="Times New Roman" pitchFamily="18" charset="0"/>
                        </a:rPr>
                        <a:t>.0029</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201</a:t>
                      </a:r>
                      <a:r>
                        <a:rPr lang="en-US" sz="1800" kern="1200" dirty="0" smtClean="0">
                          <a:solidFill>
                            <a:schemeClr val="dk1"/>
                          </a:solidFill>
                          <a:latin typeface="Times New Roman" pitchFamily="18" charset="0"/>
                          <a:ea typeface="+mn-ea"/>
                          <a:cs typeface="Times New Roman" pitchFamily="18" charset="0"/>
                        </a:rPr>
                        <a:t>.3 (0.0)</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0</a:t>
                      </a:r>
                      <a:r>
                        <a:rPr lang="en-US" sz="1800" kern="1200" dirty="0" smtClean="0">
                          <a:solidFill>
                            <a:schemeClr val="dk1"/>
                          </a:solidFill>
                          <a:latin typeface="Times New Roman" pitchFamily="18" charset="0"/>
                          <a:ea typeface="+mn-ea"/>
                          <a:cs typeface="Times New Roman" pitchFamily="18" charset="0"/>
                        </a:rPr>
                        <a:t>.</a:t>
                      </a:r>
                      <a:r>
                        <a:rPr lang="en-GB" sz="1800" kern="1200" dirty="0" smtClean="0">
                          <a:solidFill>
                            <a:schemeClr val="dk1"/>
                          </a:solidFill>
                          <a:latin typeface="Times New Roman" pitchFamily="18" charset="0"/>
                          <a:ea typeface="+mn-ea"/>
                          <a:cs typeface="Times New Roman" pitchFamily="18" charset="0"/>
                        </a:rPr>
                        <a:t>927</a:t>
                      </a:r>
                      <a:r>
                        <a:rPr lang="en-US" sz="1800" kern="1200" dirty="0" smtClean="0">
                          <a:solidFill>
                            <a:schemeClr val="dk1"/>
                          </a:solidFill>
                          <a:latin typeface="Times New Roman" pitchFamily="18" charset="0"/>
                          <a:ea typeface="+mn-ea"/>
                          <a:cs typeface="Times New Roman" pitchFamily="18" charset="0"/>
                        </a:rPr>
                        <a:t> (0.5)</a:t>
                      </a:r>
                      <a:endParaRPr lang="el-GR" dirty="0">
                        <a:latin typeface="Times New Roman" pitchFamily="18" charset="0"/>
                        <a:cs typeface="Times New Roman" pitchFamily="18" charset="0"/>
                      </a:endParaRPr>
                    </a:p>
                  </a:txBody>
                  <a:tcPr/>
                </a:tc>
              </a:tr>
              <a:tr h="370840">
                <a:tc>
                  <a:txBody>
                    <a:bodyPr/>
                    <a:lstStyle/>
                    <a:p>
                      <a:r>
                        <a:rPr lang="en-GB" sz="1800" b="1" i="1" kern="1200" dirty="0" smtClean="0">
                          <a:solidFill>
                            <a:schemeClr val="dk1"/>
                          </a:solidFill>
                          <a:latin typeface="Times New Roman" pitchFamily="18" charset="0"/>
                          <a:ea typeface="+mn-ea"/>
                          <a:cs typeface="Times New Roman" pitchFamily="18" charset="0"/>
                        </a:rPr>
                        <a:t>SCIENGIN</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0</a:t>
                      </a:r>
                      <a:r>
                        <a:rPr lang="en-US" sz="1800" kern="1200" dirty="0" smtClean="0">
                          <a:solidFill>
                            <a:schemeClr val="dk1"/>
                          </a:solidFill>
                          <a:latin typeface="Times New Roman" pitchFamily="18" charset="0"/>
                          <a:ea typeface="+mn-ea"/>
                          <a:cs typeface="Times New Roman" pitchFamily="18" charset="0"/>
                        </a:rPr>
                        <a:t>.</a:t>
                      </a:r>
                      <a:r>
                        <a:rPr lang="en-GB" sz="1800" kern="1200" dirty="0" smtClean="0">
                          <a:solidFill>
                            <a:schemeClr val="dk1"/>
                          </a:solidFill>
                          <a:latin typeface="Times New Roman" pitchFamily="18" charset="0"/>
                          <a:ea typeface="+mn-ea"/>
                          <a:cs typeface="Times New Roman" pitchFamily="18" charset="0"/>
                        </a:rPr>
                        <a:t>987</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0</a:t>
                      </a:r>
                      <a:r>
                        <a:rPr lang="en-US" sz="1800" kern="1200" dirty="0" smtClean="0">
                          <a:solidFill>
                            <a:schemeClr val="dk1"/>
                          </a:solidFill>
                          <a:latin typeface="Times New Roman" pitchFamily="18" charset="0"/>
                          <a:ea typeface="+mn-ea"/>
                          <a:cs typeface="Times New Roman" pitchFamily="18" charset="0"/>
                        </a:rPr>
                        <a:t>.0018</a:t>
                      </a:r>
                      <a:endParaRPr lang="el-GR"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l-GR" sz="1800" kern="1200" dirty="0" smtClean="0">
                          <a:solidFill>
                            <a:schemeClr val="dk1"/>
                          </a:solidFill>
                          <a:latin typeface="Times New Roman" pitchFamily="18" charset="0"/>
                          <a:ea typeface="+mn-ea"/>
                          <a:cs typeface="Times New Roman" pitchFamily="18" charset="0"/>
                        </a:rPr>
                        <a:t>723.63</a:t>
                      </a:r>
                      <a:r>
                        <a:rPr lang="el-GR" sz="1800" kern="1200" baseline="0" dirty="0" smtClean="0">
                          <a:solidFill>
                            <a:schemeClr val="dk1"/>
                          </a:solidFill>
                          <a:latin typeface="Times New Roman" pitchFamily="18" charset="0"/>
                          <a:ea typeface="+mn-ea"/>
                          <a:cs typeface="Times New Roman" pitchFamily="18" charset="0"/>
                        </a:rPr>
                        <a:t> (0.0)</a:t>
                      </a:r>
                      <a:endParaRPr lang="el-GR" sz="1800" dirty="0" smtClean="0">
                        <a:latin typeface="Times New Roman" pitchFamily="18" charset="0"/>
                        <a:cs typeface="Times New Roman" pitchFamily="18" charset="0"/>
                      </a:endParaRPr>
                    </a:p>
                  </a:txBody>
                  <a:tcPr marL="68580" marR="68580" marT="0" marB="0" anchor="ctr"/>
                </a:tc>
                <a:tc>
                  <a:txBody>
                    <a:bodyPr/>
                    <a:lstStyle/>
                    <a:p>
                      <a:r>
                        <a:rPr lang="en-GB" sz="1800" kern="1200" dirty="0" smtClean="0">
                          <a:solidFill>
                            <a:schemeClr val="dk1"/>
                          </a:solidFill>
                          <a:latin typeface="Times New Roman" pitchFamily="18" charset="0"/>
                          <a:ea typeface="+mn-ea"/>
                          <a:cs typeface="Times New Roman" pitchFamily="18" charset="0"/>
                        </a:rPr>
                        <a:t>1</a:t>
                      </a:r>
                      <a:r>
                        <a:rPr lang="en-US" sz="1800" kern="1200" dirty="0" smtClean="0">
                          <a:solidFill>
                            <a:schemeClr val="dk1"/>
                          </a:solidFill>
                          <a:latin typeface="Times New Roman" pitchFamily="18" charset="0"/>
                          <a:ea typeface="+mn-ea"/>
                          <a:cs typeface="Times New Roman" pitchFamily="18" charset="0"/>
                        </a:rPr>
                        <a:t>.</a:t>
                      </a:r>
                      <a:r>
                        <a:rPr lang="en-GB" sz="1800" kern="1200" dirty="0" smtClean="0">
                          <a:solidFill>
                            <a:schemeClr val="dk1"/>
                          </a:solidFill>
                          <a:latin typeface="Times New Roman" pitchFamily="18" charset="0"/>
                          <a:ea typeface="+mn-ea"/>
                          <a:cs typeface="Times New Roman" pitchFamily="18" charset="0"/>
                        </a:rPr>
                        <a:t>975</a:t>
                      </a:r>
                      <a:r>
                        <a:rPr lang="en-US" sz="1800" kern="1200" dirty="0" smtClean="0">
                          <a:solidFill>
                            <a:schemeClr val="dk1"/>
                          </a:solidFill>
                          <a:latin typeface="Times New Roman" pitchFamily="18" charset="0"/>
                          <a:ea typeface="+mn-ea"/>
                          <a:cs typeface="Times New Roman" pitchFamily="18" charset="0"/>
                        </a:rPr>
                        <a:t>(0.06)</a:t>
                      </a:r>
                      <a:endParaRPr lang="el-GR" dirty="0">
                        <a:latin typeface="Times New Roman" pitchFamily="18" charset="0"/>
                        <a:cs typeface="Times New Roman" pitchFamily="18" charset="0"/>
                      </a:endParaRPr>
                    </a:p>
                  </a:txBody>
                  <a:tcPr/>
                </a:tc>
              </a:tr>
              <a:tr h="370840">
                <a:tc>
                  <a:txBody>
                    <a:bodyPr/>
                    <a:lstStyle/>
                    <a:p>
                      <a:pPr>
                        <a:lnSpc>
                          <a:spcPct val="115000"/>
                        </a:lnSpc>
                        <a:spcAft>
                          <a:spcPts val="0"/>
                        </a:spcAft>
                      </a:pPr>
                      <a:r>
                        <a:rPr lang="en-GB" sz="1800" b="1" i="1" dirty="0">
                          <a:solidFill>
                            <a:srgbClr val="000000"/>
                          </a:solidFill>
                          <a:latin typeface="Times New Roman" pitchFamily="18" charset="0"/>
                          <a:ea typeface="Times New Roman"/>
                          <a:cs typeface="Times New Roman" pitchFamily="18" charset="0"/>
                        </a:rPr>
                        <a:t>RDPERS</a:t>
                      </a:r>
                      <a:endParaRPr lang="el-GR" sz="1800" dirty="0">
                        <a:latin typeface="Times New Roman" pitchFamily="18" charset="0"/>
                        <a:ea typeface="Calibri"/>
                        <a:cs typeface="Times New Roman" pitchFamily="18" charset="0"/>
                      </a:endParaRPr>
                    </a:p>
                  </a:txBody>
                  <a:tcPr marL="68580" marR="68580" marT="0" marB="0" anchor="b"/>
                </a:tc>
                <a:tc>
                  <a:txBody>
                    <a:bodyPr/>
                    <a:lstStyle/>
                    <a:p>
                      <a:r>
                        <a:rPr lang="en-GB" sz="1800" kern="1200" dirty="0" smtClean="0">
                          <a:solidFill>
                            <a:schemeClr val="dk1"/>
                          </a:solidFill>
                          <a:latin typeface="Times New Roman" pitchFamily="18" charset="0"/>
                          <a:ea typeface="+mn-ea"/>
                          <a:cs typeface="Times New Roman" pitchFamily="18" charset="0"/>
                        </a:rPr>
                        <a:t>0</a:t>
                      </a:r>
                      <a:r>
                        <a:rPr lang="en-US" sz="1800" kern="1200" dirty="0" smtClean="0">
                          <a:solidFill>
                            <a:schemeClr val="dk1"/>
                          </a:solidFill>
                          <a:latin typeface="Times New Roman" pitchFamily="18" charset="0"/>
                          <a:ea typeface="+mn-ea"/>
                          <a:cs typeface="Times New Roman" pitchFamily="18" charset="0"/>
                        </a:rPr>
                        <a:t>.</a:t>
                      </a:r>
                      <a:r>
                        <a:rPr lang="en-GB" sz="1800" kern="1200" dirty="0" smtClean="0">
                          <a:solidFill>
                            <a:schemeClr val="dk1"/>
                          </a:solidFill>
                          <a:latin typeface="Times New Roman" pitchFamily="18" charset="0"/>
                          <a:ea typeface="+mn-ea"/>
                          <a:cs typeface="Times New Roman" pitchFamily="18" charset="0"/>
                        </a:rPr>
                        <a:t>851</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0</a:t>
                      </a:r>
                      <a:r>
                        <a:rPr lang="en-US" sz="1800" kern="1200" dirty="0" smtClean="0">
                          <a:solidFill>
                            <a:schemeClr val="dk1"/>
                          </a:solidFill>
                          <a:latin typeface="Times New Roman" pitchFamily="18" charset="0"/>
                          <a:ea typeface="+mn-ea"/>
                          <a:cs typeface="Times New Roman" pitchFamily="18" charset="0"/>
                        </a:rPr>
                        <a:t>.</a:t>
                      </a:r>
                      <a:r>
                        <a:rPr lang="en-GB" sz="1800" kern="1200" dirty="0" smtClean="0">
                          <a:solidFill>
                            <a:schemeClr val="dk1"/>
                          </a:solidFill>
                          <a:latin typeface="Times New Roman" pitchFamily="18" charset="0"/>
                          <a:ea typeface="+mn-ea"/>
                          <a:cs typeface="Times New Roman" pitchFamily="18" charset="0"/>
                        </a:rPr>
                        <a:t>01</a:t>
                      </a:r>
                      <a:r>
                        <a:rPr lang="en-US" sz="1800" kern="1200" dirty="0" smtClean="0">
                          <a:solidFill>
                            <a:schemeClr val="dk1"/>
                          </a:solidFill>
                          <a:latin typeface="Times New Roman" pitchFamily="18" charset="0"/>
                          <a:ea typeface="+mn-ea"/>
                          <a:cs typeface="Times New Roman" pitchFamily="18" charset="0"/>
                        </a:rPr>
                        <a:t>19</a:t>
                      </a:r>
                      <a:endParaRPr lang="el-GR" dirty="0">
                        <a:latin typeface="Times New Roman" pitchFamily="18" charset="0"/>
                        <a:cs typeface="Times New Roman" pitchFamily="18" charset="0"/>
                      </a:endParaRPr>
                    </a:p>
                  </a:txBody>
                  <a:tcPr/>
                </a:tc>
                <a:tc>
                  <a:txBody>
                    <a:bodyPr/>
                    <a:lstStyle/>
                    <a:p>
                      <a:r>
                        <a:rPr lang="en-GB" sz="1800" kern="1200" dirty="0" smtClean="0">
                          <a:solidFill>
                            <a:schemeClr val="dk1"/>
                          </a:solidFill>
                          <a:latin typeface="Times New Roman" pitchFamily="18" charset="0"/>
                          <a:ea typeface="+mn-ea"/>
                          <a:cs typeface="Times New Roman" pitchFamily="18" charset="0"/>
                        </a:rPr>
                        <a:t>49</a:t>
                      </a:r>
                      <a:r>
                        <a:rPr lang="en-US" sz="1800" kern="1200" dirty="0" smtClean="0">
                          <a:solidFill>
                            <a:schemeClr val="dk1"/>
                          </a:solidFill>
                          <a:latin typeface="Times New Roman" pitchFamily="18" charset="0"/>
                          <a:ea typeface="+mn-ea"/>
                          <a:cs typeface="Times New Roman" pitchFamily="18" charset="0"/>
                        </a:rPr>
                        <a:t>.</a:t>
                      </a:r>
                      <a:r>
                        <a:rPr lang="en-GB" sz="1800" kern="1200" dirty="0" smtClean="0">
                          <a:solidFill>
                            <a:schemeClr val="dk1"/>
                          </a:solidFill>
                          <a:latin typeface="Times New Roman" pitchFamily="18" charset="0"/>
                          <a:ea typeface="+mn-ea"/>
                          <a:cs typeface="Times New Roman" pitchFamily="18" charset="0"/>
                        </a:rPr>
                        <a:t>8</a:t>
                      </a:r>
                      <a:r>
                        <a:rPr lang="en-US" sz="1800" kern="1200" dirty="0" smtClean="0">
                          <a:solidFill>
                            <a:schemeClr val="dk1"/>
                          </a:solidFill>
                          <a:latin typeface="Times New Roman" pitchFamily="18" charset="0"/>
                          <a:ea typeface="+mn-ea"/>
                          <a:cs typeface="Times New Roman" pitchFamily="18" charset="0"/>
                        </a:rPr>
                        <a:t>4 (0.0)</a:t>
                      </a:r>
                      <a:endParaRPr lang="el-GR" dirty="0">
                        <a:latin typeface="Times New Roman" pitchFamily="18" charset="0"/>
                        <a:cs typeface="Times New Roman" pitchFamily="18" charset="0"/>
                      </a:endParaRPr>
                    </a:p>
                  </a:txBody>
                  <a:tcPr/>
                </a:tc>
                <a:tc>
                  <a:txBody>
                    <a:bodyPr/>
                    <a:lstStyle/>
                    <a:p>
                      <a:pPr algn="ctr">
                        <a:lnSpc>
                          <a:spcPct val="115000"/>
                        </a:lnSpc>
                        <a:spcAft>
                          <a:spcPts val="0"/>
                        </a:spcAft>
                      </a:pPr>
                      <a:r>
                        <a:rPr lang="en-GB" sz="1800" dirty="0">
                          <a:solidFill>
                            <a:srgbClr val="000000"/>
                          </a:solidFill>
                          <a:latin typeface="Times New Roman" pitchFamily="18" charset="0"/>
                          <a:ea typeface="Times New Roman"/>
                          <a:cs typeface="Times New Roman" pitchFamily="18" charset="0"/>
                        </a:rPr>
                        <a:t>1</a:t>
                      </a:r>
                      <a:r>
                        <a:rPr lang="en-US" sz="1800" dirty="0">
                          <a:solidFill>
                            <a:srgbClr val="000000"/>
                          </a:solidFill>
                          <a:latin typeface="Times New Roman" pitchFamily="18" charset="0"/>
                          <a:ea typeface="Times New Roman"/>
                          <a:cs typeface="Times New Roman" pitchFamily="18" charset="0"/>
                        </a:rPr>
                        <a:t>.</a:t>
                      </a:r>
                      <a:r>
                        <a:rPr lang="en-GB" sz="1800" dirty="0">
                          <a:solidFill>
                            <a:srgbClr val="000000"/>
                          </a:solidFill>
                          <a:latin typeface="Times New Roman" pitchFamily="18" charset="0"/>
                          <a:ea typeface="Times New Roman"/>
                          <a:cs typeface="Times New Roman" pitchFamily="18" charset="0"/>
                        </a:rPr>
                        <a:t>048</a:t>
                      </a:r>
                      <a:r>
                        <a:rPr lang="en-US" sz="1800" dirty="0">
                          <a:solidFill>
                            <a:srgbClr val="000000"/>
                          </a:solidFill>
                          <a:latin typeface="Times New Roman" pitchFamily="18" charset="0"/>
                          <a:ea typeface="Times New Roman"/>
                          <a:cs typeface="Times New Roman" pitchFamily="18" charset="0"/>
                        </a:rPr>
                        <a:t> (0.4)</a:t>
                      </a:r>
                      <a:endParaRPr lang="el-GR" sz="1800" dirty="0">
                        <a:latin typeface="Times New Roman" pitchFamily="18" charset="0"/>
                        <a:ea typeface="Calibri"/>
                        <a:cs typeface="Times New Roman" pitchFamily="18" charset="0"/>
                      </a:endParaRPr>
                    </a:p>
                  </a:txBody>
                  <a:tcPr marL="68580" marR="68580" marT="0" marB="0" anchor="ctr"/>
                </a:tc>
              </a:tr>
              <a:tr h="370840">
                <a:tc gridSpan="5">
                  <a:txBody>
                    <a:bodyPr/>
                    <a:lstStyle/>
                    <a:p>
                      <a:pPr>
                        <a:lnSpc>
                          <a:spcPct val="115000"/>
                        </a:lnSpc>
                        <a:spcAft>
                          <a:spcPts val="0"/>
                        </a:spcAft>
                      </a:pPr>
                      <a:r>
                        <a:rPr lang="en-US" sz="1800" kern="1200" dirty="0" smtClean="0">
                          <a:solidFill>
                            <a:schemeClr val="dk1"/>
                          </a:solidFill>
                          <a:latin typeface="+mn-lt"/>
                          <a:ea typeface="+mn-ea"/>
                          <a:cs typeface="+mn-cs"/>
                        </a:rPr>
                        <a:t> </a:t>
                      </a:r>
                      <a:r>
                        <a:rPr lang="en-US" sz="1800" kern="1200" dirty="0" smtClean="0">
                          <a:solidFill>
                            <a:schemeClr val="dk1"/>
                          </a:solidFill>
                          <a:latin typeface="Times New Roman" pitchFamily="18" charset="0"/>
                          <a:ea typeface="+mn-ea"/>
                          <a:cs typeface="Times New Roman" pitchFamily="18" charset="0"/>
                        </a:rPr>
                        <a:t>Notes: F-test for regional and time effects (Probability of F in parentheses)</a:t>
                      </a:r>
                      <a:endParaRPr lang="el-GR" sz="1800" dirty="0">
                        <a:latin typeface="Times New Roman" pitchFamily="18" charset="0"/>
                        <a:ea typeface="Calibri"/>
                        <a:cs typeface="Times New Roman" pitchFamily="18" charset="0"/>
                      </a:endParaRPr>
                    </a:p>
                  </a:txBody>
                  <a:tcPr marL="68580" marR="68580" marT="0" marB="0" anchor="b"/>
                </a:tc>
                <a:tc hMerge="1">
                  <a:txBody>
                    <a:bodyPr/>
                    <a:lstStyle/>
                    <a:p>
                      <a:endParaRPr lang="el-GR" dirty="0">
                        <a:latin typeface="Times New Roman" pitchFamily="18" charset="0"/>
                        <a:cs typeface="Times New Roman" pitchFamily="18" charset="0"/>
                      </a:endParaRPr>
                    </a:p>
                  </a:txBody>
                  <a:tcPr/>
                </a:tc>
                <a:tc hMerge="1">
                  <a:txBody>
                    <a:bodyPr/>
                    <a:lstStyle/>
                    <a:p>
                      <a:endParaRPr lang="el-GR" dirty="0">
                        <a:latin typeface="Times New Roman" pitchFamily="18" charset="0"/>
                        <a:cs typeface="Times New Roman" pitchFamily="18" charset="0"/>
                      </a:endParaRPr>
                    </a:p>
                  </a:txBody>
                  <a:tcPr/>
                </a:tc>
                <a:tc hMerge="1">
                  <a:txBody>
                    <a:bodyPr/>
                    <a:lstStyle/>
                    <a:p>
                      <a:endParaRPr lang="el-GR" dirty="0">
                        <a:latin typeface="Times New Roman" pitchFamily="18" charset="0"/>
                        <a:cs typeface="Times New Roman" pitchFamily="18" charset="0"/>
                      </a:endParaRPr>
                    </a:p>
                  </a:txBody>
                  <a:tcPr/>
                </a:tc>
                <a:tc hMerge="1">
                  <a:txBody>
                    <a:bodyPr/>
                    <a:lstStyle/>
                    <a:p>
                      <a:pPr algn="ctr">
                        <a:lnSpc>
                          <a:spcPct val="115000"/>
                        </a:lnSpc>
                        <a:spcAft>
                          <a:spcPts val="0"/>
                        </a:spcAft>
                      </a:pPr>
                      <a:endParaRPr lang="el-GR" sz="1800" dirty="0">
                        <a:latin typeface="Times New Roman" pitchFamily="18" charset="0"/>
                        <a:ea typeface="Calibri"/>
                        <a:cs typeface="Times New Roman" pitchFamily="18" charset="0"/>
                      </a:endParaRPr>
                    </a:p>
                  </a:txBody>
                  <a:tcPr marL="68580" marR="68580" marT="0" marB="0" anchor="ct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latin typeface="Times New Roman" pitchFamily="18" charset="0"/>
                <a:cs typeface="Times New Roman" pitchFamily="18" charset="0"/>
              </a:rPr>
              <a:t>5. Εμπειρικά αποτελέσματα</a:t>
            </a:r>
            <a:r>
              <a:rPr lang="en-US" sz="2400" b="1" dirty="0" smtClean="0">
                <a:latin typeface="Times New Roman" pitchFamily="18" charset="0"/>
                <a:cs typeface="Times New Roman" pitchFamily="18" charset="0"/>
              </a:rPr>
              <a:t> (</a:t>
            </a:r>
            <a:r>
              <a:rPr lang="el-GR" sz="2400" b="1" dirty="0" smtClean="0">
                <a:latin typeface="Times New Roman" pitchFamily="18" charset="0"/>
                <a:cs typeface="Times New Roman" pitchFamily="18" charset="0"/>
              </a:rPr>
              <a:t>συνέχεια)</a:t>
            </a:r>
            <a:endParaRPr lang="el-GR" sz="2400" dirty="0"/>
          </a:p>
        </p:txBody>
      </p:sp>
      <p:graphicFrame>
        <p:nvGraphicFramePr>
          <p:cNvPr id="4" name="3 - Θέση περιεχομένου"/>
          <p:cNvGraphicFramePr>
            <a:graphicFrameLocks noGrp="1"/>
          </p:cNvGraphicFramePr>
          <p:nvPr>
            <p:ph idx="1"/>
          </p:nvPr>
        </p:nvGraphicFramePr>
        <p:xfrm>
          <a:off x="323528" y="1032764"/>
          <a:ext cx="8229600" cy="5843016"/>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gridSpan="5">
                  <a:txBody>
                    <a:bodyPr/>
                    <a:lstStyle/>
                    <a:p>
                      <a:r>
                        <a:rPr lang="el-GR" dirty="0" smtClean="0">
                          <a:latin typeface="Times New Roman" pitchFamily="18" charset="0"/>
                          <a:cs typeface="Times New Roman" pitchFamily="18" charset="0"/>
                        </a:rPr>
                        <a:t>Πίνακας</a:t>
                      </a:r>
                      <a:r>
                        <a:rPr lang="el-GR" baseline="0" dirty="0" smtClean="0">
                          <a:latin typeface="Times New Roman" pitchFamily="18" charset="0"/>
                          <a:cs typeface="Times New Roman" pitchFamily="18" charset="0"/>
                        </a:rPr>
                        <a:t> 2. Μέτρα περιγραφικής στατιστικής των μεταβλητών (Ν=117)</a:t>
                      </a:r>
                      <a:endParaRPr lang="el-GR" dirty="0">
                        <a:latin typeface="Times New Roman" pitchFamily="18" charset="0"/>
                        <a:cs typeface="Times New Roman" pitchFamily="18" charset="0"/>
                      </a:endParaRPr>
                    </a:p>
                  </a:txBody>
                  <a:tcPr/>
                </a:tc>
                <a:tc hMerge="1">
                  <a:txBody>
                    <a:bodyPr/>
                    <a:lstStyle/>
                    <a:p>
                      <a:endParaRPr lang="el-GR"/>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r>
              <a:tr h="370840">
                <a:tc>
                  <a:txBody>
                    <a:bodyPr/>
                    <a:lstStyle/>
                    <a:p>
                      <a:r>
                        <a:rPr lang="en-US" sz="1800" b="1" kern="1200" dirty="0" smtClean="0">
                          <a:solidFill>
                            <a:schemeClr val="dk1"/>
                          </a:solidFill>
                          <a:latin typeface="Times New Roman" pitchFamily="18" charset="0"/>
                          <a:ea typeface="+mn-ea"/>
                          <a:cs typeface="Times New Roman" pitchFamily="18" charset="0"/>
                        </a:rPr>
                        <a:t>Variables</a:t>
                      </a:r>
                      <a:endParaRPr lang="el-GR" dirty="0">
                        <a:latin typeface="Times New Roman" pitchFamily="18" charset="0"/>
                        <a:cs typeface="Times New Roman" pitchFamily="18" charset="0"/>
                      </a:endParaRPr>
                    </a:p>
                  </a:txBody>
                  <a:tcPr/>
                </a:tc>
                <a:tc>
                  <a:txBody>
                    <a:bodyPr/>
                    <a:lstStyle/>
                    <a:p>
                      <a:r>
                        <a:rPr lang="en-US" sz="1800" b="1" kern="1200" dirty="0" smtClean="0">
                          <a:solidFill>
                            <a:schemeClr val="dk1"/>
                          </a:solidFill>
                          <a:latin typeface="Times New Roman" pitchFamily="18" charset="0"/>
                          <a:ea typeface="+mn-ea"/>
                          <a:cs typeface="Times New Roman" pitchFamily="18" charset="0"/>
                        </a:rPr>
                        <a:t>Mean</a:t>
                      </a:r>
                      <a:endParaRPr lang="el-GR" dirty="0">
                        <a:latin typeface="Times New Roman" pitchFamily="18" charset="0"/>
                        <a:cs typeface="Times New Roman" pitchFamily="18" charset="0"/>
                      </a:endParaRPr>
                    </a:p>
                  </a:txBody>
                  <a:tcPr/>
                </a:tc>
                <a:tc>
                  <a:txBody>
                    <a:bodyPr/>
                    <a:lstStyle/>
                    <a:p>
                      <a:r>
                        <a:rPr lang="en-US" sz="1800" b="1" kern="1200" dirty="0" smtClean="0">
                          <a:solidFill>
                            <a:schemeClr val="dk1"/>
                          </a:solidFill>
                          <a:latin typeface="Times New Roman" pitchFamily="18" charset="0"/>
                          <a:ea typeface="+mn-ea"/>
                          <a:cs typeface="Times New Roman" pitchFamily="18" charset="0"/>
                        </a:rPr>
                        <a:t>Std. Deviation</a:t>
                      </a:r>
                      <a:endParaRPr lang="el-GR" dirty="0">
                        <a:latin typeface="Times New Roman" pitchFamily="18" charset="0"/>
                        <a:cs typeface="Times New Roman" pitchFamily="18" charset="0"/>
                      </a:endParaRPr>
                    </a:p>
                  </a:txBody>
                  <a:tcPr/>
                </a:tc>
                <a:tc>
                  <a:txBody>
                    <a:bodyPr/>
                    <a:lstStyle/>
                    <a:p>
                      <a:r>
                        <a:rPr lang="en-US" sz="1800" b="1" kern="1200" dirty="0" smtClean="0">
                          <a:solidFill>
                            <a:schemeClr val="dk1"/>
                          </a:solidFill>
                          <a:latin typeface="Times New Roman" pitchFamily="18" charset="0"/>
                          <a:ea typeface="+mn-ea"/>
                          <a:cs typeface="Times New Roman" pitchFamily="18" charset="0"/>
                        </a:rPr>
                        <a:t>Min</a:t>
                      </a:r>
                      <a:endParaRPr lang="el-GR" dirty="0">
                        <a:latin typeface="Times New Roman" pitchFamily="18" charset="0"/>
                        <a:cs typeface="Times New Roman" pitchFamily="18" charset="0"/>
                      </a:endParaRPr>
                    </a:p>
                  </a:txBody>
                  <a:tcPr/>
                </a:tc>
                <a:tc>
                  <a:txBody>
                    <a:bodyPr/>
                    <a:lstStyle/>
                    <a:p>
                      <a:r>
                        <a:rPr lang="en-US" sz="1800" b="1" kern="1200" dirty="0" smtClean="0">
                          <a:solidFill>
                            <a:schemeClr val="dk1"/>
                          </a:solidFill>
                          <a:latin typeface="Times New Roman" pitchFamily="18" charset="0"/>
                          <a:ea typeface="+mn-ea"/>
                          <a:cs typeface="Times New Roman" pitchFamily="18" charset="0"/>
                        </a:rPr>
                        <a:t>Max</a:t>
                      </a:r>
                      <a:endParaRPr lang="el-GR" dirty="0">
                        <a:latin typeface="Times New Roman" pitchFamily="18" charset="0"/>
                        <a:cs typeface="Times New Roman" pitchFamily="18" charset="0"/>
                      </a:endParaRPr>
                    </a:p>
                  </a:txBody>
                  <a:tcPr/>
                </a:tc>
              </a:tr>
              <a:tr h="370840">
                <a:tc>
                  <a:txBody>
                    <a:bodyPr/>
                    <a:lstStyle/>
                    <a:p>
                      <a:pPr>
                        <a:lnSpc>
                          <a:spcPct val="115000"/>
                        </a:lnSpc>
                        <a:spcAft>
                          <a:spcPts val="0"/>
                        </a:spcAft>
                      </a:pPr>
                      <a:r>
                        <a:rPr lang="en-US" sz="1600" b="1" i="1" dirty="0">
                          <a:solidFill>
                            <a:srgbClr val="000000"/>
                          </a:solidFill>
                          <a:latin typeface="Times New Roman"/>
                          <a:ea typeface="Times New Roman"/>
                          <a:cs typeface="Times New Roman"/>
                        </a:rPr>
                        <a:t>1. NFFR</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solidFill>
                            <a:srgbClr val="000000"/>
                          </a:solidFill>
                          <a:latin typeface="Times New Roman"/>
                          <a:ea typeface="Times New Roman"/>
                          <a:cs typeface="Times New Roman"/>
                        </a:rPr>
                        <a:t>0.0105</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solidFill>
                            <a:srgbClr val="000000"/>
                          </a:solidFill>
                          <a:latin typeface="Times New Roman"/>
                          <a:ea typeface="Times New Roman"/>
                          <a:cs typeface="Times New Roman"/>
                        </a:rPr>
                        <a:t>0.0053</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solidFill>
                            <a:srgbClr val="000000"/>
                          </a:solidFill>
                          <a:latin typeface="Times New Roman"/>
                          <a:ea typeface="Times New Roman"/>
                          <a:cs typeface="Times New Roman"/>
                        </a:rPr>
                        <a:t>0.002</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solidFill>
                            <a:srgbClr val="000000"/>
                          </a:solidFill>
                          <a:latin typeface="Times New Roman"/>
                          <a:ea typeface="Times New Roman"/>
                          <a:cs typeface="Times New Roman"/>
                        </a:rPr>
                        <a:t>0.029</a:t>
                      </a:r>
                      <a:endParaRPr lang="el-GR" sz="1600" dirty="0">
                        <a:latin typeface="Calibri"/>
                        <a:ea typeface="Calibri"/>
                        <a:cs typeface="Times New Roman"/>
                      </a:endParaRPr>
                    </a:p>
                  </a:txBody>
                  <a:tcPr marL="68580" marR="68580" marT="0" marB="0" anchor="ctr"/>
                </a:tc>
              </a:tr>
              <a:tr h="370840">
                <a:tc>
                  <a:txBody>
                    <a:bodyPr/>
                    <a:lstStyle/>
                    <a:p>
                      <a:pPr>
                        <a:lnSpc>
                          <a:spcPct val="115000"/>
                        </a:lnSpc>
                        <a:spcAft>
                          <a:spcPts val="0"/>
                        </a:spcAft>
                      </a:pPr>
                      <a:r>
                        <a:rPr lang="en-US" sz="1600" b="1" i="1" dirty="0">
                          <a:solidFill>
                            <a:srgbClr val="000000"/>
                          </a:solidFill>
                          <a:latin typeface="Times New Roman"/>
                          <a:ea typeface="Times New Roman"/>
                          <a:cs typeface="Times New Roman"/>
                        </a:rPr>
                        <a:t>2. UNEMP</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solidFill>
                            <a:srgbClr val="000000"/>
                          </a:solidFill>
                          <a:latin typeface="Times New Roman"/>
                          <a:ea typeface="Times New Roman"/>
                          <a:cs typeface="Times New Roman"/>
                        </a:rPr>
                        <a:t>0.1039</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0.0203</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0.065</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0.1656</a:t>
                      </a:r>
                      <a:endParaRPr lang="el-GR" sz="1600">
                        <a:latin typeface="Calibri"/>
                        <a:ea typeface="Calibri"/>
                        <a:cs typeface="Times New Roman"/>
                      </a:endParaRPr>
                    </a:p>
                  </a:txBody>
                  <a:tcPr marL="68580" marR="68580" marT="0" marB="0" anchor="ctr"/>
                </a:tc>
              </a:tr>
              <a:tr h="370840">
                <a:tc>
                  <a:txBody>
                    <a:bodyPr/>
                    <a:lstStyle/>
                    <a:p>
                      <a:pPr>
                        <a:lnSpc>
                          <a:spcPct val="115000"/>
                        </a:lnSpc>
                        <a:spcAft>
                          <a:spcPts val="0"/>
                        </a:spcAft>
                      </a:pPr>
                      <a:r>
                        <a:rPr lang="en-US" sz="1600" b="1" i="1">
                          <a:solidFill>
                            <a:srgbClr val="000000"/>
                          </a:solidFill>
                          <a:latin typeface="Times New Roman"/>
                          <a:ea typeface="Times New Roman"/>
                          <a:cs typeface="Times New Roman"/>
                        </a:rPr>
                        <a:t>3. GDPGR</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solidFill>
                            <a:srgbClr val="000000"/>
                          </a:solidFill>
                          <a:latin typeface="Times New Roman"/>
                          <a:ea typeface="Times New Roman"/>
                          <a:cs typeface="Times New Roman"/>
                        </a:rPr>
                        <a:t>0.0637</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solidFill>
                            <a:srgbClr val="000000"/>
                          </a:solidFill>
                          <a:latin typeface="Times New Roman"/>
                          <a:ea typeface="Times New Roman"/>
                          <a:cs typeface="Times New Roman"/>
                        </a:rPr>
                        <a:t>0.0168</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0.003</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0.1019</a:t>
                      </a:r>
                      <a:endParaRPr lang="el-GR" sz="1600">
                        <a:latin typeface="Calibri"/>
                        <a:ea typeface="Calibri"/>
                        <a:cs typeface="Times New Roman"/>
                      </a:endParaRPr>
                    </a:p>
                  </a:txBody>
                  <a:tcPr marL="68580" marR="68580" marT="0" marB="0" anchor="ctr"/>
                </a:tc>
              </a:tr>
              <a:tr h="370840">
                <a:tc>
                  <a:txBody>
                    <a:bodyPr/>
                    <a:lstStyle/>
                    <a:p>
                      <a:pPr>
                        <a:lnSpc>
                          <a:spcPct val="115000"/>
                        </a:lnSpc>
                        <a:spcAft>
                          <a:spcPts val="0"/>
                        </a:spcAft>
                      </a:pPr>
                      <a:r>
                        <a:rPr lang="en-US" sz="1600" b="1" i="1">
                          <a:solidFill>
                            <a:srgbClr val="000000"/>
                          </a:solidFill>
                          <a:latin typeface="Times New Roman"/>
                          <a:ea typeface="Times New Roman"/>
                          <a:cs typeface="Times New Roman"/>
                        </a:rPr>
                        <a:t>4. HOOVIND</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0.0339</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solidFill>
                            <a:srgbClr val="000000"/>
                          </a:solidFill>
                          <a:latin typeface="Times New Roman"/>
                          <a:ea typeface="Times New Roman"/>
                          <a:cs typeface="Times New Roman"/>
                        </a:rPr>
                        <a:t>0.0106</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0.018</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0.0707</a:t>
                      </a:r>
                      <a:endParaRPr lang="el-GR" sz="1600">
                        <a:latin typeface="Calibri"/>
                        <a:ea typeface="Calibri"/>
                        <a:cs typeface="Times New Roman"/>
                      </a:endParaRPr>
                    </a:p>
                  </a:txBody>
                  <a:tcPr marL="68580" marR="68580" marT="0" marB="0" anchor="ctr"/>
                </a:tc>
              </a:tr>
              <a:tr h="370840">
                <a:tc>
                  <a:txBody>
                    <a:bodyPr/>
                    <a:lstStyle/>
                    <a:p>
                      <a:pPr>
                        <a:lnSpc>
                          <a:spcPct val="115000"/>
                        </a:lnSpc>
                        <a:spcAft>
                          <a:spcPts val="0"/>
                        </a:spcAft>
                      </a:pPr>
                      <a:r>
                        <a:rPr lang="en-US" sz="1600" b="1" i="1">
                          <a:solidFill>
                            <a:srgbClr val="000000"/>
                          </a:solidFill>
                          <a:latin typeface="Times New Roman"/>
                          <a:ea typeface="Times New Roman"/>
                          <a:cs typeface="Times New Roman"/>
                        </a:rPr>
                        <a:t>5. INDINTENS1</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0.008</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0.0022</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0.0051</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0.0169</a:t>
                      </a:r>
                      <a:endParaRPr lang="el-GR" sz="1600">
                        <a:latin typeface="Calibri"/>
                        <a:ea typeface="Calibri"/>
                        <a:cs typeface="Times New Roman"/>
                      </a:endParaRPr>
                    </a:p>
                  </a:txBody>
                  <a:tcPr marL="68580" marR="68580" marT="0" marB="0" anchor="ctr"/>
                </a:tc>
              </a:tr>
              <a:tr h="370840">
                <a:tc>
                  <a:txBody>
                    <a:bodyPr/>
                    <a:lstStyle/>
                    <a:p>
                      <a:pPr>
                        <a:lnSpc>
                          <a:spcPct val="115000"/>
                        </a:lnSpc>
                        <a:spcAft>
                          <a:spcPts val="0"/>
                        </a:spcAft>
                      </a:pPr>
                      <a:r>
                        <a:rPr lang="en-US" sz="1600" b="1" i="1">
                          <a:solidFill>
                            <a:srgbClr val="000000"/>
                          </a:solidFill>
                          <a:latin typeface="Times New Roman"/>
                          <a:ea typeface="Times New Roman"/>
                          <a:cs typeface="Times New Roman"/>
                        </a:rPr>
                        <a:t>6. SCIENGIN</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0.0026</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0.0068</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solidFill>
                            <a:srgbClr val="000000"/>
                          </a:solidFill>
                          <a:latin typeface="Times New Roman"/>
                          <a:ea typeface="Times New Roman"/>
                          <a:cs typeface="Times New Roman"/>
                        </a:rPr>
                        <a:t>0.0001</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0.0289</a:t>
                      </a:r>
                      <a:endParaRPr lang="el-GR" sz="1600">
                        <a:latin typeface="Calibri"/>
                        <a:ea typeface="Calibri"/>
                        <a:cs typeface="Times New Roman"/>
                      </a:endParaRPr>
                    </a:p>
                  </a:txBody>
                  <a:tcPr marL="68580" marR="68580" marT="0" marB="0" anchor="ctr"/>
                </a:tc>
              </a:tr>
              <a:tr h="370840">
                <a:tc>
                  <a:txBody>
                    <a:bodyPr/>
                    <a:lstStyle/>
                    <a:p>
                      <a:pPr>
                        <a:lnSpc>
                          <a:spcPct val="115000"/>
                        </a:lnSpc>
                        <a:spcAft>
                          <a:spcPts val="0"/>
                        </a:spcAft>
                      </a:pPr>
                      <a:r>
                        <a:rPr lang="en-US" sz="1600" b="1" i="1">
                          <a:solidFill>
                            <a:srgbClr val="000000"/>
                          </a:solidFill>
                          <a:latin typeface="Times New Roman"/>
                          <a:ea typeface="Times New Roman"/>
                          <a:cs typeface="Times New Roman"/>
                        </a:rPr>
                        <a:t>7. PATINT</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4.36</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4.55</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0.0043</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16.91</a:t>
                      </a:r>
                      <a:endParaRPr lang="el-GR" sz="1600">
                        <a:latin typeface="Calibri"/>
                        <a:ea typeface="Calibri"/>
                        <a:cs typeface="Times New Roman"/>
                      </a:endParaRPr>
                    </a:p>
                  </a:txBody>
                  <a:tcPr marL="68580" marR="68580" marT="0" marB="0" anchor="ctr"/>
                </a:tc>
              </a:tr>
              <a:tr h="370840">
                <a:tc>
                  <a:txBody>
                    <a:bodyPr/>
                    <a:lstStyle/>
                    <a:p>
                      <a:pPr>
                        <a:lnSpc>
                          <a:spcPct val="115000"/>
                        </a:lnSpc>
                        <a:spcAft>
                          <a:spcPts val="0"/>
                        </a:spcAft>
                      </a:pPr>
                      <a:r>
                        <a:rPr lang="en-US" sz="1600" b="1" i="1">
                          <a:solidFill>
                            <a:srgbClr val="000000"/>
                          </a:solidFill>
                          <a:latin typeface="Times New Roman"/>
                          <a:ea typeface="Times New Roman"/>
                          <a:cs typeface="Times New Roman"/>
                        </a:rPr>
                        <a:t>8. SUNK</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0.7593</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0.3506</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0.0029</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0.8904</a:t>
                      </a:r>
                      <a:endParaRPr lang="el-GR" sz="1600">
                        <a:latin typeface="Calibri"/>
                        <a:ea typeface="Calibri"/>
                        <a:cs typeface="Times New Roman"/>
                      </a:endParaRPr>
                    </a:p>
                  </a:txBody>
                  <a:tcPr marL="68580" marR="68580" marT="0" marB="0" anchor="ctr"/>
                </a:tc>
              </a:tr>
              <a:tr h="370840">
                <a:tc>
                  <a:txBody>
                    <a:bodyPr/>
                    <a:lstStyle/>
                    <a:p>
                      <a:pPr>
                        <a:lnSpc>
                          <a:spcPct val="115000"/>
                        </a:lnSpc>
                        <a:spcAft>
                          <a:spcPts val="0"/>
                        </a:spcAft>
                      </a:pPr>
                      <a:r>
                        <a:rPr lang="en-US" sz="1600" b="1" i="1">
                          <a:solidFill>
                            <a:srgbClr val="000000"/>
                          </a:solidFill>
                          <a:latin typeface="Times New Roman"/>
                          <a:ea typeface="Times New Roman"/>
                          <a:cs typeface="Times New Roman"/>
                        </a:rPr>
                        <a:t>9.EMPSCITECH</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0.0134</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0.0333</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solidFill>
                            <a:srgbClr val="000000"/>
                          </a:solidFill>
                          <a:latin typeface="Times New Roman"/>
                          <a:ea typeface="Times New Roman"/>
                          <a:cs typeface="Times New Roman"/>
                        </a:rPr>
                        <a:t>0.0013</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0.1385</a:t>
                      </a:r>
                      <a:endParaRPr lang="el-GR" sz="1600">
                        <a:latin typeface="Calibri"/>
                        <a:ea typeface="Calibri"/>
                        <a:cs typeface="Times New Roman"/>
                      </a:endParaRPr>
                    </a:p>
                  </a:txBody>
                  <a:tcPr marL="68580" marR="68580" marT="0" marB="0" anchor="ctr"/>
                </a:tc>
              </a:tr>
              <a:tr h="370840">
                <a:tc>
                  <a:txBody>
                    <a:bodyPr/>
                    <a:lstStyle/>
                    <a:p>
                      <a:pPr>
                        <a:lnSpc>
                          <a:spcPct val="115000"/>
                        </a:lnSpc>
                        <a:spcAft>
                          <a:spcPts val="0"/>
                        </a:spcAft>
                      </a:pPr>
                      <a:r>
                        <a:rPr lang="en-US" sz="1600" b="1" i="1" dirty="0">
                          <a:solidFill>
                            <a:srgbClr val="000000"/>
                          </a:solidFill>
                          <a:latin typeface="Times New Roman"/>
                          <a:ea typeface="Times New Roman"/>
                          <a:cs typeface="Times New Roman"/>
                        </a:rPr>
                        <a:t>10.THEIL</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solidFill>
                            <a:srgbClr val="000000"/>
                          </a:solidFill>
                          <a:latin typeface="Times New Roman"/>
                          <a:ea typeface="Times New Roman"/>
                          <a:cs typeface="Times New Roman"/>
                        </a:rPr>
                        <a:t>4.2717</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solidFill>
                            <a:srgbClr val="000000"/>
                          </a:solidFill>
                          <a:latin typeface="Times New Roman"/>
                          <a:ea typeface="Times New Roman"/>
                          <a:cs typeface="Times New Roman"/>
                        </a:rPr>
                        <a:t>0.3178</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solidFill>
                            <a:srgbClr val="000000"/>
                          </a:solidFill>
                          <a:latin typeface="Times New Roman"/>
                          <a:ea typeface="Times New Roman"/>
                          <a:cs typeface="Times New Roman"/>
                        </a:rPr>
                        <a:t>3.7165</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solidFill>
                            <a:srgbClr val="000000"/>
                          </a:solidFill>
                          <a:latin typeface="Times New Roman"/>
                          <a:ea typeface="Times New Roman"/>
                          <a:cs typeface="Times New Roman"/>
                        </a:rPr>
                        <a:t>5.2268</a:t>
                      </a:r>
                      <a:endParaRPr lang="el-GR" sz="1600" dirty="0">
                        <a:latin typeface="Calibri"/>
                        <a:ea typeface="Calibri"/>
                        <a:cs typeface="Times New Roman"/>
                      </a:endParaRPr>
                    </a:p>
                  </a:txBody>
                  <a:tcPr marL="68580" marR="68580" marT="0" marB="0" anchor="ctr"/>
                </a:tc>
              </a:tr>
              <a:tr h="370840">
                <a:tc>
                  <a:txBody>
                    <a:bodyPr/>
                    <a:lstStyle/>
                    <a:p>
                      <a:pPr>
                        <a:lnSpc>
                          <a:spcPct val="115000"/>
                        </a:lnSpc>
                        <a:spcAft>
                          <a:spcPts val="0"/>
                        </a:spcAft>
                      </a:pPr>
                      <a:r>
                        <a:rPr lang="el-GR" sz="1600" b="1" i="1" dirty="0">
                          <a:solidFill>
                            <a:srgbClr val="000000"/>
                          </a:solidFill>
                          <a:latin typeface="Times New Roman"/>
                          <a:ea typeface="Times New Roman"/>
                          <a:cs typeface="Times New Roman"/>
                        </a:rPr>
                        <a:t>1</a:t>
                      </a:r>
                      <a:r>
                        <a:rPr lang="en-US" sz="1600" b="1" i="1" dirty="0">
                          <a:solidFill>
                            <a:srgbClr val="000000"/>
                          </a:solidFill>
                          <a:latin typeface="Times New Roman"/>
                          <a:ea typeface="Times New Roman"/>
                          <a:cs typeface="Times New Roman"/>
                        </a:rPr>
                        <a:t>4.</a:t>
                      </a:r>
                      <a:r>
                        <a:rPr lang="el-GR" sz="1600" b="1" i="1" dirty="0">
                          <a:solidFill>
                            <a:srgbClr val="000000"/>
                          </a:solidFill>
                          <a:latin typeface="Times New Roman"/>
                          <a:ea typeface="Times New Roman"/>
                          <a:cs typeface="Times New Roman"/>
                        </a:rPr>
                        <a:t> SMFP</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dirty="0">
                          <a:solidFill>
                            <a:srgbClr val="000000"/>
                          </a:solidFill>
                          <a:latin typeface="Times New Roman"/>
                          <a:ea typeface="Times New Roman"/>
                          <a:cs typeface="Times New Roman"/>
                        </a:rPr>
                        <a:t>0.949</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dirty="0">
                          <a:solidFill>
                            <a:srgbClr val="000000"/>
                          </a:solidFill>
                          <a:latin typeface="Times New Roman"/>
                          <a:ea typeface="Times New Roman"/>
                          <a:cs typeface="Times New Roman"/>
                        </a:rPr>
                        <a:t>0.0259</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dirty="0">
                          <a:solidFill>
                            <a:srgbClr val="000000"/>
                          </a:solidFill>
                          <a:latin typeface="Times New Roman"/>
                          <a:ea typeface="Times New Roman"/>
                          <a:cs typeface="Times New Roman"/>
                        </a:rPr>
                        <a:t>0.88</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dirty="0">
                          <a:solidFill>
                            <a:srgbClr val="000000"/>
                          </a:solidFill>
                          <a:latin typeface="Times New Roman"/>
                          <a:ea typeface="Times New Roman"/>
                          <a:cs typeface="Times New Roman"/>
                        </a:rPr>
                        <a:t>0.985</a:t>
                      </a:r>
                      <a:endParaRPr lang="el-GR" sz="1600" dirty="0">
                        <a:latin typeface="Calibri"/>
                        <a:ea typeface="Calibri"/>
                        <a:cs typeface="Times New Roman"/>
                      </a:endParaRPr>
                    </a:p>
                  </a:txBody>
                  <a:tcPr marL="68580" marR="68580" marT="0" marB="0" anchor="ctr"/>
                </a:tc>
              </a:tr>
              <a:tr h="370840">
                <a:tc>
                  <a:txBody>
                    <a:bodyPr/>
                    <a:lstStyle/>
                    <a:p>
                      <a:pPr>
                        <a:lnSpc>
                          <a:spcPct val="115000"/>
                        </a:lnSpc>
                        <a:spcAft>
                          <a:spcPts val="0"/>
                        </a:spcAft>
                      </a:pPr>
                      <a:r>
                        <a:rPr lang="el-GR" sz="1600" b="1" i="1">
                          <a:solidFill>
                            <a:srgbClr val="000000"/>
                          </a:solidFill>
                          <a:latin typeface="Times New Roman"/>
                          <a:ea typeface="Times New Roman"/>
                          <a:cs typeface="Times New Roman"/>
                        </a:rPr>
                        <a:t>1</a:t>
                      </a:r>
                      <a:r>
                        <a:rPr lang="en-US" sz="1600" b="1" i="1">
                          <a:solidFill>
                            <a:srgbClr val="000000"/>
                          </a:solidFill>
                          <a:latin typeface="Times New Roman"/>
                          <a:ea typeface="Times New Roman"/>
                          <a:cs typeface="Times New Roman"/>
                        </a:rPr>
                        <a:t>5.</a:t>
                      </a:r>
                      <a:r>
                        <a:rPr lang="el-GR" sz="1600" b="1" i="1">
                          <a:solidFill>
                            <a:srgbClr val="000000"/>
                          </a:solidFill>
                          <a:latin typeface="Times New Roman"/>
                          <a:ea typeface="Times New Roman"/>
                          <a:cs typeface="Times New Roman"/>
                        </a:rPr>
                        <a:t> RDEXP</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solidFill>
                            <a:srgbClr val="000000"/>
                          </a:solidFill>
                          <a:latin typeface="Times New Roman"/>
                          <a:ea typeface="Times New Roman"/>
                          <a:cs typeface="Times New Roman"/>
                        </a:rPr>
                        <a:t>1</a:t>
                      </a:r>
                      <a:r>
                        <a:rPr lang="en-US" sz="1600">
                          <a:solidFill>
                            <a:srgbClr val="000000"/>
                          </a:solidFill>
                          <a:latin typeface="Times New Roman"/>
                          <a:ea typeface="Times New Roman"/>
                          <a:cs typeface="Times New Roman"/>
                        </a:rPr>
                        <a:t>.</a:t>
                      </a:r>
                      <a:r>
                        <a:rPr lang="el-GR" sz="1600">
                          <a:solidFill>
                            <a:srgbClr val="000000"/>
                          </a:solidFill>
                          <a:latin typeface="Times New Roman"/>
                          <a:ea typeface="Times New Roman"/>
                          <a:cs typeface="Times New Roman"/>
                        </a:rPr>
                        <a:t>0</a:t>
                      </a:r>
                      <a:r>
                        <a:rPr lang="en-US" sz="1600">
                          <a:solidFill>
                            <a:srgbClr val="000000"/>
                          </a:solidFill>
                          <a:latin typeface="Times New Roman"/>
                          <a:ea typeface="Times New Roman"/>
                          <a:cs typeface="Times New Roman"/>
                        </a:rPr>
                        <a:t>8</a:t>
                      </a:r>
                      <a:r>
                        <a:rPr lang="el-GR" sz="1600">
                          <a:solidFill>
                            <a:srgbClr val="000000"/>
                          </a:solidFill>
                          <a:latin typeface="Times New Roman"/>
                          <a:ea typeface="Times New Roman"/>
                          <a:cs typeface="Times New Roman"/>
                        </a:rPr>
                        <a:t>38</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solidFill>
                            <a:srgbClr val="000000"/>
                          </a:solidFill>
                          <a:latin typeface="Times New Roman"/>
                          <a:ea typeface="Times New Roman"/>
                          <a:cs typeface="Times New Roman"/>
                        </a:rPr>
                        <a:t>3</a:t>
                      </a:r>
                      <a:r>
                        <a:rPr lang="en-US" sz="1600">
                          <a:solidFill>
                            <a:srgbClr val="000000"/>
                          </a:solidFill>
                          <a:latin typeface="Times New Roman"/>
                          <a:ea typeface="Times New Roman"/>
                          <a:cs typeface="Times New Roman"/>
                        </a:rPr>
                        <a:t>.</a:t>
                      </a:r>
                      <a:r>
                        <a:rPr lang="el-GR" sz="1600">
                          <a:solidFill>
                            <a:srgbClr val="000000"/>
                          </a:solidFill>
                          <a:latin typeface="Times New Roman"/>
                          <a:ea typeface="Times New Roman"/>
                          <a:cs typeface="Times New Roman"/>
                        </a:rPr>
                        <a:t>5947</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solidFill>
                            <a:srgbClr val="000000"/>
                          </a:solidFill>
                          <a:latin typeface="Times New Roman"/>
                          <a:ea typeface="Times New Roman"/>
                          <a:cs typeface="Times New Roman"/>
                        </a:rPr>
                        <a:t>0.0001</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dirty="0">
                          <a:solidFill>
                            <a:srgbClr val="000000"/>
                          </a:solidFill>
                          <a:latin typeface="Times New Roman"/>
                          <a:ea typeface="Times New Roman"/>
                          <a:cs typeface="Times New Roman"/>
                        </a:rPr>
                        <a:t>16.4</a:t>
                      </a:r>
                      <a:r>
                        <a:rPr lang="en-US" sz="1600" dirty="0">
                          <a:solidFill>
                            <a:srgbClr val="000000"/>
                          </a:solidFill>
                          <a:latin typeface="Times New Roman"/>
                          <a:ea typeface="Times New Roman"/>
                          <a:cs typeface="Times New Roman"/>
                        </a:rPr>
                        <a:t>7</a:t>
                      </a:r>
                      <a:endParaRPr lang="el-GR" sz="1600" dirty="0">
                        <a:latin typeface="Calibri"/>
                        <a:ea typeface="Calibri"/>
                        <a:cs typeface="Times New Roman"/>
                      </a:endParaRPr>
                    </a:p>
                  </a:txBody>
                  <a:tcPr marL="68580" marR="68580" marT="0" marB="0" anchor="ctr"/>
                </a:tc>
              </a:tr>
              <a:tr h="370840">
                <a:tc>
                  <a:txBody>
                    <a:bodyPr/>
                    <a:lstStyle/>
                    <a:p>
                      <a:pPr>
                        <a:lnSpc>
                          <a:spcPct val="115000"/>
                        </a:lnSpc>
                        <a:spcAft>
                          <a:spcPts val="0"/>
                        </a:spcAft>
                      </a:pPr>
                      <a:r>
                        <a:rPr lang="el-GR" sz="1600" b="1" i="1">
                          <a:solidFill>
                            <a:srgbClr val="000000"/>
                          </a:solidFill>
                          <a:latin typeface="Times New Roman"/>
                          <a:ea typeface="Times New Roman"/>
                          <a:cs typeface="Times New Roman"/>
                        </a:rPr>
                        <a:t>1</a:t>
                      </a:r>
                      <a:r>
                        <a:rPr lang="en-US" sz="1600" b="1" i="1">
                          <a:solidFill>
                            <a:srgbClr val="000000"/>
                          </a:solidFill>
                          <a:latin typeface="Times New Roman"/>
                          <a:ea typeface="Times New Roman"/>
                          <a:cs typeface="Times New Roman"/>
                        </a:rPr>
                        <a:t>6. </a:t>
                      </a:r>
                      <a:r>
                        <a:rPr lang="el-GR" sz="1600" b="1" i="1">
                          <a:solidFill>
                            <a:srgbClr val="000000"/>
                          </a:solidFill>
                          <a:latin typeface="Times New Roman"/>
                          <a:ea typeface="Times New Roman"/>
                          <a:cs typeface="Times New Roman"/>
                        </a:rPr>
                        <a:t>RDPUB</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1.1529</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3.2644</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solidFill>
                            <a:srgbClr val="000000"/>
                          </a:solidFill>
                          <a:latin typeface="Times New Roman"/>
                          <a:ea typeface="Times New Roman"/>
                          <a:cs typeface="Times New Roman"/>
                        </a:rPr>
                        <a:t>0.001</a:t>
                      </a:r>
                      <a:endParaRPr lang="el-GR" sz="16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solidFill>
                            <a:srgbClr val="000000"/>
                          </a:solidFill>
                          <a:latin typeface="Times New Roman"/>
                          <a:ea typeface="Times New Roman"/>
                          <a:cs typeface="Times New Roman"/>
                        </a:rPr>
                        <a:t>16.63</a:t>
                      </a:r>
                      <a:endParaRPr lang="el-GR" sz="1600" dirty="0">
                        <a:latin typeface="Calibri"/>
                        <a:ea typeface="Calibri"/>
                        <a:cs typeface="Times New Roman"/>
                      </a:endParaRPr>
                    </a:p>
                  </a:txBody>
                  <a:tcPr marL="68580" marR="68580" marT="0" marB="0" anchor="ctr"/>
                </a:tc>
              </a:tr>
              <a:tr h="0">
                <a:tc>
                  <a:txBody>
                    <a:bodyPr/>
                    <a:lstStyle/>
                    <a:p>
                      <a:pPr>
                        <a:lnSpc>
                          <a:spcPct val="115000"/>
                        </a:lnSpc>
                        <a:spcAft>
                          <a:spcPts val="0"/>
                        </a:spcAft>
                      </a:pPr>
                      <a:r>
                        <a:rPr lang="el-GR" sz="1600" b="1" i="1" dirty="0">
                          <a:solidFill>
                            <a:srgbClr val="000000"/>
                          </a:solidFill>
                          <a:latin typeface="Times New Roman"/>
                          <a:ea typeface="Times New Roman"/>
                          <a:cs typeface="Times New Roman"/>
                        </a:rPr>
                        <a:t>1</a:t>
                      </a:r>
                      <a:r>
                        <a:rPr lang="en-US" sz="1600" b="1" i="1" dirty="0">
                          <a:solidFill>
                            <a:srgbClr val="000000"/>
                          </a:solidFill>
                          <a:latin typeface="Times New Roman"/>
                          <a:ea typeface="Times New Roman"/>
                          <a:cs typeface="Times New Roman"/>
                        </a:rPr>
                        <a:t>7.</a:t>
                      </a:r>
                      <a:r>
                        <a:rPr lang="el-GR" sz="1600" b="1" i="1" dirty="0">
                          <a:solidFill>
                            <a:srgbClr val="000000"/>
                          </a:solidFill>
                          <a:latin typeface="Times New Roman"/>
                          <a:ea typeface="Times New Roman"/>
                          <a:cs typeface="Times New Roman"/>
                        </a:rPr>
                        <a:t> RDPERS</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dirty="0">
                          <a:solidFill>
                            <a:srgbClr val="000000"/>
                          </a:solidFill>
                          <a:latin typeface="Times New Roman"/>
                          <a:ea typeface="Times New Roman"/>
                          <a:cs typeface="Times New Roman"/>
                        </a:rPr>
                        <a:t>0.0183</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dirty="0">
                          <a:solidFill>
                            <a:srgbClr val="000000"/>
                          </a:solidFill>
                          <a:latin typeface="Times New Roman"/>
                          <a:ea typeface="Times New Roman"/>
                          <a:cs typeface="Times New Roman"/>
                        </a:rPr>
                        <a:t>0.0615</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solidFill>
                            <a:srgbClr val="000000"/>
                          </a:solidFill>
                          <a:latin typeface="Times New Roman"/>
                          <a:ea typeface="Times New Roman"/>
                          <a:cs typeface="Times New Roman"/>
                        </a:rPr>
                        <a:t>0.0015</a:t>
                      </a:r>
                      <a:endParaRPr lang="el-GR" sz="16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dirty="0">
                          <a:solidFill>
                            <a:srgbClr val="000000"/>
                          </a:solidFill>
                          <a:latin typeface="Times New Roman"/>
                          <a:ea typeface="Times New Roman"/>
                          <a:cs typeface="Times New Roman"/>
                        </a:rPr>
                        <a:t>0.3105</a:t>
                      </a:r>
                      <a:endParaRPr lang="el-GR" sz="1600" dirty="0">
                        <a:latin typeface="Calibri"/>
                        <a:ea typeface="Calibri"/>
                        <a:cs typeface="Times New Roman"/>
                      </a:endParaRPr>
                    </a:p>
                  </a:txBody>
                  <a:tcPr marL="68580" marR="68580" marT="0" marB="0" anchor="ct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latin typeface="Times New Roman" pitchFamily="18" charset="0"/>
                <a:cs typeface="Times New Roman" pitchFamily="18" charset="0"/>
              </a:rPr>
              <a:t>5. Εμπειρικά αποτελέσματα</a:t>
            </a:r>
            <a:r>
              <a:rPr lang="en-US" sz="2400" b="1" dirty="0" smtClean="0">
                <a:latin typeface="Times New Roman" pitchFamily="18" charset="0"/>
                <a:cs typeface="Times New Roman" pitchFamily="18" charset="0"/>
              </a:rPr>
              <a:t> (</a:t>
            </a:r>
            <a:r>
              <a:rPr lang="el-GR" sz="2400" b="1" dirty="0" smtClean="0">
                <a:latin typeface="Times New Roman" pitchFamily="18" charset="0"/>
                <a:cs typeface="Times New Roman" pitchFamily="18" charset="0"/>
              </a:rPr>
              <a:t>συνέχεια)</a:t>
            </a:r>
            <a:endParaRPr lang="el-GR" sz="2400" dirty="0"/>
          </a:p>
        </p:txBody>
      </p:sp>
      <p:graphicFrame>
        <p:nvGraphicFramePr>
          <p:cNvPr id="4" name="3 - Θέση περιεχομένου"/>
          <p:cNvGraphicFramePr>
            <a:graphicFrameLocks noGrp="1"/>
          </p:cNvGraphicFramePr>
          <p:nvPr>
            <p:ph idx="1"/>
          </p:nvPr>
        </p:nvGraphicFramePr>
        <p:xfrm>
          <a:off x="0" y="-47308"/>
          <a:ext cx="8229600" cy="6916420"/>
        </p:xfrm>
        <a:graphic>
          <a:graphicData uri="http://schemas.openxmlformats.org/drawingml/2006/table">
            <a:tbl>
              <a:tblPr firstRow="1" bandRow="1">
                <a:tableStyleId>{5C22544A-7EE6-4342-B048-85BDC9FD1C3A}</a:tableStyleId>
              </a:tblPr>
              <a:tblGrid>
                <a:gridCol w="822960"/>
                <a:gridCol w="822960"/>
                <a:gridCol w="822960"/>
                <a:gridCol w="822960"/>
                <a:gridCol w="822960"/>
                <a:gridCol w="822960"/>
                <a:gridCol w="822960"/>
                <a:gridCol w="822960"/>
                <a:gridCol w="822960"/>
                <a:gridCol w="822960"/>
              </a:tblGrid>
              <a:tr h="370840">
                <a:tc gridSpan="9">
                  <a:txBody>
                    <a:bodyPr/>
                    <a:lstStyle/>
                    <a:p>
                      <a:r>
                        <a:rPr lang="el-GR" sz="1800" b="1" kern="1200" dirty="0" smtClean="0">
                          <a:solidFill>
                            <a:schemeClr val="lt1"/>
                          </a:solidFill>
                          <a:latin typeface="Times New Roman" pitchFamily="18" charset="0"/>
                          <a:ea typeface="+mn-ea"/>
                          <a:cs typeface="Times New Roman" pitchFamily="18" charset="0"/>
                        </a:rPr>
                        <a:t>Πίνακας</a:t>
                      </a:r>
                      <a:r>
                        <a:rPr lang="en-US" sz="1800" b="1" kern="1200" dirty="0" smtClean="0">
                          <a:solidFill>
                            <a:schemeClr val="lt1"/>
                          </a:solidFill>
                          <a:latin typeface="Times New Roman" pitchFamily="18" charset="0"/>
                          <a:ea typeface="+mn-ea"/>
                          <a:cs typeface="Times New Roman" pitchFamily="18" charset="0"/>
                        </a:rPr>
                        <a:t> </a:t>
                      </a:r>
                      <a:r>
                        <a:rPr lang="el-GR" sz="1800" b="1" kern="1200" dirty="0" smtClean="0">
                          <a:solidFill>
                            <a:schemeClr val="lt1"/>
                          </a:solidFill>
                          <a:latin typeface="Times New Roman" pitchFamily="18" charset="0"/>
                          <a:ea typeface="+mn-ea"/>
                          <a:cs typeface="Times New Roman" pitchFamily="18" charset="0"/>
                        </a:rPr>
                        <a:t>3</a:t>
                      </a:r>
                      <a:r>
                        <a:rPr lang="en-US" sz="1800" b="1" kern="1200" dirty="0" smtClean="0">
                          <a:solidFill>
                            <a:schemeClr val="lt1"/>
                          </a:solidFill>
                          <a:latin typeface="Times New Roman" pitchFamily="18" charset="0"/>
                          <a:ea typeface="+mn-ea"/>
                          <a:cs typeface="Times New Roman" pitchFamily="18" charset="0"/>
                        </a:rPr>
                        <a:t>. Regional manufacturing employment shares</a:t>
                      </a:r>
                      <a:endParaRPr lang="el-GR" dirty="0">
                        <a:latin typeface="Times New Roman" pitchFamily="18" charset="0"/>
                        <a:cs typeface="Times New Roman" pitchFamily="18" charset="0"/>
                      </a:endParaRPr>
                    </a:p>
                  </a:txBody>
                  <a:tcPr/>
                </a:tc>
                <a:tc hMerge="1">
                  <a:txBody>
                    <a:bodyPr/>
                    <a:lstStyle/>
                    <a:p>
                      <a:endParaRPr lang="el-GR" dirty="0"/>
                    </a:p>
                  </a:txBody>
                  <a:tcPr/>
                </a:tc>
                <a:tc hMerge="1">
                  <a:txBody>
                    <a:bodyPr/>
                    <a:lstStyle/>
                    <a:p>
                      <a:endParaRPr lang="el-GR"/>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c hMerge="1">
                  <a:txBody>
                    <a:bodyPr/>
                    <a:lstStyle/>
                    <a:p>
                      <a:endParaRPr lang="el-GR"/>
                    </a:p>
                  </a:txBody>
                  <a:tcPr/>
                </a:tc>
                <a:tc hMerge="1">
                  <a:txBody>
                    <a:bodyPr/>
                    <a:lstStyle/>
                    <a:p>
                      <a:endParaRPr lang="el-GR"/>
                    </a:p>
                  </a:txBody>
                  <a:tcPr/>
                </a:tc>
                <a:tc hMerge="1">
                  <a:txBody>
                    <a:bodyPr/>
                    <a:lstStyle/>
                    <a:p>
                      <a:endParaRPr lang="el-GR" dirty="0"/>
                    </a:p>
                  </a:txBody>
                  <a:tcPr/>
                </a:tc>
                <a:tc>
                  <a:txBody>
                    <a:bodyPr/>
                    <a:lstStyle/>
                    <a:p>
                      <a:endParaRPr lang="el-GR"/>
                    </a:p>
                  </a:txBody>
                  <a:tcPr/>
                </a:tc>
              </a:tr>
              <a:tr h="370840">
                <a:tc>
                  <a:txBody>
                    <a:bodyPr/>
                    <a:lstStyle/>
                    <a:p>
                      <a:r>
                        <a:rPr lang="en-US" sz="1400" dirty="0" smtClean="0">
                          <a:latin typeface="Times New Roman" pitchFamily="18" charset="0"/>
                          <a:cs typeface="Times New Roman" pitchFamily="18" charset="0"/>
                        </a:rPr>
                        <a:t>Regions/Years</a:t>
                      </a:r>
                      <a:endParaRPr lang="el-GR" sz="1400" dirty="0">
                        <a:latin typeface="Times New Roman" pitchFamily="18" charset="0"/>
                        <a:cs typeface="Times New Roman" pitchFamily="18" charset="0"/>
                      </a:endParaRPr>
                    </a:p>
                  </a:txBody>
                  <a:tcPr/>
                </a:tc>
                <a:tc>
                  <a:txBody>
                    <a:bodyPr/>
                    <a:lstStyle/>
                    <a:p>
                      <a:pPr>
                        <a:lnSpc>
                          <a:spcPct val="115000"/>
                        </a:lnSpc>
                        <a:spcAft>
                          <a:spcPts val="0"/>
                        </a:spcAft>
                      </a:pPr>
                      <a:r>
                        <a:rPr lang="el-GR" sz="1000" dirty="0">
                          <a:solidFill>
                            <a:srgbClr val="000000"/>
                          </a:solidFill>
                          <a:latin typeface="Times New Roman"/>
                          <a:ea typeface="Times New Roman"/>
                          <a:cs typeface="Times New Roman"/>
                        </a:rPr>
                        <a:t>2002</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2003</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2004</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2005</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200</a:t>
                      </a:r>
                      <a:r>
                        <a:rPr lang="en-US" sz="1000">
                          <a:solidFill>
                            <a:srgbClr val="000000"/>
                          </a:solidFill>
                          <a:latin typeface="Times New Roman"/>
                          <a:ea typeface="Times New Roman"/>
                          <a:cs typeface="Times New Roman"/>
                        </a:rPr>
                        <a:t>6</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2007</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2008</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2009</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2010</a:t>
                      </a:r>
                      <a:endParaRPr lang="el-GR" sz="1100" dirty="0">
                        <a:latin typeface="Calibri"/>
                        <a:ea typeface="Calibri"/>
                        <a:cs typeface="Times New Roman"/>
                      </a:endParaRPr>
                    </a:p>
                  </a:txBody>
                  <a:tcPr marL="68580" marR="68580" marT="0" marB="0" anchor="b"/>
                </a:tc>
              </a:tr>
              <a:tr h="370840">
                <a:tc>
                  <a:txBody>
                    <a:bodyPr/>
                    <a:lstStyle/>
                    <a:p>
                      <a:pPr>
                        <a:lnSpc>
                          <a:spcPct val="115000"/>
                        </a:lnSpc>
                        <a:spcAft>
                          <a:spcPts val="0"/>
                        </a:spcAft>
                      </a:pPr>
                      <a:r>
                        <a:rPr lang="el-GR" sz="1000" dirty="0" err="1">
                          <a:solidFill>
                            <a:srgbClr val="000000"/>
                          </a:solidFill>
                          <a:latin typeface="Times New Roman"/>
                          <a:ea typeface="Times New Roman"/>
                          <a:cs typeface="Times New Roman"/>
                        </a:rPr>
                        <a:t>Anatoliki</a:t>
                      </a:r>
                      <a:r>
                        <a:rPr lang="el-GR" sz="1000" dirty="0">
                          <a:solidFill>
                            <a:srgbClr val="000000"/>
                          </a:solidFill>
                          <a:latin typeface="Times New Roman"/>
                          <a:ea typeface="Times New Roman"/>
                          <a:cs typeface="Times New Roman"/>
                        </a:rPr>
                        <a:t> </a:t>
                      </a:r>
                      <a:r>
                        <a:rPr lang="el-GR" sz="1000" dirty="0" err="1">
                          <a:solidFill>
                            <a:srgbClr val="000000"/>
                          </a:solidFill>
                          <a:latin typeface="Times New Roman"/>
                          <a:ea typeface="Times New Roman"/>
                          <a:cs typeface="Times New Roman"/>
                        </a:rPr>
                        <a:t>Makedonia</a:t>
                      </a:r>
                      <a:r>
                        <a:rPr lang="el-GR" sz="1000" dirty="0">
                          <a:solidFill>
                            <a:srgbClr val="000000"/>
                          </a:solidFill>
                          <a:latin typeface="Times New Roman"/>
                          <a:ea typeface="Times New Roman"/>
                          <a:cs typeface="Times New Roman"/>
                        </a:rPr>
                        <a:t>, </a:t>
                      </a:r>
                      <a:r>
                        <a:rPr lang="el-GR" sz="1000" dirty="0" err="1">
                          <a:solidFill>
                            <a:srgbClr val="000000"/>
                          </a:solidFill>
                          <a:latin typeface="Times New Roman"/>
                          <a:ea typeface="Times New Roman"/>
                          <a:cs typeface="Times New Roman"/>
                        </a:rPr>
                        <a:t>Thraki</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0.1254</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0.1354</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0.1322</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0.1395</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0.1238</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0.1085</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0.1110</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0.0918</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0.09</a:t>
                      </a:r>
                      <a:endParaRPr lang="el-GR" sz="1100" dirty="0">
                        <a:latin typeface="Calibri"/>
                        <a:ea typeface="Calibri"/>
                        <a:cs typeface="Times New Roman"/>
                      </a:endParaRPr>
                    </a:p>
                  </a:txBody>
                  <a:tcPr marL="68580" marR="68580" marT="0" marB="0" anchor="b"/>
                </a:tc>
              </a:tr>
              <a:tr h="370840">
                <a:tc>
                  <a:txBody>
                    <a:bodyPr/>
                    <a:lstStyle/>
                    <a:p>
                      <a:pPr>
                        <a:lnSpc>
                          <a:spcPct val="115000"/>
                        </a:lnSpc>
                        <a:spcAft>
                          <a:spcPts val="0"/>
                        </a:spcAft>
                      </a:pPr>
                      <a:r>
                        <a:rPr lang="el-GR" sz="1000">
                          <a:solidFill>
                            <a:srgbClr val="000000"/>
                          </a:solidFill>
                          <a:latin typeface="Times New Roman"/>
                          <a:ea typeface="Times New Roman"/>
                          <a:cs typeface="Times New Roman"/>
                        </a:rPr>
                        <a:t>Kentriki Makedonia</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0.1861</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0.1874</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0.1683</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0.1684</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0.1574</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0.1611</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0.1481</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0.1321</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0.13</a:t>
                      </a:r>
                      <a:endParaRPr lang="el-GR" sz="1100">
                        <a:latin typeface="Calibri"/>
                        <a:ea typeface="Calibri"/>
                        <a:cs typeface="Times New Roman"/>
                      </a:endParaRPr>
                    </a:p>
                  </a:txBody>
                  <a:tcPr marL="68580" marR="68580" marT="0" marB="0" anchor="b"/>
                </a:tc>
              </a:tr>
              <a:tr h="370840">
                <a:tc>
                  <a:txBody>
                    <a:bodyPr/>
                    <a:lstStyle/>
                    <a:p>
                      <a:pPr>
                        <a:lnSpc>
                          <a:spcPct val="115000"/>
                        </a:lnSpc>
                        <a:spcAft>
                          <a:spcPts val="0"/>
                        </a:spcAft>
                      </a:pPr>
                      <a:r>
                        <a:rPr lang="el-GR" sz="1000">
                          <a:solidFill>
                            <a:srgbClr val="000000"/>
                          </a:solidFill>
                          <a:latin typeface="Times New Roman"/>
                          <a:ea typeface="Times New Roman"/>
                          <a:cs typeface="Times New Roman"/>
                        </a:rPr>
                        <a:t>Dytiki Makedonia</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0.1160</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0.0982</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0.1227</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0.1180</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0.1361</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0.1106</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0.1102</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0.1151</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0.11</a:t>
                      </a:r>
                      <a:endParaRPr lang="el-GR" sz="1100">
                        <a:latin typeface="Calibri"/>
                        <a:ea typeface="Calibri"/>
                        <a:cs typeface="Times New Roman"/>
                      </a:endParaRPr>
                    </a:p>
                  </a:txBody>
                  <a:tcPr marL="68580" marR="68580" marT="0" marB="0" anchor="b"/>
                </a:tc>
              </a:tr>
              <a:tr h="370840">
                <a:tc>
                  <a:txBody>
                    <a:bodyPr/>
                    <a:lstStyle/>
                    <a:p>
                      <a:pPr>
                        <a:lnSpc>
                          <a:spcPct val="115000"/>
                        </a:lnSpc>
                        <a:spcAft>
                          <a:spcPts val="0"/>
                        </a:spcAft>
                      </a:pPr>
                      <a:r>
                        <a:rPr lang="el-GR" sz="1000">
                          <a:solidFill>
                            <a:srgbClr val="000000"/>
                          </a:solidFill>
                          <a:latin typeface="Times New Roman"/>
                          <a:ea typeface="Times New Roman"/>
                          <a:cs typeface="Times New Roman"/>
                        </a:rPr>
                        <a:t>Ipeiros</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0.0976</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0.0988</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0.101</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0.0973</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0.0890</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0.0848</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0.0896</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0.0934</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0.09</a:t>
                      </a:r>
                      <a:endParaRPr lang="el-GR" sz="1100">
                        <a:latin typeface="Calibri"/>
                        <a:ea typeface="Calibri"/>
                        <a:cs typeface="Times New Roman"/>
                      </a:endParaRPr>
                    </a:p>
                  </a:txBody>
                  <a:tcPr marL="68580" marR="68580" marT="0" marB="0" anchor="b"/>
                </a:tc>
              </a:tr>
              <a:tr h="370840">
                <a:tc>
                  <a:txBody>
                    <a:bodyPr/>
                    <a:lstStyle/>
                    <a:p>
                      <a:pPr>
                        <a:lnSpc>
                          <a:spcPct val="115000"/>
                        </a:lnSpc>
                        <a:spcAft>
                          <a:spcPts val="0"/>
                        </a:spcAft>
                      </a:pPr>
                      <a:r>
                        <a:rPr lang="el-GR" sz="1000">
                          <a:solidFill>
                            <a:srgbClr val="000000"/>
                          </a:solidFill>
                          <a:latin typeface="Times New Roman"/>
                          <a:ea typeface="Times New Roman"/>
                          <a:cs typeface="Times New Roman"/>
                        </a:rPr>
                        <a:t>Thessalia</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0.1215</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0.1168</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0.1184</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0.1192</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0.1293</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0.1169</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0.1222</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0.1269</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a:t>
                      </a:r>
                      <a:endParaRPr lang="el-GR" sz="1100">
                        <a:latin typeface="Calibri"/>
                        <a:ea typeface="Calibri"/>
                        <a:cs typeface="Times New Roman"/>
                      </a:endParaRPr>
                    </a:p>
                  </a:txBody>
                  <a:tcPr marL="68580" marR="68580" marT="0" marB="0" anchor="b"/>
                </a:tc>
              </a:tr>
              <a:tr h="370840">
                <a:tc>
                  <a:txBody>
                    <a:bodyPr/>
                    <a:lstStyle/>
                    <a:p>
                      <a:pPr>
                        <a:lnSpc>
                          <a:spcPct val="115000"/>
                        </a:lnSpc>
                        <a:spcAft>
                          <a:spcPts val="0"/>
                        </a:spcAft>
                      </a:pPr>
                      <a:r>
                        <a:rPr lang="el-GR" sz="1000">
                          <a:solidFill>
                            <a:srgbClr val="000000"/>
                          </a:solidFill>
                          <a:latin typeface="Times New Roman"/>
                          <a:ea typeface="Times New Roman"/>
                          <a:cs typeface="Times New Roman"/>
                        </a:rPr>
                        <a:t>Ionia Nisia</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0.0509</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0.0379</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0.03</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0.0498</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0.0492</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0.0480</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0.0443</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0.0352</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0.04</a:t>
                      </a:r>
                      <a:endParaRPr lang="el-GR" sz="1100">
                        <a:latin typeface="Calibri"/>
                        <a:ea typeface="Calibri"/>
                        <a:cs typeface="Times New Roman"/>
                      </a:endParaRPr>
                    </a:p>
                  </a:txBody>
                  <a:tcPr marL="68580" marR="68580" marT="0" marB="0" anchor="b"/>
                </a:tc>
              </a:tr>
              <a:tr h="370840">
                <a:tc>
                  <a:txBody>
                    <a:bodyPr/>
                    <a:lstStyle/>
                    <a:p>
                      <a:pPr>
                        <a:lnSpc>
                          <a:spcPct val="115000"/>
                        </a:lnSpc>
                        <a:spcAft>
                          <a:spcPts val="0"/>
                        </a:spcAft>
                      </a:pPr>
                      <a:r>
                        <a:rPr lang="el-GR" sz="1000">
                          <a:solidFill>
                            <a:srgbClr val="000000"/>
                          </a:solidFill>
                          <a:latin typeface="Times New Roman"/>
                          <a:ea typeface="Times New Roman"/>
                          <a:cs typeface="Times New Roman"/>
                        </a:rPr>
                        <a:t>Dytiki Ellada</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0.0936</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0.0819</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0.0853</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0.0839</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0.0856</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0.0819</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0.0798</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0.0867</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0.08</a:t>
                      </a:r>
                      <a:endParaRPr lang="el-GR" sz="1100">
                        <a:latin typeface="Calibri"/>
                        <a:ea typeface="Calibri"/>
                        <a:cs typeface="Times New Roman"/>
                      </a:endParaRPr>
                    </a:p>
                  </a:txBody>
                  <a:tcPr marL="68580" marR="68580" marT="0" marB="0" anchor="b"/>
                </a:tc>
              </a:tr>
              <a:tr h="370840">
                <a:tc>
                  <a:txBody>
                    <a:bodyPr/>
                    <a:lstStyle/>
                    <a:p>
                      <a:pPr>
                        <a:lnSpc>
                          <a:spcPct val="115000"/>
                        </a:lnSpc>
                        <a:spcAft>
                          <a:spcPts val="0"/>
                        </a:spcAft>
                      </a:pPr>
                      <a:r>
                        <a:rPr lang="el-GR" sz="1000">
                          <a:solidFill>
                            <a:srgbClr val="000000"/>
                          </a:solidFill>
                          <a:latin typeface="Times New Roman"/>
                          <a:ea typeface="Times New Roman"/>
                          <a:cs typeface="Times New Roman"/>
                        </a:rPr>
                        <a:t>Sterea Ellada</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0.1983</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0.1707</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0.1786</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0.1635</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0.1667</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0.1610</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0.1527</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0.1660</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0.18</a:t>
                      </a:r>
                      <a:endParaRPr lang="el-GR" sz="1100">
                        <a:latin typeface="Calibri"/>
                        <a:ea typeface="Calibri"/>
                        <a:cs typeface="Times New Roman"/>
                      </a:endParaRPr>
                    </a:p>
                  </a:txBody>
                  <a:tcPr marL="68580" marR="68580" marT="0" marB="0" anchor="b"/>
                </a:tc>
              </a:tr>
              <a:tr h="370840">
                <a:tc>
                  <a:txBody>
                    <a:bodyPr/>
                    <a:lstStyle/>
                    <a:p>
                      <a:pPr>
                        <a:lnSpc>
                          <a:spcPct val="115000"/>
                        </a:lnSpc>
                        <a:spcAft>
                          <a:spcPts val="0"/>
                        </a:spcAft>
                      </a:pPr>
                      <a:r>
                        <a:rPr lang="el-GR" sz="1000">
                          <a:solidFill>
                            <a:srgbClr val="000000"/>
                          </a:solidFill>
                          <a:latin typeface="Times New Roman"/>
                          <a:ea typeface="Times New Roman"/>
                          <a:cs typeface="Times New Roman"/>
                        </a:rPr>
                        <a:t>Attiki</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0.1572</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0.1456</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0.1456</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0.1421</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0.1397</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0.1399</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0.1316</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0.1273</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0.12</a:t>
                      </a:r>
                      <a:endParaRPr lang="el-GR" sz="1100">
                        <a:latin typeface="Calibri"/>
                        <a:ea typeface="Calibri"/>
                        <a:cs typeface="Times New Roman"/>
                      </a:endParaRPr>
                    </a:p>
                  </a:txBody>
                  <a:tcPr marL="68580" marR="68580" marT="0" marB="0" anchor="b"/>
                </a:tc>
              </a:tr>
              <a:tr h="370840">
                <a:tc>
                  <a:txBody>
                    <a:bodyPr/>
                    <a:lstStyle/>
                    <a:p>
                      <a:pPr>
                        <a:lnSpc>
                          <a:spcPct val="115000"/>
                        </a:lnSpc>
                        <a:spcAft>
                          <a:spcPts val="0"/>
                        </a:spcAft>
                      </a:pPr>
                      <a:r>
                        <a:rPr lang="el-GR" sz="1000">
                          <a:solidFill>
                            <a:srgbClr val="000000"/>
                          </a:solidFill>
                          <a:latin typeface="Times New Roman"/>
                          <a:ea typeface="Times New Roman"/>
                          <a:cs typeface="Times New Roman"/>
                        </a:rPr>
                        <a:t>Peloponnisos</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0.0791</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0.0941</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0.0897</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0.0829</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0.0867</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0.0892</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0.0703</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0.0716</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0.08</a:t>
                      </a:r>
                      <a:endParaRPr lang="el-GR" sz="1100">
                        <a:latin typeface="Calibri"/>
                        <a:ea typeface="Calibri"/>
                        <a:cs typeface="Times New Roman"/>
                      </a:endParaRPr>
                    </a:p>
                  </a:txBody>
                  <a:tcPr marL="68580" marR="68580" marT="0" marB="0" anchor="b"/>
                </a:tc>
              </a:tr>
              <a:tr h="370840">
                <a:tc>
                  <a:txBody>
                    <a:bodyPr/>
                    <a:lstStyle/>
                    <a:p>
                      <a:pPr>
                        <a:lnSpc>
                          <a:spcPct val="115000"/>
                        </a:lnSpc>
                        <a:spcAft>
                          <a:spcPts val="0"/>
                        </a:spcAft>
                      </a:pPr>
                      <a:r>
                        <a:rPr lang="el-GR" sz="1000">
                          <a:solidFill>
                            <a:srgbClr val="000000"/>
                          </a:solidFill>
                          <a:latin typeface="Times New Roman"/>
                          <a:ea typeface="Times New Roman"/>
                          <a:cs typeface="Times New Roman"/>
                        </a:rPr>
                        <a:t>Voreio Aigaio</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0.0758</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0.0681</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0.0732</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0.0706</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0.0795</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0.0757</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0.0719</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0.0644</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0.06</a:t>
                      </a:r>
                      <a:endParaRPr lang="el-GR" sz="1100">
                        <a:latin typeface="Calibri"/>
                        <a:ea typeface="Calibri"/>
                        <a:cs typeface="Times New Roman"/>
                      </a:endParaRPr>
                    </a:p>
                  </a:txBody>
                  <a:tcPr marL="68580" marR="68580" marT="0" marB="0" anchor="b"/>
                </a:tc>
              </a:tr>
              <a:tr h="370840">
                <a:tc>
                  <a:txBody>
                    <a:bodyPr/>
                    <a:lstStyle/>
                    <a:p>
                      <a:pPr>
                        <a:lnSpc>
                          <a:spcPct val="115000"/>
                        </a:lnSpc>
                        <a:spcAft>
                          <a:spcPts val="0"/>
                        </a:spcAft>
                      </a:pPr>
                      <a:r>
                        <a:rPr lang="el-GR" sz="1000">
                          <a:solidFill>
                            <a:srgbClr val="000000"/>
                          </a:solidFill>
                          <a:latin typeface="Times New Roman"/>
                          <a:ea typeface="Times New Roman"/>
                          <a:cs typeface="Times New Roman"/>
                        </a:rPr>
                        <a:t>Notio Aigaio</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0.0761</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0.0885</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0.0637</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0.0648</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0.0498</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0.0532</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0.0588</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0.0605</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0.06</a:t>
                      </a:r>
                      <a:endParaRPr lang="el-GR" sz="1100">
                        <a:latin typeface="Calibri"/>
                        <a:ea typeface="Calibri"/>
                        <a:cs typeface="Times New Roman"/>
                      </a:endParaRPr>
                    </a:p>
                  </a:txBody>
                  <a:tcPr marL="68580" marR="68580" marT="0" marB="0" anchor="b"/>
                </a:tc>
              </a:tr>
              <a:tr h="370840">
                <a:tc>
                  <a:txBody>
                    <a:bodyPr/>
                    <a:lstStyle/>
                    <a:p>
                      <a:pPr>
                        <a:lnSpc>
                          <a:spcPct val="115000"/>
                        </a:lnSpc>
                        <a:spcAft>
                          <a:spcPts val="0"/>
                        </a:spcAft>
                      </a:pPr>
                      <a:r>
                        <a:rPr lang="el-GR" sz="1000">
                          <a:solidFill>
                            <a:srgbClr val="000000"/>
                          </a:solidFill>
                          <a:latin typeface="Times New Roman"/>
                          <a:ea typeface="Times New Roman"/>
                          <a:cs typeface="Times New Roman"/>
                        </a:rPr>
                        <a:t>Kriti</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a:solidFill>
                            <a:srgbClr val="000000"/>
                          </a:solidFill>
                          <a:latin typeface="Times New Roman"/>
                          <a:ea typeface="Times New Roman"/>
                          <a:cs typeface="Times New Roman"/>
                        </a:rPr>
                        <a:t>0.072</a:t>
                      </a:r>
                      <a:endParaRPr lang="el-GR" sz="110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0.0787</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0.0758</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0.0732</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0.0719</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0.0772</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0.0835</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0.0792</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0.07</a:t>
                      </a:r>
                      <a:endParaRPr lang="el-GR" sz="1100" dirty="0">
                        <a:latin typeface="Calibri"/>
                        <a:ea typeface="Calibri"/>
                        <a:cs typeface="Times New Roman"/>
                      </a:endParaRPr>
                    </a:p>
                  </a:txBody>
                  <a:tcPr marL="68580" marR="68580" marT="0" marB="0" anchor="b"/>
                </a:tc>
              </a:tr>
              <a:tr h="370840">
                <a:tc>
                  <a:txBody>
                    <a:bodyPr/>
                    <a:lstStyle/>
                    <a:p>
                      <a:pPr>
                        <a:lnSpc>
                          <a:spcPct val="115000"/>
                        </a:lnSpc>
                        <a:spcAft>
                          <a:spcPts val="0"/>
                        </a:spcAft>
                      </a:pPr>
                      <a:r>
                        <a:rPr lang="en-US" sz="1000" dirty="0" smtClean="0">
                          <a:solidFill>
                            <a:srgbClr val="000000"/>
                          </a:solidFill>
                          <a:latin typeface="Times New Roman" pitchFamily="18" charset="0"/>
                          <a:ea typeface="Times New Roman"/>
                          <a:cs typeface="Times New Roman" pitchFamily="18" charset="0"/>
                        </a:rPr>
                        <a:t>Average of regional share of manufacturing (2002-2010)</a:t>
                      </a:r>
                      <a:endParaRPr lang="el-GR" sz="1100" dirty="0">
                        <a:latin typeface="Times New Roman" pitchFamily="18" charset="0"/>
                        <a:ea typeface="Calibri"/>
                        <a:cs typeface="Times New Roman" pitchFamily="18" charset="0"/>
                      </a:endParaRPr>
                    </a:p>
                  </a:txBody>
                  <a:tcPr marL="68580" marR="68580" marT="0" marB="0" anchor="b"/>
                </a:tc>
                <a:tc gridSpan="8">
                  <a:txBody>
                    <a:bodyPr/>
                    <a:lstStyle/>
                    <a:p>
                      <a:pPr>
                        <a:lnSpc>
                          <a:spcPct val="115000"/>
                        </a:lnSpc>
                        <a:spcAft>
                          <a:spcPts val="0"/>
                        </a:spcAft>
                      </a:pPr>
                      <a:r>
                        <a:rPr lang="en-US" sz="1100" dirty="0" smtClean="0">
                          <a:latin typeface="Times New Roman" pitchFamily="18" charset="0"/>
                          <a:ea typeface="Calibri"/>
                          <a:cs typeface="Times New Roman" pitchFamily="18" charset="0"/>
                        </a:rPr>
                        <a:t>0.1025</a:t>
                      </a:r>
                      <a:endParaRPr lang="el-GR" sz="1100" dirty="0">
                        <a:latin typeface="Times New Roman" pitchFamily="18" charset="0"/>
                        <a:ea typeface="Calibri"/>
                        <a:cs typeface="Times New Roman" pitchFamily="18" charset="0"/>
                      </a:endParaRPr>
                    </a:p>
                  </a:txBody>
                  <a:tcPr marL="68580" marR="68580" marT="0" marB="0" anchor="b"/>
                </a:tc>
                <a:tc hMerge="1">
                  <a:txBody>
                    <a:bodyPr/>
                    <a:lstStyle/>
                    <a:p>
                      <a:endParaRPr lang="el-GR" dirty="0"/>
                    </a:p>
                  </a:txBody>
                  <a:tcPr/>
                </a:tc>
                <a:tc hMerge="1">
                  <a:txBody>
                    <a:bodyPr/>
                    <a:lstStyle/>
                    <a:p>
                      <a:endParaRPr lang="el-GR"/>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c>
                  <a:txBody>
                    <a:bodyPr/>
                    <a:lstStyle/>
                    <a:p>
                      <a:endParaRPr lang="el-GR" dirty="0"/>
                    </a:p>
                  </a:txBody>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latin typeface="Times New Roman" pitchFamily="18" charset="0"/>
                <a:cs typeface="Times New Roman" pitchFamily="18" charset="0"/>
              </a:rPr>
              <a:t>5. Εμπειρικά αποτελέσματα</a:t>
            </a:r>
            <a:r>
              <a:rPr lang="en-US" sz="2400" b="1" dirty="0" smtClean="0">
                <a:latin typeface="Times New Roman" pitchFamily="18" charset="0"/>
                <a:cs typeface="Times New Roman" pitchFamily="18" charset="0"/>
              </a:rPr>
              <a:t> (</a:t>
            </a:r>
            <a:r>
              <a:rPr lang="el-GR" sz="2400" b="1" dirty="0" smtClean="0">
                <a:latin typeface="Times New Roman" pitchFamily="18" charset="0"/>
                <a:cs typeface="Times New Roman" pitchFamily="18" charset="0"/>
              </a:rPr>
              <a:t>συνέχεια)</a:t>
            </a:r>
            <a:endParaRPr lang="el-GR" sz="2400" dirty="0"/>
          </a:p>
        </p:txBody>
      </p:sp>
      <p:graphicFrame>
        <p:nvGraphicFramePr>
          <p:cNvPr id="4" name="3 - Θέση περιεχομένου"/>
          <p:cNvGraphicFramePr>
            <a:graphicFrameLocks noGrp="1"/>
          </p:cNvGraphicFramePr>
          <p:nvPr>
            <p:ph idx="1"/>
          </p:nvPr>
        </p:nvGraphicFramePr>
        <p:xfrm>
          <a:off x="0" y="140158"/>
          <a:ext cx="8229600" cy="6889242"/>
        </p:xfrm>
        <a:graphic>
          <a:graphicData uri="http://schemas.openxmlformats.org/drawingml/2006/table">
            <a:tbl>
              <a:tblPr firstRow="1" bandRow="1">
                <a:tableStyleId>{5C22544A-7EE6-4342-B048-85BDC9FD1C3A}</a:tableStyleId>
              </a:tblPr>
              <a:tblGrid>
                <a:gridCol w="822960"/>
                <a:gridCol w="822960"/>
                <a:gridCol w="822960"/>
                <a:gridCol w="822960"/>
                <a:gridCol w="822960"/>
                <a:gridCol w="822960"/>
                <a:gridCol w="822960"/>
                <a:gridCol w="822960"/>
                <a:gridCol w="822960"/>
                <a:gridCol w="822960"/>
              </a:tblGrid>
              <a:tr h="370840">
                <a:tc gridSpan="10">
                  <a:txBody>
                    <a:bodyPr/>
                    <a:lstStyle/>
                    <a:p>
                      <a:r>
                        <a:rPr lang="el-GR" sz="1800" b="1" kern="1200" dirty="0" smtClean="0">
                          <a:solidFill>
                            <a:schemeClr val="lt1"/>
                          </a:solidFill>
                          <a:latin typeface="Times New Roman" pitchFamily="18" charset="0"/>
                          <a:ea typeface="+mn-ea"/>
                          <a:cs typeface="Times New Roman" pitchFamily="18" charset="0"/>
                        </a:rPr>
                        <a:t>Πίνακας</a:t>
                      </a:r>
                      <a:r>
                        <a:rPr lang="el-GR" sz="1800" b="1" kern="1200" baseline="0" dirty="0" smtClean="0">
                          <a:solidFill>
                            <a:schemeClr val="lt1"/>
                          </a:solidFill>
                          <a:latin typeface="Times New Roman" pitchFamily="18" charset="0"/>
                          <a:ea typeface="+mn-ea"/>
                          <a:cs typeface="Times New Roman" pitchFamily="18" charset="0"/>
                        </a:rPr>
                        <a:t> 4</a:t>
                      </a:r>
                      <a:r>
                        <a:rPr lang="en-US" sz="1800" b="1" kern="1200" dirty="0" smtClean="0">
                          <a:solidFill>
                            <a:schemeClr val="lt1"/>
                          </a:solidFill>
                          <a:latin typeface="Times New Roman" pitchFamily="18" charset="0"/>
                          <a:ea typeface="+mn-ea"/>
                          <a:cs typeface="Times New Roman" pitchFamily="18" charset="0"/>
                        </a:rPr>
                        <a:t>. Patents to GDP ratio: Greek regions 2002-2010</a:t>
                      </a:r>
                      <a:endParaRPr lang="el-GR" dirty="0">
                        <a:latin typeface="Times New Roman" pitchFamily="18" charset="0"/>
                        <a:cs typeface="Times New Roman" pitchFamily="18" charset="0"/>
                      </a:endParaRPr>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Times New Roman" pitchFamily="18" charset="0"/>
                          <a:cs typeface="Times New Roman" pitchFamily="18" charset="0"/>
                        </a:rPr>
                        <a:t>Regions/Years</a:t>
                      </a:r>
                      <a:endParaRPr lang="el-GR" sz="1400" dirty="0" smtClean="0">
                        <a:latin typeface="Times New Roman" pitchFamily="18" charset="0"/>
                        <a:cs typeface="Times New Roman" pitchFamily="18" charset="0"/>
                      </a:endParaRPr>
                    </a:p>
                    <a:p>
                      <a:endParaRPr lang="el-GR" dirty="0"/>
                    </a:p>
                  </a:txBody>
                  <a:tcPr/>
                </a:tc>
                <a:tc>
                  <a:txBody>
                    <a:bodyPr/>
                    <a:lstStyle/>
                    <a:p>
                      <a:pPr algn="ctr">
                        <a:lnSpc>
                          <a:spcPct val="115000"/>
                        </a:lnSpc>
                        <a:spcAft>
                          <a:spcPts val="0"/>
                        </a:spcAft>
                        <a:tabLst>
                          <a:tab pos="1640205" algn="l"/>
                        </a:tabLst>
                      </a:pPr>
                      <a:r>
                        <a:rPr lang="en-US" sz="1100" dirty="0">
                          <a:solidFill>
                            <a:srgbClr val="000000"/>
                          </a:solidFill>
                          <a:latin typeface="Times New Roman"/>
                          <a:ea typeface="Times New Roman"/>
                          <a:cs typeface="Times New Roman"/>
                        </a:rPr>
                        <a:t>2002</a:t>
                      </a:r>
                      <a:endParaRPr lang="el-GR" sz="1100" dirty="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n-US" sz="1100" dirty="0">
                          <a:solidFill>
                            <a:srgbClr val="000000"/>
                          </a:solidFill>
                          <a:latin typeface="Times New Roman"/>
                          <a:ea typeface="Times New Roman"/>
                          <a:cs typeface="Times New Roman"/>
                        </a:rPr>
                        <a:t>2003</a:t>
                      </a:r>
                      <a:endParaRPr lang="el-GR" sz="1100" dirty="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n-US" sz="1100" dirty="0">
                          <a:solidFill>
                            <a:srgbClr val="000000"/>
                          </a:solidFill>
                          <a:latin typeface="Times New Roman"/>
                          <a:ea typeface="Times New Roman"/>
                          <a:cs typeface="Times New Roman"/>
                        </a:rPr>
                        <a:t>2004</a:t>
                      </a:r>
                      <a:endParaRPr lang="el-GR" sz="1100" dirty="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n-US" sz="1100">
                          <a:solidFill>
                            <a:srgbClr val="000000"/>
                          </a:solidFill>
                          <a:latin typeface="Times New Roman"/>
                          <a:ea typeface="Times New Roman"/>
                          <a:cs typeface="Times New Roman"/>
                        </a:rPr>
                        <a:t>2005</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n-US" sz="1100">
                          <a:solidFill>
                            <a:srgbClr val="000000"/>
                          </a:solidFill>
                          <a:latin typeface="Times New Roman"/>
                          <a:ea typeface="Times New Roman"/>
                          <a:cs typeface="Times New Roman"/>
                        </a:rPr>
                        <a:t>2006</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n-US" sz="1100">
                          <a:solidFill>
                            <a:srgbClr val="000000"/>
                          </a:solidFill>
                          <a:latin typeface="Times New Roman"/>
                          <a:ea typeface="Times New Roman"/>
                          <a:cs typeface="Times New Roman"/>
                        </a:rPr>
                        <a:t>2007</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n-US" sz="1100">
                          <a:solidFill>
                            <a:srgbClr val="000000"/>
                          </a:solidFill>
                          <a:latin typeface="Times New Roman"/>
                          <a:ea typeface="Times New Roman"/>
                          <a:cs typeface="Times New Roman"/>
                        </a:rPr>
                        <a:t>2008</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n-US" sz="1100">
                          <a:solidFill>
                            <a:srgbClr val="000000"/>
                          </a:solidFill>
                          <a:latin typeface="Times New Roman"/>
                          <a:ea typeface="Times New Roman"/>
                          <a:cs typeface="Times New Roman"/>
                        </a:rPr>
                        <a:t>2009</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pPr>
                      <a:r>
                        <a:rPr lang="en-US" sz="1100" dirty="0">
                          <a:solidFill>
                            <a:srgbClr val="000000"/>
                          </a:solidFill>
                          <a:latin typeface="Times New Roman"/>
                          <a:ea typeface="Times New Roman"/>
                          <a:cs typeface="Times New Roman"/>
                        </a:rPr>
                        <a:t>2010</a:t>
                      </a:r>
                      <a:endParaRPr lang="el-GR" sz="1100" dirty="0">
                        <a:latin typeface="Calibri"/>
                        <a:ea typeface="Calibri"/>
                        <a:cs typeface="Times New Roman"/>
                      </a:endParaRPr>
                    </a:p>
                  </a:txBody>
                  <a:tcPr marL="68580" marR="68580" marT="0" marB="0" anchor="ctr"/>
                </a:tc>
              </a:tr>
              <a:tr h="370840">
                <a:tc>
                  <a:txBody>
                    <a:bodyPr/>
                    <a:lstStyle/>
                    <a:p>
                      <a:pPr>
                        <a:lnSpc>
                          <a:spcPct val="115000"/>
                        </a:lnSpc>
                        <a:spcAft>
                          <a:spcPts val="0"/>
                        </a:spcAft>
                        <a:tabLst>
                          <a:tab pos="1640205" algn="l"/>
                        </a:tabLst>
                      </a:pPr>
                      <a:r>
                        <a:rPr lang="en-US" sz="1100" dirty="0" err="1">
                          <a:solidFill>
                            <a:srgbClr val="000000"/>
                          </a:solidFill>
                          <a:latin typeface="Times New Roman"/>
                          <a:ea typeface="Times New Roman"/>
                          <a:cs typeface="Times New Roman"/>
                        </a:rPr>
                        <a:t>Anatoliki</a:t>
                      </a:r>
                      <a:r>
                        <a:rPr lang="en-US" sz="1100" dirty="0">
                          <a:solidFill>
                            <a:srgbClr val="000000"/>
                          </a:solidFill>
                          <a:latin typeface="Times New Roman"/>
                          <a:ea typeface="Times New Roman"/>
                          <a:cs typeface="Times New Roman"/>
                        </a:rPr>
                        <a:t> </a:t>
                      </a:r>
                      <a:r>
                        <a:rPr lang="en-US" sz="1100" dirty="0" err="1">
                          <a:solidFill>
                            <a:srgbClr val="000000"/>
                          </a:solidFill>
                          <a:latin typeface="Times New Roman"/>
                          <a:ea typeface="Times New Roman"/>
                          <a:cs typeface="Times New Roman"/>
                        </a:rPr>
                        <a:t>Makedonia</a:t>
                      </a:r>
                      <a:r>
                        <a:rPr lang="en-US" sz="1100" dirty="0">
                          <a:solidFill>
                            <a:srgbClr val="000000"/>
                          </a:solidFill>
                          <a:latin typeface="Times New Roman"/>
                          <a:ea typeface="Times New Roman"/>
                          <a:cs typeface="Times New Roman"/>
                        </a:rPr>
                        <a:t>, </a:t>
                      </a:r>
                      <a:r>
                        <a:rPr lang="en-US" sz="1100" dirty="0" err="1">
                          <a:solidFill>
                            <a:srgbClr val="000000"/>
                          </a:solidFill>
                          <a:latin typeface="Times New Roman"/>
                          <a:ea typeface="Times New Roman"/>
                          <a:cs typeface="Times New Roman"/>
                        </a:rPr>
                        <a:t>Thraki</a:t>
                      </a:r>
                      <a:endParaRPr lang="el-GR" sz="1100" dirty="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n-US" sz="1100" dirty="0">
                          <a:solidFill>
                            <a:srgbClr val="000000"/>
                          </a:solidFill>
                          <a:latin typeface="Times New Roman"/>
                          <a:ea typeface="Times New Roman"/>
                          <a:cs typeface="Times New Roman"/>
                        </a:rPr>
                        <a:t>0.0004</a:t>
                      </a:r>
                      <a:endParaRPr lang="el-GR" sz="1100" dirty="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n-US" sz="1100" dirty="0">
                          <a:solidFill>
                            <a:srgbClr val="000000"/>
                          </a:solidFill>
                          <a:latin typeface="Times New Roman"/>
                          <a:ea typeface="Times New Roman"/>
                          <a:cs typeface="Times New Roman"/>
                        </a:rPr>
                        <a:t>0.0004</a:t>
                      </a:r>
                      <a:endParaRPr lang="el-GR" sz="1100" dirty="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dirty="0">
                          <a:solidFill>
                            <a:srgbClr val="000000"/>
                          </a:solidFill>
                          <a:latin typeface="Times New Roman"/>
                          <a:ea typeface="Times New Roman"/>
                          <a:cs typeface="Times New Roman"/>
                        </a:rPr>
                        <a:t>0</a:t>
                      </a:r>
                      <a:r>
                        <a:rPr lang="en-US" sz="1100" dirty="0">
                          <a:solidFill>
                            <a:srgbClr val="000000"/>
                          </a:solidFill>
                          <a:latin typeface="Times New Roman"/>
                          <a:ea typeface="Times New Roman"/>
                          <a:cs typeface="Times New Roman"/>
                        </a:rPr>
                        <a:t>.00035</a:t>
                      </a:r>
                      <a:endParaRPr lang="el-GR" sz="1100" dirty="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dirty="0">
                          <a:solidFill>
                            <a:srgbClr val="000000"/>
                          </a:solidFill>
                          <a:latin typeface="Times New Roman"/>
                          <a:ea typeface="Times New Roman"/>
                          <a:cs typeface="Times New Roman"/>
                        </a:rPr>
                        <a:t>0</a:t>
                      </a:r>
                      <a:r>
                        <a:rPr lang="en-US" sz="1100" dirty="0">
                          <a:solidFill>
                            <a:srgbClr val="000000"/>
                          </a:solidFill>
                          <a:latin typeface="Times New Roman"/>
                          <a:ea typeface="Times New Roman"/>
                          <a:cs typeface="Times New Roman"/>
                        </a:rPr>
                        <a:t>.0325</a:t>
                      </a:r>
                      <a:endParaRPr lang="el-GR" sz="1100" dirty="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dirty="0">
                          <a:solidFill>
                            <a:srgbClr val="000000"/>
                          </a:solidFill>
                          <a:latin typeface="Times New Roman"/>
                          <a:ea typeface="Times New Roman"/>
                          <a:cs typeface="Times New Roman"/>
                        </a:rPr>
                        <a:t>0</a:t>
                      </a:r>
                      <a:r>
                        <a:rPr lang="en-US" sz="1100" dirty="0">
                          <a:solidFill>
                            <a:srgbClr val="000000"/>
                          </a:solidFill>
                          <a:latin typeface="Times New Roman"/>
                          <a:ea typeface="Times New Roman"/>
                          <a:cs typeface="Times New Roman"/>
                        </a:rPr>
                        <a:t>.0002</a:t>
                      </a:r>
                      <a:endParaRPr lang="el-GR" sz="1100" dirty="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dirty="0">
                          <a:solidFill>
                            <a:srgbClr val="000000"/>
                          </a:solidFill>
                          <a:latin typeface="Times New Roman"/>
                          <a:ea typeface="Times New Roman"/>
                          <a:cs typeface="Times New Roman"/>
                        </a:rPr>
                        <a:t>0</a:t>
                      </a:r>
                      <a:r>
                        <a:rPr lang="en-US" sz="1100" dirty="0">
                          <a:solidFill>
                            <a:srgbClr val="000000"/>
                          </a:solidFill>
                          <a:latin typeface="Times New Roman"/>
                          <a:ea typeface="Times New Roman"/>
                          <a:cs typeface="Times New Roman"/>
                        </a:rPr>
                        <a:t>.</a:t>
                      </a:r>
                      <a:r>
                        <a:rPr lang="el-GR" sz="1100" dirty="0">
                          <a:solidFill>
                            <a:srgbClr val="000000"/>
                          </a:solidFill>
                          <a:latin typeface="Times New Roman"/>
                          <a:ea typeface="Times New Roman"/>
                          <a:cs typeface="Times New Roman"/>
                        </a:rPr>
                        <a:t>2</a:t>
                      </a:r>
                      <a:r>
                        <a:rPr lang="en-US" sz="1100" dirty="0">
                          <a:solidFill>
                            <a:srgbClr val="000000"/>
                          </a:solidFill>
                          <a:latin typeface="Times New Roman"/>
                          <a:ea typeface="Times New Roman"/>
                          <a:cs typeface="Times New Roman"/>
                        </a:rPr>
                        <a:t>844</a:t>
                      </a:r>
                      <a:endParaRPr lang="el-GR" sz="1100" dirty="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dirty="0">
                          <a:solidFill>
                            <a:srgbClr val="000000"/>
                          </a:solidFill>
                          <a:latin typeface="Times New Roman"/>
                          <a:ea typeface="Times New Roman"/>
                          <a:cs typeface="Times New Roman"/>
                        </a:rPr>
                        <a:t>0</a:t>
                      </a:r>
                      <a:r>
                        <a:rPr lang="en-US" sz="1100" dirty="0">
                          <a:solidFill>
                            <a:srgbClr val="000000"/>
                          </a:solidFill>
                          <a:latin typeface="Times New Roman"/>
                          <a:ea typeface="Times New Roman"/>
                          <a:cs typeface="Times New Roman"/>
                        </a:rPr>
                        <a:t>.1602</a:t>
                      </a:r>
                      <a:endParaRPr lang="el-GR" sz="1100" dirty="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dirty="0">
                          <a:solidFill>
                            <a:srgbClr val="000000"/>
                          </a:solidFill>
                          <a:latin typeface="Times New Roman"/>
                          <a:ea typeface="Times New Roman"/>
                          <a:cs typeface="Times New Roman"/>
                        </a:rPr>
                        <a:t>0</a:t>
                      </a:r>
                      <a:r>
                        <a:rPr lang="en-US" sz="1100" dirty="0">
                          <a:solidFill>
                            <a:srgbClr val="000000"/>
                          </a:solidFill>
                          <a:latin typeface="Times New Roman"/>
                          <a:ea typeface="Times New Roman"/>
                          <a:cs typeface="Times New Roman"/>
                        </a:rPr>
                        <a:t>.1079</a:t>
                      </a:r>
                      <a:endParaRPr lang="el-GR" sz="11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100" dirty="0">
                          <a:solidFill>
                            <a:srgbClr val="000000"/>
                          </a:solidFill>
                          <a:latin typeface="Times New Roman"/>
                          <a:ea typeface="Times New Roman"/>
                          <a:cs typeface="Times New Roman"/>
                        </a:rPr>
                        <a:t>0</a:t>
                      </a:r>
                      <a:r>
                        <a:rPr lang="en-US" sz="1100" dirty="0">
                          <a:solidFill>
                            <a:srgbClr val="000000"/>
                          </a:solidFill>
                          <a:latin typeface="Times New Roman"/>
                          <a:ea typeface="Times New Roman"/>
                          <a:cs typeface="Times New Roman"/>
                        </a:rPr>
                        <a:t>.0001</a:t>
                      </a:r>
                      <a:endParaRPr lang="el-GR" sz="1100" dirty="0">
                        <a:latin typeface="Calibri"/>
                        <a:ea typeface="Calibri"/>
                        <a:cs typeface="Times New Roman"/>
                      </a:endParaRPr>
                    </a:p>
                  </a:txBody>
                  <a:tcPr marL="68580" marR="68580" marT="0" marB="0" anchor="ctr"/>
                </a:tc>
              </a:tr>
              <a:tr h="370840">
                <a:tc>
                  <a:txBody>
                    <a:bodyPr/>
                    <a:lstStyle/>
                    <a:p>
                      <a:pPr>
                        <a:lnSpc>
                          <a:spcPct val="115000"/>
                        </a:lnSpc>
                        <a:spcAft>
                          <a:spcPts val="0"/>
                        </a:spcAft>
                        <a:tabLst>
                          <a:tab pos="1640205" algn="l"/>
                        </a:tabLst>
                      </a:pPr>
                      <a:r>
                        <a:rPr lang="el-GR" sz="1100">
                          <a:solidFill>
                            <a:srgbClr val="000000"/>
                          </a:solidFill>
                          <a:latin typeface="Times New Roman"/>
                          <a:ea typeface="Times New Roman"/>
                          <a:cs typeface="Times New Roman"/>
                        </a:rPr>
                        <a:t>Kentriki Makedonia</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dirty="0">
                          <a:solidFill>
                            <a:srgbClr val="000000"/>
                          </a:solidFill>
                          <a:latin typeface="Times New Roman"/>
                          <a:ea typeface="Times New Roman"/>
                          <a:cs typeface="Times New Roman"/>
                        </a:rPr>
                        <a:t>0</a:t>
                      </a:r>
                      <a:r>
                        <a:rPr lang="en-US" sz="1100" dirty="0">
                          <a:solidFill>
                            <a:srgbClr val="000000"/>
                          </a:solidFill>
                          <a:latin typeface="Times New Roman"/>
                          <a:ea typeface="Times New Roman"/>
                          <a:cs typeface="Times New Roman"/>
                        </a:rPr>
                        <a:t>.5589</a:t>
                      </a:r>
                      <a:endParaRPr lang="el-GR" sz="1100" dirty="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.6433</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.3815</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.6794</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.7684</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.466</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.3602</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.5035</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.5125</a:t>
                      </a:r>
                      <a:endParaRPr lang="el-GR" sz="1100">
                        <a:latin typeface="Calibri"/>
                        <a:ea typeface="Calibri"/>
                        <a:cs typeface="Times New Roman"/>
                      </a:endParaRPr>
                    </a:p>
                  </a:txBody>
                  <a:tcPr marL="68580" marR="68580" marT="0" marB="0" anchor="ctr"/>
                </a:tc>
              </a:tr>
              <a:tr h="370840">
                <a:tc>
                  <a:txBody>
                    <a:bodyPr/>
                    <a:lstStyle/>
                    <a:p>
                      <a:pPr>
                        <a:lnSpc>
                          <a:spcPct val="115000"/>
                        </a:lnSpc>
                        <a:spcAft>
                          <a:spcPts val="0"/>
                        </a:spcAft>
                        <a:tabLst>
                          <a:tab pos="1640205" algn="l"/>
                        </a:tabLst>
                      </a:pPr>
                      <a:r>
                        <a:rPr lang="el-GR" sz="1100">
                          <a:solidFill>
                            <a:srgbClr val="000000"/>
                          </a:solidFill>
                          <a:latin typeface="Times New Roman"/>
                          <a:ea typeface="Times New Roman"/>
                          <a:cs typeface="Times New Roman"/>
                        </a:rPr>
                        <a:t>Dytiki Makedonia</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.0003</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.0003</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.0003</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.4404</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.0003</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.0001</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.0002</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a:t>
                      </a:r>
                      <a:r>
                        <a:rPr lang="el-GR" sz="1100">
                          <a:solidFill>
                            <a:srgbClr val="000000"/>
                          </a:solidFill>
                          <a:latin typeface="Times New Roman"/>
                          <a:ea typeface="Times New Roman"/>
                          <a:cs typeface="Times New Roman"/>
                        </a:rPr>
                        <a:t>2</a:t>
                      </a:r>
                      <a:r>
                        <a:rPr lang="en-US" sz="1100">
                          <a:solidFill>
                            <a:srgbClr val="000000"/>
                          </a:solidFill>
                          <a:latin typeface="Times New Roman"/>
                          <a:ea typeface="Times New Roman"/>
                          <a:cs typeface="Times New Roman"/>
                        </a:rPr>
                        <a:t>087</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.4227</a:t>
                      </a:r>
                      <a:endParaRPr lang="el-GR" sz="1100">
                        <a:latin typeface="Calibri"/>
                        <a:ea typeface="Calibri"/>
                        <a:cs typeface="Times New Roman"/>
                      </a:endParaRPr>
                    </a:p>
                  </a:txBody>
                  <a:tcPr marL="68580" marR="68580" marT="0" marB="0" anchor="ctr"/>
                </a:tc>
              </a:tr>
              <a:tr h="370840">
                <a:tc>
                  <a:txBody>
                    <a:bodyPr/>
                    <a:lstStyle/>
                    <a:p>
                      <a:pPr>
                        <a:lnSpc>
                          <a:spcPct val="115000"/>
                        </a:lnSpc>
                        <a:spcAft>
                          <a:spcPts val="0"/>
                        </a:spcAft>
                        <a:tabLst>
                          <a:tab pos="1640205" algn="l"/>
                        </a:tabLst>
                      </a:pPr>
                      <a:r>
                        <a:rPr lang="el-GR" sz="1100">
                          <a:solidFill>
                            <a:srgbClr val="000000"/>
                          </a:solidFill>
                          <a:latin typeface="Times New Roman"/>
                          <a:ea typeface="Times New Roman"/>
                          <a:cs typeface="Times New Roman"/>
                        </a:rPr>
                        <a:t>Ipeiros</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.0886</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.5599</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.00035</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.1602</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.3017</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.0003</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.4382</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a:t>
                      </a:r>
                      <a:r>
                        <a:rPr lang="el-GR" sz="1100">
                          <a:solidFill>
                            <a:srgbClr val="000000"/>
                          </a:solidFill>
                          <a:latin typeface="Times New Roman"/>
                          <a:ea typeface="Times New Roman"/>
                          <a:cs typeface="Times New Roman"/>
                        </a:rPr>
                        <a:t>2</a:t>
                      </a:r>
                      <a:r>
                        <a:rPr lang="en-US" sz="1100">
                          <a:solidFill>
                            <a:srgbClr val="000000"/>
                          </a:solidFill>
                          <a:latin typeface="Times New Roman"/>
                          <a:ea typeface="Times New Roman"/>
                          <a:cs typeface="Times New Roman"/>
                        </a:rPr>
                        <a:t>04</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.0003</a:t>
                      </a:r>
                      <a:endParaRPr lang="el-GR" sz="1100">
                        <a:latin typeface="Calibri"/>
                        <a:ea typeface="Calibri"/>
                        <a:cs typeface="Times New Roman"/>
                      </a:endParaRPr>
                    </a:p>
                  </a:txBody>
                  <a:tcPr marL="68580" marR="68580" marT="0" marB="0" anchor="ctr"/>
                </a:tc>
              </a:tr>
              <a:tr h="370840">
                <a:tc>
                  <a:txBody>
                    <a:bodyPr/>
                    <a:lstStyle/>
                    <a:p>
                      <a:pPr>
                        <a:lnSpc>
                          <a:spcPct val="115000"/>
                        </a:lnSpc>
                        <a:spcAft>
                          <a:spcPts val="0"/>
                        </a:spcAft>
                        <a:tabLst>
                          <a:tab pos="1640205" algn="l"/>
                        </a:tabLst>
                      </a:pPr>
                      <a:r>
                        <a:rPr lang="el-GR" sz="1100">
                          <a:solidFill>
                            <a:srgbClr val="000000"/>
                          </a:solidFill>
                          <a:latin typeface="Times New Roman"/>
                          <a:ea typeface="Times New Roman"/>
                          <a:cs typeface="Times New Roman"/>
                        </a:rPr>
                        <a:t>Thessalia</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.4661</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.0256</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.3906</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.4839</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.1994</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.5929</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.1247</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.0856</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.1117</a:t>
                      </a:r>
                      <a:endParaRPr lang="el-GR" sz="1100">
                        <a:latin typeface="Calibri"/>
                        <a:ea typeface="Calibri"/>
                        <a:cs typeface="Times New Roman"/>
                      </a:endParaRPr>
                    </a:p>
                  </a:txBody>
                  <a:tcPr marL="68580" marR="68580" marT="0" marB="0" anchor="ctr"/>
                </a:tc>
              </a:tr>
              <a:tr h="370840">
                <a:tc>
                  <a:txBody>
                    <a:bodyPr/>
                    <a:lstStyle/>
                    <a:p>
                      <a:pPr>
                        <a:lnSpc>
                          <a:spcPct val="115000"/>
                        </a:lnSpc>
                        <a:spcAft>
                          <a:spcPts val="0"/>
                        </a:spcAft>
                        <a:tabLst>
                          <a:tab pos="1640205" algn="l"/>
                        </a:tabLst>
                      </a:pPr>
                      <a:r>
                        <a:rPr lang="el-GR" sz="1100">
                          <a:solidFill>
                            <a:srgbClr val="000000"/>
                          </a:solidFill>
                          <a:latin typeface="Times New Roman"/>
                          <a:ea typeface="Times New Roman"/>
                          <a:cs typeface="Times New Roman"/>
                        </a:rPr>
                        <a:t>Ionia Nisia</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.0003</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.0002</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a:t>
                      </a:r>
                      <a:r>
                        <a:rPr lang="el-GR" sz="1100">
                          <a:solidFill>
                            <a:srgbClr val="000000"/>
                          </a:solidFill>
                          <a:latin typeface="Times New Roman"/>
                          <a:ea typeface="Times New Roman"/>
                          <a:cs typeface="Times New Roman"/>
                        </a:rPr>
                        <a:t>2</a:t>
                      </a:r>
                      <a:r>
                        <a:rPr lang="en-US" sz="1100">
                          <a:solidFill>
                            <a:srgbClr val="000000"/>
                          </a:solidFill>
                          <a:latin typeface="Times New Roman"/>
                          <a:ea typeface="Times New Roman"/>
                          <a:cs typeface="Times New Roman"/>
                        </a:rPr>
                        <a:t>852</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.0002</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.0001</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.2399</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.0002</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.0001</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.0002</a:t>
                      </a:r>
                      <a:endParaRPr lang="el-GR" sz="1100">
                        <a:latin typeface="Calibri"/>
                        <a:ea typeface="Calibri"/>
                        <a:cs typeface="Times New Roman"/>
                      </a:endParaRPr>
                    </a:p>
                  </a:txBody>
                  <a:tcPr marL="68580" marR="68580" marT="0" marB="0" anchor="ctr"/>
                </a:tc>
              </a:tr>
              <a:tr h="370840">
                <a:tc>
                  <a:txBody>
                    <a:bodyPr/>
                    <a:lstStyle/>
                    <a:p>
                      <a:pPr>
                        <a:lnSpc>
                          <a:spcPct val="115000"/>
                        </a:lnSpc>
                        <a:spcAft>
                          <a:spcPts val="0"/>
                        </a:spcAft>
                        <a:tabLst>
                          <a:tab pos="1640205" algn="l"/>
                        </a:tabLst>
                      </a:pPr>
                      <a:r>
                        <a:rPr lang="el-GR" sz="1100">
                          <a:solidFill>
                            <a:srgbClr val="000000"/>
                          </a:solidFill>
                          <a:latin typeface="Times New Roman"/>
                          <a:ea typeface="Times New Roman"/>
                          <a:cs typeface="Times New Roman"/>
                        </a:rPr>
                        <a:t>Dytiki Ellada</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.4331</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.5823</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.1674</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.4364</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.5911</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.9326</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.1099</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.3631</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a:t>
                      </a:r>
                      <a:r>
                        <a:rPr lang="el-GR" sz="1100">
                          <a:solidFill>
                            <a:srgbClr val="000000"/>
                          </a:solidFill>
                          <a:latin typeface="Times New Roman"/>
                          <a:ea typeface="Times New Roman"/>
                          <a:cs typeface="Times New Roman"/>
                        </a:rPr>
                        <a:t>2</a:t>
                      </a:r>
                      <a:r>
                        <a:rPr lang="en-US" sz="1100">
                          <a:solidFill>
                            <a:srgbClr val="000000"/>
                          </a:solidFill>
                          <a:latin typeface="Times New Roman"/>
                          <a:ea typeface="Times New Roman"/>
                          <a:cs typeface="Times New Roman"/>
                        </a:rPr>
                        <a:t>606</a:t>
                      </a:r>
                      <a:endParaRPr lang="el-GR" sz="1100">
                        <a:latin typeface="Calibri"/>
                        <a:ea typeface="Calibri"/>
                        <a:cs typeface="Times New Roman"/>
                      </a:endParaRPr>
                    </a:p>
                  </a:txBody>
                  <a:tcPr marL="68580" marR="68580" marT="0" marB="0" anchor="ctr"/>
                </a:tc>
              </a:tr>
              <a:tr h="370840">
                <a:tc>
                  <a:txBody>
                    <a:bodyPr/>
                    <a:lstStyle/>
                    <a:p>
                      <a:pPr>
                        <a:lnSpc>
                          <a:spcPct val="115000"/>
                        </a:lnSpc>
                        <a:spcAft>
                          <a:spcPts val="0"/>
                        </a:spcAft>
                        <a:tabLst>
                          <a:tab pos="1640205" algn="l"/>
                        </a:tabLst>
                      </a:pPr>
                      <a:r>
                        <a:rPr lang="el-GR" sz="1100">
                          <a:solidFill>
                            <a:srgbClr val="000000"/>
                          </a:solidFill>
                          <a:latin typeface="Times New Roman"/>
                          <a:ea typeface="Times New Roman"/>
                          <a:cs typeface="Times New Roman"/>
                        </a:rPr>
                        <a:t>Sterea Ellada</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.3156</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.0059</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a:t>
                      </a:r>
                      <a:r>
                        <a:rPr lang="el-GR" sz="1100">
                          <a:solidFill>
                            <a:srgbClr val="000000"/>
                          </a:solidFill>
                          <a:latin typeface="Times New Roman"/>
                          <a:ea typeface="Times New Roman"/>
                          <a:cs typeface="Times New Roman"/>
                        </a:rPr>
                        <a:t>1</a:t>
                      </a:r>
                      <a:r>
                        <a:rPr lang="en-US" sz="1100">
                          <a:solidFill>
                            <a:srgbClr val="000000"/>
                          </a:solidFill>
                          <a:latin typeface="Times New Roman"/>
                          <a:ea typeface="Times New Roman"/>
                          <a:cs typeface="Times New Roman"/>
                        </a:rPr>
                        <a:t>738</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a:t>
                      </a:r>
                      <a:r>
                        <a:rPr lang="el-GR" sz="1100">
                          <a:solidFill>
                            <a:srgbClr val="000000"/>
                          </a:solidFill>
                          <a:latin typeface="Times New Roman"/>
                          <a:ea typeface="Times New Roman"/>
                          <a:cs typeface="Times New Roman"/>
                        </a:rPr>
                        <a:t>2</a:t>
                      </a:r>
                      <a:r>
                        <a:rPr lang="en-US" sz="1100">
                          <a:solidFill>
                            <a:srgbClr val="000000"/>
                          </a:solidFill>
                          <a:latin typeface="Times New Roman"/>
                          <a:ea typeface="Times New Roman"/>
                          <a:cs typeface="Times New Roman"/>
                        </a:rPr>
                        <a:t>429</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.0002</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a:t>
                      </a:r>
                      <a:r>
                        <a:rPr lang="el-GR" sz="1100">
                          <a:solidFill>
                            <a:srgbClr val="000000"/>
                          </a:solidFill>
                          <a:latin typeface="Times New Roman"/>
                          <a:ea typeface="Times New Roman"/>
                          <a:cs typeface="Times New Roman"/>
                        </a:rPr>
                        <a:t>1</a:t>
                      </a:r>
                      <a:r>
                        <a:rPr lang="en-US" sz="1100">
                          <a:solidFill>
                            <a:srgbClr val="000000"/>
                          </a:solidFill>
                          <a:latin typeface="Times New Roman"/>
                          <a:ea typeface="Times New Roman"/>
                          <a:cs typeface="Times New Roman"/>
                        </a:rPr>
                        <a:t>032</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.0581</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.3831</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.2403</a:t>
                      </a:r>
                      <a:endParaRPr lang="el-GR" sz="1100">
                        <a:latin typeface="Calibri"/>
                        <a:ea typeface="Calibri"/>
                        <a:cs typeface="Times New Roman"/>
                      </a:endParaRPr>
                    </a:p>
                  </a:txBody>
                  <a:tcPr marL="68580" marR="68580" marT="0" marB="0" anchor="ctr"/>
                </a:tc>
              </a:tr>
              <a:tr h="370840">
                <a:tc>
                  <a:txBody>
                    <a:bodyPr/>
                    <a:lstStyle/>
                    <a:p>
                      <a:pPr>
                        <a:lnSpc>
                          <a:spcPct val="115000"/>
                        </a:lnSpc>
                        <a:spcAft>
                          <a:spcPts val="0"/>
                        </a:spcAft>
                        <a:tabLst>
                          <a:tab pos="1640205" algn="l"/>
                        </a:tabLst>
                      </a:pPr>
                      <a:r>
                        <a:rPr lang="el-GR" sz="1100">
                          <a:solidFill>
                            <a:srgbClr val="000000"/>
                          </a:solidFill>
                          <a:latin typeface="Times New Roman"/>
                          <a:ea typeface="Times New Roman"/>
                          <a:cs typeface="Times New Roman"/>
                        </a:rPr>
                        <a:t>Attiki</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.5882</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.6083</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.4538</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.6762</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.5386</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.5071</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.442</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.4194</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.321</a:t>
                      </a:r>
                      <a:endParaRPr lang="el-GR" sz="1100">
                        <a:latin typeface="Calibri"/>
                        <a:ea typeface="Calibri"/>
                        <a:cs typeface="Times New Roman"/>
                      </a:endParaRPr>
                    </a:p>
                  </a:txBody>
                  <a:tcPr marL="68580" marR="68580" marT="0" marB="0" anchor="ctr"/>
                </a:tc>
              </a:tr>
              <a:tr h="370840">
                <a:tc>
                  <a:txBody>
                    <a:bodyPr/>
                    <a:lstStyle/>
                    <a:p>
                      <a:pPr>
                        <a:lnSpc>
                          <a:spcPct val="115000"/>
                        </a:lnSpc>
                        <a:spcAft>
                          <a:spcPts val="0"/>
                        </a:spcAft>
                        <a:tabLst>
                          <a:tab pos="1640205" algn="l"/>
                        </a:tabLst>
                      </a:pPr>
                      <a:r>
                        <a:rPr lang="el-GR" sz="1100">
                          <a:solidFill>
                            <a:srgbClr val="000000"/>
                          </a:solidFill>
                          <a:latin typeface="Times New Roman"/>
                          <a:ea typeface="Times New Roman"/>
                          <a:cs typeface="Times New Roman"/>
                        </a:rPr>
                        <a:t>Peloponnisos</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.0367</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.4106</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.00034</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.2607</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.2693</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.2831</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.4674</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.000279</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a:t>
                      </a:r>
                      <a:r>
                        <a:rPr lang="el-GR" sz="1100">
                          <a:solidFill>
                            <a:srgbClr val="000000"/>
                          </a:solidFill>
                          <a:latin typeface="Times New Roman"/>
                          <a:ea typeface="Times New Roman"/>
                          <a:cs typeface="Times New Roman"/>
                        </a:rPr>
                        <a:t>1</a:t>
                      </a:r>
                      <a:r>
                        <a:rPr lang="en-US" sz="1100">
                          <a:solidFill>
                            <a:srgbClr val="000000"/>
                          </a:solidFill>
                          <a:latin typeface="Times New Roman"/>
                          <a:ea typeface="Times New Roman"/>
                          <a:cs typeface="Times New Roman"/>
                        </a:rPr>
                        <a:t>151</a:t>
                      </a:r>
                      <a:endParaRPr lang="el-GR" sz="1100">
                        <a:latin typeface="Calibri"/>
                        <a:ea typeface="Calibri"/>
                        <a:cs typeface="Times New Roman"/>
                      </a:endParaRPr>
                    </a:p>
                  </a:txBody>
                  <a:tcPr marL="68580" marR="68580" marT="0" marB="0" anchor="ctr"/>
                </a:tc>
              </a:tr>
              <a:tr h="370840">
                <a:tc>
                  <a:txBody>
                    <a:bodyPr/>
                    <a:lstStyle/>
                    <a:p>
                      <a:pPr>
                        <a:lnSpc>
                          <a:spcPct val="115000"/>
                        </a:lnSpc>
                        <a:spcAft>
                          <a:spcPts val="0"/>
                        </a:spcAft>
                        <a:tabLst>
                          <a:tab pos="1640205" algn="l"/>
                        </a:tabLst>
                      </a:pPr>
                      <a:r>
                        <a:rPr lang="el-GR" sz="1100">
                          <a:solidFill>
                            <a:srgbClr val="000000"/>
                          </a:solidFill>
                          <a:latin typeface="Times New Roman"/>
                          <a:ea typeface="Times New Roman"/>
                          <a:cs typeface="Times New Roman"/>
                        </a:rPr>
                        <a:t>Voreio Aigaio</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.4885</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.0004</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.0003</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.0003</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.0003</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.0003</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.0003</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.0003</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.0003</a:t>
                      </a:r>
                      <a:endParaRPr lang="el-GR" sz="1100">
                        <a:latin typeface="Calibri"/>
                        <a:ea typeface="Calibri"/>
                        <a:cs typeface="Times New Roman"/>
                      </a:endParaRPr>
                    </a:p>
                  </a:txBody>
                  <a:tcPr marL="68580" marR="68580" marT="0" marB="0" anchor="ctr"/>
                </a:tc>
              </a:tr>
              <a:tr h="370840">
                <a:tc>
                  <a:txBody>
                    <a:bodyPr/>
                    <a:lstStyle/>
                    <a:p>
                      <a:pPr>
                        <a:lnSpc>
                          <a:spcPct val="115000"/>
                        </a:lnSpc>
                        <a:spcAft>
                          <a:spcPts val="0"/>
                        </a:spcAft>
                        <a:tabLst>
                          <a:tab pos="1640205" algn="l"/>
                        </a:tabLst>
                      </a:pPr>
                      <a:r>
                        <a:rPr lang="el-GR" sz="1100">
                          <a:solidFill>
                            <a:srgbClr val="000000"/>
                          </a:solidFill>
                          <a:latin typeface="Times New Roman"/>
                          <a:ea typeface="Times New Roman"/>
                          <a:cs typeface="Times New Roman"/>
                        </a:rPr>
                        <a:t>Notio Aigaio</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.0003</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.0002</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.0754</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.1412</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a:t>
                      </a:r>
                      <a:r>
                        <a:rPr lang="el-GR" sz="1100">
                          <a:solidFill>
                            <a:srgbClr val="000000"/>
                          </a:solidFill>
                          <a:latin typeface="Times New Roman"/>
                          <a:ea typeface="Times New Roman"/>
                          <a:cs typeface="Times New Roman"/>
                        </a:rPr>
                        <a:t>2</a:t>
                      </a:r>
                      <a:r>
                        <a:rPr lang="en-US" sz="1100">
                          <a:solidFill>
                            <a:srgbClr val="000000"/>
                          </a:solidFill>
                          <a:latin typeface="Times New Roman"/>
                          <a:ea typeface="Times New Roman"/>
                          <a:cs typeface="Times New Roman"/>
                        </a:rPr>
                        <a:t>597</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.0096</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.5612</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.2005</a:t>
                      </a:r>
                      <a:endParaRPr lang="el-GR" sz="110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100">
                          <a:solidFill>
                            <a:srgbClr val="000000"/>
                          </a:solidFill>
                          <a:latin typeface="Times New Roman"/>
                          <a:ea typeface="Times New Roman"/>
                          <a:cs typeface="Times New Roman"/>
                        </a:rPr>
                        <a:t>0</a:t>
                      </a:r>
                      <a:r>
                        <a:rPr lang="en-US" sz="1100">
                          <a:solidFill>
                            <a:srgbClr val="000000"/>
                          </a:solidFill>
                          <a:latin typeface="Times New Roman"/>
                          <a:ea typeface="Times New Roman"/>
                          <a:cs typeface="Times New Roman"/>
                        </a:rPr>
                        <a:t>.0002</a:t>
                      </a:r>
                      <a:endParaRPr lang="el-GR" sz="1100">
                        <a:latin typeface="Calibri"/>
                        <a:ea typeface="Calibri"/>
                        <a:cs typeface="Times New Roman"/>
                      </a:endParaRPr>
                    </a:p>
                  </a:txBody>
                  <a:tcPr marL="68580" marR="68580" marT="0" marB="0" anchor="ctr"/>
                </a:tc>
              </a:tr>
              <a:tr h="370840">
                <a:tc>
                  <a:txBody>
                    <a:bodyPr/>
                    <a:lstStyle/>
                    <a:p>
                      <a:pPr>
                        <a:lnSpc>
                          <a:spcPct val="115000"/>
                        </a:lnSpc>
                        <a:spcAft>
                          <a:spcPts val="0"/>
                        </a:spcAft>
                        <a:tabLst>
                          <a:tab pos="1640205" algn="l"/>
                        </a:tabLst>
                      </a:pPr>
                      <a:r>
                        <a:rPr lang="el-GR" sz="1100" dirty="0" err="1">
                          <a:solidFill>
                            <a:srgbClr val="000000"/>
                          </a:solidFill>
                          <a:latin typeface="Times New Roman"/>
                          <a:ea typeface="Times New Roman"/>
                          <a:cs typeface="Times New Roman"/>
                        </a:rPr>
                        <a:t>Kriti</a:t>
                      </a:r>
                      <a:endParaRPr lang="el-GR" sz="1100" dirty="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dirty="0">
                          <a:solidFill>
                            <a:srgbClr val="000000"/>
                          </a:solidFill>
                          <a:latin typeface="Times New Roman"/>
                          <a:ea typeface="Times New Roman"/>
                          <a:cs typeface="Times New Roman"/>
                        </a:rPr>
                        <a:t>0</a:t>
                      </a:r>
                      <a:r>
                        <a:rPr lang="en-US" sz="1100" dirty="0">
                          <a:solidFill>
                            <a:srgbClr val="000000"/>
                          </a:solidFill>
                          <a:latin typeface="Times New Roman"/>
                          <a:ea typeface="Times New Roman"/>
                          <a:cs typeface="Times New Roman"/>
                        </a:rPr>
                        <a:t>.7354</a:t>
                      </a:r>
                      <a:endParaRPr lang="el-GR" sz="1100" dirty="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dirty="0">
                          <a:solidFill>
                            <a:srgbClr val="000000"/>
                          </a:solidFill>
                          <a:latin typeface="Times New Roman"/>
                          <a:ea typeface="Times New Roman"/>
                          <a:cs typeface="Times New Roman"/>
                        </a:rPr>
                        <a:t>0</a:t>
                      </a:r>
                      <a:r>
                        <a:rPr lang="en-US" sz="1100" dirty="0">
                          <a:solidFill>
                            <a:srgbClr val="000000"/>
                          </a:solidFill>
                          <a:latin typeface="Times New Roman"/>
                          <a:ea typeface="Times New Roman"/>
                          <a:cs typeface="Times New Roman"/>
                        </a:rPr>
                        <a:t>.6138</a:t>
                      </a:r>
                      <a:endParaRPr lang="el-GR" sz="1100" dirty="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dirty="0">
                          <a:solidFill>
                            <a:srgbClr val="000000"/>
                          </a:solidFill>
                          <a:latin typeface="Times New Roman"/>
                          <a:ea typeface="Times New Roman"/>
                          <a:cs typeface="Times New Roman"/>
                        </a:rPr>
                        <a:t>0</a:t>
                      </a:r>
                      <a:r>
                        <a:rPr lang="en-US" sz="1100" dirty="0">
                          <a:solidFill>
                            <a:srgbClr val="000000"/>
                          </a:solidFill>
                          <a:latin typeface="Times New Roman"/>
                          <a:ea typeface="Times New Roman"/>
                          <a:cs typeface="Times New Roman"/>
                        </a:rPr>
                        <a:t>.4166</a:t>
                      </a:r>
                      <a:endParaRPr lang="el-GR" sz="1100" dirty="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dirty="0">
                          <a:solidFill>
                            <a:srgbClr val="000000"/>
                          </a:solidFill>
                          <a:latin typeface="Times New Roman"/>
                          <a:ea typeface="Times New Roman"/>
                          <a:cs typeface="Times New Roman"/>
                        </a:rPr>
                        <a:t>0</a:t>
                      </a:r>
                      <a:r>
                        <a:rPr lang="en-US" sz="1100" dirty="0">
                          <a:solidFill>
                            <a:srgbClr val="000000"/>
                          </a:solidFill>
                          <a:latin typeface="Times New Roman"/>
                          <a:ea typeface="Times New Roman"/>
                          <a:cs typeface="Times New Roman"/>
                        </a:rPr>
                        <a:t>.7031</a:t>
                      </a:r>
                      <a:endParaRPr lang="el-GR" sz="1100" dirty="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dirty="0">
                          <a:solidFill>
                            <a:srgbClr val="000000"/>
                          </a:solidFill>
                          <a:latin typeface="Times New Roman"/>
                          <a:ea typeface="Times New Roman"/>
                          <a:cs typeface="Times New Roman"/>
                        </a:rPr>
                        <a:t>0</a:t>
                      </a:r>
                      <a:r>
                        <a:rPr lang="en-US" sz="1100" dirty="0">
                          <a:solidFill>
                            <a:srgbClr val="000000"/>
                          </a:solidFill>
                          <a:latin typeface="Times New Roman"/>
                          <a:ea typeface="Times New Roman"/>
                          <a:cs typeface="Times New Roman"/>
                        </a:rPr>
                        <a:t>.7763</a:t>
                      </a:r>
                      <a:endParaRPr lang="el-GR" sz="1100" dirty="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dirty="0">
                          <a:solidFill>
                            <a:srgbClr val="000000"/>
                          </a:solidFill>
                          <a:latin typeface="Times New Roman"/>
                          <a:ea typeface="Times New Roman"/>
                          <a:cs typeface="Times New Roman"/>
                        </a:rPr>
                        <a:t>0</a:t>
                      </a:r>
                      <a:r>
                        <a:rPr lang="en-US" sz="1100" dirty="0">
                          <a:solidFill>
                            <a:srgbClr val="000000"/>
                          </a:solidFill>
                          <a:latin typeface="Times New Roman"/>
                          <a:ea typeface="Times New Roman"/>
                          <a:cs typeface="Times New Roman"/>
                        </a:rPr>
                        <a:t>.2988</a:t>
                      </a:r>
                      <a:endParaRPr lang="el-GR" sz="1100" dirty="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dirty="0">
                          <a:solidFill>
                            <a:srgbClr val="000000"/>
                          </a:solidFill>
                          <a:latin typeface="Times New Roman"/>
                          <a:ea typeface="Times New Roman"/>
                          <a:cs typeface="Times New Roman"/>
                        </a:rPr>
                        <a:t>0</a:t>
                      </a:r>
                      <a:r>
                        <a:rPr lang="en-US" sz="1100" dirty="0">
                          <a:solidFill>
                            <a:srgbClr val="000000"/>
                          </a:solidFill>
                          <a:latin typeface="Times New Roman"/>
                          <a:ea typeface="Times New Roman"/>
                          <a:cs typeface="Times New Roman"/>
                        </a:rPr>
                        <a:t>.6062</a:t>
                      </a:r>
                      <a:endParaRPr lang="el-GR" sz="1100" dirty="0">
                        <a:latin typeface="Calibri"/>
                        <a:ea typeface="Calibri"/>
                        <a:cs typeface="Times New Roman"/>
                      </a:endParaRPr>
                    </a:p>
                  </a:txBody>
                  <a:tcPr marL="68580" marR="68580" marT="0" marB="0" anchor="ctr"/>
                </a:tc>
                <a:tc>
                  <a:txBody>
                    <a:bodyPr/>
                    <a:lstStyle/>
                    <a:p>
                      <a:pPr algn="ctr">
                        <a:lnSpc>
                          <a:spcPct val="115000"/>
                        </a:lnSpc>
                        <a:spcAft>
                          <a:spcPts val="0"/>
                        </a:spcAft>
                        <a:tabLst>
                          <a:tab pos="1640205" algn="l"/>
                        </a:tabLst>
                      </a:pPr>
                      <a:r>
                        <a:rPr lang="el-GR" sz="1100" dirty="0">
                          <a:solidFill>
                            <a:srgbClr val="000000"/>
                          </a:solidFill>
                          <a:latin typeface="Times New Roman"/>
                          <a:ea typeface="Times New Roman"/>
                          <a:cs typeface="Times New Roman"/>
                        </a:rPr>
                        <a:t>0</a:t>
                      </a:r>
                      <a:r>
                        <a:rPr lang="en-US" sz="1100" dirty="0">
                          <a:solidFill>
                            <a:srgbClr val="000000"/>
                          </a:solidFill>
                          <a:latin typeface="Times New Roman"/>
                          <a:ea typeface="Times New Roman"/>
                          <a:cs typeface="Times New Roman"/>
                        </a:rPr>
                        <a:t>.6479</a:t>
                      </a:r>
                      <a:endParaRPr lang="el-GR" sz="11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el-GR" sz="1100" dirty="0">
                          <a:solidFill>
                            <a:srgbClr val="000000"/>
                          </a:solidFill>
                          <a:latin typeface="Times New Roman"/>
                          <a:ea typeface="Times New Roman"/>
                          <a:cs typeface="Times New Roman"/>
                        </a:rPr>
                        <a:t>0</a:t>
                      </a:r>
                      <a:r>
                        <a:rPr lang="en-US" sz="1100" dirty="0">
                          <a:solidFill>
                            <a:srgbClr val="000000"/>
                          </a:solidFill>
                          <a:latin typeface="Times New Roman"/>
                          <a:ea typeface="Times New Roman"/>
                          <a:cs typeface="Times New Roman"/>
                        </a:rPr>
                        <a:t>.</a:t>
                      </a:r>
                      <a:r>
                        <a:rPr lang="el-GR" sz="1100" dirty="0">
                          <a:solidFill>
                            <a:srgbClr val="000000"/>
                          </a:solidFill>
                          <a:latin typeface="Times New Roman"/>
                          <a:ea typeface="Times New Roman"/>
                          <a:cs typeface="Times New Roman"/>
                        </a:rPr>
                        <a:t>1</a:t>
                      </a:r>
                      <a:r>
                        <a:rPr lang="en-US" sz="1100" dirty="0">
                          <a:solidFill>
                            <a:srgbClr val="000000"/>
                          </a:solidFill>
                          <a:latin typeface="Times New Roman"/>
                          <a:ea typeface="Times New Roman"/>
                          <a:cs typeface="Times New Roman"/>
                        </a:rPr>
                        <a:t>626</a:t>
                      </a:r>
                      <a:endParaRPr lang="el-GR" sz="1100" dirty="0">
                        <a:latin typeface="Calibri"/>
                        <a:ea typeface="Calibri"/>
                        <a:cs typeface="Times New Roman"/>
                      </a:endParaRPr>
                    </a:p>
                  </a:txBody>
                  <a:tcPr marL="68580" marR="68580" marT="0" marB="0" anchor="ctr"/>
                </a:tc>
              </a:tr>
              <a:tr h="370840">
                <a:tc>
                  <a:txBody>
                    <a:bodyPr/>
                    <a:lstStyle/>
                    <a:p>
                      <a:r>
                        <a:rPr lang="en-US" sz="1100" smtClean="0">
                          <a:latin typeface="Times New Roman" pitchFamily="18" charset="0"/>
                          <a:cs typeface="Times New Roman" pitchFamily="18" charset="0"/>
                        </a:rPr>
                        <a:t>Average </a:t>
                      </a:r>
                      <a:r>
                        <a:rPr lang="en-US" sz="1100" baseline="0" smtClean="0">
                          <a:latin typeface="Times New Roman" pitchFamily="18" charset="0"/>
                          <a:cs typeface="Times New Roman" pitchFamily="18" charset="0"/>
                        </a:rPr>
                        <a:t> (2002-2010)</a:t>
                      </a:r>
                      <a:endParaRPr lang="el-GR" sz="1100" dirty="0">
                        <a:latin typeface="Times New Roman" pitchFamily="18" charset="0"/>
                        <a:cs typeface="Times New Roman" pitchFamily="18" charset="0"/>
                      </a:endParaRPr>
                    </a:p>
                  </a:txBody>
                  <a:tcPr/>
                </a:tc>
                <a:tc gridSpan="9">
                  <a:txBody>
                    <a:bodyPr/>
                    <a:lstStyle/>
                    <a:p>
                      <a:r>
                        <a:rPr lang="en-US" sz="1100" kern="1200" dirty="0" smtClean="0">
                          <a:solidFill>
                            <a:schemeClr val="dk1"/>
                          </a:solidFill>
                          <a:latin typeface="Times New Roman" pitchFamily="18" charset="0"/>
                          <a:ea typeface="+mn-ea"/>
                          <a:cs typeface="Times New Roman" pitchFamily="18" charset="0"/>
                        </a:rPr>
                        <a:t>0.2546</a:t>
                      </a:r>
                      <a:endParaRPr lang="el-GR" sz="1100" kern="1200" dirty="0">
                        <a:solidFill>
                          <a:schemeClr val="dk1"/>
                        </a:solidFill>
                        <a:latin typeface="Times New Roman" pitchFamily="18" charset="0"/>
                        <a:ea typeface="+mn-ea"/>
                        <a:cs typeface="Times New Roman" pitchFamily="18" charset="0"/>
                      </a:endParaRPr>
                    </a:p>
                  </a:txBody>
                  <a:tcPr/>
                </a:tc>
                <a:tc hMerge="1">
                  <a:txBody>
                    <a:bodyPr/>
                    <a:lstStyle/>
                    <a:p>
                      <a:endParaRPr lang="el-GR" dirty="0"/>
                    </a:p>
                  </a:txBody>
                  <a:tcPr/>
                </a:tc>
                <a:tc hMerge="1">
                  <a:txBody>
                    <a:bodyPr/>
                    <a:lstStyle/>
                    <a:p>
                      <a:endParaRPr lang="el-GR"/>
                    </a:p>
                  </a:txBody>
                  <a:tcPr/>
                </a:tc>
                <a:tc hMerge="1">
                  <a:txBody>
                    <a:bodyPr/>
                    <a:lstStyle/>
                    <a:p>
                      <a:endParaRPr lang="el-GR" dirty="0"/>
                    </a:p>
                  </a:txBody>
                  <a:tcPr/>
                </a:tc>
                <a:tc hMerge="1">
                  <a:txBody>
                    <a:bodyPr/>
                    <a:lstStyle/>
                    <a:p>
                      <a:endParaRPr lang="el-GR"/>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latin typeface="Times New Roman" pitchFamily="18" charset="0"/>
                <a:cs typeface="Times New Roman" pitchFamily="18" charset="0"/>
              </a:rPr>
              <a:t>5. Εμπειρικά αποτελέσματα (συνέχεια)</a:t>
            </a:r>
            <a:endParaRPr lang="el-GR" sz="24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92500" lnSpcReduction="20000"/>
          </a:bodyPr>
          <a:lstStyle/>
          <a:p>
            <a:pPr algn="just">
              <a:buFont typeface="Wingdings" pitchFamily="2" charset="2"/>
              <a:buChar char="q"/>
            </a:pPr>
            <a:r>
              <a:rPr lang="el-GR" sz="1800" dirty="0" smtClean="0">
                <a:latin typeface="Times New Roman" pitchFamily="18" charset="0"/>
                <a:cs typeface="Times New Roman" pitchFamily="18" charset="0"/>
              </a:rPr>
              <a:t>Το μη-ανακτήσιμο κόστος (</a:t>
            </a:r>
            <a:r>
              <a:rPr lang="en-US" sz="1800" dirty="0" smtClean="0">
                <a:latin typeface="Times New Roman" pitchFamily="18" charset="0"/>
                <a:cs typeface="Times New Roman" pitchFamily="18" charset="0"/>
              </a:rPr>
              <a:t>sunk cost) </a:t>
            </a:r>
            <a:r>
              <a:rPr lang="el-GR" sz="1800" dirty="0" smtClean="0">
                <a:latin typeface="Times New Roman" pitchFamily="18" charset="0"/>
                <a:cs typeface="Times New Roman" pitchFamily="18" charset="0"/>
              </a:rPr>
              <a:t>επηρεάζει με έναν μη στατιστικά σημαντικό τρόπο (και αρνητικό πρόσημο) την είσοδο των νέων επιχειρήσεων σε περιφερειακό επίπεδο στην μεταποίηση. Σε κάθε περίπτωση, τα ευρήματα αυτά υποστηρίζουν το επιχείρημα ότι το μη-ανακτήσιμο κόστος είναι πιθανόν να αποθαρρύνει τις αποφάσεις εγκατάστασης των νέων επιχειρήσεων (Πίνακες 5 και 6)</a:t>
            </a:r>
          </a:p>
          <a:p>
            <a:pPr algn="just">
              <a:buFont typeface="Wingdings" pitchFamily="2" charset="2"/>
              <a:buChar char="q"/>
            </a:pPr>
            <a:r>
              <a:rPr lang="el-GR" sz="1800" dirty="0" smtClean="0">
                <a:latin typeface="Times New Roman" pitchFamily="18" charset="0"/>
                <a:cs typeface="Times New Roman" pitchFamily="18" charset="0"/>
              </a:rPr>
              <a:t>Η ανεργία</a:t>
            </a:r>
            <a:r>
              <a:rPr lang="en-US" sz="1800" dirty="0" smtClean="0">
                <a:latin typeface="Times New Roman" pitchFamily="18" charset="0"/>
                <a:cs typeface="Times New Roman" pitchFamily="18" charset="0"/>
              </a:rPr>
              <a:t> </a:t>
            </a:r>
            <a:r>
              <a:rPr lang="el-GR" sz="1800" dirty="0" smtClean="0">
                <a:latin typeface="Times New Roman" pitchFamily="18" charset="0"/>
                <a:cs typeface="Times New Roman" pitchFamily="18" charset="0"/>
              </a:rPr>
              <a:t>έχει μία μη στατιστικά σημαντική επίδραση στην είσοδο των νέων επιχειρήσεων σε περιφερειακό επίπεδο. Αυτό το αποτέλεσμα φαίνεται να ταιριάζει με το κομμάτι εκείνο της θεωρίας που λέει ότι η ανεργία και οι αρνητικές συνέπειές της μειώνουν το κίνητρο και τις δυνατότητες των εν δυνάμει επιχειρηματιών να μπουν στον κλάδο (Πίνακες 5 και 6)</a:t>
            </a:r>
          </a:p>
          <a:p>
            <a:pPr algn="just">
              <a:buFont typeface="Wingdings" pitchFamily="2" charset="2"/>
              <a:buChar char="q"/>
            </a:pPr>
            <a:r>
              <a:rPr lang="el-GR" sz="1800" dirty="0" smtClean="0">
                <a:latin typeface="Times New Roman" pitchFamily="18" charset="0"/>
                <a:cs typeface="Times New Roman" pitchFamily="18" charset="0"/>
              </a:rPr>
              <a:t>Η μεγέθυνση του ΑΕΠ λειτουργεί σαν ένας καθοριστικός προσδιοριστικός παράγοντας της εισόδου των νέων επιχειρήσεων σε περιφερειακό επίπεδο στην μεταποίηση. Αυτό το εύρημα δείχνει ότι η είσοδος των νέων επιχειρήσεων σε περιφερειακό επίπεδο καθορίζεται από την ζήτηση (</a:t>
            </a:r>
            <a:r>
              <a:rPr lang="en-US" sz="1800" dirty="0" smtClean="0">
                <a:latin typeface="Times New Roman" pitchFamily="18" charset="0"/>
                <a:cs typeface="Times New Roman" pitchFamily="18" charset="0"/>
              </a:rPr>
              <a:t>demand</a:t>
            </a:r>
            <a:r>
              <a:rPr lang="el-GR" sz="1800" dirty="0" smtClean="0">
                <a:latin typeface="Times New Roman" pitchFamily="18" charset="0"/>
                <a:cs typeface="Times New Roman" pitchFamily="18" charset="0"/>
              </a:rPr>
              <a:t>-</a:t>
            </a:r>
            <a:r>
              <a:rPr lang="en-US" sz="1800" dirty="0" smtClean="0">
                <a:latin typeface="Times New Roman" pitchFamily="18" charset="0"/>
                <a:cs typeface="Times New Roman" pitchFamily="18" charset="0"/>
              </a:rPr>
              <a:t>driven</a:t>
            </a:r>
            <a:r>
              <a:rPr lang="el-GR" sz="1800" dirty="0" smtClean="0">
                <a:latin typeface="Times New Roman" pitchFamily="18" charset="0"/>
                <a:cs typeface="Times New Roman" pitchFamily="18" charset="0"/>
              </a:rPr>
              <a:t>). Η μεγέθυνση του ΑΕΠ εδώ ορίζεται σαν η διαφορά στο ΑΕΠ σε μία περίοδο 3 χρόνων και μπαίνει στο υπόδειγμα με 3 υστερήσεις (Πίνακες 5 και 6)</a:t>
            </a:r>
          </a:p>
          <a:p>
            <a:pPr>
              <a:buFont typeface="Wingdings" pitchFamily="2" charset="2"/>
              <a:buChar char="q"/>
            </a:pPr>
            <a:r>
              <a:rPr lang="el-GR" sz="1800" dirty="0" smtClean="0">
                <a:latin typeface="Times New Roman" pitchFamily="18" charset="0"/>
                <a:cs typeface="Times New Roman" pitchFamily="18" charset="0"/>
              </a:rPr>
              <a:t>Η παρουσία των μικρών επιχειρήσεων επηρεάζει θετικά και στατιστικά σημαντικά την είσοδο των νέων επιχειρήσεων στην μεταποίηση και σε περιφερειακό επίπεδο (Πίνακες 5 και 6)</a:t>
            </a:r>
          </a:p>
          <a:p>
            <a:endParaRPr lang="el-GR" sz="18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graphicFrame>
        <p:nvGraphicFramePr>
          <p:cNvPr id="4" name="3 - Θέση περιεχομένου"/>
          <p:cNvGraphicFramePr>
            <a:graphicFrameLocks noGrp="1"/>
          </p:cNvGraphicFramePr>
          <p:nvPr>
            <p:ph idx="1"/>
          </p:nvPr>
        </p:nvGraphicFramePr>
        <p:xfrm>
          <a:off x="1331640" y="-27384"/>
          <a:ext cx="6583680" cy="6852300"/>
        </p:xfrm>
        <a:graphic>
          <a:graphicData uri="http://schemas.openxmlformats.org/drawingml/2006/table">
            <a:tbl>
              <a:tblPr firstRow="1" bandRow="1">
                <a:tableStyleId>{5C22544A-7EE6-4342-B048-85BDC9FD1C3A}</a:tableStyleId>
              </a:tblPr>
              <a:tblGrid>
                <a:gridCol w="822960"/>
                <a:gridCol w="822960"/>
                <a:gridCol w="822960"/>
                <a:gridCol w="822960"/>
                <a:gridCol w="822960"/>
                <a:gridCol w="822960"/>
                <a:gridCol w="822960"/>
                <a:gridCol w="822960"/>
              </a:tblGrid>
              <a:tr h="132720">
                <a:tc gridSpan="8">
                  <a:txBody>
                    <a:bodyPr/>
                    <a:lstStyle/>
                    <a:p>
                      <a:r>
                        <a:rPr lang="el-GR" sz="1400" b="1" kern="1200" dirty="0" smtClean="0">
                          <a:solidFill>
                            <a:schemeClr val="lt1"/>
                          </a:solidFill>
                          <a:latin typeface="Times New Roman" pitchFamily="18" charset="0"/>
                          <a:ea typeface="+mn-ea"/>
                          <a:cs typeface="Times New Roman" pitchFamily="18" charset="0"/>
                        </a:rPr>
                        <a:t>Πίνακας 5. </a:t>
                      </a:r>
                      <a:r>
                        <a:rPr lang="en-US" sz="1400" b="1" kern="1200" dirty="0" smtClean="0">
                          <a:solidFill>
                            <a:schemeClr val="lt1"/>
                          </a:solidFill>
                          <a:latin typeface="Times New Roman" pitchFamily="18" charset="0"/>
                          <a:ea typeface="+mn-ea"/>
                          <a:cs typeface="Times New Roman" pitchFamily="18" charset="0"/>
                        </a:rPr>
                        <a:t>OLS</a:t>
                      </a:r>
                      <a:r>
                        <a:rPr lang="en-US" sz="1400" b="1" kern="1200" baseline="0" dirty="0" smtClean="0">
                          <a:solidFill>
                            <a:schemeClr val="lt1"/>
                          </a:solidFill>
                          <a:latin typeface="Times New Roman" pitchFamily="18" charset="0"/>
                          <a:ea typeface="+mn-ea"/>
                          <a:cs typeface="Times New Roman" pitchFamily="18" charset="0"/>
                        </a:rPr>
                        <a:t> estimations</a:t>
                      </a:r>
                      <a:r>
                        <a:rPr lang="el-GR" sz="1400" b="1" kern="1200" baseline="0" dirty="0" smtClean="0">
                          <a:solidFill>
                            <a:schemeClr val="lt1"/>
                          </a:solidFill>
                          <a:latin typeface="Times New Roman" pitchFamily="18" charset="0"/>
                          <a:ea typeface="+mn-ea"/>
                          <a:cs typeface="Times New Roman" pitchFamily="18" charset="0"/>
                        </a:rPr>
                        <a:t> </a:t>
                      </a:r>
                      <a:r>
                        <a:rPr lang="en-US" sz="1400" b="1" kern="1200" baseline="0" dirty="0" smtClean="0">
                          <a:solidFill>
                            <a:schemeClr val="lt1"/>
                          </a:solidFill>
                          <a:latin typeface="Times New Roman" pitchFamily="18" charset="0"/>
                          <a:ea typeface="+mn-ea"/>
                          <a:cs typeface="Times New Roman" pitchFamily="18" charset="0"/>
                        </a:rPr>
                        <a:t> (N=117) Dependent variable: New firm formation </a:t>
                      </a:r>
                      <a:r>
                        <a:rPr lang="en-US" sz="1400" b="1" kern="1200" baseline="0" dirty="0" smtClean="0">
                          <a:solidFill>
                            <a:schemeClr val="lt1"/>
                          </a:solidFill>
                          <a:latin typeface="Times New Roman" pitchFamily="18" charset="0"/>
                          <a:ea typeface="+mn-ea"/>
                          <a:cs typeface="Times New Roman" pitchFamily="18" charset="0"/>
                        </a:rPr>
                        <a:t>rate</a:t>
                      </a:r>
                      <a:endParaRPr lang="el-GR" sz="1400" dirty="0">
                        <a:latin typeface="Times New Roman" pitchFamily="18" charset="0"/>
                        <a:cs typeface="Times New Roman" pitchFamily="18" charset="0"/>
                      </a:endParaRPr>
                    </a:p>
                  </a:txBody>
                  <a:tcPr/>
                </a:tc>
                <a:tc hMerge="1">
                  <a:txBody>
                    <a:bodyPr/>
                    <a:lstStyle/>
                    <a:p>
                      <a:endParaRPr lang="el-GR" dirty="0"/>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dirty="0"/>
                    </a:p>
                  </a:txBody>
                  <a:tcPr/>
                </a:tc>
              </a:tr>
              <a:tr h="197292">
                <a:tc>
                  <a:txBody>
                    <a:bodyPr/>
                    <a:lstStyle/>
                    <a:p>
                      <a:pPr>
                        <a:lnSpc>
                          <a:spcPct val="115000"/>
                        </a:lnSpc>
                        <a:spcAft>
                          <a:spcPts val="0"/>
                        </a:spcAft>
                      </a:pPr>
                      <a:r>
                        <a:rPr lang="el-GR" sz="1000" dirty="0" err="1">
                          <a:solidFill>
                            <a:srgbClr val="000000"/>
                          </a:solidFill>
                          <a:latin typeface="Times New Roman"/>
                          <a:ea typeface="Times New Roman"/>
                          <a:cs typeface="Times New Roman"/>
                        </a:rPr>
                        <a:t>Variables</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1.</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2.</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3.</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4.</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5.</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6.</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smtClean="0">
                          <a:solidFill>
                            <a:srgbClr val="000000"/>
                          </a:solidFill>
                          <a:latin typeface="Times New Roman"/>
                          <a:ea typeface="Times New Roman"/>
                          <a:cs typeface="Times New Roman"/>
                        </a:rPr>
                        <a:t>7.</a:t>
                      </a:r>
                      <a:endParaRPr lang="el-GR" sz="1100" dirty="0">
                        <a:latin typeface="Calibri"/>
                        <a:ea typeface="Calibri"/>
                        <a:cs typeface="Times New Roman"/>
                      </a:endParaRPr>
                    </a:p>
                  </a:txBody>
                  <a:tcPr marL="68580" marR="68580" marT="0" marB="0" anchor="b"/>
                </a:tc>
              </a:tr>
              <a:tr h="370840">
                <a:tc>
                  <a:txBody>
                    <a:bodyPr/>
                    <a:lstStyle/>
                    <a:p>
                      <a:pPr>
                        <a:lnSpc>
                          <a:spcPct val="115000"/>
                        </a:lnSpc>
                        <a:spcAft>
                          <a:spcPts val="0"/>
                        </a:spcAft>
                      </a:pPr>
                      <a:r>
                        <a:rPr lang="el-GR" sz="1000" dirty="0" smtClean="0">
                          <a:solidFill>
                            <a:srgbClr val="000000"/>
                          </a:solidFill>
                          <a:latin typeface="Times New Roman"/>
                          <a:ea typeface="Times New Roman"/>
                          <a:cs typeface="Times New Roman"/>
                        </a:rPr>
                        <a:t>1</a:t>
                      </a:r>
                      <a:r>
                        <a:rPr lang="el-GR" sz="1000" dirty="0">
                          <a:solidFill>
                            <a:srgbClr val="000000"/>
                          </a:solidFill>
                          <a:latin typeface="Times New Roman"/>
                          <a:ea typeface="Times New Roman"/>
                          <a:cs typeface="Times New Roman"/>
                        </a:rPr>
                        <a:t>. UNEMP</a:t>
                      </a:r>
                      <a:endParaRPr lang="el-GR" sz="1100" dirty="0">
                        <a:latin typeface="Calibri"/>
                        <a:ea typeface="Calibri"/>
                        <a:cs typeface="Times New Roman"/>
                      </a:endParaRPr>
                    </a:p>
                  </a:txBody>
                  <a:tcPr marL="68580" marR="68580" marT="0" marB="0" anchor="b"/>
                </a:tc>
                <a:tc>
                  <a:txBody>
                    <a:bodyPr/>
                    <a:lstStyle/>
                    <a:p>
                      <a:pPr algn="l">
                        <a:lnSpc>
                          <a:spcPct val="115000"/>
                        </a:lnSpc>
                        <a:spcAft>
                          <a:spcPts val="0"/>
                        </a:spcAft>
                      </a:pPr>
                      <a:r>
                        <a:rPr lang="en-US" sz="1000" dirty="0" smtClean="0">
                          <a:solidFill>
                            <a:srgbClr val="000000"/>
                          </a:solidFill>
                          <a:latin typeface="Times New Roman"/>
                          <a:ea typeface="Times New Roman"/>
                          <a:cs typeface="Times New Roman"/>
                        </a:rPr>
                        <a:t>0.0133</a:t>
                      </a: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(0.015</a:t>
                      </a:r>
                      <a:r>
                        <a:rPr lang="en-US" sz="1000" kern="1200" dirty="0" smtClean="0">
                          <a:solidFill>
                            <a:schemeClr val="dk1"/>
                          </a:solidFill>
                          <a:latin typeface="Times New Roman" pitchFamily="18" charset="0"/>
                          <a:ea typeface="+mn-ea"/>
                          <a:cs typeface="Times New Roman" pitchFamily="18" charset="0"/>
                        </a:rPr>
                        <a:t>3</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pitchFamily="18" charset="0"/>
                          <a:ea typeface="Times New Roman"/>
                          <a:cs typeface="Times New Roman" pitchFamily="18" charset="0"/>
                        </a:rPr>
                        <a:t>0.0317*</a:t>
                      </a:r>
                      <a:endParaRPr lang="en-US" sz="1000" dirty="0" smtClean="0">
                        <a:solidFill>
                          <a:srgbClr val="000000"/>
                        </a:solidFill>
                        <a:latin typeface="Times New Roman" pitchFamily="18" charset="0"/>
                        <a:ea typeface="Times New Roman"/>
                        <a:cs typeface="Times New Roman" pitchFamily="18" charset="0"/>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(0.0191)</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0.0127</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(0.0151)</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0.01</a:t>
                      </a:r>
                      <a:r>
                        <a:rPr lang="en-US" sz="1000" dirty="0" smtClean="0">
                          <a:solidFill>
                            <a:srgbClr val="000000"/>
                          </a:solidFill>
                          <a:latin typeface="Times New Roman"/>
                          <a:ea typeface="Times New Roman"/>
                          <a:cs typeface="Times New Roman"/>
                        </a:rPr>
                        <a:t>15</a:t>
                      </a: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(0.01</a:t>
                      </a:r>
                      <a:r>
                        <a:rPr lang="en-US" sz="1000" kern="1200" dirty="0" smtClean="0">
                          <a:solidFill>
                            <a:schemeClr val="dk1"/>
                          </a:solidFill>
                          <a:latin typeface="Times New Roman" pitchFamily="18" charset="0"/>
                          <a:ea typeface="+mn-ea"/>
                          <a:cs typeface="Times New Roman" pitchFamily="18" charset="0"/>
                        </a:rPr>
                        <a:t>72)</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0.0</a:t>
                      </a:r>
                      <a:r>
                        <a:rPr lang="en-US" sz="1000" dirty="0" smtClean="0">
                          <a:solidFill>
                            <a:srgbClr val="000000"/>
                          </a:solidFill>
                          <a:latin typeface="Times New Roman"/>
                          <a:ea typeface="Times New Roman"/>
                          <a:cs typeface="Times New Roman"/>
                        </a:rPr>
                        <a:t>117</a:t>
                      </a: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a:t>
                      </a:r>
                      <a:r>
                        <a:rPr lang="en-US" sz="1000" kern="1200" dirty="0" smtClean="0">
                          <a:solidFill>
                            <a:schemeClr val="dk1"/>
                          </a:solidFill>
                          <a:latin typeface="Times New Roman" pitchFamily="18" charset="0"/>
                          <a:ea typeface="+mn-ea"/>
                          <a:cs typeface="Times New Roman" pitchFamily="18" charset="0"/>
                        </a:rPr>
                        <a:t>0.0172</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0.0</a:t>
                      </a:r>
                      <a:r>
                        <a:rPr lang="en-US" sz="1000" dirty="0" smtClean="0">
                          <a:solidFill>
                            <a:srgbClr val="000000"/>
                          </a:solidFill>
                          <a:latin typeface="Times New Roman"/>
                          <a:ea typeface="Times New Roman"/>
                          <a:cs typeface="Times New Roman"/>
                        </a:rPr>
                        <a:t>163</a:t>
                      </a: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a:t>
                      </a:r>
                      <a:r>
                        <a:rPr lang="en-US" sz="1000" kern="1200" dirty="0" smtClean="0">
                          <a:solidFill>
                            <a:schemeClr val="dk1"/>
                          </a:solidFill>
                          <a:latin typeface="Times New Roman" pitchFamily="18" charset="0"/>
                          <a:ea typeface="+mn-ea"/>
                          <a:cs typeface="Times New Roman" pitchFamily="18" charset="0"/>
                        </a:rPr>
                        <a:t>.0156</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0.0</a:t>
                      </a:r>
                      <a:r>
                        <a:rPr lang="en-US" sz="1000" dirty="0" smtClean="0">
                          <a:solidFill>
                            <a:srgbClr val="000000"/>
                          </a:solidFill>
                          <a:latin typeface="Times New Roman"/>
                          <a:ea typeface="Times New Roman"/>
                          <a:cs typeface="Times New Roman"/>
                        </a:rPr>
                        <a:t>088</a:t>
                      </a: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(0.01</a:t>
                      </a:r>
                      <a:r>
                        <a:rPr lang="en-US" sz="1000" kern="1200" dirty="0" smtClean="0">
                          <a:solidFill>
                            <a:schemeClr val="dk1"/>
                          </a:solidFill>
                          <a:latin typeface="Times New Roman" pitchFamily="18" charset="0"/>
                          <a:ea typeface="+mn-ea"/>
                          <a:cs typeface="Times New Roman" pitchFamily="18" charset="0"/>
                        </a:rPr>
                        <a:t>7</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r>
              <a:tr h="315952">
                <a:tc>
                  <a:txBody>
                    <a:bodyPr/>
                    <a:lstStyle/>
                    <a:p>
                      <a:pPr>
                        <a:lnSpc>
                          <a:spcPct val="115000"/>
                        </a:lnSpc>
                        <a:spcAft>
                          <a:spcPts val="0"/>
                        </a:spcAft>
                      </a:pPr>
                      <a:r>
                        <a:rPr lang="en-US" sz="1000" dirty="0" smtClean="0">
                          <a:latin typeface="Times New Roman" pitchFamily="18" charset="0"/>
                          <a:ea typeface="Calibri"/>
                          <a:cs typeface="Times New Roman" pitchFamily="18" charset="0"/>
                        </a:rPr>
                        <a:t>2.EMPSCITECH</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baseline="0" dirty="0" smtClean="0">
                          <a:latin typeface="Times New Roman" pitchFamily="18" charset="0"/>
                          <a:ea typeface="Calibri"/>
                          <a:cs typeface="Times New Roman" pitchFamily="18" charset="0"/>
                        </a:rPr>
                        <a:t>        - </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baseline="0" dirty="0" smtClean="0">
                          <a:latin typeface="Times New Roman" pitchFamily="18" charset="0"/>
                          <a:ea typeface="Calibri"/>
                          <a:cs typeface="Times New Roman" pitchFamily="18" charset="0"/>
                        </a:rPr>
                        <a:t>        -    </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smtClean="0">
                          <a:latin typeface="Times New Roman" pitchFamily="18" charset="0"/>
                          <a:ea typeface="Calibri"/>
                          <a:cs typeface="Times New Roman" pitchFamily="18" charset="0"/>
                        </a:rPr>
                        <a:t>        -</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smtClean="0">
                          <a:latin typeface="Times New Roman" pitchFamily="18" charset="0"/>
                          <a:ea typeface="Calibri"/>
                          <a:cs typeface="Times New Roman" pitchFamily="18" charset="0"/>
                        </a:rPr>
                        <a:t>         -</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smtClean="0">
                          <a:latin typeface="Times New Roman" pitchFamily="18" charset="0"/>
                          <a:ea typeface="Calibri"/>
                          <a:cs typeface="Times New Roman" pitchFamily="18" charset="0"/>
                        </a:rPr>
                        <a:t>0.0178*</a:t>
                      </a:r>
                    </a:p>
                    <a:p>
                      <a:pPr algn="l">
                        <a:lnSpc>
                          <a:spcPct val="115000"/>
                        </a:lnSpc>
                        <a:spcAft>
                          <a:spcPts val="0"/>
                        </a:spcAft>
                      </a:pPr>
                      <a:r>
                        <a:rPr lang="en-US" sz="1000" dirty="0" smtClean="0">
                          <a:latin typeface="Times New Roman" pitchFamily="18" charset="0"/>
                          <a:ea typeface="Calibri"/>
                          <a:cs typeface="Times New Roman" pitchFamily="18" charset="0"/>
                        </a:rPr>
                        <a:t>(0.0104)</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smtClean="0">
                          <a:latin typeface="Times New Roman" pitchFamily="18" charset="0"/>
                          <a:ea typeface="Calibri"/>
                          <a:cs typeface="Times New Roman" pitchFamily="18" charset="0"/>
                        </a:rPr>
                        <a:t>      -</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smtClean="0">
                          <a:latin typeface="Calibri"/>
                          <a:ea typeface="Calibri"/>
                          <a:cs typeface="Times New Roman"/>
                        </a:rPr>
                        <a:t>      -</a:t>
                      </a:r>
                      <a:endParaRPr lang="el-GR" sz="1000" dirty="0">
                        <a:latin typeface="Calibri"/>
                        <a:ea typeface="Calibri"/>
                        <a:cs typeface="Times New Roman"/>
                      </a:endParaRPr>
                    </a:p>
                  </a:txBody>
                  <a:tcPr marL="68580" marR="68580" marT="0" marB="0" anchor="b"/>
                </a:tc>
              </a:tr>
              <a:tr h="411513">
                <a:tc>
                  <a:txBody>
                    <a:bodyPr/>
                    <a:lstStyle/>
                    <a:p>
                      <a:pPr algn="l">
                        <a:lnSpc>
                          <a:spcPct val="115000"/>
                        </a:lnSpc>
                        <a:spcAft>
                          <a:spcPts val="0"/>
                        </a:spcAft>
                      </a:pPr>
                      <a:r>
                        <a:rPr lang="el-GR" sz="1000" dirty="0">
                          <a:solidFill>
                            <a:srgbClr val="000000"/>
                          </a:solidFill>
                          <a:latin typeface="Times New Roman"/>
                          <a:ea typeface="Times New Roman"/>
                          <a:cs typeface="Times New Roman"/>
                        </a:rPr>
                        <a:t> </a:t>
                      </a:r>
                      <a:r>
                        <a:rPr lang="en-US" sz="1000" dirty="0" smtClean="0">
                          <a:solidFill>
                            <a:srgbClr val="000000"/>
                          </a:solidFill>
                          <a:latin typeface="Times New Roman"/>
                          <a:ea typeface="Times New Roman"/>
                          <a:cs typeface="Times New Roman"/>
                        </a:rPr>
                        <a:t>3</a:t>
                      </a:r>
                      <a:r>
                        <a:rPr lang="el-GR" sz="1000" dirty="0" smtClean="0">
                          <a:solidFill>
                            <a:srgbClr val="000000"/>
                          </a:solidFill>
                          <a:latin typeface="Times New Roman"/>
                          <a:ea typeface="Times New Roman"/>
                          <a:cs typeface="Times New Roman"/>
                        </a:rPr>
                        <a:t>.</a:t>
                      </a:r>
                      <a:r>
                        <a:rPr lang="en-US" sz="1000" dirty="0" smtClean="0">
                          <a:solidFill>
                            <a:srgbClr val="000000"/>
                          </a:solidFill>
                          <a:latin typeface="Times New Roman"/>
                          <a:ea typeface="Times New Roman"/>
                          <a:cs typeface="Times New Roman"/>
                        </a:rPr>
                        <a:t>RDEXP</a:t>
                      </a:r>
                      <a:endParaRPr lang="el-GR" sz="1100" dirty="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dirty="0">
                          <a:solidFill>
                            <a:srgbClr val="000000"/>
                          </a:solidFill>
                          <a:latin typeface="Times New Roman"/>
                          <a:ea typeface="Times New Roman"/>
                          <a:cs typeface="Times New Roman"/>
                        </a:rPr>
                        <a:t>        </a:t>
                      </a:r>
                      <a:r>
                        <a:rPr lang="en-US" sz="1000" dirty="0" smtClean="0">
                          <a:solidFill>
                            <a:srgbClr val="000000"/>
                          </a:solidFill>
                          <a:latin typeface="Times New Roman"/>
                          <a:ea typeface="Times New Roman"/>
                          <a:cs typeface="Times New Roman"/>
                        </a:rPr>
                        <a:t>0.0002</a:t>
                      </a:r>
                      <a:r>
                        <a:rPr lang="en-US" sz="1000" dirty="0" smtClean="0">
                          <a:solidFill>
                            <a:srgbClr val="000000"/>
                          </a:solidFill>
                          <a:latin typeface="Times New Roman"/>
                          <a:ea typeface="Times New Roman"/>
                          <a:cs typeface="Times New Roman"/>
                        </a:rPr>
                        <a:t>**</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n-US" sz="1000" dirty="0" smtClean="0">
                          <a:solidFill>
                            <a:srgbClr val="000000"/>
                          </a:solidFill>
                          <a:latin typeface="Times New Roman"/>
                          <a:ea typeface="Calibri"/>
                          <a:cs typeface="Times New Roman"/>
                        </a:rPr>
                        <a:t>(0.0000)</a:t>
                      </a:r>
                      <a:endParaRPr lang="el-GR" sz="1100" dirty="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a:solidFill>
                            <a:srgbClr val="000000"/>
                          </a:solidFill>
                          <a:latin typeface="Times New Roman"/>
                          <a:ea typeface="Times New Roman"/>
                          <a:cs typeface="Times New Roman"/>
                        </a:rPr>
                        <a:t>        -</a:t>
                      </a:r>
                      <a:endParaRPr lang="el-GR" sz="110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baseline="0" dirty="0" smtClean="0">
                          <a:solidFill>
                            <a:srgbClr val="000000"/>
                          </a:solidFill>
                          <a:latin typeface="Times New Roman"/>
                          <a:ea typeface="Times New Roman"/>
                          <a:cs typeface="Times New Roman"/>
                        </a:rPr>
                        <a:t>        - </a:t>
                      </a:r>
                      <a:endParaRPr lang="en-US" sz="1000" dirty="0" smtClean="0">
                        <a:solidFill>
                          <a:srgbClr val="000000"/>
                        </a:solidFill>
                        <a:latin typeface="Times New Roman"/>
                        <a:ea typeface="Times New Roman"/>
                        <a:cs typeface="Times New Roman"/>
                      </a:endParaRPr>
                    </a:p>
                  </a:txBody>
                  <a:tcPr marL="68580" marR="68580" marT="0" marB="0" anchor="b"/>
                </a:tc>
                <a:tc>
                  <a:txBody>
                    <a:bodyPr/>
                    <a:lstStyle/>
                    <a:p>
                      <a:pPr algn="l">
                        <a:lnSpc>
                          <a:spcPct val="115000"/>
                        </a:lnSpc>
                        <a:spcAft>
                          <a:spcPts val="0"/>
                        </a:spcAft>
                      </a:pPr>
                      <a:r>
                        <a:rPr lang="en-US" sz="1000" baseline="0" dirty="0" smtClean="0">
                          <a:solidFill>
                            <a:srgbClr val="000000"/>
                          </a:solidFill>
                          <a:latin typeface="Times New Roman" pitchFamily="18" charset="0"/>
                          <a:ea typeface="Times New Roman"/>
                          <a:cs typeface="Times New Roman" pitchFamily="18" charset="0"/>
                        </a:rPr>
                        <a:t>         -  </a:t>
                      </a:r>
                      <a:endParaRPr lang="en-US" sz="1000" dirty="0" smtClean="0">
                        <a:solidFill>
                          <a:srgbClr val="000000"/>
                        </a:solidFill>
                        <a:latin typeface="Times New Roman" pitchFamily="18" charset="0"/>
                        <a:ea typeface="Times New Roman"/>
                        <a:cs typeface="Times New Roman" pitchFamily="18" charset="0"/>
                      </a:endParaRPr>
                    </a:p>
                    <a:p>
                      <a:pPr algn="l">
                        <a:lnSpc>
                          <a:spcPct val="115000"/>
                        </a:lnSpc>
                        <a:spcAft>
                          <a:spcPts val="0"/>
                        </a:spcAft>
                      </a:pP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baseline="0" dirty="0" smtClean="0">
                          <a:solidFill>
                            <a:srgbClr val="000000"/>
                          </a:solidFill>
                          <a:latin typeface="Times New Roman"/>
                          <a:ea typeface="Times New Roman"/>
                          <a:cs typeface="Times New Roman"/>
                        </a:rPr>
                        <a:t>        -</a:t>
                      </a:r>
                      <a:endParaRPr lang="en-US" sz="1000" dirty="0" smtClean="0">
                        <a:solidFill>
                          <a:srgbClr val="000000"/>
                        </a:solidFill>
                        <a:latin typeface="Times New Roman"/>
                        <a:ea typeface="Times New Roman"/>
                        <a:cs typeface="Times New Roman"/>
                      </a:endParaRPr>
                    </a:p>
                  </a:txBody>
                  <a:tcPr marL="68580" marR="68580" marT="0" marB="0" anchor="b"/>
                </a:tc>
                <a:tc>
                  <a:txBody>
                    <a:bodyPr/>
                    <a:lstStyle/>
                    <a:p>
                      <a:pPr algn="l">
                        <a:lnSpc>
                          <a:spcPct val="115000"/>
                        </a:lnSpc>
                        <a:spcAft>
                          <a:spcPts val="0"/>
                        </a:spcAft>
                      </a:pPr>
                      <a:r>
                        <a:rPr lang="el-GR" sz="1000">
                          <a:solidFill>
                            <a:srgbClr val="000000"/>
                          </a:solidFill>
                          <a:latin typeface="Times New Roman"/>
                          <a:ea typeface="Times New Roman"/>
                          <a:cs typeface="Times New Roman"/>
                        </a:rPr>
                        <a:t>       -</a:t>
                      </a:r>
                      <a:endParaRPr lang="el-GR" sz="110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dirty="0">
                          <a:solidFill>
                            <a:srgbClr val="000000"/>
                          </a:solidFill>
                          <a:latin typeface="Times New Roman"/>
                          <a:ea typeface="Times New Roman"/>
                          <a:cs typeface="Times New Roman"/>
                        </a:rPr>
                        <a:t>      -</a:t>
                      </a:r>
                      <a:endParaRPr lang="el-GR" sz="1100" dirty="0">
                        <a:latin typeface="Calibri"/>
                        <a:ea typeface="Calibri"/>
                        <a:cs typeface="Times New Roman"/>
                      </a:endParaRPr>
                    </a:p>
                  </a:txBody>
                  <a:tcPr marL="68580" marR="68580" marT="0" marB="0" anchor="b"/>
                </a:tc>
              </a:tr>
              <a:tr h="370840">
                <a:tc>
                  <a:txBody>
                    <a:bodyPr/>
                    <a:lstStyle/>
                    <a:p>
                      <a:pPr>
                        <a:lnSpc>
                          <a:spcPct val="115000"/>
                        </a:lnSpc>
                        <a:spcAft>
                          <a:spcPts val="0"/>
                        </a:spcAft>
                      </a:pPr>
                      <a:r>
                        <a:rPr lang="en-US" sz="1000" dirty="0" smtClean="0">
                          <a:solidFill>
                            <a:srgbClr val="000000"/>
                          </a:solidFill>
                          <a:latin typeface="Times New Roman"/>
                          <a:ea typeface="Times New Roman"/>
                          <a:cs typeface="Times New Roman"/>
                        </a:rPr>
                        <a:t>4</a:t>
                      </a:r>
                      <a:r>
                        <a:rPr lang="el-GR" sz="1000" dirty="0" smtClean="0">
                          <a:solidFill>
                            <a:srgbClr val="000000"/>
                          </a:solidFill>
                          <a:latin typeface="Times New Roman"/>
                          <a:ea typeface="Times New Roman"/>
                          <a:cs typeface="Times New Roman"/>
                        </a:rPr>
                        <a:t>. </a:t>
                      </a:r>
                      <a:r>
                        <a:rPr lang="en-US" sz="1000" dirty="0" smtClean="0">
                          <a:solidFill>
                            <a:srgbClr val="000000"/>
                          </a:solidFill>
                          <a:latin typeface="Times New Roman"/>
                          <a:ea typeface="Times New Roman"/>
                          <a:cs typeface="Times New Roman"/>
                        </a:rPr>
                        <a:t>RDPERS</a:t>
                      </a:r>
                      <a:endParaRPr lang="el-GR" sz="1100" dirty="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dirty="0">
                          <a:solidFill>
                            <a:srgbClr val="000000"/>
                          </a:solidFill>
                          <a:latin typeface="Times New Roman"/>
                          <a:ea typeface="Times New Roman"/>
                          <a:cs typeface="Times New Roman"/>
                        </a:rPr>
                        <a:t>        -</a:t>
                      </a:r>
                      <a:endParaRPr lang="el-GR" sz="1100" dirty="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a:solidFill>
                            <a:srgbClr val="000000"/>
                          </a:solidFill>
                          <a:latin typeface="Times New Roman"/>
                          <a:ea typeface="Times New Roman"/>
                          <a:cs typeface="Times New Roman"/>
                        </a:rPr>
                        <a:t>        -</a:t>
                      </a:r>
                      <a:endParaRPr lang="el-GR" sz="110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pitchFamily="18" charset="0"/>
                          <a:ea typeface="Times New Roman"/>
                          <a:cs typeface="Times New Roman" pitchFamily="18" charset="0"/>
                        </a:rPr>
                        <a:t>0.0068*</a:t>
                      </a:r>
                    </a:p>
                    <a:p>
                      <a:pPr algn="l">
                        <a:lnSpc>
                          <a:spcPct val="115000"/>
                        </a:lnSpc>
                        <a:spcAft>
                          <a:spcPts val="0"/>
                        </a:spcAft>
                      </a:pPr>
                      <a:r>
                        <a:rPr lang="el-GR" sz="1100" baseline="0" dirty="0" smtClean="0">
                          <a:latin typeface="Times New Roman" pitchFamily="18" charset="0"/>
                          <a:ea typeface="Calibri"/>
                          <a:cs typeface="Times New Roman" pitchFamily="18" charset="0"/>
                        </a:rPr>
                        <a:t> </a:t>
                      </a:r>
                      <a:r>
                        <a:rPr lang="el-GR" sz="1000" baseline="0" dirty="0" smtClean="0">
                          <a:latin typeface="Times New Roman" pitchFamily="18" charset="0"/>
                          <a:ea typeface="Calibri"/>
                          <a:cs typeface="Times New Roman" pitchFamily="18" charset="0"/>
                        </a:rPr>
                        <a:t>(0.0042)</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a:solidFill>
                            <a:srgbClr val="000000"/>
                          </a:solidFill>
                          <a:latin typeface="Times New Roman"/>
                          <a:ea typeface="Times New Roman"/>
                          <a:cs typeface="Times New Roman"/>
                        </a:rPr>
                        <a:t>         -</a:t>
                      </a:r>
                      <a:endParaRPr lang="el-GR" sz="110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a:solidFill>
                            <a:srgbClr val="000000"/>
                          </a:solidFill>
                          <a:latin typeface="Times New Roman"/>
                          <a:ea typeface="Times New Roman"/>
                          <a:cs typeface="Times New Roman"/>
                        </a:rPr>
                        <a:t>        -</a:t>
                      </a:r>
                      <a:endParaRPr lang="el-GR" sz="1100">
                        <a:latin typeface="Calibri"/>
                        <a:ea typeface="Calibri"/>
                        <a:cs typeface="Times New Roman"/>
                      </a:endParaRPr>
                    </a:p>
                  </a:txBody>
                  <a:tcPr marL="68580" marR="68580" marT="0" marB="0" anchor="b"/>
                </a:tc>
                <a:tc>
                  <a:txBody>
                    <a:bodyPr/>
                    <a:lstStyle/>
                    <a:p>
                      <a:pPr algn="l">
                        <a:lnSpc>
                          <a:spcPct val="115000"/>
                        </a:lnSpc>
                        <a:spcAft>
                          <a:spcPts val="0"/>
                        </a:spcAft>
                      </a:pPr>
                      <a:r>
                        <a:rPr lang="en-US" sz="1000" dirty="0" smtClean="0">
                          <a:solidFill>
                            <a:srgbClr val="000000"/>
                          </a:solidFill>
                          <a:latin typeface="Times New Roman"/>
                          <a:ea typeface="Times New Roman"/>
                          <a:cs typeface="Times New Roman"/>
                        </a:rPr>
                        <a:t>       -</a:t>
                      </a:r>
                    </a:p>
                    <a:p>
                      <a:pPr algn="l">
                        <a:lnSpc>
                          <a:spcPct val="115000"/>
                        </a:lnSpc>
                        <a:spcAft>
                          <a:spcPts val="0"/>
                        </a:spcAft>
                      </a:pP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smtClean="0">
                          <a:solidFill>
                            <a:srgbClr val="000000"/>
                          </a:solidFill>
                          <a:latin typeface="Times New Roman"/>
                          <a:ea typeface="Times New Roman"/>
                          <a:cs typeface="Times New Roman"/>
                        </a:rPr>
                        <a:t>      -</a:t>
                      </a:r>
                    </a:p>
                    <a:p>
                      <a:pPr algn="l">
                        <a:lnSpc>
                          <a:spcPct val="115000"/>
                        </a:lnSpc>
                        <a:spcAft>
                          <a:spcPts val="0"/>
                        </a:spcAft>
                      </a:pPr>
                      <a:endParaRPr lang="el-GR" sz="1000" dirty="0">
                        <a:latin typeface="Times New Roman" pitchFamily="18" charset="0"/>
                        <a:ea typeface="Calibri"/>
                        <a:cs typeface="Times New Roman" pitchFamily="18" charset="0"/>
                      </a:endParaRPr>
                    </a:p>
                  </a:txBody>
                  <a:tcPr marL="68580" marR="68580" marT="0" marB="0" anchor="b"/>
                </a:tc>
              </a:tr>
              <a:tr h="370840">
                <a:tc>
                  <a:txBody>
                    <a:bodyPr/>
                    <a:lstStyle/>
                    <a:p>
                      <a:pPr>
                        <a:lnSpc>
                          <a:spcPct val="115000"/>
                        </a:lnSpc>
                        <a:spcAft>
                          <a:spcPts val="0"/>
                        </a:spcAft>
                      </a:pPr>
                      <a:r>
                        <a:rPr lang="el-GR" sz="1000" dirty="0" smtClean="0">
                          <a:latin typeface="Times New Roman" pitchFamily="18" charset="0"/>
                          <a:ea typeface="Calibri"/>
                          <a:cs typeface="Times New Roman" pitchFamily="18" charset="0"/>
                        </a:rPr>
                        <a:t>5. </a:t>
                      </a:r>
                      <a:r>
                        <a:rPr lang="en-US" sz="1000" dirty="0" smtClean="0">
                          <a:latin typeface="Times New Roman" pitchFamily="18" charset="0"/>
                          <a:ea typeface="Calibri"/>
                          <a:cs typeface="Times New Roman" pitchFamily="18" charset="0"/>
                        </a:rPr>
                        <a:t>RDPUB</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100" baseline="0" dirty="0" smtClean="0">
                          <a:latin typeface="Calibri"/>
                          <a:ea typeface="Calibri"/>
                          <a:cs typeface="Times New Roman"/>
                        </a:rPr>
                        <a:t>        -   </a:t>
                      </a:r>
                      <a:endParaRPr lang="el-GR" sz="1100" dirty="0">
                        <a:latin typeface="Calibri"/>
                        <a:ea typeface="Calibri"/>
                        <a:cs typeface="Times New Roman"/>
                      </a:endParaRPr>
                    </a:p>
                  </a:txBody>
                  <a:tcPr marL="68580" marR="68580" marT="0" marB="0" anchor="b"/>
                </a:tc>
                <a:tc>
                  <a:txBody>
                    <a:bodyPr/>
                    <a:lstStyle/>
                    <a:p>
                      <a:pPr algn="l">
                        <a:lnSpc>
                          <a:spcPct val="115000"/>
                        </a:lnSpc>
                        <a:spcAft>
                          <a:spcPts val="0"/>
                        </a:spcAft>
                      </a:pPr>
                      <a:r>
                        <a:rPr lang="en-US" sz="1100" dirty="0" smtClean="0">
                          <a:latin typeface="Calibri"/>
                          <a:ea typeface="Calibri"/>
                          <a:cs typeface="Times New Roman"/>
                        </a:rPr>
                        <a:t>        -</a:t>
                      </a:r>
                      <a:endParaRPr lang="el-GR" sz="1100" dirty="0">
                        <a:latin typeface="Calibri"/>
                        <a:ea typeface="Calibri"/>
                        <a:cs typeface="Times New Roman"/>
                      </a:endParaRPr>
                    </a:p>
                  </a:txBody>
                  <a:tcPr marL="68580" marR="68580" marT="0" marB="0" anchor="b"/>
                </a:tc>
                <a:tc>
                  <a:txBody>
                    <a:bodyPr/>
                    <a:lstStyle/>
                    <a:p>
                      <a:pPr algn="l">
                        <a:lnSpc>
                          <a:spcPct val="115000"/>
                        </a:lnSpc>
                        <a:spcAft>
                          <a:spcPts val="0"/>
                        </a:spcAft>
                      </a:pPr>
                      <a:r>
                        <a:rPr lang="en-US" sz="1000" dirty="0" smtClean="0">
                          <a:latin typeface="Times New Roman" pitchFamily="18" charset="0"/>
                          <a:ea typeface="Calibri"/>
                          <a:cs typeface="Times New Roman" pitchFamily="18" charset="0"/>
                        </a:rPr>
                        <a:t>        -</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100" dirty="0" smtClean="0">
                          <a:latin typeface="Calibri"/>
                          <a:ea typeface="Calibri"/>
                          <a:cs typeface="Times New Roman"/>
                        </a:rPr>
                        <a:t>          -</a:t>
                      </a:r>
                      <a:endParaRPr lang="el-GR" sz="1100" dirty="0">
                        <a:latin typeface="Calibri"/>
                        <a:ea typeface="Calibri"/>
                        <a:cs typeface="Times New Roman"/>
                      </a:endParaRPr>
                    </a:p>
                  </a:txBody>
                  <a:tcPr marL="68580" marR="68580" marT="0" marB="0" anchor="b"/>
                </a:tc>
                <a:tc>
                  <a:txBody>
                    <a:bodyPr/>
                    <a:lstStyle/>
                    <a:p>
                      <a:pPr algn="l">
                        <a:lnSpc>
                          <a:spcPct val="115000"/>
                        </a:lnSpc>
                        <a:spcAft>
                          <a:spcPts val="0"/>
                        </a:spcAft>
                      </a:pPr>
                      <a:r>
                        <a:rPr lang="en-US" sz="1100" dirty="0" smtClean="0">
                          <a:latin typeface="Calibri"/>
                          <a:ea typeface="Calibri"/>
                          <a:cs typeface="Times New Roman"/>
                        </a:rPr>
                        <a:t>         -</a:t>
                      </a:r>
                      <a:endParaRPr lang="el-GR" sz="1100" dirty="0">
                        <a:latin typeface="Calibri"/>
                        <a:ea typeface="Calibri"/>
                        <a:cs typeface="Times New Roman"/>
                      </a:endParaRPr>
                    </a:p>
                  </a:txBody>
                  <a:tcPr marL="68580" marR="68580" marT="0" marB="0" anchor="b"/>
                </a:tc>
                <a:tc>
                  <a:txBody>
                    <a:bodyPr/>
                    <a:lstStyle/>
                    <a:p>
                      <a:pPr algn="l">
                        <a:lnSpc>
                          <a:spcPct val="115000"/>
                        </a:lnSpc>
                        <a:spcAft>
                          <a:spcPts val="0"/>
                        </a:spcAft>
                      </a:pPr>
                      <a:r>
                        <a:rPr lang="en-US" sz="1000" dirty="0" smtClean="0">
                          <a:latin typeface="Times New Roman" pitchFamily="18" charset="0"/>
                          <a:ea typeface="Calibri"/>
                          <a:cs typeface="Times New Roman" pitchFamily="18" charset="0"/>
                        </a:rPr>
                        <a:t>0.00</a:t>
                      </a:r>
                      <a:r>
                        <a:rPr lang="el-GR" sz="1000" dirty="0" smtClean="0">
                          <a:latin typeface="Times New Roman" pitchFamily="18" charset="0"/>
                          <a:ea typeface="Calibri"/>
                          <a:cs typeface="Times New Roman" pitchFamily="18" charset="0"/>
                        </a:rPr>
                        <a:t>0</a:t>
                      </a:r>
                      <a:r>
                        <a:rPr lang="en-US" sz="1000" dirty="0" smtClean="0">
                          <a:latin typeface="Times New Roman" pitchFamily="18" charset="0"/>
                          <a:ea typeface="Calibri"/>
                          <a:cs typeface="Times New Roman" pitchFamily="18" charset="0"/>
                        </a:rPr>
                        <a:t>2*</a:t>
                      </a:r>
                    </a:p>
                    <a:p>
                      <a:pPr algn="l">
                        <a:lnSpc>
                          <a:spcPct val="115000"/>
                        </a:lnSpc>
                        <a:spcAft>
                          <a:spcPts val="0"/>
                        </a:spcAft>
                      </a:pPr>
                      <a:r>
                        <a:rPr lang="en-US" sz="1000" dirty="0" smtClean="0">
                          <a:latin typeface="Times New Roman" pitchFamily="18" charset="0"/>
                          <a:ea typeface="Calibri"/>
                          <a:cs typeface="Times New Roman" pitchFamily="18" charset="0"/>
                        </a:rPr>
                        <a:t>(0.0001)</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smtClean="0">
                          <a:latin typeface="Times New Roman" pitchFamily="18" charset="0"/>
                          <a:ea typeface="Calibri"/>
                          <a:cs typeface="Times New Roman" pitchFamily="18" charset="0"/>
                        </a:rPr>
                        <a:t>0.0002*</a:t>
                      </a:r>
                    </a:p>
                    <a:p>
                      <a:pPr algn="l">
                        <a:lnSpc>
                          <a:spcPct val="115000"/>
                        </a:lnSpc>
                        <a:spcAft>
                          <a:spcPts val="0"/>
                        </a:spcAft>
                      </a:pPr>
                      <a:r>
                        <a:rPr lang="en-US" sz="1000" dirty="0" smtClean="0">
                          <a:latin typeface="Times New Roman" pitchFamily="18" charset="0"/>
                          <a:ea typeface="Calibri"/>
                          <a:cs typeface="Times New Roman" pitchFamily="18" charset="0"/>
                        </a:rPr>
                        <a:t>(0.0001)</a:t>
                      </a:r>
                      <a:endParaRPr lang="el-GR" sz="1000" dirty="0">
                        <a:latin typeface="Times New Roman" pitchFamily="18" charset="0"/>
                        <a:ea typeface="Calibri"/>
                        <a:cs typeface="Times New Roman" pitchFamily="18" charset="0"/>
                      </a:endParaRPr>
                    </a:p>
                  </a:txBody>
                  <a:tcPr marL="68580" marR="68580" marT="0" marB="0" anchor="b"/>
                </a:tc>
              </a:tr>
              <a:tr h="370840">
                <a:tc gridSpan="2">
                  <a:txBody>
                    <a:bodyPr/>
                    <a:lstStyle/>
                    <a:p>
                      <a:pPr>
                        <a:lnSpc>
                          <a:spcPct val="115000"/>
                        </a:lnSpc>
                        <a:spcAft>
                          <a:spcPts val="0"/>
                        </a:spcAft>
                      </a:pPr>
                      <a:r>
                        <a:rPr lang="en-US" sz="1000" dirty="0" smtClean="0">
                          <a:solidFill>
                            <a:srgbClr val="000000"/>
                          </a:solidFill>
                          <a:latin typeface="Times New Roman"/>
                          <a:ea typeface="Times New Roman"/>
                          <a:cs typeface="Times New Roman"/>
                        </a:rPr>
                        <a:t>6</a:t>
                      </a:r>
                      <a:r>
                        <a:rPr lang="el-GR" sz="1000" dirty="0" smtClean="0">
                          <a:solidFill>
                            <a:srgbClr val="000000"/>
                          </a:solidFill>
                          <a:latin typeface="Times New Roman"/>
                          <a:ea typeface="Times New Roman"/>
                          <a:cs typeface="Times New Roman"/>
                        </a:rPr>
                        <a:t>. P</a:t>
                      </a:r>
                      <a:r>
                        <a:rPr lang="en-US" sz="1000" dirty="0" smtClean="0">
                          <a:solidFill>
                            <a:srgbClr val="000000"/>
                          </a:solidFill>
                          <a:latin typeface="Times New Roman"/>
                          <a:ea typeface="Times New Roman"/>
                          <a:cs typeface="Times New Roman"/>
                        </a:rPr>
                        <a:t>ATINT                -</a:t>
                      </a:r>
                      <a:r>
                        <a:rPr lang="en-US" sz="1000" baseline="0" dirty="0" smtClean="0">
                          <a:solidFill>
                            <a:srgbClr val="000000"/>
                          </a:solidFill>
                          <a:latin typeface="Times New Roman"/>
                          <a:ea typeface="Times New Roman"/>
                          <a:cs typeface="Times New Roman"/>
                        </a:rPr>
                        <a:t>    </a:t>
                      </a:r>
                      <a:endParaRPr lang="en-US" sz="1000" dirty="0" smtClean="0">
                        <a:solidFill>
                          <a:srgbClr val="000000"/>
                        </a:solidFill>
                        <a:latin typeface="Times New Roman"/>
                        <a:ea typeface="Times New Roman"/>
                        <a:cs typeface="Times New Roman"/>
                      </a:endParaRPr>
                    </a:p>
                    <a:p>
                      <a:pPr>
                        <a:lnSpc>
                          <a:spcPct val="115000"/>
                        </a:lnSpc>
                        <a:spcAft>
                          <a:spcPts val="0"/>
                        </a:spcAft>
                      </a:pPr>
                      <a:r>
                        <a:rPr lang="en-US" sz="1000" baseline="0" dirty="0" smtClean="0">
                          <a:solidFill>
                            <a:srgbClr val="000000"/>
                          </a:solidFill>
                          <a:latin typeface="Times New Roman"/>
                          <a:ea typeface="Times New Roman"/>
                          <a:cs typeface="Times New Roman"/>
                        </a:rPr>
                        <a:t>                             </a:t>
                      </a:r>
                      <a:endParaRPr lang="el-GR" sz="1100" dirty="0">
                        <a:latin typeface="Calibri"/>
                        <a:ea typeface="Calibri"/>
                        <a:cs typeface="Times New Roman"/>
                      </a:endParaRPr>
                    </a:p>
                  </a:txBody>
                  <a:tcPr marL="68580" marR="68580" marT="0" marB="0" anchor="b"/>
                </a:tc>
                <a:tc hMerge="1">
                  <a:txBody>
                    <a:bodyPr/>
                    <a:lstStyle/>
                    <a:p>
                      <a:endParaRPr lang="el-GR"/>
                    </a:p>
                  </a:txBody>
                  <a:tcPr/>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0.0002**</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(0.0000)</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a:solidFill>
                            <a:srgbClr val="000000"/>
                          </a:solidFill>
                          <a:latin typeface="Times New Roman"/>
                          <a:ea typeface="Times New Roman"/>
                          <a:cs typeface="Times New Roman"/>
                        </a:rPr>
                        <a:t>        -</a:t>
                      </a:r>
                      <a:endParaRPr lang="el-GR" sz="1100" dirty="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a:solidFill>
                            <a:srgbClr val="000000"/>
                          </a:solidFill>
                          <a:latin typeface="Times New Roman"/>
                          <a:ea typeface="Times New Roman"/>
                          <a:cs typeface="Times New Roman"/>
                        </a:rPr>
                        <a:t>         -</a:t>
                      </a:r>
                      <a:endParaRPr lang="el-GR" sz="110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a:solidFill>
                            <a:srgbClr val="000000"/>
                          </a:solidFill>
                          <a:latin typeface="Times New Roman"/>
                          <a:ea typeface="Times New Roman"/>
                          <a:cs typeface="Times New Roman"/>
                        </a:rPr>
                        <a:t>        -</a:t>
                      </a:r>
                      <a:endParaRPr lang="el-GR" sz="110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a:solidFill>
                            <a:srgbClr val="000000"/>
                          </a:solidFill>
                          <a:latin typeface="Times New Roman"/>
                          <a:ea typeface="Times New Roman"/>
                          <a:cs typeface="Times New Roman"/>
                        </a:rPr>
                        <a:t>       -</a:t>
                      </a:r>
                      <a:endParaRPr lang="el-GR" sz="110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dirty="0">
                          <a:solidFill>
                            <a:srgbClr val="000000"/>
                          </a:solidFill>
                          <a:latin typeface="Times New Roman"/>
                          <a:ea typeface="Times New Roman"/>
                          <a:cs typeface="Times New Roman"/>
                        </a:rPr>
                        <a:t>      -</a:t>
                      </a:r>
                      <a:endParaRPr lang="el-GR" sz="1100" dirty="0">
                        <a:latin typeface="Calibri"/>
                        <a:ea typeface="Calibri"/>
                        <a:cs typeface="Times New Roman"/>
                      </a:endParaRPr>
                    </a:p>
                  </a:txBody>
                  <a:tcPr marL="68580" marR="68580" marT="0" marB="0" anchor="b"/>
                </a:tc>
              </a:tr>
              <a:tr h="370840">
                <a:tc gridSpan="2">
                  <a:txBody>
                    <a:bodyPr/>
                    <a:lstStyle/>
                    <a:p>
                      <a:pPr>
                        <a:lnSpc>
                          <a:spcPct val="115000"/>
                        </a:lnSpc>
                        <a:spcAft>
                          <a:spcPts val="0"/>
                        </a:spcAft>
                      </a:pPr>
                      <a:r>
                        <a:rPr lang="en-US" sz="1000" dirty="0" smtClean="0">
                          <a:latin typeface="Times New Roman" pitchFamily="18" charset="0"/>
                          <a:ea typeface="Calibri"/>
                          <a:cs typeface="Times New Roman" pitchFamily="18" charset="0"/>
                        </a:rPr>
                        <a:t>7. SCIENGIN            -</a:t>
                      </a:r>
                      <a:r>
                        <a:rPr lang="en-US" sz="1000" baseline="0" dirty="0" smtClean="0">
                          <a:latin typeface="Times New Roman" pitchFamily="18" charset="0"/>
                          <a:ea typeface="Calibri"/>
                          <a:cs typeface="Times New Roman" pitchFamily="18" charset="0"/>
                        </a:rPr>
                        <a:t>   </a:t>
                      </a:r>
                      <a:endParaRPr lang="en-US" sz="1000" dirty="0" smtClean="0">
                        <a:latin typeface="Times New Roman" pitchFamily="18" charset="0"/>
                        <a:ea typeface="Calibri"/>
                        <a:cs typeface="Times New Roman" pitchFamily="18" charset="0"/>
                      </a:endParaRPr>
                    </a:p>
                    <a:p>
                      <a:pPr>
                        <a:lnSpc>
                          <a:spcPct val="115000"/>
                        </a:lnSpc>
                        <a:spcAft>
                          <a:spcPts val="0"/>
                        </a:spcAft>
                      </a:pPr>
                      <a:r>
                        <a:rPr lang="en-US" sz="1000" dirty="0" smtClean="0">
                          <a:latin typeface="Times New Roman" pitchFamily="18" charset="0"/>
                          <a:ea typeface="Calibri"/>
                          <a:cs typeface="Times New Roman" pitchFamily="18" charset="0"/>
                        </a:rPr>
                        <a:t>                            </a:t>
                      </a:r>
                      <a:endParaRPr lang="el-GR" sz="1000" dirty="0">
                        <a:latin typeface="Times New Roman" pitchFamily="18" charset="0"/>
                        <a:ea typeface="Calibri"/>
                        <a:cs typeface="Times New Roman" pitchFamily="18" charset="0"/>
                      </a:endParaRPr>
                    </a:p>
                  </a:txBody>
                  <a:tcPr marL="68580" marR="68580" marT="0" marB="0" anchor="b"/>
                </a:tc>
                <a:tc hMerge="1">
                  <a:txBody>
                    <a:bodyPr/>
                    <a:lstStyle/>
                    <a:p>
                      <a:endParaRPr lang="el-GR"/>
                    </a:p>
                  </a:txBody>
                  <a:tcPr/>
                </a:tc>
                <a:tc>
                  <a:txBody>
                    <a:bodyPr/>
                    <a:lstStyle/>
                    <a:p>
                      <a:pPr algn="l">
                        <a:lnSpc>
                          <a:spcPct val="115000"/>
                        </a:lnSpc>
                        <a:spcAft>
                          <a:spcPts val="0"/>
                        </a:spcAft>
                      </a:pPr>
                      <a:r>
                        <a:rPr lang="el-GR" sz="1000" dirty="0">
                          <a:solidFill>
                            <a:srgbClr val="000000"/>
                          </a:solidFill>
                          <a:latin typeface="Times New Roman"/>
                          <a:ea typeface="Times New Roman"/>
                          <a:cs typeface="Times New Roman"/>
                        </a:rPr>
                        <a:t>        -</a:t>
                      </a:r>
                      <a:endParaRPr lang="el-GR" sz="1100" dirty="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a:solidFill>
                            <a:srgbClr val="000000"/>
                          </a:solidFill>
                          <a:latin typeface="Times New Roman"/>
                          <a:ea typeface="Times New Roman"/>
                          <a:cs typeface="Times New Roman"/>
                        </a:rPr>
                        <a:t>        -</a:t>
                      </a:r>
                      <a:endParaRPr lang="el-GR" sz="110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0.</a:t>
                      </a:r>
                      <a:r>
                        <a:rPr lang="en-US" sz="1000" dirty="0" smtClean="0">
                          <a:solidFill>
                            <a:srgbClr val="000000"/>
                          </a:solidFill>
                          <a:latin typeface="Times New Roman"/>
                          <a:ea typeface="Times New Roman"/>
                          <a:cs typeface="Times New Roman"/>
                        </a:rPr>
                        <a:t>0843</a:t>
                      </a:r>
                      <a:r>
                        <a:rPr lang="el-GR" sz="1000" dirty="0" smtClean="0">
                          <a:solidFill>
                            <a:srgbClr val="000000"/>
                          </a:solidFill>
                          <a:latin typeface="Times New Roman"/>
                          <a:ea typeface="Times New Roman"/>
                          <a:cs typeface="Times New Roman"/>
                        </a:rPr>
                        <a:t>*</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a:t>
                      </a:r>
                      <a:r>
                        <a:rPr lang="en-US" sz="1000" kern="1200" dirty="0" smtClean="0">
                          <a:solidFill>
                            <a:schemeClr val="dk1"/>
                          </a:solidFill>
                          <a:latin typeface="Times New Roman" pitchFamily="18" charset="0"/>
                          <a:ea typeface="+mn-ea"/>
                          <a:cs typeface="Times New Roman" pitchFamily="18" charset="0"/>
                        </a:rPr>
                        <a:t>504)</a:t>
                      </a:r>
                      <a:endParaRPr lang="el-GR" sz="1000" dirty="0" smtClean="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a:solidFill>
                            <a:srgbClr val="000000"/>
                          </a:solidFill>
                          <a:latin typeface="Times New Roman"/>
                          <a:ea typeface="Times New Roman"/>
                          <a:cs typeface="Times New Roman"/>
                        </a:rPr>
                        <a:t>       -</a:t>
                      </a:r>
                      <a:endParaRPr lang="el-GR" sz="110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dirty="0">
                          <a:solidFill>
                            <a:srgbClr val="000000"/>
                          </a:solidFill>
                          <a:latin typeface="Times New Roman"/>
                          <a:ea typeface="Times New Roman"/>
                          <a:cs typeface="Times New Roman"/>
                        </a:rPr>
                        <a:t>      -</a:t>
                      </a:r>
                      <a:endParaRPr lang="el-GR" sz="1100" dirty="0">
                        <a:latin typeface="Calibri"/>
                        <a:ea typeface="Calibri"/>
                        <a:cs typeface="Times New Roman"/>
                      </a:endParaRPr>
                    </a:p>
                  </a:txBody>
                  <a:tcPr marL="68580" marR="68580" marT="0" marB="0" anchor="b"/>
                </a:tc>
              </a:tr>
              <a:tr h="370840">
                <a:tc gridSpan="2">
                  <a:txBody>
                    <a:bodyPr/>
                    <a:lstStyle/>
                    <a:p>
                      <a:pPr>
                        <a:lnSpc>
                          <a:spcPct val="115000"/>
                        </a:lnSpc>
                        <a:spcAft>
                          <a:spcPts val="0"/>
                        </a:spcAft>
                      </a:pPr>
                      <a:r>
                        <a:rPr lang="en-US" sz="1000" dirty="0" smtClean="0">
                          <a:solidFill>
                            <a:srgbClr val="000000"/>
                          </a:solidFill>
                          <a:latin typeface="Times New Roman"/>
                          <a:ea typeface="Times New Roman"/>
                          <a:cs typeface="Times New Roman"/>
                        </a:rPr>
                        <a:t>8</a:t>
                      </a:r>
                      <a:r>
                        <a:rPr lang="el-GR" sz="1000" dirty="0" smtClean="0">
                          <a:solidFill>
                            <a:srgbClr val="000000"/>
                          </a:solidFill>
                          <a:latin typeface="Times New Roman"/>
                          <a:ea typeface="Times New Roman"/>
                          <a:cs typeface="Times New Roman"/>
                        </a:rPr>
                        <a:t>. HOOVIND</a:t>
                      </a:r>
                      <a:r>
                        <a:rPr lang="en-US" sz="1000" dirty="0" smtClean="0">
                          <a:solidFill>
                            <a:srgbClr val="000000"/>
                          </a:solidFill>
                          <a:latin typeface="Times New Roman"/>
                          <a:ea typeface="Times New Roman"/>
                          <a:cs typeface="Times New Roman"/>
                        </a:rPr>
                        <a:t>       0.0698**</a:t>
                      </a:r>
                    </a:p>
                    <a:p>
                      <a:pPr>
                        <a:lnSpc>
                          <a:spcPct val="115000"/>
                        </a:lnSpc>
                        <a:spcAft>
                          <a:spcPts val="0"/>
                        </a:spcAft>
                      </a:pPr>
                      <a:r>
                        <a:rPr lang="en-US" sz="1000" baseline="0" dirty="0" smtClean="0">
                          <a:solidFill>
                            <a:srgbClr val="000000"/>
                          </a:solidFill>
                          <a:latin typeface="Times New Roman"/>
                          <a:ea typeface="Calibri"/>
                          <a:cs typeface="Times New Roman"/>
                        </a:rPr>
                        <a:t>                             (0.0362)</a:t>
                      </a:r>
                      <a:endParaRPr lang="el-GR" sz="1100" dirty="0">
                        <a:latin typeface="Calibri"/>
                        <a:ea typeface="Calibri"/>
                        <a:cs typeface="Times New Roman"/>
                      </a:endParaRPr>
                    </a:p>
                  </a:txBody>
                  <a:tcPr marL="68580" marR="68580" marT="0" marB="0" anchor="b"/>
                </a:tc>
                <a:tc hMerge="1">
                  <a:txBody>
                    <a:bodyPr/>
                    <a:lstStyle/>
                    <a:p>
                      <a:endParaRPr lang="el-GR"/>
                    </a:p>
                  </a:txBody>
                  <a:tcPr/>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0.1618***</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(0.037)</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 0.0668*</a:t>
                      </a:r>
                    </a:p>
                    <a:p>
                      <a:pPr algn="l">
                        <a:lnSpc>
                          <a:spcPct val="115000"/>
                        </a:lnSpc>
                        <a:spcAft>
                          <a:spcPts val="0"/>
                        </a:spcAft>
                      </a:pPr>
                      <a:r>
                        <a:rPr lang="el-GR" sz="1000" dirty="0" smtClean="0">
                          <a:solidFill>
                            <a:srgbClr val="000000"/>
                          </a:solidFill>
                          <a:latin typeface="Times New Roman"/>
                          <a:ea typeface="Calibri"/>
                          <a:cs typeface="Times New Roman"/>
                        </a:rPr>
                        <a:t>(0.0366)</a:t>
                      </a:r>
                      <a:endParaRPr lang="el-GR" sz="1100" dirty="0">
                        <a:latin typeface="Calibri"/>
                        <a:ea typeface="Calibri"/>
                        <a:cs typeface="Times New Roman"/>
                      </a:endParaRPr>
                    </a:p>
                  </a:txBody>
                  <a:tcPr marL="68580" marR="68580" marT="0" marB="0" anchor="b"/>
                </a:tc>
                <a:tc>
                  <a:txBody>
                    <a:bodyPr/>
                    <a:lstStyle/>
                    <a:p>
                      <a:pPr algn="l">
                        <a:lnSpc>
                          <a:spcPct val="115000"/>
                        </a:lnSpc>
                        <a:spcAft>
                          <a:spcPts val="0"/>
                        </a:spcAft>
                      </a:pPr>
                      <a:r>
                        <a:rPr lang="en-US" sz="1000" baseline="0" dirty="0" smtClean="0">
                          <a:solidFill>
                            <a:srgbClr val="000000"/>
                          </a:solidFill>
                          <a:latin typeface="Times New Roman"/>
                          <a:ea typeface="Times New Roman"/>
                          <a:cs typeface="Times New Roman"/>
                        </a:rPr>
                        <a:t>         -</a:t>
                      </a:r>
                      <a:endParaRPr lang="en-US" sz="1000" dirty="0" smtClean="0">
                        <a:solidFill>
                          <a:srgbClr val="000000"/>
                        </a:solidFill>
                        <a:latin typeface="Times New Roman"/>
                        <a:ea typeface="Times New Roman"/>
                        <a:cs typeface="Times New Roman"/>
                      </a:endParaRPr>
                    </a:p>
                    <a:p>
                      <a:pPr algn="l">
                        <a:lnSpc>
                          <a:spcPct val="115000"/>
                        </a:lnSpc>
                        <a:spcAft>
                          <a:spcPts val="0"/>
                        </a:spcAft>
                      </a:pP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a:solidFill>
                            <a:srgbClr val="000000"/>
                          </a:solidFill>
                          <a:latin typeface="Times New Roman"/>
                          <a:ea typeface="Times New Roman"/>
                          <a:cs typeface="Times New Roman"/>
                        </a:rPr>
                        <a:t>        -</a:t>
                      </a:r>
                      <a:endParaRPr lang="el-GR" sz="110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dirty="0">
                          <a:solidFill>
                            <a:srgbClr val="000000"/>
                          </a:solidFill>
                          <a:latin typeface="Times New Roman"/>
                          <a:ea typeface="Times New Roman"/>
                          <a:cs typeface="Times New Roman"/>
                        </a:rPr>
                        <a:t>       </a:t>
                      </a:r>
                      <a:r>
                        <a:rPr lang="en-US" sz="1000" dirty="0" smtClean="0">
                          <a:solidFill>
                            <a:srgbClr val="000000"/>
                          </a:solidFill>
                          <a:latin typeface="Times New Roman"/>
                          <a:ea typeface="Times New Roman"/>
                          <a:cs typeface="Times New Roman"/>
                        </a:rPr>
                        <a:t>0.0681**</a:t>
                      </a:r>
                    </a:p>
                    <a:p>
                      <a:pPr algn="l">
                        <a:lnSpc>
                          <a:spcPct val="115000"/>
                        </a:lnSpc>
                        <a:spcAft>
                          <a:spcPts val="0"/>
                        </a:spcAft>
                      </a:pPr>
                      <a:r>
                        <a:rPr lang="en-US" sz="1000" dirty="0" smtClean="0">
                          <a:solidFill>
                            <a:srgbClr val="000000"/>
                          </a:solidFill>
                          <a:latin typeface="Times New Roman"/>
                          <a:ea typeface="Calibri"/>
                          <a:cs typeface="Times New Roman"/>
                        </a:rPr>
                        <a:t>(0.0352)</a:t>
                      </a:r>
                      <a:endParaRPr lang="el-GR" sz="1100" dirty="0">
                        <a:latin typeface="Calibri"/>
                        <a:ea typeface="Calibri"/>
                        <a:cs typeface="Times New Roman"/>
                      </a:endParaRPr>
                    </a:p>
                  </a:txBody>
                  <a:tcPr marL="68580" marR="68580" marT="0" marB="0" anchor="b"/>
                </a:tc>
                <a:tc>
                  <a:txBody>
                    <a:bodyPr/>
                    <a:lstStyle/>
                    <a:p>
                      <a:pPr algn="l">
                        <a:lnSpc>
                          <a:spcPct val="115000"/>
                        </a:lnSpc>
                        <a:spcAft>
                          <a:spcPts val="0"/>
                        </a:spcAft>
                      </a:pPr>
                      <a:r>
                        <a:rPr lang="en-US" sz="1000" dirty="0" smtClean="0">
                          <a:solidFill>
                            <a:srgbClr val="000000"/>
                          </a:solidFill>
                          <a:latin typeface="Times New Roman"/>
                          <a:ea typeface="Times New Roman"/>
                          <a:cs typeface="Times New Roman"/>
                        </a:rPr>
                        <a:t>      -</a:t>
                      </a:r>
                    </a:p>
                    <a:p>
                      <a:pPr algn="l">
                        <a:lnSpc>
                          <a:spcPct val="115000"/>
                        </a:lnSpc>
                        <a:spcAft>
                          <a:spcPts val="0"/>
                        </a:spcAft>
                      </a:pPr>
                      <a:endParaRPr lang="el-GR" sz="1000" dirty="0">
                        <a:latin typeface="Times New Roman" pitchFamily="18" charset="0"/>
                        <a:ea typeface="Calibri"/>
                        <a:cs typeface="Times New Roman" pitchFamily="18" charset="0"/>
                      </a:endParaRPr>
                    </a:p>
                  </a:txBody>
                  <a:tcPr marL="68580" marR="68580" marT="0" marB="0" anchor="b"/>
                </a:tc>
              </a:tr>
              <a:tr h="384244">
                <a:tc gridSpan="2">
                  <a:txBody>
                    <a:bodyPr/>
                    <a:lstStyle/>
                    <a:p>
                      <a:pPr>
                        <a:lnSpc>
                          <a:spcPct val="115000"/>
                        </a:lnSpc>
                        <a:spcAft>
                          <a:spcPts val="0"/>
                        </a:spcAft>
                      </a:pPr>
                      <a:r>
                        <a:rPr lang="en-US" sz="1000" dirty="0" smtClean="0">
                          <a:latin typeface="Times New Roman" pitchFamily="18" charset="0"/>
                          <a:ea typeface="Calibri"/>
                          <a:cs typeface="Times New Roman" pitchFamily="18" charset="0"/>
                        </a:rPr>
                        <a:t>9.INDINTENS 1      -</a:t>
                      </a:r>
                      <a:endParaRPr lang="el-GR" sz="1000" dirty="0">
                        <a:latin typeface="Times New Roman" pitchFamily="18" charset="0"/>
                        <a:ea typeface="Calibri"/>
                        <a:cs typeface="Times New Roman" pitchFamily="18" charset="0"/>
                      </a:endParaRPr>
                    </a:p>
                  </a:txBody>
                  <a:tcPr marL="68580" marR="68580" marT="0" marB="0" anchor="b"/>
                </a:tc>
                <a:tc hMerge="1">
                  <a:txBody>
                    <a:bodyPr/>
                    <a:lstStyle/>
                    <a:p>
                      <a:endParaRPr lang="el-GR"/>
                    </a:p>
                  </a:txBody>
                  <a:tcPr/>
                </a:tc>
                <a:tc>
                  <a:txBody>
                    <a:bodyPr/>
                    <a:lstStyle/>
                    <a:p>
                      <a:pPr algn="l">
                        <a:lnSpc>
                          <a:spcPct val="115000"/>
                        </a:lnSpc>
                        <a:spcAft>
                          <a:spcPts val="0"/>
                        </a:spcAft>
                      </a:pPr>
                      <a:r>
                        <a:rPr lang="el-GR" sz="1000" dirty="0">
                          <a:solidFill>
                            <a:srgbClr val="000000"/>
                          </a:solidFill>
                          <a:latin typeface="Times New Roman" pitchFamily="18" charset="0"/>
                          <a:ea typeface="Times New Roman"/>
                          <a:cs typeface="Times New Roman" pitchFamily="18" charset="0"/>
                        </a:rPr>
                        <a:t>        -</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pitchFamily="18" charset="0"/>
                          <a:ea typeface="Times New Roman"/>
                          <a:cs typeface="Times New Roman" pitchFamily="18" charset="0"/>
                        </a:rPr>
                        <a:t>        -</a:t>
                      </a:r>
                      <a:endParaRPr lang="en-US" sz="1000" dirty="0" smtClean="0">
                        <a:solidFill>
                          <a:srgbClr val="000000"/>
                        </a:solidFill>
                        <a:latin typeface="Times New Roman" pitchFamily="18" charset="0"/>
                        <a:ea typeface="Times New Roman"/>
                        <a:cs typeface="Times New Roman" pitchFamily="18" charset="0"/>
                      </a:endParaRPr>
                    </a:p>
                    <a:p>
                      <a:pPr algn="l">
                        <a:lnSpc>
                          <a:spcPct val="115000"/>
                        </a:lnSpc>
                        <a:spcAft>
                          <a:spcPts val="0"/>
                        </a:spcAft>
                      </a:pP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a:solidFill>
                            <a:srgbClr val="000000"/>
                          </a:solidFill>
                          <a:latin typeface="Times New Roman" pitchFamily="18" charset="0"/>
                          <a:ea typeface="Times New Roman"/>
                          <a:cs typeface="Times New Roman" pitchFamily="18" charset="0"/>
                        </a:rPr>
                        <a:t>         </a:t>
                      </a:r>
                      <a:r>
                        <a:rPr lang="en-US" sz="1000" dirty="0" smtClean="0">
                          <a:solidFill>
                            <a:srgbClr val="000000"/>
                          </a:solidFill>
                          <a:latin typeface="Times New Roman" pitchFamily="18" charset="0"/>
                          <a:ea typeface="Times New Roman"/>
                          <a:cs typeface="Times New Roman" pitchFamily="18" charset="0"/>
                        </a:rPr>
                        <a:t>0.2632*</a:t>
                      </a:r>
                    </a:p>
                    <a:p>
                      <a:pPr algn="l">
                        <a:lnSpc>
                          <a:spcPct val="115000"/>
                        </a:lnSpc>
                        <a:spcAft>
                          <a:spcPts val="0"/>
                        </a:spcAft>
                      </a:pPr>
                      <a:r>
                        <a:rPr lang="en-US" sz="1000" dirty="0" smtClean="0">
                          <a:solidFill>
                            <a:srgbClr val="000000"/>
                          </a:solidFill>
                          <a:latin typeface="Times New Roman" pitchFamily="18" charset="0"/>
                          <a:ea typeface="Calibri"/>
                          <a:cs typeface="Times New Roman" pitchFamily="18" charset="0"/>
                        </a:rPr>
                        <a:t>(0.1622)</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smtClean="0">
                          <a:solidFill>
                            <a:srgbClr val="000000"/>
                          </a:solidFill>
                          <a:latin typeface="Times New Roman" pitchFamily="18" charset="0"/>
                          <a:ea typeface="Times New Roman"/>
                          <a:cs typeface="Times New Roman" pitchFamily="18" charset="0"/>
                        </a:rPr>
                        <a:t>0.2618*</a:t>
                      </a:r>
                    </a:p>
                    <a:p>
                      <a:pPr algn="l">
                        <a:lnSpc>
                          <a:spcPct val="115000"/>
                        </a:lnSpc>
                        <a:spcAft>
                          <a:spcPts val="0"/>
                        </a:spcAft>
                      </a:pPr>
                      <a:r>
                        <a:rPr lang="en-US" sz="1000" dirty="0" smtClean="0">
                          <a:solidFill>
                            <a:srgbClr val="000000"/>
                          </a:solidFill>
                          <a:latin typeface="Times New Roman" pitchFamily="18" charset="0"/>
                          <a:ea typeface="Calibri"/>
                          <a:cs typeface="Times New Roman" pitchFamily="18" charset="0"/>
                        </a:rPr>
                        <a:t>(0.1621)</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baseline="0" dirty="0" smtClean="0">
                          <a:solidFill>
                            <a:srgbClr val="000000"/>
                          </a:solidFill>
                          <a:latin typeface="Times New Roman" pitchFamily="18" charset="0"/>
                          <a:ea typeface="Times New Roman"/>
                          <a:cs typeface="Times New Roman" pitchFamily="18" charset="0"/>
                        </a:rPr>
                        <a:t>       -</a:t>
                      </a:r>
                      <a:endParaRPr lang="en-US" sz="1000" dirty="0" smtClean="0">
                        <a:solidFill>
                          <a:srgbClr val="000000"/>
                        </a:solidFill>
                        <a:latin typeface="Times New Roman" pitchFamily="18" charset="0"/>
                        <a:ea typeface="Times New Roman"/>
                        <a:cs typeface="Times New Roman" pitchFamily="18" charset="0"/>
                      </a:endParaRPr>
                    </a:p>
                    <a:p>
                      <a:pPr algn="l">
                        <a:lnSpc>
                          <a:spcPct val="115000"/>
                        </a:lnSpc>
                        <a:spcAft>
                          <a:spcPts val="0"/>
                        </a:spcAft>
                      </a:pP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smtClean="0">
                          <a:solidFill>
                            <a:srgbClr val="000000"/>
                          </a:solidFill>
                          <a:latin typeface="Times New Roman" pitchFamily="18" charset="0"/>
                          <a:ea typeface="Times New Roman"/>
                          <a:cs typeface="Times New Roman" pitchFamily="18" charset="0"/>
                        </a:rPr>
                        <a:t>0.2849*</a:t>
                      </a:r>
                    </a:p>
                    <a:p>
                      <a:pPr algn="l">
                        <a:lnSpc>
                          <a:spcPct val="115000"/>
                        </a:lnSpc>
                        <a:spcAft>
                          <a:spcPts val="0"/>
                        </a:spcAft>
                      </a:pPr>
                      <a:r>
                        <a:rPr lang="en-US" sz="1000" dirty="0" smtClean="0">
                          <a:solidFill>
                            <a:srgbClr val="000000"/>
                          </a:solidFill>
                          <a:latin typeface="Times New Roman" pitchFamily="18" charset="0"/>
                          <a:ea typeface="Calibri"/>
                          <a:cs typeface="Times New Roman" pitchFamily="18" charset="0"/>
                        </a:rPr>
                        <a:t>(0.1676)</a:t>
                      </a:r>
                      <a:endParaRPr lang="el-GR" sz="1000" dirty="0">
                        <a:latin typeface="Times New Roman" pitchFamily="18" charset="0"/>
                        <a:ea typeface="Calibri"/>
                        <a:cs typeface="Times New Roman" pitchFamily="18" charset="0"/>
                      </a:endParaRPr>
                    </a:p>
                  </a:txBody>
                  <a:tcPr marL="68580" marR="68580" marT="0" marB="0" anchor="b"/>
                </a:tc>
              </a:tr>
              <a:tr h="370840">
                <a:tc>
                  <a:txBody>
                    <a:bodyPr/>
                    <a:lstStyle/>
                    <a:p>
                      <a:pPr>
                        <a:lnSpc>
                          <a:spcPct val="115000"/>
                        </a:lnSpc>
                        <a:spcAft>
                          <a:spcPts val="0"/>
                        </a:spcAft>
                      </a:pPr>
                      <a:r>
                        <a:rPr lang="en-US" sz="1000" dirty="0" smtClean="0">
                          <a:solidFill>
                            <a:srgbClr val="000000"/>
                          </a:solidFill>
                          <a:latin typeface="Times New Roman"/>
                          <a:ea typeface="Times New Roman"/>
                          <a:cs typeface="Times New Roman"/>
                        </a:rPr>
                        <a:t>10</a:t>
                      </a:r>
                      <a:r>
                        <a:rPr lang="el-GR" sz="1000" dirty="0" smtClean="0">
                          <a:solidFill>
                            <a:srgbClr val="000000"/>
                          </a:solidFill>
                          <a:latin typeface="Times New Roman"/>
                          <a:ea typeface="Times New Roman"/>
                          <a:cs typeface="Times New Roman"/>
                        </a:rPr>
                        <a:t>. </a:t>
                      </a:r>
                      <a:r>
                        <a:rPr lang="el-GR" sz="1000" dirty="0">
                          <a:solidFill>
                            <a:srgbClr val="000000"/>
                          </a:solidFill>
                          <a:latin typeface="Times New Roman"/>
                          <a:ea typeface="Times New Roman"/>
                          <a:cs typeface="Times New Roman"/>
                        </a:rPr>
                        <a:t>THEIL</a:t>
                      </a:r>
                      <a:endParaRPr lang="el-GR" sz="1100" dirty="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dirty="0">
                          <a:solidFill>
                            <a:srgbClr val="000000"/>
                          </a:solidFill>
                          <a:latin typeface="Times New Roman"/>
                          <a:ea typeface="Times New Roman"/>
                          <a:cs typeface="Times New Roman"/>
                        </a:rPr>
                        <a:t> -</a:t>
                      </a:r>
                      <a:r>
                        <a:rPr lang="el-GR" sz="1000" dirty="0" smtClean="0">
                          <a:solidFill>
                            <a:srgbClr val="000000"/>
                          </a:solidFill>
                          <a:latin typeface="Times New Roman"/>
                          <a:ea typeface="Times New Roman"/>
                          <a:cs typeface="Times New Roman"/>
                        </a:rPr>
                        <a:t>0.0</a:t>
                      </a:r>
                      <a:r>
                        <a:rPr lang="en-US" sz="1000" dirty="0" smtClean="0">
                          <a:solidFill>
                            <a:srgbClr val="000000"/>
                          </a:solidFill>
                          <a:latin typeface="Times New Roman"/>
                          <a:ea typeface="Times New Roman"/>
                          <a:cs typeface="Times New Roman"/>
                        </a:rPr>
                        <a:t>05</a:t>
                      </a:r>
                      <a:r>
                        <a:rPr lang="el-GR" sz="1000" dirty="0" smtClean="0">
                          <a:solidFill>
                            <a:srgbClr val="000000"/>
                          </a:solidFill>
                          <a:latin typeface="Times New Roman"/>
                          <a:ea typeface="Times New Roman"/>
                          <a:cs typeface="Times New Roman"/>
                        </a:rPr>
                        <a:t>***</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(0.00</a:t>
                      </a:r>
                      <a:r>
                        <a:rPr lang="en-US" sz="1000" kern="1200" dirty="0" smtClean="0">
                          <a:solidFill>
                            <a:schemeClr val="dk1"/>
                          </a:solidFill>
                          <a:latin typeface="Times New Roman" pitchFamily="18" charset="0"/>
                          <a:ea typeface="+mn-ea"/>
                          <a:cs typeface="Times New Roman" pitchFamily="18" charset="0"/>
                        </a:rPr>
                        <a:t>18</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a:solidFill>
                            <a:srgbClr val="000000"/>
                          </a:solidFill>
                          <a:latin typeface="Times New Roman"/>
                          <a:ea typeface="Times New Roman"/>
                          <a:cs typeface="Times New Roman"/>
                        </a:rPr>
                        <a:t> -</a:t>
                      </a:r>
                      <a:r>
                        <a:rPr lang="el-GR" sz="1000" dirty="0" smtClean="0">
                          <a:solidFill>
                            <a:srgbClr val="000000"/>
                          </a:solidFill>
                          <a:latin typeface="Times New Roman"/>
                          <a:ea typeface="Times New Roman"/>
                          <a:cs typeface="Times New Roman"/>
                        </a:rPr>
                        <a:t>0.01***</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(0.0014)</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a:solidFill>
                            <a:srgbClr val="000000"/>
                          </a:solidFill>
                          <a:latin typeface="Times New Roman"/>
                          <a:ea typeface="Times New Roman"/>
                          <a:cs typeface="Times New Roman"/>
                        </a:rPr>
                        <a:t>-</a:t>
                      </a:r>
                      <a:r>
                        <a:rPr lang="el-GR" sz="1000" dirty="0" smtClean="0">
                          <a:solidFill>
                            <a:srgbClr val="000000"/>
                          </a:solidFill>
                          <a:latin typeface="Times New Roman"/>
                          <a:ea typeface="Times New Roman"/>
                          <a:cs typeface="Times New Roman"/>
                        </a:rPr>
                        <a:t>0.00</a:t>
                      </a:r>
                      <a:r>
                        <a:rPr lang="en-US" sz="1000" dirty="0" smtClean="0">
                          <a:solidFill>
                            <a:srgbClr val="000000"/>
                          </a:solidFill>
                          <a:latin typeface="Times New Roman"/>
                          <a:ea typeface="Times New Roman"/>
                          <a:cs typeface="Times New Roman"/>
                        </a:rPr>
                        <a:t>4</a:t>
                      </a:r>
                      <a:r>
                        <a:rPr lang="el-GR" sz="1000" dirty="0" smtClean="0">
                          <a:solidFill>
                            <a:srgbClr val="000000"/>
                          </a:solidFill>
                          <a:latin typeface="Times New Roman"/>
                          <a:ea typeface="Times New Roman"/>
                          <a:cs typeface="Times New Roman"/>
                        </a:rPr>
                        <a:t>***</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(0.0018)</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a:solidFill>
                            <a:srgbClr val="000000"/>
                          </a:solidFill>
                          <a:latin typeface="Times New Roman" pitchFamily="18" charset="0"/>
                          <a:ea typeface="Times New Roman"/>
                          <a:cs typeface="Times New Roman" pitchFamily="18" charset="0"/>
                        </a:rPr>
                        <a:t>-</a:t>
                      </a:r>
                      <a:r>
                        <a:rPr lang="el-GR" sz="1000" dirty="0" smtClean="0">
                          <a:solidFill>
                            <a:srgbClr val="000000"/>
                          </a:solidFill>
                          <a:latin typeface="Times New Roman" pitchFamily="18" charset="0"/>
                          <a:ea typeface="Times New Roman"/>
                          <a:cs typeface="Times New Roman" pitchFamily="18" charset="0"/>
                        </a:rPr>
                        <a:t>0.0</a:t>
                      </a:r>
                      <a:r>
                        <a:rPr lang="en-US" sz="1000" dirty="0" smtClean="0">
                          <a:solidFill>
                            <a:srgbClr val="000000"/>
                          </a:solidFill>
                          <a:latin typeface="Times New Roman" pitchFamily="18" charset="0"/>
                          <a:ea typeface="Times New Roman"/>
                          <a:cs typeface="Times New Roman" pitchFamily="18" charset="0"/>
                        </a:rPr>
                        <a:t>04</a:t>
                      </a:r>
                      <a:r>
                        <a:rPr lang="el-GR" sz="1000" dirty="0" smtClean="0">
                          <a:solidFill>
                            <a:srgbClr val="000000"/>
                          </a:solidFill>
                          <a:latin typeface="Times New Roman" pitchFamily="18" charset="0"/>
                          <a:ea typeface="Times New Roman"/>
                          <a:cs typeface="Times New Roman" pitchFamily="18" charset="0"/>
                        </a:rPr>
                        <a:t>***</a:t>
                      </a:r>
                      <a:endParaRPr lang="en-US" sz="1000" dirty="0" smtClean="0">
                        <a:solidFill>
                          <a:srgbClr val="000000"/>
                        </a:solidFill>
                        <a:latin typeface="Times New Roman" pitchFamily="18" charset="0"/>
                        <a:ea typeface="Times New Roman"/>
                        <a:cs typeface="Times New Roman" pitchFamily="18" charset="0"/>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(0.00</a:t>
                      </a:r>
                      <a:r>
                        <a:rPr lang="en-US" sz="1000" kern="1200" dirty="0" smtClean="0">
                          <a:solidFill>
                            <a:schemeClr val="dk1"/>
                          </a:solidFill>
                          <a:latin typeface="Times New Roman" pitchFamily="18" charset="0"/>
                          <a:ea typeface="+mn-ea"/>
                          <a:cs typeface="Times New Roman" pitchFamily="18" charset="0"/>
                        </a:rPr>
                        <a:t>17</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a:solidFill>
                            <a:srgbClr val="000000"/>
                          </a:solidFill>
                          <a:latin typeface="Times New Roman"/>
                          <a:ea typeface="Times New Roman"/>
                          <a:cs typeface="Times New Roman"/>
                        </a:rPr>
                        <a:t>-</a:t>
                      </a:r>
                      <a:r>
                        <a:rPr lang="el-GR" sz="1000" dirty="0" smtClean="0">
                          <a:solidFill>
                            <a:srgbClr val="000000"/>
                          </a:solidFill>
                          <a:latin typeface="Times New Roman"/>
                          <a:ea typeface="Times New Roman"/>
                          <a:cs typeface="Times New Roman"/>
                        </a:rPr>
                        <a:t>0.0</a:t>
                      </a:r>
                      <a:r>
                        <a:rPr lang="en-US" sz="1000" dirty="0" smtClean="0">
                          <a:solidFill>
                            <a:srgbClr val="000000"/>
                          </a:solidFill>
                          <a:latin typeface="Times New Roman"/>
                          <a:ea typeface="Times New Roman"/>
                          <a:cs typeface="Times New Roman"/>
                        </a:rPr>
                        <a:t>04</a:t>
                      </a:r>
                      <a:r>
                        <a:rPr lang="el-GR" sz="1000" dirty="0" smtClean="0">
                          <a:solidFill>
                            <a:srgbClr val="000000"/>
                          </a:solidFill>
                          <a:latin typeface="Times New Roman"/>
                          <a:ea typeface="Times New Roman"/>
                          <a:cs typeface="Times New Roman"/>
                        </a:rPr>
                        <a:t>***</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(0.00</a:t>
                      </a:r>
                      <a:r>
                        <a:rPr lang="en-US" sz="1000" kern="1200" dirty="0" smtClean="0">
                          <a:solidFill>
                            <a:schemeClr val="dk1"/>
                          </a:solidFill>
                          <a:latin typeface="Times New Roman" pitchFamily="18" charset="0"/>
                          <a:ea typeface="+mn-ea"/>
                          <a:cs typeface="Times New Roman" pitchFamily="18" charset="0"/>
                        </a:rPr>
                        <a:t>17</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a:solidFill>
                            <a:srgbClr val="000000"/>
                          </a:solidFill>
                          <a:latin typeface="Times New Roman" pitchFamily="18" charset="0"/>
                          <a:ea typeface="Times New Roman"/>
                          <a:cs typeface="Times New Roman" pitchFamily="18" charset="0"/>
                        </a:rPr>
                        <a:t>-</a:t>
                      </a:r>
                      <a:r>
                        <a:rPr lang="el-GR" sz="1000" dirty="0">
                          <a:solidFill>
                            <a:srgbClr val="000000"/>
                          </a:solidFill>
                          <a:latin typeface="Times New Roman" pitchFamily="18" charset="0"/>
                          <a:ea typeface="Times New Roman"/>
                          <a:cs typeface="Times New Roman" pitchFamily="18" charset="0"/>
                        </a:rPr>
                        <a:t>0.</a:t>
                      </a:r>
                      <a:r>
                        <a:rPr lang="en-US" sz="1000" dirty="0" smtClean="0">
                          <a:solidFill>
                            <a:srgbClr val="000000"/>
                          </a:solidFill>
                          <a:latin typeface="Times New Roman" pitchFamily="18" charset="0"/>
                          <a:ea typeface="Times New Roman"/>
                          <a:cs typeface="Times New Roman" pitchFamily="18" charset="0"/>
                        </a:rPr>
                        <a:t>048</a:t>
                      </a:r>
                      <a:r>
                        <a:rPr lang="el-GR" sz="1000" dirty="0" smtClean="0">
                          <a:solidFill>
                            <a:srgbClr val="000000"/>
                          </a:solidFill>
                          <a:latin typeface="Times New Roman" pitchFamily="18" charset="0"/>
                          <a:ea typeface="Times New Roman"/>
                          <a:cs typeface="Times New Roman" pitchFamily="18" charset="0"/>
                        </a:rPr>
                        <a:t>***</a:t>
                      </a:r>
                      <a:endParaRPr lang="en-US" sz="1000" dirty="0" smtClean="0">
                        <a:solidFill>
                          <a:srgbClr val="000000"/>
                        </a:solidFill>
                        <a:latin typeface="Times New Roman" pitchFamily="18" charset="0"/>
                        <a:ea typeface="Times New Roman"/>
                        <a:cs typeface="Times New Roman" pitchFamily="18" charset="0"/>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(0.00</a:t>
                      </a:r>
                      <a:r>
                        <a:rPr lang="en-US" sz="1000" kern="1200" dirty="0" smtClean="0">
                          <a:solidFill>
                            <a:schemeClr val="dk1"/>
                          </a:solidFill>
                          <a:latin typeface="Times New Roman" pitchFamily="18" charset="0"/>
                          <a:ea typeface="+mn-ea"/>
                          <a:cs typeface="Times New Roman" pitchFamily="18" charset="0"/>
                        </a:rPr>
                        <a:t>18</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a:solidFill>
                            <a:srgbClr val="000000"/>
                          </a:solidFill>
                          <a:latin typeface="Times New Roman"/>
                          <a:ea typeface="Times New Roman"/>
                          <a:cs typeface="Times New Roman"/>
                        </a:rPr>
                        <a:t>-</a:t>
                      </a:r>
                      <a:r>
                        <a:rPr lang="el-GR" sz="1000" dirty="0" smtClean="0">
                          <a:solidFill>
                            <a:srgbClr val="000000"/>
                          </a:solidFill>
                          <a:latin typeface="Times New Roman"/>
                          <a:ea typeface="Times New Roman"/>
                          <a:cs typeface="Times New Roman"/>
                        </a:rPr>
                        <a:t>0.0</a:t>
                      </a:r>
                      <a:r>
                        <a:rPr lang="en-US" sz="1000" dirty="0" smtClean="0">
                          <a:solidFill>
                            <a:srgbClr val="000000"/>
                          </a:solidFill>
                          <a:latin typeface="Times New Roman"/>
                          <a:ea typeface="Times New Roman"/>
                          <a:cs typeface="Times New Roman"/>
                        </a:rPr>
                        <a:t>39</a:t>
                      </a:r>
                      <a:r>
                        <a:rPr lang="el-GR" sz="1000" dirty="0" smtClean="0">
                          <a:solidFill>
                            <a:srgbClr val="000000"/>
                          </a:solidFill>
                          <a:latin typeface="Times New Roman"/>
                          <a:ea typeface="Times New Roman"/>
                          <a:cs typeface="Times New Roman"/>
                        </a:rPr>
                        <a:t>**</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(0.00</a:t>
                      </a:r>
                      <a:r>
                        <a:rPr lang="en-US" sz="1000" kern="1200" dirty="0" smtClean="0">
                          <a:solidFill>
                            <a:schemeClr val="dk1"/>
                          </a:solidFill>
                          <a:latin typeface="Times New Roman" pitchFamily="18" charset="0"/>
                          <a:ea typeface="+mn-ea"/>
                          <a:cs typeface="Times New Roman" pitchFamily="18" charset="0"/>
                        </a:rPr>
                        <a:t>18</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r>
              <a:tr h="370840">
                <a:tc>
                  <a:txBody>
                    <a:bodyPr/>
                    <a:lstStyle/>
                    <a:p>
                      <a:pPr>
                        <a:lnSpc>
                          <a:spcPct val="115000"/>
                        </a:lnSpc>
                        <a:spcAft>
                          <a:spcPts val="0"/>
                        </a:spcAft>
                      </a:pPr>
                      <a:r>
                        <a:rPr lang="en-US" sz="1000" dirty="0" smtClean="0">
                          <a:solidFill>
                            <a:srgbClr val="000000"/>
                          </a:solidFill>
                          <a:latin typeface="Times New Roman"/>
                          <a:ea typeface="Times New Roman"/>
                          <a:cs typeface="Times New Roman"/>
                        </a:rPr>
                        <a:t>11</a:t>
                      </a:r>
                      <a:r>
                        <a:rPr lang="el-GR" sz="1000" dirty="0" smtClean="0">
                          <a:solidFill>
                            <a:srgbClr val="000000"/>
                          </a:solidFill>
                          <a:latin typeface="Times New Roman"/>
                          <a:ea typeface="Times New Roman"/>
                          <a:cs typeface="Times New Roman"/>
                        </a:rPr>
                        <a:t>. </a:t>
                      </a:r>
                      <a:r>
                        <a:rPr lang="el-GR" sz="1000" dirty="0">
                          <a:solidFill>
                            <a:srgbClr val="000000"/>
                          </a:solidFill>
                          <a:latin typeface="Times New Roman"/>
                          <a:ea typeface="Times New Roman"/>
                          <a:cs typeface="Times New Roman"/>
                        </a:rPr>
                        <a:t>GDPGR</a:t>
                      </a:r>
                      <a:endParaRPr lang="el-GR" sz="1100" dirty="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0.</a:t>
                      </a:r>
                      <a:r>
                        <a:rPr lang="en-US" sz="1000" dirty="0" smtClean="0">
                          <a:solidFill>
                            <a:srgbClr val="000000"/>
                          </a:solidFill>
                          <a:latin typeface="Times New Roman"/>
                          <a:ea typeface="Times New Roman"/>
                          <a:cs typeface="Times New Roman"/>
                        </a:rPr>
                        <a:t>0783</a:t>
                      </a:r>
                      <a:r>
                        <a:rPr lang="el-GR" sz="1000" dirty="0" smtClean="0">
                          <a:solidFill>
                            <a:srgbClr val="000000"/>
                          </a:solidFill>
                          <a:latin typeface="Times New Roman"/>
                          <a:ea typeface="Times New Roman"/>
                          <a:cs typeface="Times New Roman"/>
                        </a:rPr>
                        <a:t>***</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(0.01</a:t>
                      </a:r>
                      <a:r>
                        <a:rPr lang="en-US" sz="1000" kern="1200" dirty="0" smtClean="0">
                          <a:solidFill>
                            <a:schemeClr val="dk1"/>
                          </a:solidFill>
                          <a:latin typeface="Times New Roman" pitchFamily="18" charset="0"/>
                          <a:ea typeface="+mn-ea"/>
                          <a:cs typeface="Times New Roman" pitchFamily="18" charset="0"/>
                        </a:rPr>
                        <a:t>44</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0.0999***</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(0.0165)</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0.0809***</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(0.0144)</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0.07</a:t>
                      </a:r>
                      <a:r>
                        <a:rPr lang="en-US" sz="1000" dirty="0" smtClean="0">
                          <a:solidFill>
                            <a:srgbClr val="000000"/>
                          </a:solidFill>
                          <a:latin typeface="Times New Roman"/>
                          <a:ea typeface="Times New Roman"/>
                          <a:cs typeface="Times New Roman"/>
                        </a:rPr>
                        <a:t>58</a:t>
                      </a:r>
                      <a:r>
                        <a:rPr lang="el-GR" sz="1000" dirty="0" smtClean="0">
                          <a:solidFill>
                            <a:srgbClr val="000000"/>
                          </a:solidFill>
                          <a:latin typeface="Times New Roman"/>
                          <a:ea typeface="Times New Roman"/>
                          <a:cs typeface="Times New Roman"/>
                        </a:rPr>
                        <a:t>***</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(0.015</a:t>
                      </a:r>
                      <a:r>
                        <a:rPr lang="en-US" sz="1000" kern="1200" dirty="0" smtClean="0">
                          <a:solidFill>
                            <a:schemeClr val="dk1"/>
                          </a:solidFill>
                          <a:latin typeface="Times New Roman" pitchFamily="18" charset="0"/>
                          <a:ea typeface="+mn-ea"/>
                          <a:cs typeface="Times New Roman" pitchFamily="18" charset="0"/>
                        </a:rPr>
                        <a:t>2</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0.07</a:t>
                      </a:r>
                      <a:r>
                        <a:rPr lang="en-US" sz="1000" dirty="0" smtClean="0">
                          <a:solidFill>
                            <a:srgbClr val="000000"/>
                          </a:solidFill>
                          <a:latin typeface="Times New Roman"/>
                          <a:ea typeface="Times New Roman"/>
                          <a:cs typeface="Times New Roman"/>
                        </a:rPr>
                        <a:t>52</a:t>
                      </a:r>
                      <a:r>
                        <a:rPr lang="el-GR" sz="1000" dirty="0" smtClean="0">
                          <a:solidFill>
                            <a:srgbClr val="000000"/>
                          </a:solidFill>
                          <a:latin typeface="Times New Roman"/>
                          <a:ea typeface="Times New Roman"/>
                          <a:cs typeface="Times New Roman"/>
                        </a:rPr>
                        <a:t>***</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(0.015</a:t>
                      </a:r>
                      <a:r>
                        <a:rPr lang="en-US" sz="1000" kern="1200" dirty="0" smtClean="0">
                          <a:solidFill>
                            <a:schemeClr val="dk1"/>
                          </a:solidFill>
                          <a:latin typeface="Times New Roman" pitchFamily="18" charset="0"/>
                          <a:ea typeface="+mn-ea"/>
                          <a:cs typeface="Times New Roman" pitchFamily="18" charset="0"/>
                        </a:rPr>
                        <a:t>2</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0.0</a:t>
                      </a:r>
                      <a:r>
                        <a:rPr lang="en-US" sz="1000" dirty="0" smtClean="0">
                          <a:solidFill>
                            <a:srgbClr val="000000"/>
                          </a:solidFill>
                          <a:latin typeface="Times New Roman"/>
                          <a:ea typeface="Times New Roman"/>
                          <a:cs typeface="Times New Roman"/>
                        </a:rPr>
                        <a:t>777</a:t>
                      </a:r>
                      <a:r>
                        <a:rPr lang="el-GR" sz="1000" dirty="0" smtClean="0">
                          <a:solidFill>
                            <a:srgbClr val="000000"/>
                          </a:solidFill>
                          <a:latin typeface="Times New Roman"/>
                          <a:ea typeface="Times New Roman"/>
                          <a:cs typeface="Times New Roman"/>
                        </a:rPr>
                        <a:t>**</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a:t>
                      </a:r>
                      <a:r>
                        <a:rPr lang="en-US" sz="1000" kern="1200" dirty="0" smtClean="0">
                          <a:solidFill>
                            <a:schemeClr val="dk1"/>
                          </a:solidFill>
                          <a:latin typeface="Times New Roman" pitchFamily="18" charset="0"/>
                          <a:ea typeface="+mn-ea"/>
                          <a:cs typeface="Times New Roman" pitchFamily="18" charset="0"/>
                        </a:rPr>
                        <a:t>144</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0.06</a:t>
                      </a:r>
                      <a:r>
                        <a:rPr lang="en-US" sz="1000" dirty="0" smtClean="0">
                          <a:solidFill>
                            <a:srgbClr val="000000"/>
                          </a:solidFill>
                          <a:latin typeface="Times New Roman"/>
                          <a:ea typeface="Times New Roman"/>
                          <a:cs typeface="Times New Roman"/>
                        </a:rPr>
                        <a:t>89</a:t>
                      </a:r>
                      <a:r>
                        <a:rPr lang="el-GR" sz="1000" dirty="0" smtClean="0">
                          <a:solidFill>
                            <a:srgbClr val="000000"/>
                          </a:solidFill>
                          <a:latin typeface="Times New Roman"/>
                          <a:ea typeface="Times New Roman"/>
                          <a:cs typeface="Times New Roman"/>
                        </a:rPr>
                        <a:t>***</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a:t>
                      </a:r>
                      <a:r>
                        <a:rPr lang="en-US" sz="1000" kern="1200" dirty="0" smtClean="0">
                          <a:solidFill>
                            <a:schemeClr val="dk1"/>
                          </a:solidFill>
                          <a:latin typeface="Times New Roman" pitchFamily="18" charset="0"/>
                          <a:ea typeface="+mn-ea"/>
                          <a:cs typeface="Times New Roman" pitchFamily="18" charset="0"/>
                        </a:rPr>
                        <a:t>167</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r>
              <a:tr h="277368">
                <a:tc>
                  <a:txBody>
                    <a:bodyPr/>
                    <a:lstStyle/>
                    <a:p>
                      <a:pPr>
                        <a:lnSpc>
                          <a:spcPct val="115000"/>
                        </a:lnSpc>
                        <a:spcAft>
                          <a:spcPts val="0"/>
                        </a:spcAft>
                      </a:pPr>
                      <a:r>
                        <a:rPr lang="el-GR" sz="1000" dirty="0" smtClean="0">
                          <a:solidFill>
                            <a:srgbClr val="000000"/>
                          </a:solidFill>
                          <a:latin typeface="Times New Roman"/>
                          <a:ea typeface="Times New Roman"/>
                          <a:cs typeface="Times New Roman"/>
                        </a:rPr>
                        <a:t>1</a:t>
                      </a:r>
                      <a:r>
                        <a:rPr lang="en-US" sz="1000" dirty="0" smtClean="0">
                          <a:solidFill>
                            <a:srgbClr val="000000"/>
                          </a:solidFill>
                          <a:latin typeface="Times New Roman"/>
                          <a:ea typeface="Times New Roman"/>
                          <a:cs typeface="Times New Roman"/>
                        </a:rPr>
                        <a:t>2</a:t>
                      </a:r>
                      <a:r>
                        <a:rPr lang="el-GR" sz="1000" dirty="0" smtClean="0">
                          <a:solidFill>
                            <a:srgbClr val="000000"/>
                          </a:solidFill>
                          <a:latin typeface="Times New Roman"/>
                          <a:ea typeface="Times New Roman"/>
                          <a:cs typeface="Times New Roman"/>
                        </a:rPr>
                        <a:t>. </a:t>
                      </a:r>
                      <a:r>
                        <a:rPr lang="el-GR" sz="1000" dirty="0">
                          <a:solidFill>
                            <a:srgbClr val="000000"/>
                          </a:solidFill>
                          <a:latin typeface="Times New Roman"/>
                          <a:ea typeface="Times New Roman"/>
                          <a:cs typeface="Times New Roman"/>
                        </a:rPr>
                        <a:t>SUNK</a:t>
                      </a:r>
                      <a:endParaRPr lang="el-GR" sz="1100" dirty="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dirty="0">
                          <a:solidFill>
                            <a:srgbClr val="000000"/>
                          </a:solidFill>
                          <a:latin typeface="Times New Roman"/>
                          <a:ea typeface="Times New Roman"/>
                          <a:cs typeface="Times New Roman"/>
                        </a:rPr>
                        <a:t> -</a:t>
                      </a:r>
                      <a:r>
                        <a:rPr lang="el-GR" sz="1000" dirty="0" smtClean="0">
                          <a:solidFill>
                            <a:srgbClr val="000000"/>
                          </a:solidFill>
                          <a:latin typeface="Times New Roman"/>
                          <a:ea typeface="Times New Roman"/>
                          <a:cs typeface="Times New Roman"/>
                        </a:rPr>
                        <a:t>0.00</a:t>
                      </a:r>
                      <a:r>
                        <a:rPr lang="en-US" sz="1000" dirty="0" smtClean="0">
                          <a:solidFill>
                            <a:srgbClr val="000000"/>
                          </a:solidFill>
                          <a:latin typeface="Times New Roman"/>
                          <a:ea typeface="Times New Roman"/>
                          <a:cs typeface="Times New Roman"/>
                        </a:rPr>
                        <a:t>01</a:t>
                      </a: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(0.00</a:t>
                      </a:r>
                      <a:r>
                        <a:rPr lang="en-US" sz="1000" kern="1200" dirty="0" smtClean="0">
                          <a:solidFill>
                            <a:schemeClr val="dk1"/>
                          </a:solidFill>
                          <a:latin typeface="Times New Roman" pitchFamily="18" charset="0"/>
                          <a:ea typeface="+mn-ea"/>
                          <a:cs typeface="Times New Roman" pitchFamily="18" charset="0"/>
                        </a:rPr>
                        <a:t>13</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a:solidFill>
                            <a:srgbClr val="000000"/>
                          </a:solidFill>
                          <a:latin typeface="Times New Roman"/>
                          <a:ea typeface="Times New Roman"/>
                          <a:cs typeface="Times New Roman"/>
                        </a:rPr>
                        <a:t> -</a:t>
                      </a:r>
                      <a:r>
                        <a:rPr lang="el-GR" sz="1000" dirty="0" smtClean="0">
                          <a:solidFill>
                            <a:srgbClr val="000000"/>
                          </a:solidFill>
                          <a:latin typeface="Times New Roman"/>
                          <a:ea typeface="Times New Roman"/>
                          <a:cs typeface="Times New Roman"/>
                        </a:rPr>
                        <a:t>0.0023</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(0.0014)</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a:solidFill>
                            <a:srgbClr val="000000"/>
                          </a:solidFill>
                          <a:latin typeface="Times New Roman"/>
                          <a:ea typeface="Times New Roman"/>
                          <a:cs typeface="Times New Roman"/>
                        </a:rPr>
                        <a:t> </a:t>
                      </a:r>
                      <a:r>
                        <a:rPr lang="el-GR" sz="1000" dirty="0" smtClean="0">
                          <a:solidFill>
                            <a:srgbClr val="000000"/>
                          </a:solidFill>
                          <a:latin typeface="Times New Roman"/>
                          <a:ea typeface="Times New Roman"/>
                          <a:cs typeface="Times New Roman"/>
                        </a:rPr>
                        <a:t>-3.57</a:t>
                      </a:r>
                      <a:r>
                        <a:rPr lang="en-US" sz="1000" dirty="0" smtClean="0">
                          <a:solidFill>
                            <a:srgbClr val="000000"/>
                          </a:solidFill>
                          <a:latin typeface="Times New Roman"/>
                          <a:ea typeface="Times New Roman"/>
                          <a:cs typeface="Times New Roman"/>
                        </a:rPr>
                        <a:t>e-06</a:t>
                      </a: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(0.00</a:t>
                      </a:r>
                      <a:r>
                        <a:rPr lang="en-US" sz="1000" kern="1200" dirty="0" smtClean="0">
                          <a:solidFill>
                            <a:schemeClr val="dk1"/>
                          </a:solidFill>
                          <a:latin typeface="Times New Roman" pitchFamily="18" charset="0"/>
                          <a:ea typeface="+mn-ea"/>
                          <a:cs typeface="Times New Roman" pitchFamily="18" charset="0"/>
                        </a:rPr>
                        <a:t>14</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a:solidFill>
                            <a:srgbClr val="000000"/>
                          </a:solidFill>
                          <a:latin typeface="Times New Roman"/>
                          <a:ea typeface="Times New Roman"/>
                          <a:cs typeface="Times New Roman"/>
                        </a:rPr>
                        <a:t> -</a:t>
                      </a:r>
                      <a:r>
                        <a:rPr lang="el-GR" sz="1000" dirty="0" smtClean="0">
                          <a:solidFill>
                            <a:srgbClr val="000000"/>
                          </a:solidFill>
                          <a:latin typeface="Times New Roman"/>
                          <a:ea typeface="Times New Roman"/>
                          <a:cs typeface="Times New Roman"/>
                        </a:rPr>
                        <a:t>0.000</a:t>
                      </a:r>
                      <a:r>
                        <a:rPr lang="en-US" sz="1000" dirty="0" smtClean="0">
                          <a:solidFill>
                            <a:srgbClr val="000000"/>
                          </a:solidFill>
                          <a:latin typeface="Times New Roman"/>
                          <a:ea typeface="Times New Roman"/>
                          <a:cs typeface="Times New Roman"/>
                        </a:rPr>
                        <a:t>05</a:t>
                      </a: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(0.00</a:t>
                      </a:r>
                      <a:r>
                        <a:rPr lang="en-US" sz="1000" kern="1200" dirty="0" smtClean="0">
                          <a:solidFill>
                            <a:schemeClr val="dk1"/>
                          </a:solidFill>
                          <a:latin typeface="Times New Roman" pitchFamily="18" charset="0"/>
                          <a:ea typeface="+mn-ea"/>
                          <a:cs typeface="Times New Roman" pitchFamily="18" charset="0"/>
                        </a:rPr>
                        <a:t>13</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a:solidFill>
                            <a:srgbClr val="000000"/>
                          </a:solidFill>
                          <a:latin typeface="Times New Roman"/>
                          <a:ea typeface="Times New Roman"/>
                          <a:cs typeface="Times New Roman"/>
                        </a:rPr>
                        <a:t> -</a:t>
                      </a:r>
                      <a:r>
                        <a:rPr lang="el-GR" sz="1000" dirty="0" smtClean="0">
                          <a:solidFill>
                            <a:srgbClr val="000000"/>
                          </a:solidFill>
                          <a:latin typeface="Times New Roman"/>
                          <a:ea typeface="Times New Roman"/>
                          <a:cs typeface="Times New Roman"/>
                        </a:rPr>
                        <a:t>0.00</a:t>
                      </a:r>
                      <a:r>
                        <a:rPr lang="en-US" sz="1000" dirty="0" smtClean="0">
                          <a:solidFill>
                            <a:srgbClr val="000000"/>
                          </a:solidFill>
                          <a:latin typeface="Times New Roman"/>
                          <a:ea typeface="Times New Roman"/>
                          <a:cs typeface="Times New Roman"/>
                        </a:rPr>
                        <a:t>007</a:t>
                      </a: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(0.00</a:t>
                      </a:r>
                      <a:r>
                        <a:rPr lang="en-US" sz="1000" kern="1200" dirty="0" smtClean="0">
                          <a:solidFill>
                            <a:schemeClr val="dk1"/>
                          </a:solidFill>
                          <a:latin typeface="Times New Roman" pitchFamily="18" charset="0"/>
                          <a:ea typeface="+mn-ea"/>
                          <a:cs typeface="Times New Roman" pitchFamily="18" charset="0"/>
                        </a:rPr>
                        <a:t>13</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a:solidFill>
                            <a:srgbClr val="000000"/>
                          </a:solidFill>
                          <a:latin typeface="Times New Roman"/>
                          <a:ea typeface="Times New Roman"/>
                          <a:cs typeface="Times New Roman"/>
                        </a:rPr>
                        <a:t> -</a:t>
                      </a:r>
                      <a:r>
                        <a:rPr lang="el-GR" sz="1000" dirty="0" smtClean="0">
                          <a:solidFill>
                            <a:srgbClr val="000000"/>
                          </a:solidFill>
                          <a:latin typeface="Times New Roman"/>
                          <a:ea typeface="Times New Roman"/>
                          <a:cs typeface="Times New Roman"/>
                        </a:rPr>
                        <a:t>0.00</a:t>
                      </a:r>
                      <a:r>
                        <a:rPr lang="en-US" sz="1000" dirty="0" smtClean="0">
                          <a:solidFill>
                            <a:srgbClr val="000000"/>
                          </a:solidFill>
                          <a:latin typeface="Times New Roman"/>
                          <a:ea typeface="Times New Roman"/>
                          <a:cs typeface="Times New Roman"/>
                        </a:rPr>
                        <a:t>02</a:t>
                      </a: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(0.00</a:t>
                      </a:r>
                      <a:r>
                        <a:rPr lang="en-US" sz="1000" kern="1200" dirty="0" smtClean="0">
                          <a:solidFill>
                            <a:schemeClr val="dk1"/>
                          </a:solidFill>
                          <a:latin typeface="Times New Roman" pitchFamily="18" charset="0"/>
                          <a:ea typeface="+mn-ea"/>
                          <a:cs typeface="Times New Roman" pitchFamily="18" charset="0"/>
                        </a:rPr>
                        <a:t>13</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a:solidFill>
                            <a:srgbClr val="000000"/>
                          </a:solidFill>
                          <a:latin typeface="Times New Roman"/>
                          <a:ea typeface="Times New Roman"/>
                          <a:cs typeface="Times New Roman"/>
                        </a:rPr>
                        <a:t> </a:t>
                      </a:r>
                      <a:r>
                        <a:rPr lang="el-GR" sz="1000" dirty="0" smtClean="0">
                          <a:solidFill>
                            <a:srgbClr val="000000"/>
                          </a:solidFill>
                          <a:latin typeface="Times New Roman"/>
                          <a:ea typeface="Times New Roman"/>
                          <a:cs typeface="Times New Roman"/>
                        </a:rPr>
                        <a:t>0.00</a:t>
                      </a:r>
                      <a:r>
                        <a:rPr lang="en-US" sz="1000" dirty="0" smtClean="0">
                          <a:solidFill>
                            <a:srgbClr val="000000"/>
                          </a:solidFill>
                          <a:latin typeface="Times New Roman"/>
                          <a:ea typeface="Times New Roman"/>
                          <a:cs typeface="Times New Roman"/>
                        </a:rPr>
                        <a:t>03</a:t>
                      </a: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(0.002</a:t>
                      </a:r>
                      <a:r>
                        <a:rPr lang="en-US" sz="1000" kern="1200" dirty="0" smtClean="0">
                          <a:solidFill>
                            <a:schemeClr val="dk1"/>
                          </a:solidFill>
                          <a:latin typeface="Times New Roman" pitchFamily="18" charset="0"/>
                          <a:ea typeface="+mn-ea"/>
                          <a:cs typeface="Times New Roman" pitchFamily="18" charset="0"/>
                        </a:rPr>
                        <a:t>5</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r>
              <a:tr h="226724">
                <a:tc>
                  <a:txBody>
                    <a:bodyPr/>
                    <a:lstStyle/>
                    <a:p>
                      <a:pPr>
                        <a:lnSpc>
                          <a:spcPct val="115000"/>
                        </a:lnSpc>
                        <a:spcAft>
                          <a:spcPts val="0"/>
                        </a:spcAft>
                      </a:pPr>
                      <a:r>
                        <a:rPr lang="en-US" sz="1000" dirty="0" smtClean="0">
                          <a:latin typeface="Times New Roman" pitchFamily="18" charset="0"/>
                          <a:ea typeface="Calibri"/>
                          <a:cs typeface="Times New Roman" pitchFamily="18" charset="0"/>
                        </a:rPr>
                        <a:t>13. SMFP</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smtClean="0">
                          <a:latin typeface="Times New Roman" pitchFamily="18" charset="0"/>
                          <a:ea typeface="Calibri"/>
                          <a:cs typeface="Times New Roman" pitchFamily="18" charset="0"/>
                        </a:rPr>
                        <a:t>0.1073***</a:t>
                      </a:r>
                    </a:p>
                    <a:p>
                      <a:pPr algn="l">
                        <a:lnSpc>
                          <a:spcPct val="115000"/>
                        </a:lnSpc>
                        <a:spcAft>
                          <a:spcPts val="0"/>
                        </a:spcAft>
                      </a:pPr>
                      <a:r>
                        <a:rPr lang="en-US" sz="1000" dirty="0" smtClean="0">
                          <a:latin typeface="Times New Roman" pitchFamily="18" charset="0"/>
                          <a:ea typeface="Calibri"/>
                          <a:cs typeface="Times New Roman" pitchFamily="18" charset="0"/>
                        </a:rPr>
                        <a:t>(0.0193)</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baseline="0" dirty="0" smtClean="0">
                          <a:latin typeface="Times New Roman" pitchFamily="18" charset="0"/>
                          <a:ea typeface="Calibri"/>
                          <a:cs typeface="Times New Roman" pitchFamily="18" charset="0"/>
                        </a:rPr>
                        <a:t>        -</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smtClean="0">
                          <a:latin typeface="Times New Roman" pitchFamily="18" charset="0"/>
                          <a:ea typeface="Calibri"/>
                          <a:cs typeface="Times New Roman" pitchFamily="18" charset="0"/>
                        </a:rPr>
                        <a:t>0.1066***</a:t>
                      </a:r>
                    </a:p>
                    <a:p>
                      <a:pPr algn="l">
                        <a:lnSpc>
                          <a:spcPct val="115000"/>
                        </a:lnSpc>
                        <a:spcAft>
                          <a:spcPts val="0"/>
                        </a:spcAft>
                      </a:pPr>
                      <a:r>
                        <a:rPr lang="el-GR" sz="1000" dirty="0" smtClean="0">
                          <a:latin typeface="Times New Roman" pitchFamily="18" charset="0"/>
                          <a:ea typeface="Calibri"/>
                          <a:cs typeface="Times New Roman" pitchFamily="18" charset="0"/>
                        </a:rPr>
                        <a:t>(0.0193)</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smtClean="0">
                          <a:latin typeface="Times New Roman" pitchFamily="18" charset="0"/>
                          <a:ea typeface="Calibri"/>
                          <a:cs typeface="Times New Roman" pitchFamily="18" charset="0"/>
                        </a:rPr>
                        <a:t>0.1252***</a:t>
                      </a:r>
                    </a:p>
                    <a:p>
                      <a:pPr algn="l">
                        <a:lnSpc>
                          <a:spcPct val="115000"/>
                        </a:lnSpc>
                        <a:spcAft>
                          <a:spcPts val="0"/>
                        </a:spcAft>
                      </a:pPr>
                      <a:r>
                        <a:rPr lang="en-US" sz="1000" dirty="0" smtClean="0">
                          <a:latin typeface="Times New Roman" pitchFamily="18" charset="0"/>
                          <a:ea typeface="Calibri"/>
                          <a:cs typeface="Times New Roman" pitchFamily="18" charset="0"/>
                        </a:rPr>
                        <a:t>(0.0195)</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smtClean="0">
                          <a:latin typeface="Times New Roman" pitchFamily="18" charset="0"/>
                          <a:ea typeface="Calibri"/>
                          <a:cs typeface="Times New Roman" pitchFamily="18" charset="0"/>
                        </a:rPr>
                        <a:t>0.1252***</a:t>
                      </a:r>
                    </a:p>
                    <a:p>
                      <a:pPr algn="l">
                        <a:lnSpc>
                          <a:spcPct val="115000"/>
                        </a:lnSpc>
                        <a:spcAft>
                          <a:spcPts val="0"/>
                        </a:spcAft>
                      </a:pPr>
                      <a:r>
                        <a:rPr lang="en-US" sz="1000" dirty="0" smtClean="0">
                          <a:latin typeface="Times New Roman" pitchFamily="18" charset="0"/>
                          <a:ea typeface="Calibri"/>
                          <a:cs typeface="Times New Roman" pitchFamily="18" charset="0"/>
                        </a:rPr>
                        <a:t>(0.0195)</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smtClean="0">
                          <a:latin typeface="Times New Roman" pitchFamily="18" charset="0"/>
                          <a:ea typeface="Calibri"/>
                          <a:cs typeface="Times New Roman" pitchFamily="18" charset="0"/>
                        </a:rPr>
                        <a:t>0.1089***</a:t>
                      </a:r>
                    </a:p>
                    <a:p>
                      <a:pPr algn="l">
                        <a:lnSpc>
                          <a:spcPct val="115000"/>
                        </a:lnSpc>
                        <a:spcAft>
                          <a:spcPts val="0"/>
                        </a:spcAft>
                      </a:pPr>
                      <a:r>
                        <a:rPr lang="en-US" sz="1000" dirty="0" smtClean="0">
                          <a:latin typeface="Times New Roman" pitchFamily="18" charset="0"/>
                          <a:ea typeface="Calibri"/>
                          <a:cs typeface="Times New Roman" pitchFamily="18" charset="0"/>
                        </a:rPr>
                        <a:t>(0.0194)</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smtClean="0">
                          <a:latin typeface="Times New Roman" pitchFamily="18" charset="0"/>
                          <a:ea typeface="Calibri"/>
                          <a:cs typeface="Times New Roman" pitchFamily="18" charset="0"/>
                        </a:rPr>
                        <a:t>0.1309***</a:t>
                      </a:r>
                    </a:p>
                    <a:p>
                      <a:pPr algn="l">
                        <a:lnSpc>
                          <a:spcPct val="115000"/>
                        </a:lnSpc>
                        <a:spcAft>
                          <a:spcPts val="0"/>
                        </a:spcAft>
                      </a:pPr>
                      <a:r>
                        <a:rPr lang="en-US" sz="1000" dirty="0" smtClean="0">
                          <a:latin typeface="Times New Roman" pitchFamily="18" charset="0"/>
                          <a:ea typeface="Calibri"/>
                          <a:cs typeface="Times New Roman" pitchFamily="18" charset="0"/>
                        </a:rPr>
                        <a:t>(0.0217)</a:t>
                      </a:r>
                      <a:endParaRPr lang="el-GR" sz="1000" dirty="0">
                        <a:latin typeface="Times New Roman" pitchFamily="18" charset="0"/>
                        <a:ea typeface="Calibri"/>
                        <a:cs typeface="Times New Roman" pitchFamily="18" charset="0"/>
                      </a:endParaRPr>
                    </a:p>
                  </a:txBody>
                  <a:tcPr marL="68580" marR="68580" marT="0" marB="0" anchor="b"/>
                </a:tc>
              </a:tr>
              <a:tr h="370840">
                <a:tc>
                  <a:txBody>
                    <a:bodyPr/>
                    <a:lstStyle/>
                    <a:p>
                      <a:pPr algn="l">
                        <a:lnSpc>
                          <a:spcPct val="115000"/>
                        </a:lnSpc>
                        <a:spcAft>
                          <a:spcPts val="0"/>
                        </a:spcAft>
                      </a:pPr>
                      <a:r>
                        <a:rPr lang="el-GR" sz="1000" dirty="0">
                          <a:solidFill>
                            <a:srgbClr val="000000"/>
                          </a:solidFill>
                          <a:latin typeface="Times New Roman"/>
                          <a:ea typeface="Times New Roman"/>
                          <a:cs typeface="Times New Roman"/>
                        </a:rPr>
                        <a:t>CONSTANT</a:t>
                      </a:r>
                      <a:endParaRPr lang="el-GR" sz="1100" dirty="0">
                        <a:latin typeface="Calibri"/>
                        <a:ea typeface="Calibri"/>
                        <a:cs typeface="Times New Roman"/>
                      </a:endParaRPr>
                    </a:p>
                  </a:txBody>
                  <a:tcPr marL="68580" marR="68580" marT="0" marB="0" anchor="b"/>
                </a:tc>
                <a:tc>
                  <a:txBody>
                    <a:bodyPr/>
                    <a:lstStyle/>
                    <a:p>
                      <a:pPr algn="l">
                        <a:lnSpc>
                          <a:spcPct val="115000"/>
                        </a:lnSpc>
                        <a:spcAft>
                          <a:spcPts val="0"/>
                        </a:spcAft>
                      </a:pPr>
                      <a:r>
                        <a:rPr lang="en-US" sz="1000" dirty="0" smtClean="0">
                          <a:solidFill>
                            <a:srgbClr val="000000"/>
                          </a:solidFill>
                          <a:latin typeface="Times New Roman"/>
                          <a:ea typeface="Times New Roman"/>
                          <a:cs typeface="Times New Roman"/>
                        </a:rPr>
                        <a:t>-</a:t>
                      </a:r>
                      <a:r>
                        <a:rPr lang="el-GR" sz="1000" dirty="0" smtClean="0">
                          <a:solidFill>
                            <a:srgbClr val="000000"/>
                          </a:solidFill>
                          <a:latin typeface="Times New Roman"/>
                          <a:ea typeface="Times New Roman"/>
                          <a:cs typeface="Times New Roman"/>
                        </a:rPr>
                        <a:t>0.0</a:t>
                      </a:r>
                      <a:r>
                        <a:rPr lang="en-US" sz="1000" dirty="0" smtClean="0">
                          <a:solidFill>
                            <a:srgbClr val="000000"/>
                          </a:solidFill>
                          <a:latin typeface="Times New Roman"/>
                          <a:ea typeface="Times New Roman"/>
                          <a:cs typeface="Times New Roman"/>
                        </a:rPr>
                        <a:t>81</a:t>
                      </a:r>
                      <a:r>
                        <a:rPr lang="el-GR" sz="1000" dirty="0" smtClean="0">
                          <a:solidFill>
                            <a:srgbClr val="000000"/>
                          </a:solidFill>
                          <a:latin typeface="Times New Roman"/>
                          <a:ea typeface="Times New Roman"/>
                          <a:cs typeface="Times New Roman"/>
                        </a:rPr>
                        <a:t>**</a:t>
                      </a:r>
                      <a:r>
                        <a:rPr lang="en-US" sz="1000" dirty="0" smtClean="0">
                          <a:solidFill>
                            <a:srgbClr val="000000"/>
                          </a:solidFill>
                          <a:latin typeface="Times New Roman"/>
                          <a:ea typeface="Times New Roman"/>
                          <a:cs typeface="Times New Roman"/>
                        </a:rPr>
                        <a:t>* </a:t>
                      </a:r>
                      <a:r>
                        <a:rPr lang="el-GR" sz="1000" kern="1200" dirty="0" smtClean="0">
                          <a:solidFill>
                            <a:schemeClr val="dk1"/>
                          </a:solidFill>
                          <a:latin typeface="Times New Roman" pitchFamily="18" charset="0"/>
                          <a:ea typeface="+mn-ea"/>
                          <a:cs typeface="Times New Roman" pitchFamily="18" charset="0"/>
                        </a:rPr>
                        <a:t>(0.0</a:t>
                      </a:r>
                      <a:r>
                        <a:rPr lang="en-US" sz="1000" kern="1200" dirty="0" smtClean="0">
                          <a:solidFill>
                            <a:schemeClr val="dk1"/>
                          </a:solidFill>
                          <a:latin typeface="Times New Roman" pitchFamily="18" charset="0"/>
                          <a:ea typeface="+mn-ea"/>
                          <a:cs typeface="Times New Roman" pitchFamily="18" charset="0"/>
                        </a:rPr>
                        <a:t>23)</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0.0434***</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(0.0059)</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smtClean="0">
                          <a:solidFill>
                            <a:srgbClr val="000000"/>
                          </a:solidFill>
                          <a:latin typeface="Times New Roman"/>
                          <a:ea typeface="Times New Roman"/>
                          <a:cs typeface="Times New Roman"/>
                        </a:rPr>
                        <a:t>-</a:t>
                      </a:r>
                      <a:r>
                        <a:rPr lang="el-GR" sz="1000" dirty="0" smtClean="0">
                          <a:solidFill>
                            <a:srgbClr val="000000"/>
                          </a:solidFill>
                          <a:latin typeface="Times New Roman"/>
                          <a:ea typeface="Times New Roman"/>
                          <a:cs typeface="Times New Roman"/>
                        </a:rPr>
                        <a:t>0.0</a:t>
                      </a:r>
                      <a:r>
                        <a:rPr lang="en-US" sz="1000" dirty="0" smtClean="0">
                          <a:solidFill>
                            <a:srgbClr val="000000"/>
                          </a:solidFill>
                          <a:latin typeface="Times New Roman"/>
                          <a:ea typeface="Times New Roman"/>
                          <a:cs typeface="Times New Roman"/>
                        </a:rPr>
                        <a:t>8</a:t>
                      </a:r>
                      <a:r>
                        <a:rPr lang="el-GR" sz="1000" dirty="0" smtClean="0">
                          <a:solidFill>
                            <a:srgbClr val="000000"/>
                          </a:solidFill>
                          <a:latin typeface="Times New Roman"/>
                          <a:ea typeface="Times New Roman"/>
                          <a:cs typeface="Times New Roman"/>
                        </a:rPr>
                        <a:t>***</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(0.005)</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smtClean="0">
                          <a:solidFill>
                            <a:srgbClr val="000000"/>
                          </a:solidFill>
                          <a:latin typeface="Times New Roman"/>
                          <a:ea typeface="Times New Roman"/>
                          <a:cs typeface="Times New Roman"/>
                        </a:rPr>
                        <a:t>-</a:t>
                      </a:r>
                      <a:r>
                        <a:rPr lang="el-GR" sz="1000" dirty="0" smtClean="0">
                          <a:solidFill>
                            <a:srgbClr val="000000"/>
                          </a:solidFill>
                          <a:latin typeface="Times New Roman"/>
                          <a:ea typeface="Times New Roman"/>
                          <a:cs typeface="Times New Roman"/>
                        </a:rPr>
                        <a:t>0.0</a:t>
                      </a:r>
                      <a:r>
                        <a:rPr lang="en-US" sz="1000" dirty="0" smtClean="0">
                          <a:solidFill>
                            <a:srgbClr val="000000"/>
                          </a:solidFill>
                          <a:latin typeface="Times New Roman"/>
                          <a:ea typeface="Times New Roman"/>
                          <a:cs typeface="Times New Roman"/>
                        </a:rPr>
                        <a:t>099</a:t>
                      </a:r>
                      <a:r>
                        <a:rPr lang="el-GR" sz="1000" dirty="0" smtClean="0">
                          <a:solidFill>
                            <a:srgbClr val="000000"/>
                          </a:solidFill>
                          <a:latin typeface="Times New Roman"/>
                          <a:ea typeface="Times New Roman"/>
                          <a:cs typeface="Times New Roman"/>
                        </a:rPr>
                        <a:t>***</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a:t>
                      </a:r>
                      <a:r>
                        <a:rPr lang="en-US" sz="1000" kern="1200" dirty="0" smtClean="0">
                          <a:solidFill>
                            <a:schemeClr val="dk1"/>
                          </a:solidFill>
                          <a:latin typeface="Times New Roman" pitchFamily="18" charset="0"/>
                          <a:ea typeface="+mn-ea"/>
                          <a:cs typeface="Times New Roman" pitchFamily="18" charset="0"/>
                        </a:rPr>
                        <a:t>223</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a:solidFill>
                            <a:srgbClr val="000000"/>
                          </a:solidFill>
                          <a:latin typeface="Times New Roman"/>
                          <a:ea typeface="Times New Roman"/>
                          <a:cs typeface="Times New Roman"/>
                        </a:rPr>
                        <a:t>0.030</a:t>
                      </a:r>
                      <a:r>
                        <a:rPr lang="el-GR" sz="1000" dirty="0" smtClean="0">
                          <a:solidFill>
                            <a:srgbClr val="000000"/>
                          </a:solidFill>
                          <a:latin typeface="Times New Roman"/>
                          <a:ea typeface="Times New Roman"/>
                          <a:cs typeface="Times New Roman"/>
                        </a:rPr>
                        <a:t>***</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(0.004)</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smtClean="0">
                          <a:solidFill>
                            <a:srgbClr val="000000"/>
                          </a:solidFill>
                          <a:latin typeface="Times New Roman"/>
                          <a:ea typeface="Times New Roman"/>
                          <a:cs typeface="Times New Roman"/>
                        </a:rPr>
                        <a:t>-</a:t>
                      </a:r>
                      <a:r>
                        <a:rPr lang="el-GR" sz="1000" dirty="0" smtClean="0">
                          <a:solidFill>
                            <a:srgbClr val="000000"/>
                          </a:solidFill>
                          <a:latin typeface="Times New Roman"/>
                          <a:ea typeface="Times New Roman"/>
                          <a:cs typeface="Times New Roman"/>
                        </a:rPr>
                        <a:t>0.0</a:t>
                      </a:r>
                      <a:r>
                        <a:rPr lang="en-US" sz="1000" dirty="0" smtClean="0">
                          <a:solidFill>
                            <a:srgbClr val="000000"/>
                          </a:solidFill>
                          <a:latin typeface="Times New Roman"/>
                          <a:ea typeface="Times New Roman"/>
                          <a:cs typeface="Times New Roman"/>
                        </a:rPr>
                        <a:t>822</a:t>
                      </a:r>
                      <a:r>
                        <a:rPr lang="el-GR" sz="1000" dirty="0" smtClean="0">
                          <a:solidFill>
                            <a:srgbClr val="000000"/>
                          </a:solidFill>
                          <a:latin typeface="Times New Roman"/>
                          <a:ea typeface="Times New Roman"/>
                          <a:cs typeface="Times New Roman"/>
                        </a:rPr>
                        <a:t>***</a:t>
                      </a:r>
                      <a:endParaRPr lang="en-US" sz="1000" dirty="0" smtClean="0">
                        <a:solidFill>
                          <a:srgbClr val="000000"/>
                        </a:solidFill>
                        <a:latin typeface="Times New Roman"/>
                        <a:ea typeface="Times New Roman"/>
                        <a:cs typeface="Times New Roman"/>
                      </a:endParaRP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a:t>
                      </a:r>
                      <a:r>
                        <a:rPr lang="en-US" sz="1000" kern="1200" dirty="0" smtClean="0">
                          <a:solidFill>
                            <a:schemeClr val="dk1"/>
                          </a:solidFill>
                          <a:latin typeface="Times New Roman" pitchFamily="18" charset="0"/>
                          <a:ea typeface="+mn-ea"/>
                          <a:cs typeface="Times New Roman" pitchFamily="18" charset="0"/>
                        </a:rPr>
                        <a:t>229</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smtClean="0">
                          <a:solidFill>
                            <a:srgbClr val="000000"/>
                          </a:solidFill>
                          <a:latin typeface="Times New Roman"/>
                          <a:ea typeface="Times New Roman"/>
                          <a:cs typeface="Times New Roman"/>
                        </a:rPr>
                        <a:t>-0.1059***</a:t>
                      </a:r>
                    </a:p>
                    <a:p>
                      <a:pPr algn="l">
                        <a:lnSpc>
                          <a:spcPct val="115000"/>
                        </a:lnSpc>
                        <a:spcAft>
                          <a:spcPts val="0"/>
                        </a:spcAft>
                      </a:pPr>
                      <a:r>
                        <a:rPr lang="el-GR" sz="1000" kern="1200" dirty="0" smtClean="0">
                          <a:solidFill>
                            <a:schemeClr val="dk1"/>
                          </a:solidFill>
                          <a:latin typeface="Times New Roman" pitchFamily="18" charset="0"/>
                          <a:ea typeface="+mn-ea"/>
                          <a:cs typeface="Times New Roman" pitchFamily="18" charset="0"/>
                        </a:rPr>
                        <a:t>(0.0</a:t>
                      </a:r>
                      <a:r>
                        <a:rPr lang="en-US" sz="1000" kern="1200" dirty="0" smtClean="0">
                          <a:solidFill>
                            <a:schemeClr val="dk1"/>
                          </a:solidFill>
                          <a:latin typeface="Times New Roman" pitchFamily="18" charset="0"/>
                          <a:ea typeface="+mn-ea"/>
                          <a:cs typeface="Times New Roman" pitchFamily="18" charset="0"/>
                        </a:rPr>
                        <a:t>251</a:t>
                      </a:r>
                      <a:r>
                        <a:rPr lang="el-GR" sz="1000" kern="1200" dirty="0" smtClean="0">
                          <a:solidFill>
                            <a:schemeClr val="dk1"/>
                          </a:solidFill>
                          <a:latin typeface="Times New Roman" pitchFamily="18" charset="0"/>
                          <a:ea typeface="+mn-ea"/>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r>
              <a:tr h="225444">
                <a:tc>
                  <a:txBody>
                    <a:bodyPr/>
                    <a:lstStyle/>
                    <a:p>
                      <a:pPr>
                        <a:lnSpc>
                          <a:spcPct val="115000"/>
                        </a:lnSpc>
                        <a:spcAft>
                          <a:spcPts val="0"/>
                        </a:spcAft>
                      </a:pPr>
                      <a:r>
                        <a:rPr lang="el-GR" sz="1000" dirty="0">
                          <a:solidFill>
                            <a:srgbClr val="000000"/>
                          </a:solidFill>
                          <a:latin typeface="Times New Roman"/>
                          <a:ea typeface="Times New Roman"/>
                          <a:cs typeface="Times New Roman"/>
                        </a:rPr>
                        <a:t>R</a:t>
                      </a:r>
                      <a:r>
                        <a:rPr lang="el-GR" sz="1000" baseline="30000" dirty="0">
                          <a:solidFill>
                            <a:srgbClr val="000000"/>
                          </a:solidFill>
                          <a:latin typeface="Times New Roman"/>
                          <a:ea typeface="Times New Roman"/>
                          <a:cs typeface="Times New Roman"/>
                        </a:rPr>
                        <a:t>2</a:t>
                      </a:r>
                      <a:endParaRPr lang="el-GR" sz="1100" baseline="30000" dirty="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0.6</a:t>
                      </a:r>
                      <a:r>
                        <a:rPr lang="en-US" sz="1000" dirty="0" smtClean="0">
                          <a:solidFill>
                            <a:srgbClr val="000000"/>
                          </a:solidFill>
                          <a:latin typeface="Times New Roman"/>
                          <a:ea typeface="Times New Roman"/>
                          <a:cs typeface="Times New Roman"/>
                        </a:rPr>
                        <a:t>432</a:t>
                      </a:r>
                      <a:endParaRPr lang="el-GR" sz="1100" dirty="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0.5746</a:t>
                      </a:r>
                      <a:endParaRPr lang="el-GR" sz="1100" dirty="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0.6</a:t>
                      </a:r>
                      <a:r>
                        <a:rPr lang="en-US" sz="1000" dirty="0" smtClean="0">
                          <a:solidFill>
                            <a:srgbClr val="000000"/>
                          </a:solidFill>
                          <a:latin typeface="Times New Roman"/>
                          <a:ea typeface="Times New Roman"/>
                          <a:cs typeface="Times New Roman"/>
                        </a:rPr>
                        <a:t>397</a:t>
                      </a:r>
                      <a:endParaRPr lang="el-GR" sz="1100" dirty="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0.6</a:t>
                      </a:r>
                      <a:r>
                        <a:rPr lang="en-US" sz="1000" dirty="0" smtClean="0">
                          <a:solidFill>
                            <a:srgbClr val="000000"/>
                          </a:solidFill>
                          <a:latin typeface="Times New Roman"/>
                          <a:ea typeface="Times New Roman"/>
                          <a:cs typeface="Times New Roman"/>
                        </a:rPr>
                        <a:t>440</a:t>
                      </a:r>
                      <a:endParaRPr lang="el-GR" sz="1100" dirty="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a:solidFill>
                            <a:srgbClr val="000000"/>
                          </a:solidFill>
                          <a:latin typeface="Times New Roman"/>
                          <a:ea typeface="Times New Roman"/>
                          <a:cs typeface="Times New Roman"/>
                        </a:rPr>
                        <a:t>0.6249</a:t>
                      </a:r>
                      <a:endParaRPr lang="el-GR" sz="110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0.</a:t>
                      </a:r>
                      <a:r>
                        <a:rPr lang="en-US" sz="1000" dirty="0" smtClean="0">
                          <a:solidFill>
                            <a:srgbClr val="000000"/>
                          </a:solidFill>
                          <a:latin typeface="Times New Roman"/>
                          <a:ea typeface="Times New Roman"/>
                          <a:cs typeface="Times New Roman"/>
                        </a:rPr>
                        <a:t>6442</a:t>
                      </a:r>
                      <a:endParaRPr lang="el-GR" sz="1100" dirty="0">
                        <a:latin typeface="Calibri"/>
                        <a:ea typeface="Calibri"/>
                        <a:cs typeface="Times New Roman"/>
                      </a:endParaRPr>
                    </a:p>
                  </a:txBody>
                  <a:tcPr marL="68580" marR="68580" marT="0" marB="0" anchor="b"/>
                </a:tc>
                <a:tc>
                  <a:txBody>
                    <a:bodyPr/>
                    <a:lstStyle/>
                    <a:p>
                      <a:pPr algn="l">
                        <a:lnSpc>
                          <a:spcPct val="115000"/>
                        </a:lnSpc>
                        <a:spcAft>
                          <a:spcPts val="0"/>
                        </a:spcAft>
                      </a:pPr>
                      <a:r>
                        <a:rPr lang="el-GR" sz="1000" dirty="0" smtClean="0">
                          <a:solidFill>
                            <a:srgbClr val="000000"/>
                          </a:solidFill>
                          <a:latin typeface="Times New Roman"/>
                          <a:ea typeface="Times New Roman"/>
                          <a:cs typeface="Times New Roman"/>
                        </a:rPr>
                        <a:t>0.</a:t>
                      </a:r>
                      <a:r>
                        <a:rPr lang="en-US" sz="1000" dirty="0" smtClean="0">
                          <a:solidFill>
                            <a:srgbClr val="000000"/>
                          </a:solidFill>
                          <a:latin typeface="Times New Roman"/>
                          <a:ea typeface="Times New Roman"/>
                          <a:cs typeface="Times New Roman"/>
                        </a:rPr>
                        <a:t>6913</a:t>
                      </a:r>
                      <a:endParaRPr lang="el-GR" sz="1100" dirty="0">
                        <a:latin typeface="Calibri"/>
                        <a:ea typeface="Calibri"/>
                        <a:cs typeface="Times New Roman"/>
                      </a:endParaRPr>
                    </a:p>
                  </a:txBody>
                  <a:tcPr marL="68580" marR="68580" marT="0" marB="0" anchor="b"/>
                </a:tc>
              </a:tr>
              <a:tr h="540256">
                <a:tc gridSpan="2">
                  <a:txBody>
                    <a:bodyPr/>
                    <a:lstStyle/>
                    <a:p>
                      <a:pPr>
                        <a:lnSpc>
                          <a:spcPct val="115000"/>
                        </a:lnSpc>
                        <a:spcAft>
                          <a:spcPts val="0"/>
                        </a:spcAft>
                      </a:pPr>
                      <a:r>
                        <a:rPr lang="el-GR" sz="1000" dirty="0" err="1">
                          <a:solidFill>
                            <a:srgbClr val="000000"/>
                          </a:solidFill>
                          <a:latin typeface="Times New Roman" pitchFamily="18" charset="0"/>
                          <a:ea typeface="Times New Roman"/>
                          <a:cs typeface="Times New Roman" pitchFamily="18" charset="0"/>
                        </a:rPr>
                        <a:t>Avg</a:t>
                      </a:r>
                      <a:r>
                        <a:rPr lang="el-GR" sz="1000" dirty="0">
                          <a:solidFill>
                            <a:srgbClr val="000000"/>
                          </a:solidFill>
                          <a:latin typeface="Times New Roman" pitchFamily="18" charset="0"/>
                          <a:ea typeface="Times New Roman"/>
                          <a:cs typeface="Times New Roman" pitchFamily="18" charset="0"/>
                        </a:rPr>
                        <a:t> VIF      </a:t>
                      </a:r>
                      <a:r>
                        <a:rPr lang="en-US" sz="1000" dirty="0" smtClean="0">
                          <a:solidFill>
                            <a:srgbClr val="000000"/>
                          </a:solidFill>
                          <a:latin typeface="Times New Roman" pitchFamily="18" charset="0"/>
                          <a:ea typeface="Times New Roman"/>
                          <a:cs typeface="Times New Roman" pitchFamily="18" charset="0"/>
                        </a:rPr>
                        <a:t>      2.46</a:t>
                      </a:r>
                      <a:endParaRPr lang="el-GR" sz="1000" dirty="0">
                        <a:latin typeface="Times New Roman" pitchFamily="18" charset="0"/>
                        <a:ea typeface="Calibri"/>
                        <a:cs typeface="Times New Roman" pitchFamily="18" charset="0"/>
                      </a:endParaRPr>
                    </a:p>
                  </a:txBody>
                  <a:tcPr marL="68580" marR="68580" marT="0" marB="0" anchor="b"/>
                </a:tc>
                <a:tc hMerge="1">
                  <a:txBody>
                    <a:bodyPr/>
                    <a:lstStyle/>
                    <a:p>
                      <a:endParaRPr lang="el-GR"/>
                    </a:p>
                  </a:txBody>
                  <a:tcPr/>
                </a:tc>
                <a:tc>
                  <a:txBody>
                    <a:bodyPr/>
                    <a:lstStyle/>
                    <a:p>
                      <a:endParaRPr lang="en-US" sz="1000" kern="1200" dirty="0" smtClean="0">
                        <a:solidFill>
                          <a:schemeClr val="dk1"/>
                        </a:solidFill>
                        <a:latin typeface="Times New Roman" pitchFamily="18" charset="0"/>
                        <a:ea typeface="+mn-ea"/>
                        <a:cs typeface="Times New Roman" pitchFamily="18" charset="0"/>
                      </a:endParaRPr>
                    </a:p>
                    <a:p>
                      <a:r>
                        <a:rPr lang="el-GR" sz="1000" kern="1200" dirty="0" smtClean="0">
                          <a:solidFill>
                            <a:schemeClr val="dk1"/>
                          </a:solidFill>
                          <a:latin typeface="Times New Roman" pitchFamily="18" charset="0"/>
                          <a:ea typeface="+mn-ea"/>
                          <a:cs typeface="Times New Roman" pitchFamily="18" charset="0"/>
                        </a:rPr>
                        <a:t>1.76</a:t>
                      </a:r>
                      <a:endParaRPr lang="el-GR" sz="1000" dirty="0">
                        <a:latin typeface="Times New Roman" pitchFamily="18" charset="0"/>
                        <a:cs typeface="Times New Roman" pitchFamily="18" charset="0"/>
                      </a:endParaRPr>
                    </a:p>
                  </a:txBody>
                  <a:tcPr/>
                </a:tc>
                <a:tc>
                  <a:txBody>
                    <a:bodyPr/>
                    <a:lstStyle/>
                    <a:p>
                      <a:pPr algn="l">
                        <a:lnSpc>
                          <a:spcPct val="115000"/>
                        </a:lnSpc>
                        <a:spcAft>
                          <a:spcPts val="0"/>
                        </a:spcAft>
                      </a:pPr>
                      <a:r>
                        <a:rPr lang="en-US" sz="1000" dirty="0" smtClean="0">
                          <a:solidFill>
                            <a:srgbClr val="000000"/>
                          </a:solidFill>
                          <a:latin typeface="Times New Roman" pitchFamily="18" charset="0"/>
                          <a:ea typeface="Times New Roman"/>
                          <a:cs typeface="Times New Roman" pitchFamily="18" charset="0"/>
                        </a:rPr>
                        <a:t>2</a:t>
                      </a:r>
                      <a:r>
                        <a:rPr lang="el-GR" sz="1000" dirty="0" smtClean="0">
                          <a:solidFill>
                            <a:srgbClr val="000000"/>
                          </a:solidFill>
                          <a:latin typeface="Times New Roman" pitchFamily="18" charset="0"/>
                          <a:ea typeface="Times New Roman"/>
                          <a:cs typeface="Times New Roman" pitchFamily="18" charset="0"/>
                        </a:rPr>
                        <a:t>.3</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smtClean="0">
                          <a:solidFill>
                            <a:srgbClr val="000000"/>
                          </a:solidFill>
                          <a:latin typeface="Times New Roman" pitchFamily="18" charset="0"/>
                          <a:ea typeface="Times New Roman"/>
                          <a:cs typeface="Times New Roman" pitchFamily="18" charset="0"/>
                        </a:rPr>
                        <a:t>2</a:t>
                      </a:r>
                      <a:r>
                        <a:rPr lang="el-GR" sz="1000" dirty="0" smtClean="0">
                          <a:solidFill>
                            <a:srgbClr val="000000"/>
                          </a:solidFill>
                          <a:latin typeface="Times New Roman" pitchFamily="18" charset="0"/>
                          <a:ea typeface="Times New Roman"/>
                          <a:cs typeface="Times New Roman" pitchFamily="18" charset="0"/>
                        </a:rPr>
                        <a:t>.</a:t>
                      </a:r>
                      <a:r>
                        <a:rPr lang="en-US" sz="1000" dirty="0" smtClean="0">
                          <a:solidFill>
                            <a:srgbClr val="000000"/>
                          </a:solidFill>
                          <a:latin typeface="Times New Roman" pitchFamily="18" charset="0"/>
                          <a:ea typeface="Times New Roman"/>
                          <a:cs typeface="Times New Roman" pitchFamily="18" charset="0"/>
                        </a:rPr>
                        <a:t>11</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l-GR" sz="1000" dirty="0">
                          <a:solidFill>
                            <a:srgbClr val="000000"/>
                          </a:solidFill>
                          <a:latin typeface="Times New Roman" pitchFamily="18" charset="0"/>
                          <a:ea typeface="Times New Roman"/>
                          <a:cs typeface="Times New Roman" pitchFamily="18" charset="0"/>
                        </a:rPr>
                        <a:t>1.5</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smtClean="0">
                          <a:solidFill>
                            <a:srgbClr val="000000"/>
                          </a:solidFill>
                          <a:latin typeface="Times New Roman" pitchFamily="18" charset="0"/>
                          <a:ea typeface="Times New Roman"/>
                          <a:cs typeface="Times New Roman" pitchFamily="18" charset="0"/>
                        </a:rPr>
                        <a:t>2</a:t>
                      </a:r>
                      <a:r>
                        <a:rPr lang="el-GR" sz="1000" dirty="0" smtClean="0">
                          <a:solidFill>
                            <a:srgbClr val="000000"/>
                          </a:solidFill>
                          <a:latin typeface="Times New Roman" pitchFamily="18" charset="0"/>
                          <a:ea typeface="Times New Roman"/>
                          <a:cs typeface="Times New Roman" pitchFamily="18" charset="0"/>
                        </a:rPr>
                        <a:t>.</a:t>
                      </a:r>
                      <a:r>
                        <a:rPr lang="en-US" sz="1000" dirty="0" smtClean="0">
                          <a:solidFill>
                            <a:srgbClr val="000000"/>
                          </a:solidFill>
                          <a:latin typeface="Times New Roman" pitchFamily="18" charset="0"/>
                          <a:ea typeface="Times New Roman"/>
                          <a:cs typeface="Times New Roman" pitchFamily="18" charset="0"/>
                        </a:rPr>
                        <a:t>29</a:t>
                      </a:r>
                      <a:endParaRPr lang="el-GR" sz="1000" dirty="0">
                        <a:latin typeface="Times New Roman" pitchFamily="18" charset="0"/>
                        <a:ea typeface="Calibri"/>
                        <a:cs typeface="Times New Roman" pitchFamily="18" charset="0"/>
                      </a:endParaRPr>
                    </a:p>
                  </a:txBody>
                  <a:tcPr marL="68580" marR="68580" marT="0" marB="0" anchor="b"/>
                </a:tc>
                <a:tc>
                  <a:txBody>
                    <a:bodyPr/>
                    <a:lstStyle/>
                    <a:p>
                      <a:pPr algn="l">
                        <a:lnSpc>
                          <a:spcPct val="115000"/>
                        </a:lnSpc>
                        <a:spcAft>
                          <a:spcPts val="0"/>
                        </a:spcAft>
                      </a:pPr>
                      <a:r>
                        <a:rPr lang="en-US" sz="1000" dirty="0" smtClean="0">
                          <a:solidFill>
                            <a:srgbClr val="000000"/>
                          </a:solidFill>
                          <a:latin typeface="Times New Roman" pitchFamily="18" charset="0"/>
                          <a:ea typeface="Times New Roman"/>
                          <a:cs typeface="Times New Roman" pitchFamily="18" charset="0"/>
                        </a:rPr>
                        <a:t>2</a:t>
                      </a:r>
                      <a:r>
                        <a:rPr lang="el-GR" sz="1000" dirty="0" smtClean="0">
                          <a:solidFill>
                            <a:srgbClr val="000000"/>
                          </a:solidFill>
                          <a:latin typeface="Times New Roman" pitchFamily="18" charset="0"/>
                          <a:ea typeface="Times New Roman"/>
                          <a:cs typeface="Times New Roman" pitchFamily="18" charset="0"/>
                        </a:rPr>
                        <a:t>.</a:t>
                      </a:r>
                      <a:r>
                        <a:rPr lang="en-US" sz="1000" dirty="0" smtClean="0">
                          <a:solidFill>
                            <a:srgbClr val="000000"/>
                          </a:solidFill>
                          <a:latin typeface="Times New Roman" pitchFamily="18" charset="0"/>
                          <a:ea typeface="Times New Roman"/>
                          <a:cs typeface="Times New Roman" pitchFamily="18" charset="0"/>
                        </a:rPr>
                        <a:t>42</a:t>
                      </a:r>
                      <a:endParaRPr lang="el-GR" sz="1000" dirty="0">
                        <a:latin typeface="Times New Roman" pitchFamily="18" charset="0"/>
                        <a:ea typeface="Calibri"/>
                        <a:cs typeface="Times New Roman" pitchFamily="18" charset="0"/>
                      </a:endParaRPr>
                    </a:p>
                  </a:txBody>
                  <a:tcPr marL="68580" marR="68580" marT="0" marB="0" anchor="b"/>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latin typeface="Times New Roman" pitchFamily="18" charset="0"/>
                <a:cs typeface="Times New Roman" pitchFamily="18" charset="0"/>
              </a:rPr>
              <a:t>5. Εμπειρικά αποτελέσματα (συνέχεια)</a:t>
            </a:r>
            <a:endParaRPr lang="el-GR" sz="2400" dirty="0"/>
          </a:p>
        </p:txBody>
      </p:sp>
      <p:graphicFrame>
        <p:nvGraphicFramePr>
          <p:cNvPr id="4" name="3 - Θέση περιεχομένου"/>
          <p:cNvGraphicFramePr>
            <a:graphicFrameLocks noGrp="1"/>
          </p:cNvGraphicFramePr>
          <p:nvPr>
            <p:ph idx="1"/>
          </p:nvPr>
        </p:nvGraphicFramePr>
        <p:xfrm>
          <a:off x="2843808" y="-74170"/>
          <a:ext cx="6300192" cy="6886450"/>
        </p:xfrm>
        <a:graphic>
          <a:graphicData uri="http://schemas.openxmlformats.org/drawingml/2006/table">
            <a:tbl>
              <a:tblPr firstRow="1" bandRow="1">
                <a:tableStyleId>{5C22544A-7EE6-4342-B048-85BDC9FD1C3A}</a:tableStyleId>
              </a:tblPr>
              <a:tblGrid>
                <a:gridCol w="787524"/>
                <a:gridCol w="787524"/>
                <a:gridCol w="787524"/>
                <a:gridCol w="787524"/>
                <a:gridCol w="787524"/>
                <a:gridCol w="787524"/>
                <a:gridCol w="787524"/>
                <a:gridCol w="787524"/>
              </a:tblGrid>
              <a:tr h="136094">
                <a:tc gridSpan="7">
                  <a:txBody>
                    <a:bodyPr/>
                    <a:lstStyle/>
                    <a:p>
                      <a:r>
                        <a:rPr lang="el-GR" sz="1400" b="1" kern="1200" dirty="0" smtClean="0">
                          <a:solidFill>
                            <a:schemeClr val="lt1"/>
                          </a:solidFill>
                          <a:latin typeface="Times New Roman" pitchFamily="18" charset="0"/>
                          <a:ea typeface="+mn-ea"/>
                          <a:cs typeface="Times New Roman" pitchFamily="18" charset="0"/>
                        </a:rPr>
                        <a:t>Πίνακας</a:t>
                      </a:r>
                      <a:r>
                        <a:rPr lang="en-US" sz="1400" b="1" kern="1200" dirty="0" smtClean="0">
                          <a:solidFill>
                            <a:schemeClr val="lt1"/>
                          </a:solidFill>
                          <a:latin typeface="Times New Roman" pitchFamily="18" charset="0"/>
                          <a:ea typeface="+mn-ea"/>
                          <a:cs typeface="Times New Roman" pitchFamily="18" charset="0"/>
                        </a:rPr>
                        <a:t> 6. Time effects estimations (N=117 ) Dependent Variable New Firm Formation Rate</a:t>
                      </a:r>
                      <a:endParaRPr lang="el-GR" sz="1400" dirty="0">
                        <a:latin typeface="Times New Roman" pitchFamily="18" charset="0"/>
                        <a:cs typeface="Times New Roman" pitchFamily="18" charset="0"/>
                      </a:endParaRPr>
                    </a:p>
                  </a:txBody>
                  <a:tcPr/>
                </a:tc>
                <a:tc hMerge="1">
                  <a:txBody>
                    <a:bodyPr/>
                    <a:lstStyle/>
                    <a:p>
                      <a:endParaRPr lang="el-GR" dirty="0"/>
                    </a:p>
                  </a:txBody>
                  <a:tcPr/>
                </a:tc>
                <a:tc hMerge="1">
                  <a:txBody>
                    <a:bodyPr/>
                    <a:lstStyle/>
                    <a:p>
                      <a:endParaRPr lang="el-GR"/>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c>
                  <a:txBody>
                    <a:bodyPr/>
                    <a:lstStyle/>
                    <a:p>
                      <a:endParaRPr lang="el-GR" dirty="0"/>
                    </a:p>
                  </a:txBody>
                  <a:tcPr/>
                </a:tc>
              </a:tr>
              <a:tr h="203710">
                <a:tc>
                  <a:txBody>
                    <a:bodyPr/>
                    <a:lstStyle/>
                    <a:p>
                      <a:pPr>
                        <a:lnSpc>
                          <a:spcPct val="115000"/>
                        </a:lnSpc>
                        <a:spcAft>
                          <a:spcPts val="0"/>
                        </a:spcAft>
                      </a:pPr>
                      <a:r>
                        <a:rPr lang="el-GR" sz="1000" dirty="0" err="1">
                          <a:solidFill>
                            <a:srgbClr val="000000"/>
                          </a:solidFill>
                          <a:latin typeface="Times New Roman"/>
                          <a:ea typeface="Times New Roman"/>
                          <a:cs typeface="Times New Roman"/>
                        </a:rPr>
                        <a:t>Variables</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1.</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2.</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3.</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4.</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5.</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a:solidFill>
                            <a:srgbClr val="000000"/>
                          </a:solidFill>
                          <a:latin typeface="Times New Roman"/>
                          <a:ea typeface="Times New Roman"/>
                          <a:cs typeface="Times New Roman"/>
                        </a:rPr>
                        <a:t>6.</a:t>
                      </a:r>
                      <a:endParaRPr lang="el-GR" sz="1100" dirty="0">
                        <a:latin typeface="Calibri"/>
                        <a:ea typeface="Calibri"/>
                        <a:cs typeface="Times New Roman"/>
                      </a:endParaRPr>
                    </a:p>
                  </a:txBody>
                  <a:tcPr marL="68580" marR="68580" marT="0" marB="0" anchor="b"/>
                </a:tc>
                <a:tc>
                  <a:txBody>
                    <a:bodyPr/>
                    <a:lstStyle/>
                    <a:p>
                      <a:pPr>
                        <a:lnSpc>
                          <a:spcPct val="115000"/>
                        </a:lnSpc>
                        <a:spcAft>
                          <a:spcPts val="0"/>
                        </a:spcAft>
                      </a:pPr>
                      <a:r>
                        <a:rPr lang="el-GR" sz="1000" dirty="0" smtClean="0">
                          <a:solidFill>
                            <a:srgbClr val="000000"/>
                          </a:solidFill>
                          <a:latin typeface="Times New Roman"/>
                          <a:ea typeface="Times New Roman"/>
                          <a:cs typeface="Times New Roman"/>
                        </a:rPr>
                        <a:t>7.</a:t>
                      </a:r>
                      <a:endParaRPr lang="el-GR" sz="1100" dirty="0">
                        <a:latin typeface="Calibri"/>
                        <a:ea typeface="Calibri"/>
                        <a:cs typeface="Times New Roman"/>
                      </a:endParaRPr>
                    </a:p>
                  </a:txBody>
                  <a:tcPr marL="68580" marR="68580" marT="0" marB="0" anchor="b"/>
                </a:tc>
              </a:tr>
              <a:tr h="217663">
                <a:tc>
                  <a:txBody>
                    <a:bodyPr/>
                    <a:lstStyle/>
                    <a:p>
                      <a:pPr>
                        <a:lnSpc>
                          <a:spcPct val="115000"/>
                        </a:lnSpc>
                        <a:spcAft>
                          <a:spcPts val="0"/>
                        </a:spcAft>
                      </a:pPr>
                      <a:r>
                        <a:rPr lang="el-GR" sz="1000" dirty="0" smtClean="0">
                          <a:solidFill>
                            <a:srgbClr val="000000"/>
                          </a:solidFill>
                          <a:latin typeface="Times New Roman"/>
                          <a:ea typeface="Times New Roman"/>
                          <a:cs typeface="Times New Roman"/>
                        </a:rPr>
                        <a:t>1</a:t>
                      </a:r>
                      <a:r>
                        <a:rPr lang="el-GR" sz="1000" dirty="0">
                          <a:solidFill>
                            <a:srgbClr val="000000"/>
                          </a:solidFill>
                          <a:latin typeface="Times New Roman"/>
                          <a:ea typeface="Times New Roman"/>
                          <a:cs typeface="Times New Roman"/>
                        </a:rPr>
                        <a:t>. UNEMP</a:t>
                      </a:r>
                      <a:endParaRPr lang="el-GR" sz="1100" dirty="0">
                        <a:latin typeface="Calibri"/>
                        <a:ea typeface="Calibri"/>
                        <a:cs typeface="Times New Roman"/>
                      </a:endParaRPr>
                    </a:p>
                  </a:txBody>
                  <a:tcPr marL="68580" marR="68580" marT="0" marB="0" anchor="b"/>
                </a:tc>
                <a:tc>
                  <a:txBody>
                    <a:bodyPr/>
                    <a:lstStyle/>
                    <a:p>
                      <a:r>
                        <a:rPr lang="el-GR" sz="1000" dirty="0" smtClean="0">
                          <a:latin typeface="Times New Roman" pitchFamily="18" charset="0"/>
                          <a:cs typeface="Times New Roman" pitchFamily="18" charset="0"/>
                        </a:rPr>
                        <a:t>0.0148</a:t>
                      </a:r>
                    </a:p>
                    <a:p>
                      <a:r>
                        <a:rPr lang="el-GR" sz="1000" dirty="0" smtClean="0">
                          <a:latin typeface="Times New Roman" pitchFamily="18" charset="0"/>
                          <a:cs typeface="Times New Roman" pitchFamily="18" charset="0"/>
                        </a:rPr>
                        <a:t>(0.0143)</a:t>
                      </a:r>
                    </a:p>
                  </a:txBody>
                  <a:tcPr marL="68580" marR="68580" marT="0" marB="0" anchor="b"/>
                </a:tc>
                <a:tc>
                  <a:txBody>
                    <a:bodyPr/>
                    <a:lstStyle/>
                    <a:p>
                      <a:r>
                        <a:rPr lang="el-GR" sz="1000" kern="1200" dirty="0" smtClean="0">
                          <a:solidFill>
                            <a:schemeClr val="dk1"/>
                          </a:solidFill>
                          <a:latin typeface="Times New Roman" pitchFamily="18" charset="0"/>
                          <a:ea typeface="+mn-ea"/>
                          <a:cs typeface="Times New Roman" pitchFamily="18" charset="0"/>
                        </a:rPr>
                        <a:t>0.0326*</a:t>
                      </a:r>
                      <a:endParaRPr lang="en-US" sz="1000" kern="1200" dirty="0" smtClean="0">
                        <a:solidFill>
                          <a:schemeClr val="dk1"/>
                        </a:solidFill>
                        <a:latin typeface="Times New Roman" pitchFamily="18" charset="0"/>
                        <a:ea typeface="+mn-ea"/>
                        <a:cs typeface="Times New Roman" pitchFamily="18" charset="0"/>
                      </a:endParaRPr>
                    </a:p>
                    <a:p>
                      <a:r>
                        <a:rPr lang="el-GR" sz="1000" kern="1200" dirty="0" smtClean="0">
                          <a:solidFill>
                            <a:schemeClr val="dk1"/>
                          </a:solidFill>
                          <a:latin typeface="Times New Roman" pitchFamily="18" charset="0"/>
                          <a:ea typeface="+mn-ea"/>
                          <a:cs typeface="Times New Roman" pitchFamily="18" charset="0"/>
                        </a:rPr>
                        <a:t>(0.0174)</a:t>
                      </a:r>
                      <a:endParaRPr lang="el-GR" sz="1000" dirty="0">
                        <a:latin typeface="Times New Roman" pitchFamily="18" charset="0"/>
                        <a:cs typeface="Times New Roman" pitchFamily="18" charset="0"/>
                      </a:endParaRPr>
                    </a:p>
                  </a:txBody>
                  <a:tcPr/>
                </a:tc>
                <a:tc>
                  <a:txBody>
                    <a:bodyPr/>
                    <a:lstStyle/>
                    <a:p>
                      <a:r>
                        <a:rPr lang="el-GR" sz="1000" kern="1200" dirty="0" smtClean="0">
                          <a:solidFill>
                            <a:schemeClr val="dk1"/>
                          </a:solidFill>
                          <a:latin typeface="Times New Roman" pitchFamily="18" charset="0"/>
                          <a:ea typeface="+mn-ea"/>
                          <a:cs typeface="Times New Roman" pitchFamily="18" charset="0"/>
                        </a:rPr>
                        <a:t>0.0146</a:t>
                      </a:r>
                      <a:endParaRPr lang="en-US" sz="1000" kern="1200" dirty="0" smtClean="0">
                        <a:solidFill>
                          <a:schemeClr val="dk1"/>
                        </a:solidFill>
                        <a:latin typeface="Times New Roman" pitchFamily="18" charset="0"/>
                        <a:ea typeface="+mn-ea"/>
                        <a:cs typeface="Times New Roman" pitchFamily="18" charset="0"/>
                      </a:endParaRPr>
                    </a:p>
                    <a:p>
                      <a:r>
                        <a:rPr lang="el-GR" sz="1000" kern="1200" dirty="0" smtClean="0">
                          <a:solidFill>
                            <a:schemeClr val="dk1"/>
                          </a:solidFill>
                          <a:latin typeface="Times New Roman" pitchFamily="18" charset="0"/>
                          <a:ea typeface="+mn-ea"/>
                          <a:cs typeface="Times New Roman" pitchFamily="18" charset="0"/>
                        </a:rPr>
                        <a:t>(0.0141) </a:t>
                      </a:r>
                      <a:endParaRPr lang="el-GR" sz="1000" dirty="0">
                        <a:latin typeface="Times New Roman" pitchFamily="18" charset="0"/>
                        <a:cs typeface="Times New Roman" pitchFamily="18" charset="0"/>
                      </a:endParaRPr>
                    </a:p>
                  </a:txBody>
                  <a:tcPr/>
                </a:tc>
                <a:tc>
                  <a:txBody>
                    <a:bodyPr/>
                    <a:lstStyle/>
                    <a:p>
                      <a:r>
                        <a:rPr lang="el-GR" sz="1000" kern="1200" dirty="0" smtClean="0">
                          <a:solidFill>
                            <a:schemeClr val="dk1"/>
                          </a:solidFill>
                          <a:latin typeface="Times New Roman" pitchFamily="18" charset="0"/>
                          <a:ea typeface="+mn-ea"/>
                          <a:cs typeface="Times New Roman" pitchFamily="18" charset="0"/>
                        </a:rPr>
                        <a:t>0.009</a:t>
                      </a:r>
                      <a:endParaRPr lang="en-US" sz="1000" kern="1200" dirty="0" smtClean="0">
                        <a:solidFill>
                          <a:schemeClr val="dk1"/>
                        </a:solidFill>
                        <a:latin typeface="Times New Roman" pitchFamily="18" charset="0"/>
                        <a:ea typeface="+mn-ea"/>
                        <a:cs typeface="Times New Roman" pitchFamily="18" charset="0"/>
                      </a:endParaRPr>
                    </a:p>
                    <a:p>
                      <a:r>
                        <a:rPr lang="el-GR" sz="1000" kern="1200" dirty="0" smtClean="0">
                          <a:solidFill>
                            <a:schemeClr val="dk1"/>
                          </a:solidFill>
                          <a:latin typeface="Times New Roman" pitchFamily="18" charset="0"/>
                          <a:ea typeface="+mn-ea"/>
                          <a:cs typeface="Times New Roman" pitchFamily="18" charset="0"/>
                        </a:rPr>
                        <a:t>(0.0168)</a:t>
                      </a:r>
                      <a:endParaRPr lang="el-GR" sz="1000" dirty="0">
                        <a:latin typeface="Times New Roman" pitchFamily="18" charset="0"/>
                        <a:cs typeface="Times New Roman" pitchFamily="18" charset="0"/>
                      </a:endParaRPr>
                    </a:p>
                  </a:txBody>
                  <a:tcPr/>
                </a:tc>
                <a:tc>
                  <a:txBody>
                    <a:bodyPr/>
                    <a:lstStyle/>
                    <a:p>
                      <a:r>
                        <a:rPr lang="el-GR" sz="1000" kern="1200" dirty="0" smtClean="0">
                          <a:solidFill>
                            <a:schemeClr val="dk1"/>
                          </a:solidFill>
                          <a:latin typeface="Times New Roman" pitchFamily="18" charset="0"/>
                          <a:ea typeface="+mn-ea"/>
                          <a:cs typeface="Times New Roman" pitchFamily="18" charset="0"/>
                        </a:rPr>
                        <a:t>0.0097</a:t>
                      </a:r>
                      <a:endParaRPr lang="en-US" sz="1000" kern="1200" dirty="0" smtClean="0">
                        <a:solidFill>
                          <a:schemeClr val="dk1"/>
                        </a:solidFill>
                        <a:latin typeface="Times New Roman" pitchFamily="18" charset="0"/>
                        <a:ea typeface="+mn-ea"/>
                        <a:cs typeface="Times New Roman" pitchFamily="18" charset="0"/>
                      </a:endParaRPr>
                    </a:p>
                    <a:p>
                      <a:r>
                        <a:rPr lang="el-GR" sz="1000" kern="1200" dirty="0" smtClean="0">
                          <a:solidFill>
                            <a:schemeClr val="dk1"/>
                          </a:solidFill>
                          <a:latin typeface="Times New Roman" pitchFamily="18" charset="0"/>
                          <a:ea typeface="+mn-ea"/>
                          <a:cs typeface="Times New Roman" pitchFamily="18" charset="0"/>
                        </a:rPr>
                        <a:t>(0.0169)</a:t>
                      </a:r>
                      <a:endParaRPr lang="en-US" sz="1000" kern="1200" dirty="0" smtClean="0">
                        <a:solidFill>
                          <a:schemeClr val="dk1"/>
                        </a:solidFill>
                        <a:latin typeface="Times New Roman" pitchFamily="18" charset="0"/>
                        <a:ea typeface="+mn-ea"/>
                        <a:cs typeface="Times New Roman" pitchFamily="18" charset="0"/>
                      </a:endParaRPr>
                    </a:p>
                  </a:txBody>
                  <a:tcPr/>
                </a:tc>
                <a:tc>
                  <a:txBody>
                    <a:bodyPr/>
                    <a:lstStyle/>
                    <a:p>
                      <a:endParaRPr lang="el-GR" dirty="0"/>
                    </a:p>
                  </a:txBody>
                  <a:tcPr/>
                </a:tc>
                <a:tc>
                  <a:txBody>
                    <a:bodyPr/>
                    <a:lstStyle/>
                    <a:p>
                      <a:r>
                        <a:rPr lang="en-US" sz="1000" dirty="0" smtClean="0">
                          <a:latin typeface="Times New Roman" pitchFamily="18" charset="0"/>
                          <a:cs typeface="Times New Roman" pitchFamily="18" charset="0"/>
                        </a:rPr>
                        <a:t>0.0079</a:t>
                      </a:r>
                    </a:p>
                    <a:p>
                      <a:r>
                        <a:rPr lang="en-US" sz="1000" dirty="0" smtClean="0">
                          <a:latin typeface="Times New Roman" pitchFamily="18" charset="0"/>
                          <a:cs typeface="Times New Roman" pitchFamily="18" charset="0"/>
                        </a:rPr>
                        <a:t>(0.0154)</a:t>
                      </a:r>
                      <a:endParaRPr lang="el-GR" sz="1000" dirty="0">
                        <a:latin typeface="Times New Roman" pitchFamily="18" charset="0"/>
                        <a:cs typeface="Times New Roman" pitchFamily="18" charset="0"/>
                      </a:endParaRPr>
                    </a:p>
                  </a:txBody>
                  <a:tcPr/>
                </a:tc>
              </a:tr>
              <a:tr h="203710">
                <a:tc>
                  <a:txBody>
                    <a:bodyPr/>
                    <a:lstStyle/>
                    <a:p>
                      <a:pPr>
                        <a:lnSpc>
                          <a:spcPct val="115000"/>
                        </a:lnSpc>
                        <a:spcAft>
                          <a:spcPts val="0"/>
                        </a:spcAft>
                      </a:pPr>
                      <a:r>
                        <a:rPr lang="en-US" sz="1000" dirty="0" smtClean="0">
                          <a:latin typeface="Times New Roman" pitchFamily="18" charset="0"/>
                          <a:ea typeface="Calibri"/>
                          <a:cs typeface="Times New Roman" pitchFamily="18" charset="0"/>
                        </a:rPr>
                        <a:t>2.EMPSCITECH</a:t>
                      </a:r>
                      <a:endParaRPr lang="el-GR" sz="1000" dirty="0">
                        <a:latin typeface="Times New Roman" pitchFamily="18" charset="0"/>
                        <a:ea typeface="Calibri"/>
                        <a:cs typeface="Times New Roman" pitchFamily="18" charset="0"/>
                      </a:endParaRPr>
                    </a:p>
                  </a:txBody>
                  <a:tcPr marL="68580" marR="68580" marT="0" marB="0" anchor="b"/>
                </a:tc>
                <a:tc>
                  <a:txBody>
                    <a:bodyPr/>
                    <a:lstStyle/>
                    <a:p>
                      <a:r>
                        <a:rPr lang="el-GR" sz="1000" dirty="0" smtClean="0">
                          <a:latin typeface="Times New Roman" pitchFamily="18" charset="0"/>
                          <a:cs typeface="Times New Roman" pitchFamily="18" charset="0"/>
                        </a:rPr>
                        <a:t>       -</a:t>
                      </a:r>
                      <a:endParaRPr lang="el-GR" sz="1000" dirty="0">
                        <a:latin typeface="Times New Roman" pitchFamily="18" charset="0"/>
                        <a:cs typeface="Times New Roman" pitchFamily="18" charset="0"/>
                      </a:endParaRPr>
                    </a:p>
                  </a:txBody>
                  <a:tcPr marL="68580" marR="68580" marT="0" marB="0" anchor="b"/>
                </a:tc>
                <a:tc>
                  <a:txBody>
                    <a:bodyPr/>
                    <a:lstStyle/>
                    <a:p>
                      <a:r>
                        <a:rPr lang="en-US" dirty="0" smtClean="0"/>
                        <a:t>     </a:t>
                      </a:r>
                      <a:r>
                        <a:rPr lang="en-US" sz="1000" dirty="0" smtClean="0"/>
                        <a:t>-</a:t>
                      </a:r>
                      <a:endParaRPr lang="el-GR" dirty="0"/>
                    </a:p>
                  </a:txBody>
                  <a:tcPr/>
                </a:tc>
                <a:tc>
                  <a:txBody>
                    <a:bodyPr/>
                    <a:lstStyle/>
                    <a:p>
                      <a:r>
                        <a:rPr lang="en-US" sz="1000" dirty="0" smtClean="0">
                          <a:latin typeface="Times New Roman" pitchFamily="18" charset="0"/>
                          <a:cs typeface="Times New Roman" pitchFamily="18" charset="0"/>
                        </a:rPr>
                        <a:t>        -   </a:t>
                      </a:r>
                      <a:endParaRPr lang="el-GR" sz="1000" dirty="0">
                        <a:latin typeface="Times New Roman" pitchFamily="18" charset="0"/>
                        <a:cs typeface="Times New Roman" pitchFamily="18" charset="0"/>
                      </a:endParaRPr>
                    </a:p>
                  </a:txBody>
                  <a:tcPr/>
                </a:tc>
                <a:tc>
                  <a:txBody>
                    <a:bodyPr/>
                    <a:lstStyle/>
                    <a:p>
                      <a:r>
                        <a:rPr lang="en-US" dirty="0" smtClean="0"/>
                        <a:t>     </a:t>
                      </a:r>
                      <a:r>
                        <a:rPr lang="en-US" sz="1000" dirty="0" smtClean="0">
                          <a:latin typeface="Times New Roman" pitchFamily="18" charset="0"/>
                          <a:cs typeface="Times New Roman" pitchFamily="18" charset="0"/>
                        </a:rPr>
                        <a:t>-</a:t>
                      </a:r>
                      <a:endParaRPr lang="el-GR" sz="1000" dirty="0">
                        <a:latin typeface="Times New Roman" pitchFamily="18" charset="0"/>
                        <a:cs typeface="Times New Roman" pitchFamily="18" charset="0"/>
                      </a:endParaRPr>
                    </a:p>
                  </a:txBody>
                  <a:tcPr/>
                </a:tc>
                <a:tc>
                  <a:txBody>
                    <a:bodyPr/>
                    <a:lstStyle/>
                    <a:p>
                      <a:r>
                        <a:rPr lang="el-GR" sz="1000" kern="1200" dirty="0" smtClean="0">
                          <a:solidFill>
                            <a:schemeClr val="dk1"/>
                          </a:solidFill>
                          <a:latin typeface="Times New Roman" pitchFamily="18" charset="0"/>
                          <a:ea typeface="+mn-ea"/>
                          <a:cs typeface="Times New Roman" pitchFamily="18" charset="0"/>
                        </a:rPr>
                        <a:t>0.021** </a:t>
                      </a:r>
                      <a:endParaRPr lang="en-US" sz="1000" kern="1200" dirty="0" smtClean="0">
                        <a:solidFill>
                          <a:schemeClr val="dk1"/>
                        </a:solidFill>
                        <a:latin typeface="Times New Roman" pitchFamily="18" charset="0"/>
                        <a:ea typeface="+mn-ea"/>
                        <a:cs typeface="Times New Roman" pitchFamily="18" charset="0"/>
                      </a:endParaRPr>
                    </a:p>
                    <a:p>
                      <a:r>
                        <a:rPr lang="el-GR" sz="1000" kern="1200" dirty="0" smtClean="0">
                          <a:solidFill>
                            <a:schemeClr val="dk1"/>
                          </a:solidFill>
                          <a:latin typeface="Times New Roman" pitchFamily="18" charset="0"/>
                          <a:ea typeface="+mn-ea"/>
                          <a:cs typeface="Times New Roman" pitchFamily="18" charset="0"/>
                        </a:rPr>
                        <a:t>(0.0111)</a:t>
                      </a:r>
                      <a:endParaRPr lang="el-GR" sz="1000" dirty="0">
                        <a:latin typeface="Times New Roman" pitchFamily="18" charset="0"/>
                        <a:cs typeface="Times New Roman" pitchFamily="18" charset="0"/>
                      </a:endParaRPr>
                    </a:p>
                  </a:txBody>
                  <a:tcPr/>
                </a:tc>
                <a:tc>
                  <a:txBody>
                    <a:bodyPr/>
                    <a:lstStyle/>
                    <a:p>
                      <a:r>
                        <a:rPr lang="en-US" dirty="0" smtClean="0"/>
                        <a:t>    </a:t>
                      </a:r>
                      <a:r>
                        <a:rPr lang="en-US" sz="1000" dirty="0" smtClean="0">
                          <a:latin typeface="Times New Roman" pitchFamily="18" charset="0"/>
                          <a:cs typeface="Times New Roman" pitchFamily="18" charset="0"/>
                        </a:rPr>
                        <a:t>-</a:t>
                      </a:r>
                      <a:endParaRPr lang="el-GR" sz="1000" dirty="0">
                        <a:latin typeface="Times New Roman" pitchFamily="18" charset="0"/>
                        <a:cs typeface="Times New Roman" pitchFamily="18" charset="0"/>
                      </a:endParaRPr>
                    </a:p>
                  </a:txBody>
                  <a:tcPr/>
                </a:tc>
                <a:tc>
                  <a:txBody>
                    <a:bodyPr/>
                    <a:lstStyle/>
                    <a:p>
                      <a:r>
                        <a:rPr lang="en-US" dirty="0" smtClean="0"/>
                        <a:t>    </a:t>
                      </a:r>
                      <a:r>
                        <a:rPr lang="en-US" sz="1000" dirty="0" smtClean="0">
                          <a:latin typeface="Times New Roman" pitchFamily="18" charset="0"/>
                          <a:cs typeface="Times New Roman" pitchFamily="18" charset="0"/>
                        </a:rPr>
                        <a:t>-</a:t>
                      </a:r>
                      <a:endParaRPr lang="el-GR" sz="1000" dirty="0">
                        <a:latin typeface="Times New Roman" pitchFamily="18" charset="0"/>
                        <a:cs typeface="Times New Roman" pitchFamily="18" charset="0"/>
                      </a:endParaRPr>
                    </a:p>
                  </a:txBody>
                  <a:tcPr/>
                </a:tc>
              </a:tr>
              <a:tr h="203710">
                <a:tc>
                  <a:txBody>
                    <a:bodyPr/>
                    <a:lstStyle/>
                    <a:p>
                      <a:pPr algn="l">
                        <a:lnSpc>
                          <a:spcPct val="115000"/>
                        </a:lnSpc>
                        <a:spcAft>
                          <a:spcPts val="0"/>
                        </a:spcAft>
                      </a:pPr>
                      <a:r>
                        <a:rPr lang="el-GR" sz="1000" dirty="0">
                          <a:solidFill>
                            <a:srgbClr val="000000"/>
                          </a:solidFill>
                          <a:latin typeface="Times New Roman"/>
                          <a:ea typeface="Times New Roman"/>
                          <a:cs typeface="Times New Roman"/>
                        </a:rPr>
                        <a:t> </a:t>
                      </a:r>
                      <a:r>
                        <a:rPr lang="en-US" sz="1000" dirty="0" smtClean="0">
                          <a:solidFill>
                            <a:srgbClr val="000000"/>
                          </a:solidFill>
                          <a:latin typeface="Times New Roman"/>
                          <a:ea typeface="Times New Roman"/>
                          <a:cs typeface="Times New Roman"/>
                        </a:rPr>
                        <a:t>3</a:t>
                      </a:r>
                      <a:r>
                        <a:rPr lang="el-GR" sz="1000" dirty="0" smtClean="0">
                          <a:solidFill>
                            <a:srgbClr val="000000"/>
                          </a:solidFill>
                          <a:latin typeface="Times New Roman"/>
                          <a:ea typeface="Times New Roman"/>
                          <a:cs typeface="Times New Roman"/>
                        </a:rPr>
                        <a:t>.</a:t>
                      </a:r>
                      <a:r>
                        <a:rPr lang="en-US" sz="1000" dirty="0" smtClean="0">
                          <a:solidFill>
                            <a:srgbClr val="000000"/>
                          </a:solidFill>
                          <a:latin typeface="Times New Roman"/>
                          <a:ea typeface="Times New Roman"/>
                          <a:cs typeface="Times New Roman"/>
                        </a:rPr>
                        <a:t>RDEXP</a:t>
                      </a:r>
                      <a:endParaRPr lang="el-GR" sz="1100" dirty="0">
                        <a:latin typeface="Calibri"/>
                        <a:ea typeface="Calibri"/>
                        <a:cs typeface="Times New Roman"/>
                      </a:endParaRPr>
                    </a:p>
                  </a:txBody>
                  <a:tcPr marL="68580" marR="68580" marT="0" marB="0" anchor="b"/>
                </a:tc>
                <a:tc>
                  <a:txBody>
                    <a:bodyPr/>
                    <a:lstStyle/>
                    <a:p>
                      <a:r>
                        <a:rPr lang="el-GR" sz="1000" dirty="0" smtClean="0">
                          <a:latin typeface="Times New Roman" pitchFamily="18" charset="0"/>
                          <a:cs typeface="Times New Roman" pitchFamily="18" charset="0"/>
                        </a:rPr>
                        <a:t>0.0002**</a:t>
                      </a:r>
                    </a:p>
                    <a:p>
                      <a:r>
                        <a:rPr lang="el-GR" sz="1000" dirty="0" smtClean="0">
                          <a:latin typeface="Times New Roman" pitchFamily="18" charset="0"/>
                          <a:cs typeface="Times New Roman" pitchFamily="18" charset="0"/>
                        </a:rPr>
                        <a:t>(0.0001)</a:t>
                      </a:r>
                      <a:endParaRPr lang="el-GR" sz="1000" dirty="0">
                        <a:latin typeface="Times New Roman" pitchFamily="18" charset="0"/>
                        <a:cs typeface="Times New Roman" pitchFamily="18" charset="0"/>
                      </a:endParaRPr>
                    </a:p>
                  </a:txBody>
                  <a:tcPr marL="68580" marR="68580" marT="0" marB="0" anchor="b"/>
                </a:tc>
                <a:tc>
                  <a:txBody>
                    <a:bodyPr/>
                    <a:lstStyle/>
                    <a:p>
                      <a:r>
                        <a:rPr lang="en-US" dirty="0" smtClean="0"/>
                        <a:t>     </a:t>
                      </a:r>
                      <a:r>
                        <a:rPr lang="en-US" sz="1000" dirty="0" smtClean="0"/>
                        <a:t>-</a:t>
                      </a:r>
                      <a:endParaRPr lang="el-GR" dirty="0"/>
                    </a:p>
                  </a:txBody>
                  <a:tcPr/>
                </a:tc>
                <a:tc>
                  <a:txBody>
                    <a:bodyPr/>
                    <a:lstStyle/>
                    <a:p>
                      <a:r>
                        <a:rPr lang="en-US" dirty="0" smtClean="0"/>
                        <a:t>     </a:t>
                      </a:r>
                      <a:r>
                        <a:rPr lang="en-US" sz="1000" dirty="0" smtClean="0">
                          <a:latin typeface="Times New Roman" pitchFamily="18" charset="0"/>
                          <a:cs typeface="Times New Roman" pitchFamily="18" charset="0"/>
                        </a:rPr>
                        <a:t>-</a:t>
                      </a:r>
                      <a:endParaRPr lang="el-GR" sz="1000" dirty="0">
                        <a:latin typeface="Times New Roman" pitchFamily="18" charset="0"/>
                        <a:cs typeface="Times New Roman" pitchFamily="18" charset="0"/>
                      </a:endParaRPr>
                    </a:p>
                  </a:txBody>
                  <a:tcPr/>
                </a:tc>
                <a:tc>
                  <a:txBody>
                    <a:bodyPr/>
                    <a:lstStyle/>
                    <a:p>
                      <a:r>
                        <a:rPr lang="en-US" dirty="0" smtClean="0"/>
                        <a:t>     </a:t>
                      </a:r>
                      <a:r>
                        <a:rPr lang="en-US" sz="1000" dirty="0" smtClean="0">
                          <a:latin typeface="Times New Roman" pitchFamily="18" charset="0"/>
                          <a:cs typeface="Times New Roman" pitchFamily="18" charset="0"/>
                        </a:rPr>
                        <a:t>-</a:t>
                      </a:r>
                      <a:endParaRPr lang="el-GR" sz="1000" dirty="0">
                        <a:latin typeface="Times New Roman" pitchFamily="18" charset="0"/>
                        <a:cs typeface="Times New Roman" pitchFamily="18" charset="0"/>
                      </a:endParaRPr>
                    </a:p>
                  </a:txBody>
                  <a:tcPr/>
                </a:tc>
                <a:tc>
                  <a:txBody>
                    <a:bodyPr/>
                    <a:lstStyle/>
                    <a:p>
                      <a:r>
                        <a:rPr lang="en-US" dirty="0" smtClean="0"/>
                        <a:t>     </a:t>
                      </a:r>
                      <a:r>
                        <a:rPr lang="en-US" sz="1000" dirty="0" smtClean="0">
                          <a:latin typeface="Times New Roman" pitchFamily="18" charset="0"/>
                          <a:cs typeface="Times New Roman" pitchFamily="18" charset="0"/>
                        </a:rPr>
                        <a:t>-</a:t>
                      </a:r>
                      <a:endParaRPr lang="el-GR" sz="1000" dirty="0">
                        <a:latin typeface="Times New Roman" pitchFamily="18" charset="0"/>
                        <a:cs typeface="Times New Roman" pitchFamily="18" charset="0"/>
                      </a:endParaRPr>
                    </a:p>
                  </a:txBody>
                  <a:tcPr/>
                </a:tc>
                <a:tc>
                  <a:txBody>
                    <a:bodyPr/>
                    <a:lstStyle/>
                    <a:p>
                      <a:r>
                        <a:rPr lang="en-US" dirty="0" smtClean="0"/>
                        <a:t>    </a:t>
                      </a:r>
                      <a:r>
                        <a:rPr lang="en-US" sz="1000" dirty="0" smtClean="0">
                          <a:latin typeface="Times New Roman" pitchFamily="18" charset="0"/>
                          <a:cs typeface="Times New Roman" pitchFamily="18" charset="0"/>
                        </a:rPr>
                        <a:t>-</a:t>
                      </a:r>
                      <a:endParaRPr lang="el-GR" sz="1000" dirty="0">
                        <a:latin typeface="Times New Roman" pitchFamily="18" charset="0"/>
                        <a:cs typeface="Times New Roman" pitchFamily="18" charset="0"/>
                      </a:endParaRPr>
                    </a:p>
                  </a:txBody>
                  <a:tcPr/>
                </a:tc>
                <a:tc>
                  <a:txBody>
                    <a:bodyPr/>
                    <a:lstStyle/>
                    <a:p>
                      <a:r>
                        <a:rPr lang="en-US" dirty="0" smtClean="0"/>
                        <a:t>   </a:t>
                      </a:r>
                      <a:r>
                        <a:rPr lang="en-US" sz="1000" dirty="0" smtClean="0">
                          <a:latin typeface="Times New Roman" pitchFamily="18" charset="0"/>
                          <a:cs typeface="Times New Roman" pitchFamily="18" charset="0"/>
                        </a:rPr>
                        <a:t>  -</a:t>
                      </a:r>
                      <a:endParaRPr lang="el-GR" sz="1000" dirty="0">
                        <a:latin typeface="Times New Roman" pitchFamily="18" charset="0"/>
                        <a:cs typeface="Times New Roman" pitchFamily="18" charset="0"/>
                      </a:endParaRPr>
                    </a:p>
                  </a:txBody>
                  <a:tcPr/>
                </a:tc>
              </a:tr>
              <a:tr h="203710">
                <a:tc>
                  <a:txBody>
                    <a:bodyPr/>
                    <a:lstStyle/>
                    <a:p>
                      <a:pPr>
                        <a:lnSpc>
                          <a:spcPct val="115000"/>
                        </a:lnSpc>
                        <a:spcAft>
                          <a:spcPts val="0"/>
                        </a:spcAft>
                      </a:pPr>
                      <a:r>
                        <a:rPr lang="en-US" sz="1000" dirty="0" smtClean="0">
                          <a:solidFill>
                            <a:srgbClr val="000000"/>
                          </a:solidFill>
                          <a:latin typeface="Times New Roman"/>
                          <a:ea typeface="Times New Roman"/>
                          <a:cs typeface="Times New Roman"/>
                        </a:rPr>
                        <a:t>4</a:t>
                      </a:r>
                      <a:r>
                        <a:rPr lang="el-GR" sz="1000" dirty="0" smtClean="0">
                          <a:solidFill>
                            <a:srgbClr val="000000"/>
                          </a:solidFill>
                          <a:latin typeface="Times New Roman"/>
                          <a:ea typeface="Times New Roman"/>
                          <a:cs typeface="Times New Roman"/>
                        </a:rPr>
                        <a:t>. </a:t>
                      </a:r>
                      <a:r>
                        <a:rPr lang="en-US" sz="1000" dirty="0" smtClean="0">
                          <a:solidFill>
                            <a:srgbClr val="000000"/>
                          </a:solidFill>
                          <a:latin typeface="Times New Roman"/>
                          <a:ea typeface="Times New Roman"/>
                          <a:cs typeface="Times New Roman"/>
                        </a:rPr>
                        <a:t>RDPERS</a:t>
                      </a:r>
                      <a:endParaRPr lang="el-GR" sz="1100" dirty="0">
                        <a:latin typeface="Calibri"/>
                        <a:ea typeface="Calibri"/>
                        <a:cs typeface="Times New Roman"/>
                      </a:endParaRPr>
                    </a:p>
                  </a:txBody>
                  <a:tcPr marL="68580" marR="68580" marT="0" marB="0" anchor="b"/>
                </a:tc>
                <a:tc>
                  <a:txBody>
                    <a:bodyPr/>
                    <a:lstStyle/>
                    <a:p>
                      <a:r>
                        <a:rPr lang="el-GR" sz="1000" dirty="0" smtClean="0">
                          <a:latin typeface="Times New Roman" pitchFamily="18" charset="0"/>
                          <a:cs typeface="Times New Roman" pitchFamily="18" charset="0"/>
                        </a:rPr>
                        <a:t>      -</a:t>
                      </a:r>
                      <a:endParaRPr lang="el-GR" sz="1000" dirty="0">
                        <a:latin typeface="Times New Roman" pitchFamily="18" charset="0"/>
                        <a:cs typeface="Times New Roman" pitchFamily="18" charset="0"/>
                      </a:endParaRPr>
                    </a:p>
                  </a:txBody>
                  <a:tcPr marL="68580" marR="68580" marT="0" marB="0" anchor="b"/>
                </a:tc>
                <a:tc>
                  <a:txBody>
                    <a:bodyPr/>
                    <a:lstStyle/>
                    <a:p>
                      <a:r>
                        <a:rPr lang="en-US" dirty="0" smtClean="0"/>
                        <a:t>     </a:t>
                      </a:r>
                      <a:r>
                        <a:rPr lang="en-US" sz="1000" dirty="0" smtClean="0"/>
                        <a:t>-</a:t>
                      </a:r>
                      <a:endParaRPr lang="el-GR" dirty="0"/>
                    </a:p>
                  </a:txBody>
                  <a:tcPr/>
                </a:tc>
                <a:tc>
                  <a:txBody>
                    <a:bodyPr/>
                    <a:lstStyle/>
                    <a:p>
                      <a:r>
                        <a:rPr lang="el-GR" sz="1000" kern="1200" dirty="0" smtClean="0">
                          <a:solidFill>
                            <a:schemeClr val="dk1"/>
                          </a:solidFill>
                          <a:latin typeface="Times New Roman" pitchFamily="18" charset="0"/>
                          <a:ea typeface="+mn-ea"/>
                          <a:cs typeface="Times New Roman" pitchFamily="18" charset="0"/>
                        </a:rPr>
                        <a:t>0.0081*</a:t>
                      </a:r>
                      <a:endParaRPr lang="en-US" sz="1000" kern="1200" dirty="0" smtClean="0">
                        <a:solidFill>
                          <a:schemeClr val="dk1"/>
                        </a:solidFill>
                        <a:latin typeface="Times New Roman" pitchFamily="18" charset="0"/>
                        <a:ea typeface="+mn-ea"/>
                        <a:cs typeface="Times New Roman" pitchFamily="18" charset="0"/>
                      </a:endParaRPr>
                    </a:p>
                    <a:p>
                      <a:r>
                        <a:rPr lang="el-GR" sz="1000" kern="1200" dirty="0" smtClean="0">
                          <a:solidFill>
                            <a:schemeClr val="dk1"/>
                          </a:solidFill>
                          <a:latin typeface="Times New Roman" pitchFamily="18" charset="0"/>
                          <a:ea typeface="+mn-ea"/>
                          <a:cs typeface="Times New Roman" pitchFamily="18" charset="0"/>
                        </a:rPr>
                        <a:t>(0.0049)</a:t>
                      </a:r>
                      <a:endParaRPr lang="el-GR" sz="1000" dirty="0">
                        <a:latin typeface="Times New Roman" pitchFamily="18" charset="0"/>
                        <a:cs typeface="Times New Roman" pitchFamily="18" charset="0"/>
                      </a:endParaRPr>
                    </a:p>
                  </a:txBody>
                  <a:tcPr/>
                </a:tc>
                <a:tc>
                  <a:txBody>
                    <a:bodyPr/>
                    <a:lstStyle/>
                    <a:p>
                      <a:r>
                        <a:rPr lang="en-US" dirty="0" smtClean="0"/>
                        <a:t>     </a:t>
                      </a:r>
                      <a:r>
                        <a:rPr lang="en-US" sz="1000" dirty="0" smtClean="0">
                          <a:latin typeface="Times New Roman" pitchFamily="18" charset="0"/>
                          <a:cs typeface="Times New Roman" pitchFamily="18" charset="0"/>
                        </a:rPr>
                        <a:t>-</a:t>
                      </a:r>
                      <a:endParaRPr lang="el-GR" sz="1000" dirty="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        -</a:t>
                      </a:r>
                      <a:endParaRPr lang="el-GR" sz="1000" dirty="0">
                        <a:latin typeface="Times New Roman" pitchFamily="18" charset="0"/>
                        <a:cs typeface="Times New Roman" pitchFamily="18" charset="0"/>
                      </a:endParaRPr>
                    </a:p>
                  </a:txBody>
                  <a:tcPr/>
                </a:tc>
                <a:tc>
                  <a:txBody>
                    <a:bodyPr/>
                    <a:lstStyle/>
                    <a:p>
                      <a:r>
                        <a:rPr lang="en-US" dirty="0" smtClean="0"/>
                        <a:t>    </a:t>
                      </a:r>
                      <a:r>
                        <a:rPr lang="en-US" sz="1000" dirty="0" smtClean="0">
                          <a:latin typeface="Times New Roman" pitchFamily="18" charset="0"/>
                          <a:cs typeface="Times New Roman" pitchFamily="18" charset="0"/>
                        </a:rPr>
                        <a:t>-</a:t>
                      </a:r>
                      <a:endParaRPr lang="el-GR" sz="1000" dirty="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       -    </a:t>
                      </a:r>
                      <a:endParaRPr lang="el-GR" sz="1000" dirty="0">
                        <a:latin typeface="Times New Roman" pitchFamily="18" charset="0"/>
                        <a:cs typeface="Times New Roman" pitchFamily="18" charset="0"/>
                      </a:endParaRPr>
                    </a:p>
                  </a:txBody>
                  <a:tcPr/>
                </a:tc>
              </a:tr>
              <a:tr h="203710">
                <a:tc>
                  <a:txBody>
                    <a:bodyPr/>
                    <a:lstStyle/>
                    <a:p>
                      <a:pPr>
                        <a:lnSpc>
                          <a:spcPct val="115000"/>
                        </a:lnSpc>
                        <a:spcAft>
                          <a:spcPts val="0"/>
                        </a:spcAft>
                      </a:pPr>
                      <a:r>
                        <a:rPr lang="el-GR" sz="1000" dirty="0" smtClean="0">
                          <a:latin typeface="Times New Roman" pitchFamily="18" charset="0"/>
                          <a:ea typeface="Calibri"/>
                          <a:cs typeface="Times New Roman" pitchFamily="18" charset="0"/>
                        </a:rPr>
                        <a:t>5. </a:t>
                      </a:r>
                      <a:r>
                        <a:rPr lang="en-US" sz="1000" dirty="0" smtClean="0">
                          <a:latin typeface="Times New Roman" pitchFamily="18" charset="0"/>
                          <a:ea typeface="Calibri"/>
                          <a:cs typeface="Times New Roman" pitchFamily="18" charset="0"/>
                        </a:rPr>
                        <a:t>RDPUB</a:t>
                      </a:r>
                      <a:endParaRPr lang="el-GR" sz="1000" dirty="0">
                        <a:latin typeface="Times New Roman" pitchFamily="18" charset="0"/>
                        <a:ea typeface="Calibri"/>
                        <a:cs typeface="Times New Roman" pitchFamily="18" charset="0"/>
                      </a:endParaRPr>
                    </a:p>
                  </a:txBody>
                  <a:tcPr marL="68580" marR="68580" marT="0" marB="0" anchor="b"/>
                </a:tc>
                <a:tc>
                  <a:txBody>
                    <a:bodyPr/>
                    <a:lstStyle/>
                    <a:p>
                      <a:r>
                        <a:rPr lang="el-GR" dirty="0" smtClean="0"/>
                        <a:t>    </a:t>
                      </a:r>
                      <a:r>
                        <a:rPr lang="el-GR" sz="1000" dirty="0" smtClean="0">
                          <a:latin typeface="Times New Roman" pitchFamily="18" charset="0"/>
                          <a:cs typeface="Times New Roman" pitchFamily="18" charset="0"/>
                        </a:rPr>
                        <a:t>-</a:t>
                      </a:r>
                      <a:endParaRPr lang="el-GR" sz="1000" dirty="0">
                        <a:latin typeface="Times New Roman" pitchFamily="18" charset="0"/>
                        <a:cs typeface="Times New Roman" pitchFamily="18" charset="0"/>
                      </a:endParaRPr>
                    </a:p>
                  </a:txBody>
                  <a:tcPr marL="68580" marR="68580" marT="0" marB="0" anchor="b"/>
                </a:tc>
                <a:tc>
                  <a:txBody>
                    <a:bodyPr/>
                    <a:lstStyle/>
                    <a:p>
                      <a:r>
                        <a:rPr lang="en-US" dirty="0" smtClean="0"/>
                        <a:t>     </a:t>
                      </a:r>
                      <a:r>
                        <a:rPr lang="en-US" sz="1000" dirty="0" smtClean="0"/>
                        <a:t>-</a:t>
                      </a:r>
                      <a:endParaRPr lang="el-GR" dirty="0"/>
                    </a:p>
                  </a:txBody>
                  <a:tcPr/>
                </a:tc>
                <a:tc>
                  <a:txBody>
                    <a:bodyPr/>
                    <a:lstStyle/>
                    <a:p>
                      <a:r>
                        <a:rPr lang="en-US" dirty="0" smtClean="0"/>
                        <a:t>     </a:t>
                      </a:r>
                      <a:r>
                        <a:rPr lang="en-US" sz="1000" dirty="0" smtClean="0">
                          <a:latin typeface="Times New Roman" pitchFamily="18" charset="0"/>
                          <a:cs typeface="Times New Roman" pitchFamily="18" charset="0"/>
                        </a:rPr>
                        <a:t>-</a:t>
                      </a:r>
                      <a:endParaRPr lang="el-GR" sz="1000" dirty="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        -</a:t>
                      </a:r>
                      <a:endParaRPr lang="el-GR" sz="1000" dirty="0">
                        <a:latin typeface="Times New Roman" pitchFamily="18" charset="0"/>
                        <a:cs typeface="Times New Roman" pitchFamily="18" charset="0"/>
                      </a:endParaRPr>
                    </a:p>
                  </a:txBody>
                  <a:tcPr/>
                </a:tc>
                <a:tc>
                  <a:txBody>
                    <a:bodyPr/>
                    <a:lstStyle/>
                    <a:p>
                      <a:r>
                        <a:rPr lang="en-US" dirty="0" smtClean="0"/>
                        <a:t>     </a:t>
                      </a:r>
                      <a:r>
                        <a:rPr lang="en-US" sz="1000" dirty="0" smtClean="0">
                          <a:latin typeface="Times New Roman" pitchFamily="18" charset="0"/>
                          <a:cs typeface="Times New Roman" pitchFamily="18" charset="0"/>
                        </a:rPr>
                        <a:t>-</a:t>
                      </a:r>
                      <a:endParaRPr lang="el-GR" sz="1000" dirty="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0.0003***</a:t>
                      </a:r>
                    </a:p>
                    <a:p>
                      <a:r>
                        <a:rPr lang="en-US" sz="1000" dirty="0" smtClean="0">
                          <a:latin typeface="Times New Roman" pitchFamily="18" charset="0"/>
                          <a:cs typeface="Times New Roman" pitchFamily="18" charset="0"/>
                        </a:rPr>
                        <a:t>(0.0001)</a:t>
                      </a:r>
                      <a:endParaRPr lang="el-GR" sz="1000" dirty="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0.0002**</a:t>
                      </a:r>
                    </a:p>
                    <a:p>
                      <a:r>
                        <a:rPr lang="en-US" sz="1000" dirty="0" smtClean="0">
                          <a:latin typeface="Times New Roman" pitchFamily="18" charset="0"/>
                          <a:cs typeface="Times New Roman" pitchFamily="18" charset="0"/>
                        </a:rPr>
                        <a:t>(0.0001)</a:t>
                      </a:r>
                      <a:endParaRPr lang="el-GR" sz="1000" dirty="0" smtClean="0">
                        <a:latin typeface="Times New Roman" pitchFamily="18" charset="0"/>
                        <a:cs typeface="Times New Roman" pitchFamily="18" charset="0"/>
                      </a:endParaRPr>
                    </a:p>
                  </a:txBody>
                  <a:tcPr/>
                </a:tc>
              </a:tr>
              <a:tr h="217663">
                <a:tc gridSpan="2">
                  <a:txBody>
                    <a:bodyPr/>
                    <a:lstStyle/>
                    <a:p>
                      <a:pPr>
                        <a:lnSpc>
                          <a:spcPct val="115000"/>
                        </a:lnSpc>
                        <a:spcAft>
                          <a:spcPts val="0"/>
                        </a:spcAft>
                      </a:pPr>
                      <a:r>
                        <a:rPr lang="en-US" sz="1000" dirty="0" smtClean="0">
                          <a:solidFill>
                            <a:srgbClr val="000000"/>
                          </a:solidFill>
                          <a:latin typeface="Times New Roman"/>
                          <a:ea typeface="Times New Roman"/>
                          <a:cs typeface="Times New Roman"/>
                        </a:rPr>
                        <a:t>6</a:t>
                      </a:r>
                      <a:r>
                        <a:rPr lang="el-GR" sz="1000" dirty="0" smtClean="0">
                          <a:solidFill>
                            <a:srgbClr val="000000"/>
                          </a:solidFill>
                          <a:latin typeface="Times New Roman"/>
                          <a:ea typeface="Times New Roman"/>
                          <a:cs typeface="Times New Roman"/>
                        </a:rPr>
                        <a:t>. P</a:t>
                      </a:r>
                      <a:r>
                        <a:rPr lang="en-US" sz="1000" dirty="0" smtClean="0">
                          <a:solidFill>
                            <a:srgbClr val="000000"/>
                          </a:solidFill>
                          <a:latin typeface="Times New Roman"/>
                          <a:ea typeface="Times New Roman"/>
                          <a:cs typeface="Times New Roman"/>
                        </a:rPr>
                        <a:t>ATINT                </a:t>
                      </a:r>
                      <a:r>
                        <a:rPr lang="el-GR" sz="1000" dirty="0" smtClean="0">
                          <a:solidFill>
                            <a:srgbClr val="000000"/>
                          </a:solidFill>
                          <a:latin typeface="Times New Roman"/>
                          <a:ea typeface="Times New Roman"/>
                          <a:cs typeface="Times New Roman"/>
                        </a:rPr>
                        <a:t>     </a:t>
                      </a:r>
                      <a:r>
                        <a:rPr lang="en-US" sz="1000" dirty="0" smtClean="0">
                          <a:solidFill>
                            <a:srgbClr val="000000"/>
                          </a:solidFill>
                          <a:latin typeface="Times New Roman"/>
                          <a:ea typeface="Times New Roman"/>
                          <a:cs typeface="Times New Roman"/>
                        </a:rPr>
                        <a:t>-</a:t>
                      </a:r>
                      <a:r>
                        <a:rPr lang="en-US" sz="1000" baseline="0" dirty="0" smtClean="0">
                          <a:solidFill>
                            <a:srgbClr val="000000"/>
                          </a:solidFill>
                          <a:latin typeface="Times New Roman"/>
                          <a:ea typeface="Times New Roman"/>
                          <a:cs typeface="Times New Roman"/>
                        </a:rPr>
                        <a:t>    </a:t>
                      </a:r>
                      <a:endParaRPr lang="en-US" sz="1000" dirty="0" smtClean="0">
                        <a:solidFill>
                          <a:srgbClr val="000000"/>
                        </a:solidFill>
                        <a:latin typeface="Times New Roman"/>
                        <a:ea typeface="Times New Roman"/>
                        <a:cs typeface="Times New Roman"/>
                      </a:endParaRPr>
                    </a:p>
                    <a:p>
                      <a:pPr>
                        <a:lnSpc>
                          <a:spcPct val="115000"/>
                        </a:lnSpc>
                        <a:spcAft>
                          <a:spcPts val="0"/>
                        </a:spcAft>
                      </a:pPr>
                      <a:r>
                        <a:rPr lang="en-US" sz="1000" baseline="0" dirty="0" smtClean="0">
                          <a:solidFill>
                            <a:srgbClr val="000000"/>
                          </a:solidFill>
                          <a:latin typeface="Times New Roman"/>
                          <a:ea typeface="Times New Roman"/>
                          <a:cs typeface="Times New Roman"/>
                        </a:rPr>
                        <a:t>                             </a:t>
                      </a:r>
                      <a:endParaRPr lang="el-GR" sz="1100" dirty="0">
                        <a:latin typeface="Calibri"/>
                        <a:ea typeface="Calibri"/>
                        <a:cs typeface="Times New Roman"/>
                      </a:endParaRPr>
                    </a:p>
                  </a:txBody>
                  <a:tcPr marL="68580" marR="68580" marT="0" marB="0" anchor="b"/>
                </a:tc>
                <a:tc hMerge="1">
                  <a:txBody>
                    <a:bodyPr/>
                    <a:lstStyle/>
                    <a:p>
                      <a:endParaRPr lang="el-GR"/>
                    </a:p>
                  </a:txBody>
                  <a:tcPr/>
                </a:tc>
                <a:tc>
                  <a:txBody>
                    <a:bodyPr/>
                    <a:lstStyle/>
                    <a:p>
                      <a:r>
                        <a:rPr lang="el-GR" sz="1000" kern="1200" dirty="0" smtClean="0">
                          <a:solidFill>
                            <a:schemeClr val="dk1"/>
                          </a:solidFill>
                          <a:latin typeface="Times New Roman" pitchFamily="18" charset="0"/>
                          <a:ea typeface="+mn-ea"/>
                          <a:cs typeface="Times New Roman" pitchFamily="18" charset="0"/>
                        </a:rPr>
                        <a:t>0.0001*</a:t>
                      </a:r>
                      <a:endParaRPr lang="en-US" sz="1000" kern="1200" dirty="0" smtClean="0">
                        <a:solidFill>
                          <a:schemeClr val="dk1"/>
                        </a:solidFill>
                        <a:latin typeface="Times New Roman" pitchFamily="18" charset="0"/>
                        <a:ea typeface="+mn-ea"/>
                        <a:cs typeface="Times New Roman" pitchFamily="18" charset="0"/>
                      </a:endParaRPr>
                    </a:p>
                    <a:p>
                      <a:r>
                        <a:rPr lang="en-US" sz="1000" kern="1200" dirty="0" smtClean="0">
                          <a:solidFill>
                            <a:schemeClr val="dk1"/>
                          </a:solidFill>
                          <a:latin typeface="Times New Roman" pitchFamily="18" charset="0"/>
                          <a:ea typeface="+mn-ea"/>
                          <a:cs typeface="Times New Roman" pitchFamily="18" charset="0"/>
                        </a:rPr>
                        <a:t>(0.0000)</a:t>
                      </a:r>
                      <a:endParaRPr lang="el-GR" sz="1000" dirty="0">
                        <a:latin typeface="Times New Roman" pitchFamily="18" charset="0"/>
                        <a:cs typeface="Times New Roman" pitchFamily="18" charset="0"/>
                      </a:endParaRPr>
                    </a:p>
                  </a:txBody>
                  <a:tcPr/>
                </a:tc>
                <a:tc>
                  <a:txBody>
                    <a:bodyPr/>
                    <a:lstStyle/>
                    <a:p>
                      <a:r>
                        <a:rPr lang="en-US" dirty="0" smtClean="0"/>
                        <a:t>     </a:t>
                      </a:r>
                      <a:r>
                        <a:rPr lang="en-US" sz="1000" dirty="0" smtClean="0">
                          <a:latin typeface="Times New Roman" pitchFamily="18" charset="0"/>
                          <a:cs typeface="Times New Roman" pitchFamily="18" charset="0"/>
                        </a:rPr>
                        <a:t>-</a:t>
                      </a:r>
                      <a:endParaRPr lang="el-GR" sz="1000" dirty="0">
                        <a:latin typeface="Times New Roman" pitchFamily="18" charset="0"/>
                        <a:cs typeface="Times New Roman" pitchFamily="18" charset="0"/>
                      </a:endParaRPr>
                    </a:p>
                  </a:txBody>
                  <a:tcPr/>
                </a:tc>
                <a:tc>
                  <a:txBody>
                    <a:bodyPr/>
                    <a:lstStyle/>
                    <a:p>
                      <a:r>
                        <a:rPr lang="en-US" dirty="0" smtClean="0"/>
                        <a:t>     </a:t>
                      </a:r>
                      <a:r>
                        <a:rPr lang="en-US" sz="1000" dirty="0" smtClean="0">
                          <a:latin typeface="Times New Roman" pitchFamily="18" charset="0"/>
                          <a:cs typeface="Times New Roman" pitchFamily="18" charset="0"/>
                        </a:rPr>
                        <a:t>-</a:t>
                      </a:r>
                      <a:endParaRPr lang="el-GR" sz="1000" dirty="0">
                        <a:latin typeface="Times New Roman" pitchFamily="18" charset="0"/>
                        <a:cs typeface="Times New Roman" pitchFamily="18" charset="0"/>
                      </a:endParaRPr>
                    </a:p>
                  </a:txBody>
                  <a:tcPr/>
                </a:tc>
                <a:tc>
                  <a:txBody>
                    <a:bodyPr/>
                    <a:lstStyle/>
                    <a:p>
                      <a:r>
                        <a:rPr lang="en-US" dirty="0" smtClean="0"/>
                        <a:t>     </a:t>
                      </a:r>
                      <a:r>
                        <a:rPr lang="en-US" sz="1000" dirty="0" smtClean="0">
                          <a:latin typeface="Times New Roman" pitchFamily="18" charset="0"/>
                          <a:cs typeface="Times New Roman" pitchFamily="18" charset="0"/>
                        </a:rPr>
                        <a:t>-</a:t>
                      </a:r>
                      <a:endParaRPr lang="el-G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latin typeface="Times New Roman" pitchFamily="18" charset="0"/>
                          <a:cs typeface="Times New Roman" pitchFamily="18" charset="0"/>
                        </a:rPr>
                        <a:t>      -</a:t>
                      </a:r>
                      <a:endParaRPr lang="el-GR" sz="1000" dirty="0" smtClean="0">
                        <a:latin typeface="Times New Roman" pitchFamily="18" charset="0"/>
                        <a:cs typeface="Times New Roman" pitchFamily="18" charset="0"/>
                      </a:endParaRPr>
                    </a:p>
                  </a:txBody>
                  <a:tcPr/>
                </a:tc>
                <a:tc>
                  <a:txBody>
                    <a:bodyPr/>
                    <a:lstStyle/>
                    <a:p>
                      <a:r>
                        <a:rPr lang="en-US" dirty="0" smtClean="0"/>
                        <a:t>    </a:t>
                      </a:r>
                      <a:r>
                        <a:rPr lang="en-US" sz="1000" dirty="0" smtClean="0">
                          <a:latin typeface="Times New Roman" pitchFamily="18" charset="0"/>
                          <a:cs typeface="Times New Roman" pitchFamily="18" charset="0"/>
                        </a:rPr>
                        <a:t>-</a:t>
                      </a:r>
                      <a:endParaRPr lang="el-GR" sz="1000" dirty="0">
                        <a:latin typeface="Times New Roman" pitchFamily="18" charset="0"/>
                        <a:cs typeface="Times New Roman" pitchFamily="18" charset="0"/>
                      </a:endParaRPr>
                    </a:p>
                  </a:txBody>
                  <a:tcPr/>
                </a:tc>
              </a:tr>
              <a:tr h="203710">
                <a:tc gridSpan="2">
                  <a:txBody>
                    <a:bodyPr/>
                    <a:lstStyle/>
                    <a:p>
                      <a:pPr>
                        <a:lnSpc>
                          <a:spcPct val="115000"/>
                        </a:lnSpc>
                        <a:spcAft>
                          <a:spcPts val="0"/>
                        </a:spcAft>
                      </a:pPr>
                      <a:r>
                        <a:rPr lang="en-US" sz="1000" dirty="0" smtClean="0">
                          <a:latin typeface="Times New Roman" pitchFamily="18" charset="0"/>
                          <a:ea typeface="Calibri"/>
                          <a:cs typeface="Times New Roman" pitchFamily="18" charset="0"/>
                        </a:rPr>
                        <a:t>7. SCIENGIN           </a:t>
                      </a:r>
                      <a:r>
                        <a:rPr lang="el-GR" sz="1000" dirty="0" smtClean="0">
                          <a:latin typeface="Times New Roman" pitchFamily="18" charset="0"/>
                          <a:ea typeface="Calibri"/>
                          <a:cs typeface="Times New Roman" pitchFamily="18" charset="0"/>
                        </a:rPr>
                        <a:t>    </a:t>
                      </a:r>
                      <a:r>
                        <a:rPr lang="en-US" sz="1000" dirty="0" smtClean="0">
                          <a:latin typeface="Times New Roman" pitchFamily="18" charset="0"/>
                          <a:ea typeface="Calibri"/>
                          <a:cs typeface="Times New Roman" pitchFamily="18" charset="0"/>
                        </a:rPr>
                        <a:t> </a:t>
                      </a:r>
                      <a:r>
                        <a:rPr lang="en-US" sz="1000" dirty="0" smtClean="0">
                          <a:latin typeface="Times New Roman" pitchFamily="18" charset="0"/>
                          <a:ea typeface="Calibri"/>
                          <a:cs typeface="Times New Roman" pitchFamily="18" charset="0"/>
                        </a:rPr>
                        <a:t>-</a:t>
                      </a:r>
                      <a:r>
                        <a:rPr lang="en-US" sz="1000" baseline="0" dirty="0" smtClean="0">
                          <a:latin typeface="Times New Roman" pitchFamily="18" charset="0"/>
                          <a:ea typeface="Calibri"/>
                          <a:cs typeface="Times New Roman" pitchFamily="18" charset="0"/>
                        </a:rPr>
                        <a:t>   </a:t>
                      </a:r>
                      <a:endParaRPr lang="en-US" sz="1000" dirty="0" smtClean="0">
                        <a:latin typeface="Times New Roman" pitchFamily="18" charset="0"/>
                        <a:ea typeface="Calibri"/>
                        <a:cs typeface="Times New Roman" pitchFamily="18" charset="0"/>
                      </a:endParaRPr>
                    </a:p>
                    <a:p>
                      <a:pPr>
                        <a:lnSpc>
                          <a:spcPct val="115000"/>
                        </a:lnSpc>
                        <a:spcAft>
                          <a:spcPts val="0"/>
                        </a:spcAft>
                      </a:pPr>
                      <a:r>
                        <a:rPr lang="en-US" sz="1000" dirty="0" smtClean="0">
                          <a:latin typeface="Times New Roman" pitchFamily="18" charset="0"/>
                          <a:ea typeface="Calibri"/>
                          <a:cs typeface="Times New Roman" pitchFamily="18" charset="0"/>
                        </a:rPr>
                        <a:t>                            </a:t>
                      </a:r>
                      <a:endParaRPr lang="el-GR" sz="1000" dirty="0">
                        <a:latin typeface="Times New Roman" pitchFamily="18" charset="0"/>
                        <a:ea typeface="Calibri"/>
                        <a:cs typeface="Times New Roman" pitchFamily="18" charset="0"/>
                      </a:endParaRPr>
                    </a:p>
                  </a:txBody>
                  <a:tcPr marL="68580" marR="68580" marT="0" marB="0" anchor="b"/>
                </a:tc>
                <a:tc hMerge="1">
                  <a:txBody>
                    <a:bodyPr/>
                    <a:lstStyle/>
                    <a:p>
                      <a:endParaRPr lang="el-G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latin typeface="Times New Roman" pitchFamily="18" charset="0"/>
                          <a:cs typeface="Times New Roman" pitchFamily="18" charset="0"/>
                        </a:rPr>
                        <a:t>        -</a:t>
                      </a:r>
                      <a:endParaRPr lang="el-GR" sz="1000" dirty="0" smtClean="0">
                        <a:latin typeface="Times New Roman" pitchFamily="18" charset="0"/>
                        <a:cs typeface="Times New Roman" pitchFamily="18" charset="0"/>
                      </a:endParaRPr>
                    </a:p>
                  </a:txBody>
                  <a:tcPr/>
                </a:tc>
                <a:tc>
                  <a:txBody>
                    <a:bodyPr/>
                    <a:lstStyle/>
                    <a:p>
                      <a:r>
                        <a:rPr lang="en-US" dirty="0" smtClean="0"/>
                        <a:t>     </a:t>
                      </a:r>
                      <a:r>
                        <a:rPr lang="en-US" sz="1000" dirty="0" smtClean="0">
                          <a:latin typeface="Times New Roman" pitchFamily="18" charset="0"/>
                          <a:cs typeface="Times New Roman" pitchFamily="18" charset="0"/>
                        </a:rPr>
                        <a:t>-</a:t>
                      </a:r>
                      <a:endParaRPr lang="el-GR" sz="1000" dirty="0">
                        <a:latin typeface="Times New Roman" pitchFamily="18" charset="0"/>
                        <a:cs typeface="Times New Roman" pitchFamily="18" charset="0"/>
                      </a:endParaRPr>
                    </a:p>
                  </a:txBody>
                  <a:tcPr/>
                </a:tc>
                <a:tc>
                  <a:txBody>
                    <a:bodyPr/>
                    <a:lstStyle/>
                    <a:p>
                      <a:r>
                        <a:rPr lang="el-GR" sz="1000" kern="1200" dirty="0" smtClean="0">
                          <a:solidFill>
                            <a:schemeClr val="dk1"/>
                          </a:solidFill>
                          <a:latin typeface="Times New Roman" pitchFamily="18" charset="0"/>
                          <a:ea typeface="+mn-ea"/>
                          <a:cs typeface="Times New Roman" pitchFamily="18" charset="0"/>
                        </a:rPr>
                        <a:t>0.0965*</a:t>
                      </a:r>
                      <a:endParaRPr lang="en-US" sz="1000" kern="1200" dirty="0" smtClean="0">
                        <a:solidFill>
                          <a:schemeClr val="dk1"/>
                        </a:solidFill>
                        <a:latin typeface="Times New Roman" pitchFamily="18" charset="0"/>
                        <a:ea typeface="+mn-ea"/>
                        <a:cs typeface="Times New Roman" pitchFamily="18" charset="0"/>
                      </a:endParaRPr>
                    </a:p>
                    <a:p>
                      <a:r>
                        <a:rPr lang="el-GR" sz="1000" kern="1200" dirty="0" smtClean="0">
                          <a:solidFill>
                            <a:schemeClr val="dk1"/>
                          </a:solidFill>
                          <a:latin typeface="Times New Roman" pitchFamily="18" charset="0"/>
                          <a:ea typeface="+mn-ea"/>
                          <a:cs typeface="Times New Roman" pitchFamily="18" charset="0"/>
                        </a:rPr>
                        <a:t>(0.0526)</a:t>
                      </a:r>
                      <a:endParaRPr lang="el-GR" sz="10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a:t>
                      </a:r>
                      <a:r>
                        <a:rPr lang="en-US" sz="1000" dirty="0" smtClean="0">
                          <a:latin typeface="Times New Roman" pitchFamily="18" charset="0"/>
                          <a:cs typeface="Times New Roman" pitchFamily="18" charset="0"/>
                        </a:rPr>
                        <a:t>-</a:t>
                      </a:r>
                      <a:endParaRPr lang="el-GR" dirty="0" smtClean="0"/>
                    </a:p>
                  </a:txBody>
                  <a:tcPr/>
                </a:tc>
                <a:tc>
                  <a:txBody>
                    <a:bodyPr/>
                    <a:lstStyle/>
                    <a:p>
                      <a:r>
                        <a:rPr lang="en-US" dirty="0" smtClean="0"/>
                        <a:t>    </a:t>
                      </a:r>
                      <a:r>
                        <a:rPr lang="en-US" sz="1000" dirty="0" smtClean="0">
                          <a:latin typeface="Times New Roman" pitchFamily="18" charset="0"/>
                          <a:cs typeface="Times New Roman" pitchFamily="18" charset="0"/>
                        </a:rPr>
                        <a:t>-</a:t>
                      </a:r>
                      <a:endParaRPr lang="el-GR" sz="1000" dirty="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       -</a:t>
                      </a:r>
                      <a:endParaRPr lang="el-GR" sz="1000" dirty="0">
                        <a:latin typeface="Times New Roman" pitchFamily="18" charset="0"/>
                        <a:cs typeface="Times New Roman" pitchFamily="18" charset="0"/>
                      </a:endParaRPr>
                    </a:p>
                  </a:txBody>
                  <a:tcPr/>
                </a:tc>
              </a:tr>
              <a:tr h="288822">
                <a:tc gridSpan="2">
                  <a:txBody>
                    <a:bodyPr/>
                    <a:lstStyle/>
                    <a:p>
                      <a:pPr>
                        <a:lnSpc>
                          <a:spcPct val="115000"/>
                        </a:lnSpc>
                        <a:spcAft>
                          <a:spcPts val="0"/>
                        </a:spcAft>
                      </a:pPr>
                      <a:r>
                        <a:rPr lang="en-US" sz="1000" dirty="0" smtClean="0">
                          <a:solidFill>
                            <a:srgbClr val="000000"/>
                          </a:solidFill>
                          <a:latin typeface="Times New Roman"/>
                          <a:ea typeface="Times New Roman"/>
                          <a:cs typeface="Times New Roman"/>
                        </a:rPr>
                        <a:t>8</a:t>
                      </a:r>
                      <a:r>
                        <a:rPr lang="el-GR" sz="1000" dirty="0" smtClean="0">
                          <a:solidFill>
                            <a:srgbClr val="000000"/>
                          </a:solidFill>
                          <a:latin typeface="Times New Roman"/>
                          <a:ea typeface="Times New Roman"/>
                          <a:cs typeface="Times New Roman"/>
                        </a:rPr>
                        <a:t>. HOOVIND</a:t>
                      </a:r>
                      <a:r>
                        <a:rPr lang="en-US" sz="1000" dirty="0" smtClean="0">
                          <a:solidFill>
                            <a:srgbClr val="000000"/>
                          </a:solidFill>
                          <a:latin typeface="Times New Roman"/>
                          <a:ea typeface="Times New Roman"/>
                          <a:cs typeface="Times New Roman"/>
                        </a:rPr>
                        <a:t>      </a:t>
                      </a:r>
                      <a:r>
                        <a:rPr lang="el-GR" sz="1000" dirty="0" smtClean="0">
                          <a:solidFill>
                            <a:srgbClr val="000000"/>
                          </a:solidFill>
                          <a:latin typeface="Times New Roman"/>
                          <a:ea typeface="Times New Roman"/>
                          <a:cs typeface="Times New Roman"/>
                        </a:rPr>
                        <a:t> </a:t>
                      </a:r>
                      <a:r>
                        <a:rPr lang="en-US" sz="1000" kern="1200" dirty="0" smtClean="0">
                          <a:solidFill>
                            <a:schemeClr val="dk1"/>
                          </a:solidFill>
                          <a:latin typeface="Times New Roman" pitchFamily="18" charset="0"/>
                          <a:ea typeface="+mn-ea"/>
                          <a:cs typeface="Times New Roman" pitchFamily="18" charset="0"/>
                        </a:rPr>
                        <a:t>0.0701*</a:t>
                      </a:r>
                      <a:r>
                        <a:rPr lang="el-GR" sz="1000" dirty="0" smtClean="0">
                          <a:solidFill>
                            <a:srgbClr val="000000"/>
                          </a:solidFill>
                          <a:latin typeface="Times New Roman"/>
                          <a:ea typeface="Times New Roman"/>
                          <a:cs typeface="Times New Roman"/>
                        </a:rPr>
                        <a:t>   </a:t>
                      </a:r>
                      <a:r>
                        <a:rPr lang="en-US" sz="1000" dirty="0" smtClean="0">
                          <a:solidFill>
                            <a:srgbClr val="000000"/>
                          </a:solidFill>
                          <a:latin typeface="Times New Roman"/>
                          <a:ea typeface="Times New Roman"/>
                          <a:cs typeface="Times New Roman"/>
                        </a:rPr>
                        <a:t> </a:t>
                      </a:r>
                      <a:endParaRPr lang="en-US" sz="1000" dirty="0" smtClean="0">
                        <a:solidFill>
                          <a:srgbClr val="000000"/>
                        </a:solidFill>
                        <a:latin typeface="Times New Roman"/>
                        <a:ea typeface="Times New Roman"/>
                        <a:cs typeface="Times New Roman"/>
                      </a:endParaRPr>
                    </a:p>
                    <a:p>
                      <a:pPr>
                        <a:lnSpc>
                          <a:spcPct val="115000"/>
                        </a:lnSpc>
                        <a:spcAft>
                          <a:spcPts val="0"/>
                        </a:spcAft>
                      </a:pPr>
                      <a:r>
                        <a:rPr lang="en-US" sz="1000" baseline="0" dirty="0" smtClean="0">
                          <a:solidFill>
                            <a:srgbClr val="000000"/>
                          </a:solidFill>
                          <a:latin typeface="Times New Roman"/>
                          <a:ea typeface="Calibri"/>
                          <a:cs typeface="Times New Roman"/>
                        </a:rPr>
                        <a:t>                             </a:t>
                      </a:r>
                      <a:r>
                        <a:rPr lang="el-GR" sz="1000" baseline="0" dirty="0" smtClean="0">
                          <a:solidFill>
                            <a:srgbClr val="000000"/>
                          </a:solidFill>
                          <a:latin typeface="Times New Roman"/>
                          <a:ea typeface="Calibri"/>
                          <a:cs typeface="Times New Roman"/>
                        </a:rPr>
                        <a:t> </a:t>
                      </a:r>
                      <a:r>
                        <a:rPr lang="en-US" sz="1000" baseline="0" dirty="0" smtClean="0">
                          <a:solidFill>
                            <a:srgbClr val="000000"/>
                          </a:solidFill>
                          <a:latin typeface="Times New Roman"/>
                          <a:ea typeface="Calibri"/>
                          <a:cs typeface="Times New Roman"/>
                        </a:rPr>
                        <a:t>(0.04)</a:t>
                      </a:r>
                      <a:r>
                        <a:rPr lang="el-GR" sz="1000" baseline="0" dirty="0" smtClean="0">
                          <a:solidFill>
                            <a:srgbClr val="000000"/>
                          </a:solidFill>
                          <a:latin typeface="Times New Roman"/>
                          <a:ea typeface="Calibri"/>
                          <a:cs typeface="Times New Roman"/>
                        </a:rPr>
                        <a:t>  </a:t>
                      </a:r>
                      <a:r>
                        <a:rPr lang="en-US" sz="1000" baseline="0" dirty="0" smtClean="0">
                          <a:solidFill>
                            <a:srgbClr val="000000"/>
                          </a:solidFill>
                          <a:latin typeface="Times New Roman"/>
                          <a:ea typeface="Calibri"/>
                          <a:cs typeface="Times New Roman"/>
                        </a:rPr>
                        <a:t>               </a:t>
                      </a:r>
                      <a:endParaRPr lang="el-GR" sz="1000" baseline="0" dirty="0" smtClean="0">
                        <a:solidFill>
                          <a:srgbClr val="000000"/>
                        </a:solidFill>
                        <a:latin typeface="Times New Roman"/>
                        <a:ea typeface="Calibri"/>
                        <a:cs typeface="Times New Roman"/>
                      </a:endParaRPr>
                    </a:p>
                    <a:p>
                      <a:pPr>
                        <a:lnSpc>
                          <a:spcPct val="115000"/>
                        </a:lnSpc>
                        <a:spcAft>
                          <a:spcPts val="0"/>
                        </a:spcAft>
                      </a:pPr>
                      <a:r>
                        <a:rPr lang="el-GR" sz="1000" baseline="0" dirty="0" smtClean="0">
                          <a:solidFill>
                            <a:srgbClr val="000000"/>
                          </a:solidFill>
                          <a:latin typeface="Times New Roman"/>
                          <a:ea typeface="Calibri"/>
                          <a:cs typeface="Times New Roman"/>
                        </a:rPr>
                        <a:t>    </a:t>
                      </a:r>
                      <a:endParaRPr lang="el-GR" sz="1100" dirty="0">
                        <a:latin typeface="Calibri"/>
                        <a:ea typeface="Calibri"/>
                        <a:cs typeface="Times New Roman"/>
                      </a:endParaRPr>
                    </a:p>
                  </a:txBody>
                  <a:tcPr marL="68580" marR="68580" marT="0" marB="0" anchor="b"/>
                </a:tc>
                <a:tc hMerge="1">
                  <a:txBody>
                    <a:bodyPr/>
                    <a:lstStyle/>
                    <a:p>
                      <a:endParaRPr lang="el-GR"/>
                    </a:p>
                  </a:txBody>
                  <a:tcPr/>
                </a:tc>
                <a:tc>
                  <a:txBody>
                    <a:bodyPr/>
                    <a:lstStyle/>
                    <a:p>
                      <a:r>
                        <a:rPr lang="el-GR" sz="1000" kern="1200" dirty="0" smtClean="0">
                          <a:solidFill>
                            <a:schemeClr val="dk1"/>
                          </a:solidFill>
                          <a:latin typeface="Times New Roman" pitchFamily="18" charset="0"/>
                          <a:ea typeface="+mn-ea"/>
                          <a:cs typeface="Times New Roman" pitchFamily="18" charset="0"/>
                        </a:rPr>
                        <a:t>0.1584***</a:t>
                      </a:r>
                      <a:endParaRPr lang="en-US" sz="1000" kern="1200" dirty="0" smtClean="0">
                        <a:solidFill>
                          <a:schemeClr val="dk1"/>
                        </a:solidFill>
                        <a:latin typeface="Times New Roman" pitchFamily="18" charset="0"/>
                        <a:ea typeface="+mn-ea"/>
                        <a:cs typeface="Times New Roman" pitchFamily="18" charset="0"/>
                      </a:endParaRPr>
                    </a:p>
                    <a:p>
                      <a:r>
                        <a:rPr lang="en-US" sz="1000" dirty="0" smtClean="0">
                          <a:latin typeface="Times New Roman" pitchFamily="18" charset="0"/>
                          <a:cs typeface="Times New Roman" pitchFamily="18" charset="0"/>
                        </a:rPr>
                        <a:t>(0.0391)</a:t>
                      </a:r>
                      <a:endParaRPr lang="el-GR" sz="1000" dirty="0">
                        <a:latin typeface="Times New Roman" pitchFamily="18" charset="0"/>
                        <a:cs typeface="Times New Roman" pitchFamily="18" charset="0"/>
                      </a:endParaRPr>
                    </a:p>
                  </a:txBody>
                  <a:tcPr/>
                </a:tc>
                <a:tc>
                  <a:txBody>
                    <a:bodyPr/>
                    <a:lstStyle/>
                    <a:p>
                      <a:r>
                        <a:rPr lang="el-GR" sz="1000" kern="1200" dirty="0" smtClean="0">
                          <a:solidFill>
                            <a:schemeClr val="dk1"/>
                          </a:solidFill>
                          <a:latin typeface="Times New Roman" pitchFamily="18" charset="0"/>
                          <a:ea typeface="+mn-ea"/>
                          <a:cs typeface="Times New Roman" pitchFamily="18" charset="0"/>
                        </a:rPr>
                        <a:t>0.0639</a:t>
                      </a:r>
                      <a:endParaRPr lang="en-US" sz="1000" kern="1200" dirty="0" smtClean="0">
                        <a:solidFill>
                          <a:schemeClr val="dk1"/>
                        </a:solidFill>
                        <a:latin typeface="Times New Roman" pitchFamily="18" charset="0"/>
                        <a:ea typeface="+mn-ea"/>
                        <a:cs typeface="Times New Roman" pitchFamily="18" charset="0"/>
                      </a:endParaRPr>
                    </a:p>
                    <a:p>
                      <a:r>
                        <a:rPr lang="el-GR" sz="1000" kern="1200" dirty="0" smtClean="0">
                          <a:solidFill>
                            <a:schemeClr val="dk1"/>
                          </a:solidFill>
                          <a:latin typeface="Times New Roman" pitchFamily="18" charset="0"/>
                          <a:ea typeface="+mn-ea"/>
                          <a:cs typeface="Times New Roman" pitchFamily="18" charset="0"/>
                        </a:rPr>
                        <a:t>(0.0409)</a:t>
                      </a:r>
                      <a:r>
                        <a:rPr lang="en-US" sz="1000" kern="1200" dirty="0" smtClean="0">
                          <a:solidFill>
                            <a:schemeClr val="dk1"/>
                          </a:solidFill>
                          <a:latin typeface="Times New Roman" pitchFamily="18" charset="0"/>
                          <a:ea typeface="+mn-ea"/>
                          <a:cs typeface="Times New Roman" pitchFamily="18" charset="0"/>
                        </a:rPr>
                        <a:t> </a:t>
                      </a:r>
                      <a:endParaRPr lang="el-GR" sz="1000" dirty="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        -   </a:t>
                      </a:r>
                      <a:endParaRPr lang="el-GR" sz="10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latin typeface="Times New Roman" pitchFamily="18" charset="0"/>
                          <a:cs typeface="Times New Roman" pitchFamily="18" charset="0"/>
                        </a:rPr>
                        <a:t>        -</a:t>
                      </a:r>
                      <a:endParaRPr lang="el-GR" sz="1000" dirty="0" smtClean="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0.0684*</a:t>
                      </a:r>
                    </a:p>
                    <a:p>
                      <a:r>
                        <a:rPr lang="en-US" sz="1000" dirty="0" smtClean="0">
                          <a:latin typeface="Times New Roman" pitchFamily="18" charset="0"/>
                          <a:cs typeface="Times New Roman" pitchFamily="18" charset="0"/>
                        </a:rPr>
                        <a:t>(0.0391)</a:t>
                      </a:r>
                      <a:endParaRPr lang="el-GR" sz="1000" dirty="0">
                        <a:latin typeface="Times New Roman" pitchFamily="18" charset="0"/>
                        <a:cs typeface="Times New Roman" pitchFamily="18" charset="0"/>
                      </a:endParaRPr>
                    </a:p>
                  </a:txBody>
                  <a:tcPr/>
                </a:tc>
                <a:tc>
                  <a:txBody>
                    <a:bodyPr/>
                    <a:lstStyle/>
                    <a:p>
                      <a:r>
                        <a:rPr lang="en-US" dirty="0" smtClean="0"/>
                        <a:t>    </a:t>
                      </a:r>
                      <a:r>
                        <a:rPr lang="en-US" sz="1000" dirty="0" smtClean="0">
                          <a:latin typeface="Times New Roman" pitchFamily="18" charset="0"/>
                          <a:cs typeface="Times New Roman" pitchFamily="18" charset="0"/>
                        </a:rPr>
                        <a:t>-</a:t>
                      </a:r>
                      <a:endParaRPr lang="el-GR" sz="1000" dirty="0">
                        <a:latin typeface="Times New Roman" pitchFamily="18" charset="0"/>
                        <a:cs typeface="Times New Roman" pitchFamily="18" charset="0"/>
                      </a:endParaRPr>
                    </a:p>
                  </a:txBody>
                  <a:tcPr/>
                </a:tc>
              </a:tr>
              <a:tr h="203710">
                <a:tc gridSpan="2">
                  <a:txBody>
                    <a:bodyPr/>
                    <a:lstStyle/>
                    <a:p>
                      <a:pPr>
                        <a:lnSpc>
                          <a:spcPct val="115000"/>
                        </a:lnSpc>
                        <a:spcAft>
                          <a:spcPts val="0"/>
                        </a:spcAft>
                      </a:pPr>
                      <a:r>
                        <a:rPr lang="en-US" sz="1000" dirty="0" smtClean="0">
                          <a:latin typeface="Times New Roman" pitchFamily="18" charset="0"/>
                          <a:ea typeface="Calibri"/>
                          <a:cs typeface="Times New Roman" pitchFamily="18" charset="0"/>
                        </a:rPr>
                        <a:t>9.INDINTENS 1      </a:t>
                      </a:r>
                      <a:r>
                        <a:rPr lang="el-GR" sz="1000" dirty="0" smtClean="0">
                          <a:latin typeface="Times New Roman" pitchFamily="18" charset="0"/>
                          <a:ea typeface="Calibri"/>
                          <a:cs typeface="Times New Roman" pitchFamily="18" charset="0"/>
                        </a:rPr>
                        <a:t>      </a:t>
                      </a:r>
                      <a:r>
                        <a:rPr lang="en-US" sz="1000" dirty="0" smtClean="0">
                          <a:latin typeface="Times New Roman" pitchFamily="18" charset="0"/>
                          <a:ea typeface="Calibri"/>
                          <a:cs typeface="Times New Roman" pitchFamily="18" charset="0"/>
                        </a:rPr>
                        <a:t>-</a:t>
                      </a:r>
                      <a:endParaRPr lang="el-GR" sz="1000" dirty="0">
                        <a:latin typeface="Times New Roman" pitchFamily="18" charset="0"/>
                        <a:ea typeface="Calibri"/>
                        <a:cs typeface="Times New Roman" pitchFamily="18" charset="0"/>
                      </a:endParaRPr>
                    </a:p>
                  </a:txBody>
                  <a:tcPr marL="68580" marR="68580" marT="0" marB="0" anchor="b"/>
                </a:tc>
                <a:tc hMerge="1">
                  <a:txBody>
                    <a:bodyPr/>
                    <a:lstStyle/>
                    <a:p>
                      <a:endParaRPr lang="el-GR"/>
                    </a:p>
                  </a:txBody>
                  <a:tcPr/>
                </a:tc>
                <a:tc>
                  <a:txBody>
                    <a:bodyPr/>
                    <a:lstStyle/>
                    <a:p>
                      <a:r>
                        <a:rPr lang="en-US" dirty="0" smtClean="0"/>
                        <a:t>     </a:t>
                      </a:r>
                      <a:r>
                        <a:rPr lang="en-US" sz="1000" dirty="0" smtClean="0">
                          <a:latin typeface="Times New Roman" pitchFamily="18" charset="0"/>
                          <a:cs typeface="Times New Roman" pitchFamily="18" charset="0"/>
                        </a:rPr>
                        <a:t>-</a:t>
                      </a:r>
                      <a:endParaRPr lang="el-GR" sz="1000" dirty="0">
                        <a:latin typeface="Times New Roman" pitchFamily="18" charset="0"/>
                        <a:cs typeface="Times New Roman" pitchFamily="18" charset="0"/>
                      </a:endParaRPr>
                    </a:p>
                  </a:txBody>
                  <a:tcPr/>
                </a:tc>
                <a:tc>
                  <a:txBody>
                    <a:bodyPr/>
                    <a:lstStyle/>
                    <a:p>
                      <a:r>
                        <a:rPr lang="en-US" dirty="0" smtClean="0"/>
                        <a:t>    </a:t>
                      </a:r>
                      <a:r>
                        <a:rPr lang="en-US" sz="1000" dirty="0" smtClean="0">
                          <a:latin typeface="Times New Roman" pitchFamily="18" charset="0"/>
                          <a:cs typeface="Times New Roman" pitchFamily="18" charset="0"/>
                        </a:rPr>
                        <a:t> -</a:t>
                      </a:r>
                      <a:endParaRPr lang="el-GR" sz="1000" dirty="0">
                        <a:latin typeface="Times New Roman" pitchFamily="18" charset="0"/>
                        <a:cs typeface="Times New Roman" pitchFamily="18" charset="0"/>
                      </a:endParaRPr>
                    </a:p>
                  </a:txBody>
                  <a:tcPr/>
                </a:tc>
                <a:tc>
                  <a:txBody>
                    <a:bodyPr/>
                    <a:lstStyle/>
                    <a:p>
                      <a:r>
                        <a:rPr lang="el-GR" sz="1000" kern="1200" dirty="0" smtClean="0">
                          <a:solidFill>
                            <a:schemeClr val="dk1"/>
                          </a:solidFill>
                          <a:latin typeface="Times New Roman" pitchFamily="18" charset="0"/>
                          <a:ea typeface="+mn-ea"/>
                          <a:cs typeface="Times New Roman" pitchFamily="18" charset="0"/>
                        </a:rPr>
                        <a:t>0.2815*</a:t>
                      </a:r>
                      <a:endParaRPr lang="en-US" sz="1000" kern="1200" dirty="0" smtClean="0">
                        <a:solidFill>
                          <a:schemeClr val="dk1"/>
                        </a:solidFill>
                        <a:latin typeface="Times New Roman" pitchFamily="18" charset="0"/>
                        <a:ea typeface="+mn-ea"/>
                        <a:cs typeface="Times New Roman" pitchFamily="18" charset="0"/>
                      </a:endParaRPr>
                    </a:p>
                    <a:p>
                      <a:r>
                        <a:rPr lang="el-GR" sz="1000" kern="1200" dirty="0" smtClean="0">
                          <a:solidFill>
                            <a:schemeClr val="dk1"/>
                          </a:solidFill>
                          <a:latin typeface="Times New Roman" pitchFamily="18" charset="0"/>
                          <a:ea typeface="+mn-ea"/>
                          <a:cs typeface="Times New Roman" pitchFamily="18" charset="0"/>
                        </a:rPr>
                        <a:t>(0.1675)</a:t>
                      </a:r>
                      <a:endParaRPr lang="el-GR" sz="1000" dirty="0">
                        <a:latin typeface="Times New Roman" pitchFamily="18" charset="0"/>
                        <a:cs typeface="Times New Roman" pitchFamily="18" charset="0"/>
                      </a:endParaRPr>
                    </a:p>
                  </a:txBody>
                  <a:tcPr/>
                </a:tc>
                <a:tc>
                  <a:txBody>
                    <a:bodyPr/>
                    <a:lstStyle/>
                    <a:p>
                      <a:r>
                        <a:rPr lang="el-GR" sz="1000" kern="1200" dirty="0" smtClean="0">
                          <a:solidFill>
                            <a:schemeClr val="dk1"/>
                          </a:solidFill>
                          <a:latin typeface="Times New Roman" pitchFamily="18" charset="0"/>
                          <a:ea typeface="+mn-ea"/>
                          <a:cs typeface="Times New Roman" pitchFamily="18" charset="0"/>
                        </a:rPr>
                        <a:t>0.2762*</a:t>
                      </a:r>
                      <a:endParaRPr lang="en-US" sz="1000" kern="1200" dirty="0" smtClean="0">
                        <a:solidFill>
                          <a:schemeClr val="dk1"/>
                        </a:solidFill>
                        <a:latin typeface="Times New Roman" pitchFamily="18" charset="0"/>
                        <a:ea typeface="+mn-ea"/>
                        <a:cs typeface="Times New Roman" pitchFamily="18" charset="0"/>
                      </a:endParaRPr>
                    </a:p>
                    <a:p>
                      <a:r>
                        <a:rPr lang="el-GR" sz="1000" kern="1200" dirty="0" smtClean="0">
                          <a:solidFill>
                            <a:schemeClr val="dk1"/>
                          </a:solidFill>
                          <a:latin typeface="Times New Roman" pitchFamily="18" charset="0"/>
                          <a:ea typeface="+mn-ea"/>
                          <a:cs typeface="Times New Roman" pitchFamily="18" charset="0"/>
                        </a:rPr>
                        <a:t>(0.1679)</a:t>
                      </a:r>
                      <a:endParaRPr lang="el-GR" sz="1000" dirty="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      -</a:t>
                      </a:r>
                      <a:endParaRPr lang="el-GR" sz="1000" dirty="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0.2256</a:t>
                      </a:r>
                    </a:p>
                    <a:p>
                      <a:r>
                        <a:rPr lang="en-US" sz="1000" dirty="0" smtClean="0">
                          <a:latin typeface="Times New Roman" pitchFamily="18" charset="0"/>
                          <a:cs typeface="Times New Roman" pitchFamily="18" charset="0"/>
                        </a:rPr>
                        <a:t>(0.1531)</a:t>
                      </a:r>
                      <a:endParaRPr lang="el-GR" sz="1000" dirty="0">
                        <a:latin typeface="Times New Roman" pitchFamily="18" charset="0"/>
                        <a:cs typeface="Times New Roman" pitchFamily="18" charset="0"/>
                      </a:endParaRPr>
                    </a:p>
                  </a:txBody>
                  <a:tcPr/>
                </a:tc>
              </a:tr>
              <a:tr h="217663">
                <a:tc>
                  <a:txBody>
                    <a:bodyPr/>
                    <a:lstStyle/>
                    <a:p>
                      <a:pPr>
                        <a:lnSpc>
                          <a:spcPct val="115000"/>
                        </a:lnSpc>
                        <a:spcAft>
                          <a:spcPts val="0"/>
                        </a:spcAft>
                      </a:pPr>
                      <a:r>
                        <a:rPr lang="en-US" sz="1000" dirty="0" smtClean="0">
                          <a:solidFill>
                            <a:srgbClr val="000000"/>
                          </a:solidFill>
                          <a:latin typeface="Times New Roman"/>
                          <a:ea typeface="Times New Roman"/>
                          <a:cs typeface="Times New Roman"/>
                        </a:rPr>
                        <a:t>10</a:t>
                      </a:r>
                      <a:r>
                        <a:rPr lang="el-GR" sz="1000" dirty="0" smtClean="0">
                          <a:solidFill>
                            <a:srgbClr val="000000"/>
                          </a:solidFill>
                          <a:latin typeface="Times New Roman"/>
                          <a:ea typeface="Times New Roman"/>
                          <a:cs typeface="Times New Roman"/>
                        </a:rPr>
                        <a:t>. </a:t>
                      </a:r>
                      <a:r>
                        <a:rPr lang="el-GR" sz="1000" dirty="0">
                          <a:solidFill>
                            <a:srgbClr val="000000"/>
                          </a:solidFill>
                          <a:latin typeface="Times New Roman"/>
                          <a:ea typeface="Times New Roman"/>
                          <a:cs typeface="Times New Roman"/>
                        </a:rPr>
                        <a:t>THEIL</a:t>
                      </a:r>
                      <a:endParaRPr lang="el-GR" sz="1100" dirty="0">
                        <a:latin typeface="Calibri"/>
                        <a:ea typeface="Calibri"/>
                        <a:cs typeface="Times New Roman"/>
                      </a:endParaRPr>
                    </a:p>
                  </a:txBody>
                  <a:tcPr marL="68580" marR="68580" marT="0" marB="0" anchor="b"/>
                </a:tc>
                <a:tc>
                  <a:txBody>
                    <a:bodyPr/>
                    <a:lstStyle/>
                    <a:p>
                      <a:r>
                        <a:rPr lang="el-GR" sz="1000" dirty="0" smtClean="0">
                          <a:latin typeface="Times New Roman" pitchFamily="18" charset="0"/>
                          <a:cs typeface="Times New Roman" pitchFamily="18" charset="0"/>
                        </a:rPr>
                        <a:t>-0.0049***</a:t>
                      </a:r>
                    </a:p>
                    <a:p>
                      <a:r>
                        <a:rPr lang="el-GR" sz="1000" dirty="0" smtClean="0">
                          <a:latin typeface="Times New Roman" pitchFamily="18" charset="0"/>
                          <a:cs typeface="Times New Roman" pitchFamily="18" charset="0"/>
                        </a:rPr>
                        <a:t>(0.0021)</a:t>
                      </a:r>
                      <a:endParaRPr lang="el-GR" sz="1000" dirty="0">
                        <a:latin typeface="Times New Roman" pitchFamily="18" charset="0"/>
                        <a:cs typeface="Times New Roman" pitchFamily="18" charset="0"/>
                      </a:endParaRPr>
                    </a:p>
                  </a:txBody>
                  <a:tcPr marL="68580" marR="68580" marT="0" marB="0" anchor="b"/>
                </a:tc>
                <a:tc>
                  <a:txBody>
                    <a:bodyPr/>
                    <a:lstStyle/>
                    <a:p>
                      <a:r>
                        <a:rPr lang="el-GR" sz="1000" kern="1200" dirty="0" smtClean="0">
                          <a:solidFill>
                            <a:schemeClr val="dk1"/>
                          </a:solidFill>
                          <a:latin typeface="Times New Roman" pitchFamily="18" charset="0"/>
                          <a:ea typeface="+mn-ea"/>
                          <a:cs typeface="Times New Roman" pitchFamily="18" charset="0"/>
                        </a:rPr>
                        <a:t>-0.01</a:t>
                      </a:r>
                      <a:r>
                        <a:rPr lang="en-US" sz="1000" kern="1200" dirty="0" smtClean="0">
                          <a:solidFill>
                            <a:schemeClr val="dk1"/>
                          </a:solidFill>
                          <a:latin typeface="Times New Roman" pitchFamily="18" charset="0"/>
                          <a:ea typeface="+mn-ea"/>
                          <a:cs typeface="Times New Roman" pitchFamily="18" charset="0"/>
                        </a:rPr>
                        <a:t>1</a:t>
                      </a:r>
                      <a:r>
                        <a:rPr lang="el-GR" sz="1000" kern="1200" dirty="0" smtClean="0">
                          <a:solidFill>
                            <a:schemeClr val="dk1"/>
                          </a:solidFill>
                          <a:latin typeface="Times New Roman" pitchFamily="18" charset="0"/>
                          <a:ea typeface="+mn-ea"/>
                          <a:cs typeface="Times New Roman" pitchFamily="18" charset="0"/>
                        </a:rPr>
                        <a:t>***</a:t>
                      </a:r>
                      <a:endParaRPr lang="en-US" sz="1000" kern="1200" dirty="0" smtClean="0">
                        <a:solidFill>
                          <a:schemeClr val="dk1"/>
                        </a:solidFill>
                        <a:latin typeface="Times New Roman" pitchFamily="18" charset="0"/>
                        <a:ea typeface="+mn-ea"/>
                        <a:cs typeface="Times New Roman" pitchFamily="18" charset="0"/>
                      </a:endParaRPr>
                    </a:p>
                    <a:p>
                      <a:r>
                        <a:rPr lang="en-US" sz="1000" kern="1200" dirty="0" smtClean="0">
                          <a:solidFill>
                            <a:schemeClr val="dk1"/>
                          </a:solidFill>
                          <a:latin typeface="Times New Roman" pitchFamily="18" charset="0"/>
                          <a:ea typeface="+mn-ea"/>
                          <a:cs typeface="Times New Roman" pitchFamily="18" charset="0"/>
                        </a:rPr>
                        <a:t>(0.0016)</a:t>
                      </a:r>
                      <a:endParaRPr lang="el-GR" sz="1000" dirty="0">
                        <a:latin typeface="Times New Roman" pitchFamily="18" charset="0"/>
                        <a:cs typeface="Times New Roman" pitchFamily="18" charset="0"/>
                      </a:endParaRPr>
                    </a:p>
                  </a:txBody>
                  <a:tcPr/>
                </a:tc>
                <a:tc>
                  <a:txBody>
                    <a:bodyPr/>
                    <a:lstStyle/>
                    <a:p>
                      <a:r>
                        <a:rPr lang="el-GR" sz="1000" kern="1200" dirty="0" smtClean="0">
                          <a:solidFill>
                            <a:schemeClr val="dk1"/>
                          </a:solidFill>
                          <a:latin typeface="Times New Roman" pitchFamily="18" charset="0"/>
                          <a:ea typeface="+mn-ea"/>
                          <a:cs typeface="Times New Roman" pitchFamily="18" charset="0"/>
                        </a:rPr>
                        <a:t>-0.004**</a:t>
                      </a:r>
                      <a:endParaRPr lang="en-US" sz="1000" kern="1200" dirty="0" smtClean="0">
                        <a:solidFill>
                          <a:schemeClr val="dk1"/>
                        </a:solidFill>
                        <a:latin typeface="Times New Roman" pitchFamily="18" charset="0"/>
                        <a:ea typeface="+mn-ea"/>
                        <a:cs typeface="Times New Roman" pitchFamily="18" charset="0"/>
                      </a:endParaRPr>
                    </a:p>
                    <a:p>
                      <a:r>
                        <a:rPr lang="en-US" sz="1000" kern="1200" dirty="0" smtClean="0">
                          <a:solidFill>
                            <a:schemeClr val="dk1"/>
                          </a:solidFill>
                          <a:latin typeface="Times New Roman" pitchFamily="18" charset="0"/>
                          <a:ea typeface="+mn-ea"/>
                          <a:cs typeface="Times New Roman" pitchFamily="18" charset="0"/>
                        </a:rPr>
                        <a:t>(0.002)</a:t>
                      </a:r>
                      <a:endParaRPr lang="el-GR" sz="1000" dirty="0">
                        <a:latin typeface="Times New Roman" pitchFamily="18" charset="0"/>
                        <a:cs typeface="Times New Roman" pitchFamily="18" charset="0"/>
                      </a:endParaRPr>
                    </a:p>
                  </a:txBody>
                  <a:tcPr/>
                </a:tc>
                <a:tc>
                  <a:txBody>
                    <a:bodyPr/>
                    <a:lstStyle/>
                    <a:p>
                      <a:r>
                        <a:rPr lang="el-GR" sz="1000" kern="1200" dirty="0" smtClean="0">
                          <a:solidFill>
                            <a:schemeClr val="dk1"/>
                          </a:solidFill>
                          <a:latin typeface="Times New Roman" pitchFamily="18" charset="0"/>
                          <a:ea typeface="+mn-ea"/>
                          <a:cs typeface="Times New Roman" pitchFamily="18" charset="0"/>
                        </a:rPr>
                        <a:t>-0.004**</a:t>
                      </a:r>
                      <a:endParaRPr lang="en-US" sz="1000" kern="1200" dirty="0" smtClean="0">
                        <a:solidFill>
                          <a:schemeClr val="dk1"/>
                        </a:solidFill>
                        <a:latin typeface="Times New Roman" pitchFamily="18" charset="0"/>
                        <a:ea typeface="+mn-ea"/>
                        <a:cs typeface="Times New Roman" pitchFamily="18" charset="0"/>
                      </a:endParaRPr>
                    </a:p>
                    <a:p>
                      <a:r>
                        <a:rPr lang="el-GR" sz="1000" kern="1200" dirty="0" smtClean="0">
                          <a:solidFill>
                            <a:schemeClr val="dk1"/>
                          </a:solidFill>
                          <a:latin typeface="Times New Roman" pitchFamily="18" charset="0"/>
                          <a:ea typeface="+mn-ea"/>
                          <a:cs typeface="Times New Roman" pitchFamily="18" charset="0"/>
                        </a:rPr>
                        <a:t>(0.0018)</a:t>
                      </a:r>
                      <a:endParaRPr lang="el-GR" sz="1000" dirty="0">
                        <a:latin typeface="Times New Roman" pitchFamily="18" charset="0"/>
                        <a:cs typeface="Times New Roman" pitchFamily="18" charset="0"/>
                      </a:endParaRPr>
                    </a:p>
                  </a:txBody>
                  <a:tcPr/>
                </a:tc>
                <a:tc>
                  <a:txBody>
                    <a:bodyPr/>
                    <a:lstStyle/>
                    <a:p>
                      <a:r>
                        <a:rPr lang="el-GR" sz="1000" kern="1200" dirty="0" smtClean="0">
                          <a:solidFill>
                            <a:schemeClr val="dk1"/>
                          </a:solidFill>
                          <a:latin typeface="Times New Roman" pitchFamily="18" charset="0"/>
                          <a:ea typeface="+mn-ea"/>
                          <a:cs typeface="Times New Roman" pitchFamily="18" charset="0"/>
                        </a:rPr>
                        <a:t>-0.0041**</a:t>
                      </a:r>
                      <a:endParaRPr lang="en-US" sz="1000" kern="1200" dirty="0" smtClean="0">
                        <a:solidFill>
                          <a:schemeClr val="dk1"/>
                        </a:solidFill>
                        <a:latin typeface="Times New Roman" pitchFamily="18" charset="0"/>
                        <a:ea typeface="+mn-ea"/>
                        <a:cs typeface="Times New Roman" pitchFamily="18" charset="0"/>
                      </a:endParaRPr>
                    </a:p>
                    <a:p>
                      <a:r>
                        <a:rPr lang="el-GR" sz="1000" kern="1200" dirty="0" smtClean="0">
                          <a:solidFill>
                            <a:schemeClr val="dk1"/>
                          </a:solidFill>
                          <a:latin typeface="Times New Roman" pitchFamily="18" charset="0"/>
                          <a:ea typeface="+mn-ea"/>
                          <a:cs typeface="Times New Roman" pitchFamily="18" charset="0"/>
                        </a:rPr>
                        <a:t>(0.0018)</a:t>
                      </a:r>
                      <a:endParaRPr lang="el-GR" sz="1000" dirty="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-0.005***</a:t>
                      </a:r>
                    </a:p>
                    <a:p>
                      <a:r>
                        <a:rPr lang="en-US" sz="1000" dirty="0" smtClean="0">
                          <a:latin typeface="Times New Roman" pitchFamily="18" charset="0"/>
                          <a:cs typeface="Times New Roman" pitchFamily="18" charset="0"/>
                        </a:rPr>
                        <a:t>(0.002)</a:t>
                      </a:r>
                      <a:endParaRPr lang="el-GR" sz="1000" dirty="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-0.0071***</a:t>
                      </a:r>
                    </a:p>
                    <a:p>
                      <a:r>
                        <a:rPr lang="en-US" sz="1000" dirty="0" smtClean="0">
                          <a:latin typeface="Times New Roman" pitchFamily="18" charset="0"/>
                          <a:cs typeface="Times New Roman" pitchFamily="18" charset="0"/>
                        </a:rPr>
                        <a:t>(0.0026)</a:t>
                      </a:r>
                      <a:endParaRPr lang="el-GR" sz="1000" dirty="0">
                        <a:latin typeface="Times New Roman" pitchFamily="18" charset="0"/>
                        <a:cs typeface="Times New Roman" pitchFamily="18" charset="0"/>
                      </a:endParaRPr>
                    </a:p>
                  </a:txBody>
                  <a:tcPr/>
                </a:tc>
              </a:tr>
              <a:tr h="217663">
                <a:tc>
                  <a:txBody>
                    <a:bodyPr/>
                    <a:lstStyle/>
                    <a:p>
                      <a:pPr>
                        <a:lnSpc>
                          <a:spcPct val="115000"/>
                        </a:lnSpc>
                        <a:spcAft>
                          <a:spcPts val="0"/>
                        </a:spcAft>
                      </a:pPr>
                      <a:r>
                        <a:rPr lang="en-US" sz="1000" dirty="0" smtClean="0">
                          <a:solidFill>
                            <a:srgbClr val="000000"/>
                          </a:solidFill>
                          <a:latin typeface="Times New Roman"/>
                          <a:ea typeface="Times New Roman"/>
                          <a:cs typeface="Times New Roman"/>
                        </a:rPr>
                        <a:t>11</a:t>
                      </a:r>
                      <a:r>
                        <a:rPr lang="el-GR" sz="1000" dirty="0" smtClean="0">
                          <a:solidFill>
                            <a:srgbClr val="000000"/>
                          </a:solidFill>
                          <a:latin typeface="Times New Roman"/>
                          <a:ea typeface="Times New Roman"/>
                          <a:cs typeface="Times New Roman"/>
                        </a:rPr>
                        <a:t>. </a:t>
                      </a:r>
                      <a:r>
                        <a:rPr lang="el-GR" sz="1000" dirty="0">
                          <a:solidFill>
                            <a:srgbClr val="000000"/>
                          </a:solidFill>
                          <a:latin typeface="Times New Roman"/>
                          <a:ea typeface="Times New Roman"/>
                          <a:cs typeface="Times New Roman"/>
                        </a:rPr>
                        <a:t>GDPGR</a:t>
                      </a:r>
                      <a:endParaRPr lang="el-GR" sz="1100" dirty="0">
                        <a:latin typeface="Calibri"/>
                        <a:ea typeface="Calibri"/>
                        <a:cs typeface="Times New Roman"/>
                      </a:endParaRPr>
                    </a:p>
                  </a:txBody>
                  <a:tcPr marL="68580" marR="68580" marT="0" marB="0" anchor="b"/>
                </a:tc>
                <a:tc>
                  <a:txBody>
                    <a:bodyPr/>
                    <a:lstStyle/>
                    <a:p>
                      <a:r>
                        <a:rPr lang="el-GR" sz="1000" dirty="0" smtClean="0">
                          <a:latin typeface="Times New Roman" pitchFamily="18" charset="0"/>
                          <a:cs typeface="Times New Roman" pitchFamily="18" charset="0"/>
                        </a:rPr>
                        <a:t>0.0725***</a:t>
                      </a:r>
                    </a:p>
                    <a:p>
                      <a:r>
                        <a:rPr lang="el-GR" sz="1000" dirty="0" smtClean="0">
                          <a:latin typeface="Times New Roman" pitchFamily="18" charset="0"/>
                          <a:cs typeface="Times New Roman" pitchFamily="18" charset="0"/>
                        </a:rPr>
                        <a:t>(0.0152)</a:t>
                      </a:r>
                      <a:endParaRPr lang="el-GR" sz="1000" dirty="0">
                        <a:latin typeface="Times New Roman" pitchFamily="18" charset="0"/>
                        <a:cs typeface="Times New Roman" pitchFamily="18" charset="0"/>
                      </a:endParaRPr>
                    </a:p>
                  </a:txBody>
                  <a:tcPr marL="68580" marR="68580" marT="0" marB="0" anchor="b"/>
                </a:tc>
                <a:tc>
                  <a:txBody>
                    <a:bodyPr/>
                    <a:lstStyle/>
                    <a:p>
                      <a:r>
                        <a:rPr lang="el-GR" sz="1000" kern="1200" dirty="0" smtClean="0">
                          <a:solidFill>
                            <a:schemeClr val="dk1"/>
                          </a:solidFill>
                          <a:latin typeface="Times New Roman" pitchFamily="18" charset="0"/>
                          <a:ea typeface="+mn-ea"/>
                          <a:cs typeface="Times New Roman" pitchFamily="18" charset="0"/>
                        </a:rPr>
                        <a:t>0.0998***</a:t>
                      </a:r>
                      <a:endParaRPr lang="en-US" sz="1000" kern="1200" dirty="0" smtClean="0">
                        <a:solidFill>
                          <a:schemeClr val="dk1"/>
                        </a:solidFill>
                        <a:latin typeface="Times New Roman" pitchFamily="18" charset="0"/>
                        <a:ea typeface="+mn-ea"/>
                        <a:cs typeface="Times New Roman" pitchFamily="18" charset="0"/>
                      </a:endParaRPr>
                    </a:p>
                    <a:p>
                      <a:r>
                        <a:rPr lang="en-US" sz="1000" kern="1200" dirty="0" smtClean="0">
                          <a:solidFill>
                            <a:schemeClr val="dk1"/>
                          </a:solidFill>
                          <a:latin typeface="Times New Roman" pitchFamily="18" charset="0"/>
                          <a:ea typeface="+mn-ea"/>
                          <a:cs typeface="Times New Roman" pitchFamily="18" charset="0"/>
                        </a:rPr>
                        <a:t>(0.0164)</a:t>
                      </a:r>
                      <a:endParaRPr lang="el-GR" sz="1000" dirty="0">
                        <a:latin typeface="Times New Roman" pitchFamily="18" charset="0"/>
                        <a:cs typeface="Times New Roman" pitchFamily="18" charset="0"/>
                      </a:endParaRPr>
                    </a:p>
                  </a:txBody>
                  <a:tcPr/>
                </a:tc>
                <a:tc>
                  <a:txBody>
                    <a:bodyPr/>
                    <a:lstStyle/>
                    <a:p>
                      <a:r>
                        <a:rPr lang="el-GR" sz="1000" kern="1200" dirty="0" smtClean="0">
                          <a:solidFill>
                            <a:schemeClr val="dk1"/>
                          </a:solidFill>
                          <a:latin typeface="Times New Roman" pitchFamily="18" charset="0"/>
                          <a:ea typeface="+mn-ea"/>
                          <a:cs typeface="Times New Roman" pitchFamily="18" charset="0"/>
                        </a:rPr>
                        <a:t>0.0768***</a:t>
                      </a:r>
                      <a:endParaRPr lang="en-US" sz="1000" kern="1200" dirty="0" smtClean="0">
                        <a:solidFill>
                          <a:schemeClr val="dk1"/>
                        </a:solidFill>
                        <a:latin typeface="Times New Roman" pitchFamily="18" charset="0"/>
                        <a:ea typeface="+mn-ea"/>
                        <a:cs typeface="Times New Roman" pitchFamily="18" charset="0"/>
                      </a:endParaRPr>
                    </a:p>
                    <a:p>
                      <a:r>
                        <a:rPr lang="en-US" sz="1000" kern="1200" dirty="0" smtClean="0">
                          <a:solidFill>
                            <a:schemeClr val="dk1"/>
                          </a:solidFill>
                          <a:latin typeface="Times New Roman" pitchFamily="18" charset="0"/>
                          <a:ea typeface="+mn-ea"/>
                          <a:cs typeface="Times New Roman" pitchFamily="18" charset="0"/>
                        </a:rPr>
                        <a:t>(0.0146)</a:t>
                      </a:r>
                      <a:endParaRPr lang="el-GR" sz="1000" dirty="0">
                        <a:latin typeface="Times New Roman" pitchFamily="18" charset="0"/>
                        <a:cs typeface="Times New Roman" pitchFamily="18" charset="0"/>
                      </a:endParaRPr>
                    </a:p>
                  </a:txBody>
                  <a:tcPr/>
                </a:tc>
                <a:tc>
                  <a:txBody>
                    <a:bodyPr/>
                    <a:lstStyle/>
                    <a:p>
                      <a:r>
                        <a:rPr lang="el-GR" sz="1000" kern="1200" dirty="0" smtClean="0">
                          <a:solidFill>
                            <a:schemeClr val="dk1"/>
                          </a:solidFill>
                          <a:latin typeface="Times New Roman" pitchFamily="18" charset="0"/>
                          <a:ea typeface="+mn-ea"/>
                          <a:cs typeface="Times New Roman" pitchFamily="18" charset="0"/>
                        </a:rPr>
                        <a:t>0.0681*** </a:t>
                      </a:r>
                      <a:endParaRPr lang="en-US" sz="1000" kern="1200" dirty="0" smtClean="0">
                        <a:solidFill>
                          <a:schemeClr val="dk1"/>
                        </a:solidFill>
                        <a:latin typeface="Times New Roman" pitchFamily="18" charset="0"/>
                        <a:ea typeface="+mn-ea"/>
                        <a:cs typeface="Times New Roman" pitchFamily="18" charset="0"/>
                      </a:endParaRPr>
                    </a:p>
                    <a:p>
                      <a:r>
                        <a:rPr lang="el-GR" sz="1000" kern="1200" dirty="0" smtClean="0">
                          <a:solidFill>
                            <a:schemeClr val="dk1"/>
                          </a:solidFill>
                          <a:latin typeface="Times New Roman" pitchFamily="18" charset="0"/>
                          <a:ea typeface="+mn-ea"/>
                          <a:cs typeface="Times New Roman" pitchFamily="18" charset="0"/>
                        </a:rPr>
                        <a:t>(0.0168)</a:t>
                      </a:r>
                      <a:endParaRPr lang="el-GR" sz="1000" dirty="0">
                        <a:latin typeface="Times New Roman" pitchFamily="18" charset="0"/>
                        <a:cs typeface="Times New Roman" pitchFamily="18" charset="0"/>
                      </a:endParaRPr>
                    </a:p>
                  </a:txBody>
                  <a:tcPr/>
                </a:tc>
                <a:tc>
                  <a:txBody>
                    <a:bodyPr/>
                    <a:lstStyle/>
                    <a:p>
                      <a:r>
                        <a:rPr lang="el-GR" sz="1000" kern="1200" dirty="0" smtClean="0">
                          <a:solidFill>
                            <a:schemeClr val="dk1"/>
                          </a:solidFill>
                          <a:latin typeface="Times New Roman" pitchFamily="18" charset="0"/>
                          <a:ea typeface="+mn-ea"/>
                          <a:cs typeface="Times New Roman" pitchFamily="18" charset="0"/>
                        </a:rPr>
                        <a:t>0.0674***</a:t>
                      </a:r>
                      <a:endParaRPr lang="en-US" sz="1000" kern="1200" dirty="0" smtClean="0">
                        <a:solidFill>
                          <a:schemeClr val="dk1"/>
                        </a:solidFill>
                        <a:latin typeface="Times New Roman" pitchFamily="18" charset="0"/>
                        <a:ea typeface="+mn-ea"/>
                        <a:cs typeface="Times New Roman" pitchFamily="18" charset="0"/>
                      </a:endParaRPr>
                    </a:p>
                    <a:p>
                      <a:r>
                        <a:rPr lang="el-GR" sz="1000" kern="1200" dirty="0" smtClean="0">
                          <a:solidFill>
                            <a:schemeClr val="dk1"/>
                          </a:solidFill>
                          <a:latin typeface="Times New Roman" pitchFamily="18" charset="0"/>
                          <a:ea typeface="+mn-ea"/>
                          <a:cs typeface="Times New Roman" pitchFamily="18" charset="0"/>
                        </a:rPr>
                        <a:t>(0.0169)</a:t>
                      </a:r>
                      <a:endParaRPr lang="el-GR" sz="1000" dirty="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0.0702***</a:t>
                      </a:r>
                    </a:p>
                    <a:p>
                      <a:r>
                        <a:rPr lang="en-US" sz="1000" dirty="0" smtClean="0">
                          <a:latin typeface="Times New Roman" pitchFamily="18" charset="0"/>
                          <a:cs typeface="Times New Roman" pitchFamily="18" charset="0"/>
                        </a:rPr>
                        <a:t>(0.0155)</a:t>
                      </a:r>
                      <a:endParaRPr lang="el-GR" sz="1000" dirty="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0.0621***</a:t>
                      </a:r>
                    </a:p>
                    <a:p>
                      <a:r>
                        <a:rPr lang="en-US" sz="1000" dirty="0" smtClean="0">
                          <a:latin typeface="Times New Roman" pitchFamily="18" charset="0"/>
                          <a:cs typeface="Times New Roman" pitchFamily="18" charset="0"/>
                        </a:rPr>
                        <a:t>(0.0156)</a:t>
                      </a:r>
                      <a:endParaRPr lang="el-GR" sz="1000" dirty="0">
                        <a:latin typeface="Times New Roman" pitchFamily="18" charset="0"/>
                        <a:cs typeface="Times New Roman" pitchFamily="18" charset="0"/>
                      </a:endParaRPr>
                    </a:p>
                  </a:txBody>
                  <a:tcPr/>
                </a:tc>
              </a:tr>
              <a:tr h="217663">
                <a:tc>
                  <a:txBody>
                    <a:bodyPr/>
                    <a:lstStyle/>
                    <a:p>
                      <a:pPr>
                        <a:lnSpc>
                          <a:spcPct val="115000"/>
                        </a:lnSpc>
                        <a:spcAft>
                          <a:spcPts val="0"/>
                        </a:spcAft>
                      </a:pPr>
                      <a:r>
                        <a:rPr lang="el-GR" sz="1000" dirty="0" smtClean="0">
                          <a:solidFill>
                            <a:srgbClr val="000000"/>
                          </a:solidFill>
                          <a:latin typeface="Times New Roman"/>
                          <a:ea typeface="Times New Roman"/>
                          <a:cs typeface="Times New Roman"/>
                        </a:rPr>
                        <a:t>1</a:t>
                      </a:r>
                      <a:r>
                        <a:rPr lang="en-US" sz="1000" dirty="0" smtClean="0">
                          <a:solidFill>
                            <a:srgbClr val="000000"/>
                          </a:solidFill>
                          <a:latin typeface="Times New Roman"/>
                          <a:ea typeface="Times New Roman"/>
                          <a:cs typeface="Times New Roman"/>
                        </a:rPr>
                        <a:t>2</a:t>
                      </a:r>
                      <a:r>
                        <a:rPr lang="el-GR" sz="1000" dirty="0" smtClean="0">
                          <a:solidFill>
                            <a:srgbClr val="000000"/>
                          </a:solidFill>
                          <a:latin typeface="Times New Roman"/>
                          <a:ea typeface="Times New Roman"/>
                          <a:cs typeface="Times New Roman"/>
                        </a:rPr>
                        <a:t>. </a:t>
                      </a:r>
                      <a:r>
                        <a:rPr lang="el-GR" sz="1000" dirty="0">
                          <a:solidFill>
                            <a:srgbClr val="000000"/>
                          </a:solidFill>
                          <a:latin typeface="Times New Roman"/>
                          <a:ea typeface="Times New Roman"/>
                          <a:cs typeface="Times New Roman"/>
                        </a:rPr>
                        <a:t>SUNK</a:t>
                      </a:r>
                      <a:endParaRPr lang="el-GR" sz="1100" dirty="0">
                        <a:latin typeface="Calibri"/>
                        <a:ea typeface="Calibri"/>
                        <a:cs typeface="Times New Roman"/>
                      </a:endParaRPr>
                    </a:p>
                  </a:txBody>
                  <a:tcPr marL="68580" marR="68580" marT="0" marB="0" anchor="b"/>
                </a:tc>
                <a:tc>
                  <a:txBody>
                    <a:bodyPr/>
                    <a:lstStyle/>
                    <a:p>
                      <a:r>
                        <a:rPr lang="el-GR" sz="1000" dirty="0" smtClean="0">
                          <a:latin typeface="Times New Roman" pitchFamily="18" charset="0"/>
                          <a:cs typeface="Times New Roman" pitchFamily="18" charset="0"/>
                        </a:rPr>
                        <a:t>0.0016</a:t>
                      </a:r>
                    </a:p>
                    <a:p>
                      <a:r>
                        <a:rPr lang="el-GR" sz="1000" dirty="0" smtClean="0">
                          <a:latin typeface="Times New Roman" pitchFamily="18" charset="0"/>
                          <a:cs typeface="Times New Roman" pitchFamily="18" charset="0"/>
                        </a:rPr>
                        <a:t>(0.0025)</a:t>
                      </a:r>
                      <a:endParaRPr lang="el-GR" sz="1000" dirty="0">
                        <a:latin typeface="Times New Roman" pitchFamily="18" charset="0"/>
                        <a:cs typeface="Times New Roman" pitchFamily="18" charset="0"/>
                      </a:endParaRPr>
                    </a:p>
                  </a:txBody>
                  <a:tcPr marL="68580" marR="68580" marT="0" marB="0" anchor="b"/>
                </a:tc>
                <a:tc>
                  <a:txBody>
                    <a:bodyPr/>
                    <a:lstStyle/>
                    <a:p>
                      <a:r>
                        <a:rPr lang="el-GR" sz="1000" kern="1200" dirty="0" smtClean="0">
                          <a:solidFill>
                            <a:schemeClr val="dk1"/>
                          </a:solidFill>
                          <a:latin typeface="Times New Roman" pitchFamily="18" charset="0"/>
                          <a:ea typeface="+mn-ea"/>
                          <a:cs typeface="Times New Roman" pitchFamily="18" charset="0"/>
                        </a:rPr>
                        <a:t>-0.0014</a:t>
                      </a:r>
                      <a:endParaRPr lang="en-US" sz="1000" kern="1200" dirty="0" smtClean="0">
                        <a:solidFill>
                          <a:schemeClr val="dk1"/>
                        </a:solidFill>
                        <a:latin typeface="Times New Roman" pitchFamily="18" charset="0"/>
                        <a:ea typeface="+mn-ea"/>
                        <a:cs typeface="Times New Roman" pitchFamily="18" charset="0"/>
                      </a:endParaRPr>
                    </a:p>
                    <a:p>
                      <a:r>
                        <a:rPr lang="en-US" sz="1000" kern="1200" dirty="0" smtClean="0">
                          <a:solidFill>
                            <a:schemeClr val="dk1"/>
                          </a:solidFill>
                          <a:latin typeface="Times New Roman" pitchFamily="18" charset="0"/>
                          <a:ea typeface="+mn-ea"/>
                          <a:cs typeface="Times New Roman" pitchFamily="18" charset="0"/>
                        </a:rPr>
                        <a:t>(0.0026)</a:t>
                      </a:r>
                      <a:endParaRPr lang="el-GR" sz="1000" dirty="0">
                        <a:latin typeface="Times New Roman" pitchFamily="18" charset="0"/>
                        <a:cs typeface="Times New Roman" pitchFamily="18" charset="0"/>
                      </a:endParaRPr>
                    </a:p>
                  </a:txBody>
                  <a:tcPr/>
                </a:tc>
                <a:tc>
                  <a:txBody>
                    <a:bodyPr/>
                    <a:lstStyle/>
                    <a:p>
                      <a:r>
                        <a:rPr lang="en-US" sz="1000" kern="1200" dirty="0" smtClean="0">
                          <a:solidFill>
                            <a:schemeClr val="dk1"/>
                          </a:solidFill>
                          <a:latin typeface="Times New Roman" pitchFamily="18" charset="0"/>
                          <a:ea typeface="+mn-ea"/>
                          <a:cs typeface="Times New Roman" pitchFamily="18" charset="0"/>
                        </a:rPr>
                        <a:t>0.0013</a:t>
                      </a:r>
                    </a:p>
                    <a:p>
                      <a:r>
                        <a:rPr lang="en-US" sz="1000" kern="1200" dirty="0" smtClean="0">
                          <a:solidFill>
                            <a:schemeClr val="dk1"/>
                          </a:solidFill>
                          <a:latin typeface="Times New Roman" pitchFamily="18" charset="0"/>
                          <a:ea typeface="+mn-ea"/>
                          <a:cs typeface="Times New Roman" pitchFamily="18" charset="0"/>
                        </a:rPr>
                        <a:t>(0.0025)</a:t>
                      </a:r>
                      <a:endParaRPr lang="el-GR" sz="1000" dirty="0">
                        <a:latin typeface="Times New Roman" pitchFamily="18" charset="0"/>
                        <a:cs typeface="Times New Roman" pitchFamily="18" charset="0"/>
                      </a:endParaRPr>
                    </a:p>
                  </a:txBody>
                  <a:tcPr/>
                </a:tc>
                <a:tc>
                  <a:txBody>
                    <a:bodyPr/>
                    <a:lstStyle/>
                    <a:p>
                      <a:r>
                        <a:rPr lang="el-GR" sz="1000" kern="1200" dirty="0" smtClean="0">
                          <a:solidFill>
                            <a:schemeClr val="dk1"/>
                          </a:solidFill>
                          <a:latin typeface="Times New Roman" pitchFamily="18" charset="0"/>
                          <a:ea typeface="+mn-ea"/>
                          <a:cs typeface="Times New Roman" pitchFamily="18" charset="0"/>
                        </a:rPr>
                        <a:t>0.0004</a:t>
                      </a:r>
                      <a:endParaRPr lang="en-US" sz="1000" kern="1200" dirty="0" smtClean="0">
                        <a:solidFill>
                          <a:schemeClr val="dk1"/>
                        </a:solidFill>
                        <a:latin typeface="Times New Roman" pitchFamily="18" charset="0"/>
                        <a:ea typeface="+mn-ea"/>
                        <a:cs typeface="Times New Roman" pitchFamily="18" charset="0"/>
                      </a:endParaRPr>
                    </a:p>
                    <a:p>
                      <a:r>
                        <a:rPr lang="el-GR" sz="1000" kern="1200" dirty="0" smtClean="0">
                          <a:solidFill>
                            <a:schemeClr val="dk1"/>
                          </a:solidFill>
                          <a:latin typeface="Times New Roman" pitchFamily="18" charset="0"/>
                          <a:ea typeface="+mn-ea"/>
                          <a:cs typeface="Times New Roman" pitchFamily="18" charset="0"/>
                        </a:rPr>
                        <a:t>(0.0025)</a:t>
                      </a:r>
                      <a:endParaRPr lang="el-GR" sz="1000" dirty="0">
                        <a:latin typeface="Times New Roman" pitchFamily="18" charset="0"/>
                        <a:cs typeface="Times New Roman" pitchFamily="18" charset="0"/>
                      </a:endParaRPr>
                    </a:p>
                  </a:txBody>
                  <a:tcPr/>
                </a:tc>
                <a:tc>
                  <a:txBody>
                    <a:bodyPr/>
                    <a:lstStyle/>
                    <a:p>
                      <a:r>
                        <a:rPr lang="el-GR" sz="1000" kern="1200" dirty="0" smtClean="0">
                          <a:solidFill>
                            <a:schemeClr val="dk1"/>
                          </a:solidFill>
                          <a:latin typeface="Times New Roman" pitchFamily="18" charset="0"/>
                          <a:ea typeface="+mn-ea"/>
                          <a:cs typeface="Times New Roman" pitchFamily="18" charset="0"/>
                        </a:rPr>
                        <a:t>0.0004</a:t>
                      </a:r>
                      <a:endParaRPr lang="en-US" sz="1000" kern="1200" dirty="0" smtClean="0">
                        <a:solidFill>
                          <a:schemeClr val="dk1"/>
                        </a:solidFill>
                        <a:latin typeface="Times New Roman" pitchFamily="18" charset="0"/>
                        <a:ea typeface="+mn-ea"/>
                        <a:cs typeface="Times New Roman" pitchFamily="18" charset="0"/>
                      </a:endParaRPr>
                    </a:p>
                    <a:p>
                      <a:r>
                        <a:rPr lang="el-GR" sz="1000" kern="1200" dirty="0" smtClean="0">
                          <a:solidFill>
                            <a:schemeClr val="dk1"/>
                          </a:solidFill>
                          <a:latin typeface="Times New Roman" pitchFamily="18" charset="0"/>
                          <a:ea typeface="+mn-ea"/>
                          <a:cs typeface="Times New Roman" pitchFamily="18" charset="0"/>
                        </a:rPr>
                        <a:t>(0.0025)</a:t>
                      </a:r>
                      <a:endParaRPr lang="el-GR" sz="1000" dirty="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0.0143</a:t>
                      </a:r>
                    </a:p>
                    <a:p>
                      <a:r>
                        <a:rPr lang="en-US" sz="1000" dirty="0" smtClean="0">
                          <a:latin typeface="Times New Roman" pitchFamily="18" charset="0"/>
                          <a:cs typeface="Times New Roman" pitchFamily="18" charset="0"/>
                        </a:rPr>
                        <a:t>(0.0025)</a:t>
                      </a:r>
                      <a:endParaRPr lang="el-GR" sz="1000" dirty="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-0.0005</a:t>
                      </a:r>
                    </a:p>
                    <a:p>
                      <a:r>
                        <a:rPr lang="en-US" sz="1000" dirty="0" smtClean="0">
                          <a:latin typeface="Times New Roman" pitchFamily="18" charset="0"/>
                          <a:cs typeface="Times New Roman" pitchFamily="18" charset="0"/>
                        </a:rPr>
                        <a:t>(0.0025)</a:t>
                      </a:r>
                      <a:endParaRPr lang="el-GR" sz="1000" dirty="0">
                        <a:latin typeface="Times New Roman" pitchFamily="18" charset="0"/>
                        <a:cs typeface="Times New Roman" pitchFamily="18" charset="0"/>
                      </a:endParaRPr>
                    </a:p>
                  </a:txBody>
                  <a:tcPr/>
                </a:tc>
              </a:tr>
              <a:tr h="203710">
                <a:tc>
                  <a:txBody>
                    <a:bodyPr/>
                    <a:lstStyle/>
                    <a:p>
                      <a:pPr>
                        <a:lnSpc>
                          <a:spcPct val="115000"/>
                        </a:lnSpc>
                        <a:spcAft>
                          <a:spcPts val="0"/>
                        </a:spcAft>
                      </a:pPr>
                      <a:r>
                        <a:rPr lang="en-US" sz="1000" dirty="0" smtClean="0">
                          <a:latin typeface="Times New Roman" pitchFamily="18" charset="0"/>
                          <a:ea typeface="Calibri"/>
                          <a:cs typeface="Times New Roman" pitchFamily="18" charset="0"/>
                        </a:rPr>
                        <a:t>13. SMFP</a:t>
                      </a:r>
                      <a:endParaRPr lang="el-GR" sz="1000" dirty="0">
                        <a:latin typeface="Times New Roman" pitchFamily="18" charset="0"/>
                        <a:ea typeface="Calibri"/>
                        <a:cs typeface="Times New Roman" pitchFamily="18" charset="0"/>
                      </a:endParaRPr>
                    </a:p>
                  </a:txBody>
                  <a:tcPr marL="68580" marR="68580" marT="0" marB="0" anchor="b"/>
                </a:tc>
                <a:tc>
                  <a:txBody>
                    <a:bodyPr/>
                    <a:lstStyle/>
                    <a:p>
                      <a:r>
                        <a:rPr lang="el-GR" sz="1000" dirty="0" smtClean="0">
                          <a:latin typeface="Times New Roman" pitchFamily="18" charset="0"/>
                          <a:cs typeface="Times New Roman" pitchFamily="18" charset="0"/>
                        </a:rPr>
                        <a:t>0.1169***</a:t>
                      </a:r>
                    </a:p>
                    <a:p>
                      <a:r>
                        <a:rPr lang="el-GR" sz="1000" dirty="0" smtClean="0">
                          <a:latin typeface="Times New Roman" pitchFamily="18" charset="0"/>
                          <a:cs typeface="Times New Roman" pitchFamily="18" charset="0"/>
                        </a:rPr>
                        <a:t>(0.0202)</a:t>
                      </a:r>
                      <a:endParaRPr lang="el-GR" sz="1000" dirty="0">
                        <a:latin typeface="Times New Roman" pitchFamily="18" charset="0"/>
                        <a:cs typeface="Times New Roman" pitchFamily="18" charset="0"/>
                      </a:endParaRPr>
                    </a:p>
                  </a:txBody>
                  <a:tcPr marL="68580" marR="68580" marT="0" marB="0" anchor="b"/>
                </a:tc>
                <a:tc>
                  <a:txBody>
                    <a:bodyPr/>
                    <a:lstStyle/>
                    <a:p>
                      <a:r>
                        <a:rPr lang="en-US" dirty="0" smtClean="0"/>
                        <a:t>     </a:t>
                      </a:r>
                      <a:r>
                        <a:rPr lang="en-US" sz="1000" dirty="0" smtClean="0">
                          <a:latin typeface="Times New Roman" pitchFamily="18" charset="0"/>
                          <a:cs typeface="Times New Roman" pitchFamily="18" charset="0"/>
                        </a:rPr>
                        <a:t>-</a:t>
                      </a:r>
                      <a:endParaRPr lang="el-GR" sz="1000" dirty="0">
                        <a:latin typeface="Times New Roman" pitchFamily="18" charset="0"/>
                        <a:cs typeface="Times New Roman" pitchFamily="18" charset="0"/>
                      </a:endParaRPr>
                    </a:p>
                  </a:txBody>
                  <a:tcPr/>
                </a:tc>
                <a:tc>
                  <a:txBody>
                    <a:bodyPr/>
                    <a:lstStyle/>
                    <a:p>
                      <a:r>
                        <a:rPr lang="el-GR" sz="1000" kern="1200" dirty="0" smtClean="0">
                          <a:solidFill>
                            <a:schemeClr val="dk1"/>
                          </a:solidFill>
                          <a:latin typeface="Times New Roman" pitchFamily="18" charset="0"/>
                          <a:ea typeface="+mn-ea"/>
                          <a:cs typeface="Times New Roman" pitchFamily="18" charset="0"/>
                        </a:rPr>
                        <a:t>0.115***</a:t>
                      </a:r>
                      <a:endParaRPr lang="en-US" sz="1000" kern="1200" dirty="0" smtClean="0">
                        <a:solidFill>
                          <a:schemeClr val="dk1"/>
                        </a:solidFill>
                        <a:latin typeface="Times New Roman" pitchFamily="18" charset="0"/>
                        <a:ea typeface="+mn-ea"/>
                        <a:cs typeface="Times New Roman" pitchFamily="18" charset="0"/>
                      </a:endParaRPr>
                    </a:p>
                    <a:p>
                      <a:r>
                        <a:rPr lang="en-US" sz="1000" kern="1200" dirty="0" smtClean="0">
                          <a:solidFill>
                            <a:schemeClr val="dk1"/>
                          </a:solidFill>
                          <a:latin typeface="Times New Roman" pitchFamily="18" charset="0"/>
                          <a:ea typeface="+mn-ea"/>
                          <a:cs typeface="Times New Roman" pitchFamily="18" charset="0"/>
                        </a:rPr>
                        <a:t>(0.02)</a:t>
                      </a:r>
                      <a:endParaRPr lang="el-GR" sz="1000" dirty="0">
                        <a:latin typeface="Times New Roman" pitchFamily="18" charset="0"/>
                        <a:cs typeface="Times New Roman" pitchFamily="18" charset="0"/>
                      </a:endParaRPr>
                    </a:p>
                  </a:txBody>
                  <a:tcPr/>
                </a:tc>
                <a:tc>
                  <a:txBody>
                    <a:bodyPr/>
                    <a:lstStyle/>
                    <a:p>
                      <a:r>
                        <a:rPr lang="el-GR" sz="1000" kern="1200" dirty="0" smtClean="0">
                          <a:solidFill>
                            <a:schemeClr val="dk1"/>
                          </a:solidFill>
                          <a:latin typeface="Times New Roman" pitchFamily="18" charset="0"/>
                          <a:ea typeface="+mn-ea"/>
                          <a:cs typeface="Times New Roman" pitchFamily="18" charset="0"/>
                        </a:rPr>
                        <a:t>0.1323***</a:t>
                      </a:r>
                      <a:endParaRPr lang="en-US" sz="1000" kern="1200" dirty="0" smtClean="0">
                        <a:solidFill>
                          <a:schemeClr val="dk1"/>
                        </a:solidFill>
                        <a:latin typeface="Times New Roman" pitchFamily="18" charset="0"/>
                        <a:ea typeface="+mn-ea"/>
                        <a:cs typeface="Times New Roman" pitchFamily="18" charset="0"/>
                      </a:endParaRPr>
                    </a:p>
                    <a:p>
                      <a:r>
                        <a:rPr lang="el-GR" sz="1000" kern="1200" dirty="0" smtClean="0">
                          <a:solidFill>
                            <a:schemeClr val="dk1"/>
                          </a:solidFill>
                          <a:latin typeface="Times New Roman" pitchFamily="18" charset="0"/>
                          <a:ea typeface="+mn-ea"/>
                          <a:cs typeface="Times New Roman" pitchFamily="18" charset="0"/>
                        </a:rPr>
                        <a:t>(0.0218)</a:t>
                      </a:r>
                      <a:endParaRPr lang="el-GR" sz="1000" dirty="0">
                        <a:latin typeface="Times New Roman" pitchFamily="18" charset="0"/>
                        <a:cs typeface="Times New Roman" pitchFamily="18" charset="0"/>
                      </a:endParaRPr>
                    </a:p>
                  </a:txBody>
                  <a:tcPr/>
                </a:tc>
                <a:tc>
                  <a:txBody>
                    <a:bodyPr/>
                    <a:lstStyle/>
                    <a:p>
                      <a:r>
                        <a:rPr lang="el-GR" sz="1000" kern="1200" dirty="0" smtClean="0">
                          <a:solidFill>
                            <a:schemeClr val="dk1"/>
                          </a:solidFill>
                          <a:latin typeface="Times New Roman" pitchFamily="18" charset="0"/>
                          <a:ea typeface="+mn-ea"/>
                          <a:cs typeface="Times New Roman" pitchFamily="18" charset="0"/>
                        </a:rPr>
                        <a:t>0.1328***</a:t>
                      </a:r>
                      <a:endParaRPr lang="en-US" sz="1000" kern="1200" dirty="0" smtClean="0">
                        <a:solidFill>
                          <a:schemeClr val="dk1"/>
                        </a:solidFill>
                        <a:latin typeface="Times New Roman" pitchFamily="18" charset="0"/>
                        <a:ea typeface="+mn-ea"/>
                        <a:cs typeface="Times New Roman" pitchFamily="18" charset="0"/>
                      </a:endParaRPr>
                    </a:p>
                    <a:p>
                      <a:r>
                        <a:rPr lang="el-GR" sz="1000" kern="1200" dirty="0" smtClean="0">
                          <a:solidFill>
                            <a:schemeClr val="dk1"/>
                          </a:solidFill>
                          <a:latin typeface="Times New Roman" pitchFamily="18" charset="0"/>
                          <a:ea typeface="+mn-ea"/>
                          <a:cs typeface="Times New Roman" pitchFamily="18" charset="0"/>
                        </a:rPr>
                        <a:t>(0.0218)</a:t>
                      </a:r>
                      <a:endParaRPr lang="el-GR" sz="1000" dirty="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0.119***</a:t>
                      </a:r>
                    </a:p>
                    <a:p>
                      <a:r>
                        <a:rPr lang="en-US" sz="1000" dirty="0" smtClean="0">
                          <a:latin typeface="Times New Roman" pitchFamily="18" charset="0"/>
                          <a:cs typeface="Times New Roman" pitchFamily="18" charset="0"/>
                        </a:rPr>
                        <a:t>(0.0205)</a:t>
                      </a:r>
                      <a:endParaRPr lang="el-GR" sz="1000" dirty="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0.1084***</a:t>
                      </a:r>
                    </a:p>
                    <a:p>
                      <a:r>
                        <a:rPr lang="en-US" sz="1000" dirty="0" smtClean="0">
                          <a:latin typeface="Times New Roman" pitchFamily="18" charset="0"/>
                          <a:cs typeface="Times New Roman" pitchFamily="18" charset="0"/>
                        </a:rPr>
                        <a:t>(0.0256)</a:t>
                      </a:r>
                      <a:endParaRPr lang="el-GR" sz="1000" dirty="0">
                        <a:latin typeface="Times New Roman" pitchFamily="18" charset="0"/>
                        <a:cs typeface="Times New Roman" pitchFamily="18" charset="0"/>
                      </a:endParaRPr>
                    </a:p>
                  </a:txBody>
                  <a:tcPr/>
                </a:tc>
              </a:tr>
              <a:tr h="217663">
                <a:tc>
                  <a:txBody>
                    <a:bodyPr/>
                    <a:lstStyle/>
                    <a:p>
                      <a:pPr algn="l">
                        <a:lnSpc>
                          <a:spcPct val="115000"/>
                        </a:lnSpc>
                        <a:spcAft>
                          <a:spcPts val="0"/>
                        </a:spcAft>
                      </a:pPr>
                      <a:r>
                        <a:rPr lang="el-GR" sz="1000" dirty="0">
                          <a:solidFill>
                            <a:srgbClr val="000000"/>
                          </a:solidFill>
                          <a:latin typeface="Times New Roman"/>
                          <a:ea typeface="Times New Roman"/>
                          <a:cs typeface="Times New Roman"/>
                        </a:rPr>
                        <a:t>CONSTANT</a:t>
                      </a:r>
                      <a:endParaRPr lang="el-GR" sz="1100" dirty="0">
                        <a:latin typeface="Calibri"/>
                        <a:ea typeface="Calibri"/>
                        <a:cs typeface="Times New Roman"/>
                      </a:endParaRPr>
                    </a:p>
                  </a:txBody>
                  <a:tcPr marL="68580" marR="68580" marT="0" marB="0" anchor="b"/>
                </a:tc>
                <a:tc>
                  <a:txBody>
                    <a:bodyPr/>
                    <a:lstStyle/>
                    <a:p>
                      <a:r>
                        <a:rPr lang="el-GR" sz="1000" dirty="0" smtClean="0">
                          <a:latin typeface="Times New Roman" pitchFamily="18" charset="0"/>
                          <a:cs typeface="Times New Roman" pitchFamily="18" charset="0"/>
                        </a:rPr>
                        <a:t>-0.091***</a:t>
                      </a:r>
                    </a:p>
                    <a:p>
                      <a:r>
                        <a:rPr lang="el-GR" sz="1000" dirty="0" smtClean="0">
                          <a:latin typeface="Times New Roman" pitchFamily="18" charset="0"/>
                          <a:cs typeface="Times New Roman" pitchFamily="18" charset="0"/>
                        </a:rPr>
                        <a:t>(0.0243)</a:t>
                      </a:r>
                      <a:endParaRPr lang="el-GR" sz="1000" dirty="0">
                        <a:latin typeface="Times New Roman" pitchFamily="18" charset="0"/>
                        <a:cs typeface="Times New Roman" pitchFamily="18" charset="0"/>
                      </a:endParaRPr>
                    </a:p>
                  </a:txBody>
                  <a:tcPr marL="68580" marR="68580" marT="0" marB="0" anchor="b"/>
                </a:tc>
                <a:tc>
                  <a:txBody>
                    <a:bodyPr/>
                    <a:lstStyle/>
                    <a:p>
                      <a:r>
                        <a:rPr lang="el-GR" sz="1000" kern="1200" dirty="0" smtClean="0">
                          <a:solidFill>
                            <a:schemeClr val="dk1"/>
                          </a:solidFill>
                          <a:latin typeface="Times New Roman" pitchFamily="18" charset="0"/>
                          <a:ea typeface="+mn-ea"/>
                          <a:cs typeface="Times New Roman" pitchFamily="18" charset="0"/>
                        </a:rPr>
                        <a:t>0.0421***</a:t>
                      </a:r>
                      <a:endParaRPr lang="en-US" sz="1000" kern="1200" dirty="0" smtClean="0">
                        <a:solidFill>
                          <a:schemeClr val="dk1"/>
                        </a:solidFill>
                        <a:latin typeface="Times New Roman" pitchFamily="18" charset="0"/>
                        <a:ea typeface="+mn-ea"/>
                        <a:cs typeface="Times New Roman" pitchFamily="18" charset="0"/>
                      </a:endParaRPr>
                    </a:p>
                    <a:p>
                      <a:r>
                        <a:rPr lang="en-US" sz="1000" kern="1200" dirty="0" smtClean="0">
                          <a:solidFill>
                            <a:schemeClr val="dk1"/>
                          </a:solidFill>
                          <a:latin typeface="Times New Roman" pitchFamily="18" charset="0"/>
                          <a:ea typeface="+mn-ea"/>
                          <a:cs typeface="Times New Roman" pitchFamily="18" charset="0"/>
                        </a:rPr>
                        <a:t>(0.0058)</a:t>
                      </a:r>
                      <a:endParaRPr lang="el-GR" sz="1000" dirty="0">
                        <a:latin typeface="Times New Roman" pitchFamily="18" charset="0"/>
                        <a:cs typeface="Times New Roman" pitchFamily="18" charset="0"/>
                      </a:endParaRPr>
                    </a:p>
                  </a:txBody>
                  <a:tcPr/>
                </a:tc>
                <a:tc>
                  <a:txBody>
                    <a:bodyPr/>
                    <a:lstStyle/>
                    <a:p>
                      <a:r>
                        <a:rPr lang="en-US" sz="1000" kern="1200" dirty="0" smtClean="0">
                          <a:solidFill>
                            <a:schemeClr val="dk1"/>
                          </a:solidFill>
                          <a:latin typeface="Times New Roman" pitchFamily="18" charset="0"/>
                          <a:ea typeface="+mn-ea"/>
                          <a:cs typeface="Times New Roman" pitchFamily="18" charset="0"/>
                        </a:rPr>
                        <a:t>-0.092*** </a:t>
                      </a:r>
                    </a:p>
                    <a:p>
                      <a:r>
                        <a:rPr lang="en-US" sz="1000" kern="1200" dirty="0" smtClean="0">
                          <a:solidFill>
                            <a:schemeClr val="dk1"/>
                          </a:solidFill>
                          <a:latin typeface="Times New Roman" pitchFamily="18" charset="0"/>
                          <a:ea typeface="+mn-ea"/>
                          <a:cs typeface="Times New Roman" pitchFamily="18" charset="0"/>
                        </a:rPr>
                        <a:t>(0.0242)</a:t>
                      </a:r>
                      <a:endParaRPr lang="el-GR" sz="1000" dirty="0">
                        <a:latin typeface="Times New Roman" pitchFamily="18" charset="0"/>
                        <a:cs typeface="Times New Roman" pitchFamily="18" charset="0"/>
                      </a:endParaRPr>
                    </a:p>
                  </a:txBody>
                  <a:tcPr/>
                </a:tc>
                <a:tc>
                  <a:txBody>
                    <a:bodyPr/>
                    <a:lstStyle/>
                    <a:p>
                      <a:r>
                        <a:rPr lang="en-US" sz="1800" kern="1200" dirty="0" smtClean="0">
                          <a:solidFill>
                            <a:schemeClr val="dk1"/>
                          </a:solidFill>
                          <a:latin typeface="+mn-lt"/>
                          <a:ea typeface="+mn-ea"/>
                          <a:cs typeface="+mn-cs"/>
                        </a:rPr>
                        <a:t> </a:t>
                      </a:r>
                      <a:r>
                        <a:rPr lang="en-US" sz="1000" kern="1200" dirty="0" smtClean="0">
                          <a:solidFill>
                            <a:schemeClr val="dk1"/>
                          </a:solidFill>
                          <a:latin typeface="Times New Roman" pitchFamily="18" charset="0"/>
                          <a:ea typeface="+mn-ea"/>
                          <a:cs typeface="Times New Roman" pitchFamily="18" charset="0"/>
                        </a:rPr>
                        <a:t>-0.11*** </a:t>
                      </a:r>
                    </a:p>
                    <a:p>
                      <a:r>
                        <a:rPr lang="el-GR" sz="1000" kern="1200" dirty="0" smtClean="0">
                          <a:solidFill>
                            <a:schemeClr val="dk1"/>
                          </a:solidFill>
                          <a:latin typeface="Times New Roman" pitchFamily="18" charset="0"/>
                          <a:ea typeface="+mn-ea"/>
                          <a:cs typeface="Times New Roman" pitchFamily="18" charset="0"/>
                        </a:rPr>
                        <a:t>(0.0251) </a:t>
                      </a:r>
                      <a:endParaRPr lang="el-GR" sz="1000" dirty="0">
                        <a:latin typeface="Times New Roman" pitchFamily="18" charset="0"/>
                        <a:cs typeface="Times New Roman" pitchFamily="18" charset="0"/>
                      </a:endParaRPr>
                    </a:p>
                  </a:txBody>
                  <a:tcPr/>
                </a:tc>
                <a:tc>
                  <a:txBody>
                    <a:bodyPr/>
                    <a:lstStyle/>
                    <a:p>
                      <a:r>
                        <a:rPr lang="en-US" sz="1000" kern="1200" dirty="0" smtClean="0">
                          <a:solidFill>
                            <a:schemeClr val="dk1"/>
                          </a:solidFill>
                          <a:latin typeface="Times New Roman" pitchFamily="18" charset="0"/>
                          <a:ea typeface="+mn-ea"/>
                          <a:cs typeface="Times New Roman" pitchFamily="18" charset="0"/>
                        </a:rPr>
                        <a:t>-0.1069***</a:t>
                      </a:r>
                    </a:p>
                    <a:p>
                      <a:r>
                        <a:rPr lang="en-US" sz="1000" kern="1200" dirty="0" smtClean="0">
                          <a:solidFill>
                            <a:schemeClr val="dk1"/>
                          </a:solidFill>
                          <a:latin typeface="Times New Roman" pitchFamily="18" charset="0"/>
                          <a:ea typeface="+mn-ea"/>
                          <a:cs typeface="Times New Roman" pitchFamily="18" charset="0"/>
                        </a:rPr>
                        <a:t>(0.0251)</a:t>
                      </a:r>
                      <a:endParaRPr lang="el-GR" sz="1000" dirty="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-0.0925***</a:t>
                      </a:r>
                    </a:p>
                    <a:p>
                      <a:r>
                        <a:rPr lang="en-US" sz="1000" dirty="0" smtClean="0">
                          <a:latin typeface="Times New Roman" pitchFamily="18" charset="0"/>
                          <a:cs typeface="Times New Roman" pitchFamily="18" charset="0"/>
                        </a:rPr>
                        <a:t>(0.0244)</a:t>
                      </a:r>
                    </a:p>
                  </a:txBody>
                  <a:tcPr/>
                </a:tc>
                <a:tc>
                  <a:txBody>
                    <a:bodyPr/>
                    <a:lstStyle/>
                    <a:p>
                      <a:r>
                        <a:rPr lang="en-US" sz="1000" dirty="0" smtClean="0">
                          <a:latin typeface="Times New Roman" pitchFamily="18" charset="0"/>
                          <a:cs typeface="Times New Roman" pitchFamily="18" charset="0"/>
                        </a:rPr>
                        <a:t>-0.0927***</a:t>
                      </a:r>
                    </a:p>
                    <a:p>
                      <a:r>
                        <a:rPr lang="en-US" sz="1000" dirty="0" smtClean="0">
                          <a:latin typeface="Times New Roman" pitchFamily="18" charset="0"/>
                          <a:cs typeface="Times New Roman" pitchFamily="18" charset="0"/>
                        </a:rPr>
                        <a:t>(0.0262)</a:t>
                      </a:r>
                      <a:endParaRPr lang="el-GR" sz="1000" dirty="0">
                        <a:latin typeface="Times New Roman" pitchFamily="18" charset="0"/>
                        <a:cs typeface="Times New Roman" pitchFamily="18" charset="0"/>
                      </a:endParaRPr>
                    </a:p>
                  </a:txBody>
                  <a:tcPr/>
                </a:tc>
              </a:tr>
              <a:tr h="197617">
                <a:tc>
                  <a:txBody>
                    <a:bodyPr/>
                    <a:lstStyle/>
                    <a:p>
                      <a:pPr>
                        <a:lnSpc>
                          <a:spcPct val="115000"/>
                        </a:lnSpc>
                        <a:spcAft>
                          <a:spcPts val="0"/>
                        </a:spcAft>
                      </a:pPr>
                      <a:r>
                        <a:rPr lang="el-GR" sz="1000" dirty="0" smtClean="0">
                          <a:solidFill>
                            <a:srgbClr val="000000"/>
                          </a:solidFill>
                          <a:latin typeface="Times New Roman"/>
                          <a:ea typeface="Times New Roman"/>
                          <a:cs typeface="Times New Roman"/>
                        </a:rPr>
                        <a:t>R</a:t>
                      </a:r>
                      <a:r>
                        <a:rPr lang="el-GR" sz="1000" baseline="30000" dirty="0" smtClean="0">
                          <a:solidFill>
                            <a:srgbClr val="000000"/>
                          </a:solidFill>
                          <a:latin typeface="Times New Roman"/>
                          <a:ea typeface="Times New Roman"/>
                          <a:cs typeface="Times New Roman"/>
                        </a:rPr>
                        <a:t>2</a:t>
                      </a:r>
                      <a:r>
                        <a:rPr lang="el-GR" sz="1000" baseline="0" dirty="0" smtClean="0">
                          <a:solidFill>
                            <a:srgbClr val="000000"/>
                          </a:solidFill>
                          <a:latin typeface="Times New Roman"/>
                          <a:ea typeface="Times New Roman"/>
                          <a:cs typeface="Times New Roman"/>
                        </a:rPr>
                        <a:t>/</a:t>
                      </a:r>
                      <a:r>
                        <a:rPr lang="en-US" sz="1000" dirty="0" smtClean="0">
                          <a:solidFill>
                            <a:srgbClr val="000000"/>
                          </a:solidFill>
                          <a:latin typeface="Times New Roman" pitchFamily="18" charset="0"/>
                          <a:ea typeface="Times New Roman"/>
                          <a:cs typeface="Times New Roman" pitchFamily="18" charset="0"/>
                        </a:rPr>
                        <a:t>F</a:t>
                      </a:r>
                      <a:r>
                        <a:rPr lang="el-GR" sz="1000" dirty="0" smtClean="0">
                          <a:solidFill>
                            <a:srgbClr val="000000"/>
                          </a:solidFill>
                          <a:latin typeface="Times New Roman" pitchFamily="18" charset="0"/>
                          <a:ea typeface="Times New Roman"/>
                          <a:cs typeface="Times New Roman" pitchFamily="18" charset="0"/>
                        </a:rPr>
                        <a:t> </a:t>
                      </a:r>
                      <a:r>
                        <a:rPr lang="en-US" sz="1000" dirty="0" smtClean="0">
                          <a:solidFill>
                            <a:srgbClr val="000000"/>
                          </a:solidFill>
                          <a:latin typeface="Times New Roman" pitchFamily="18" charset="0"/>
                          <a:ea typeface="Times New Roman"/>
                          <a:cs typeface="Times New Roman" pitchFamily="18" charset="0"/>
                        </a:rPr>
                        <a:t>time</a:t>
                      </a:r>
                      <a:r>
                        <a:rPr lang="en-US" sz="1000" baseline="0" dirty="0" smtClean="0">
                          <a:solidFill>
                            <a:srgbClr val="000000"/>
                          </a:solidFill>
                          <a:latin typeface="Times New Roman" pitchFamily="18" charset="0"/>
                          <a:ea typeface="Times New Roman"/>
                          <a:cs typeface="Times New Roman" pitchFamily="18" charset="0"/>
                        </a:rPr>
                        <a:t> effects</a:t>
                      </a:r>
                      <a:endParaRPr lang="en-US" sz="1000" baseline="30000" dirty="0" smtClean="0">
                        <a:solidFill>
                          <a:srgbClr val="000000"/>
                        </a:solidFill>
                        <a:latin typeface="Times New Roman"/>
                        <a:ea typeface="Times New Roman"/>
                        <a:cs typeface="Times New Roman"/>
                      </a:endParaRPr>
                    </a:p>
                  </a:txBody>
                  <a:tcPr marL="68580" marR="68580" marT="0" marB="0" anchor="b"/>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000" dirty="0" smtClean="0">
                          <a:latin typeface="Times New Roman" pitchFamily="18" charset="0"/>
                          <a:cs typeface="Times New Roman" pitchFamily="18" charset="0"/>
                        </a:rPr>
                        <a:t>0.6905</a:t>
                      </a:r>
                      <a:r>
                        <a:rPr lang="en-US" sz="1000" dirty="0" smtClean="0">
                          <a:latin typeface="Times New Roman" pitchFamily="18" charset="0"/>
                          <a:cs typeface="Times New Roman" pitchFamily="18" charset="0"/>
                        </a:rPr>
                        <a:t>/</a:t>
                      </a:r>
                      <a:r>
                        <a:rPr lang="en-US" sz="1000" kern="1200" dirty="0" smtClean="0">
                          <a:solidFill>
                            <a:srgbClr val="000000"/>
                          </a:solidFill>
                          <a:latin typeface="Times New Roman" pitchFamily="18" charset="0"/>
                          <a:ea typeface="+mn-ea"/>
                          <a:cs typeface="Times New Roman" pitchFamily="18" charset="0"/>
                        </a:rPr>
                        <a:t>1.9</a:t>
                      </a:r>
                      <a:endParaRPr lang="el-GR" sz="1000" dirty="0" smtClean="0">
                        <a:latin typeface="Times New Roman" pitchFamily="18" charset="0"/>
                        <a:ea typeface="Calibri"/>
                        <a:cs typeface="Times New Roman" pitchFamily="18" charset="0"/>
                      </a:endParaRPr>
                    </a:p>
                    <a:p>
                      <a:endParaRPr lang="el-GR" sz="1000" dirty="0">
                        <a:latin typeface="Times New Roman" pitchFamily="18" charset="0"/>
                        <a:cs typeface="Times New Roman" pitchFamily="18" charset="0"/>
                      </a:endParaRPr>
                    </a:p>
                  </a:txBody>
                  <a:tcPr marL="68580" marR="68580" marT="0" marB="0" anchor="b"/>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latin typeface="Times New Roman" pitchFamily="18" charset="0"/>
                          <a:cs typeface="Times New Roman" pitchFamily="18" charset="0"/>
                        </a:rPr>
                        <a:t>0.6195/</a:t>
                      </a:r>
                      <a:r>
                        <a:rPr lang="en-US" sz="1000" kern="1200" dirty="0" smtClean="0">
                          <a:solidFill>
                            <a:schemeClr val="dk1"/>
                          </a:solidFill>
                          <a:latin typeface="Times New Roman" pitchFamily="18" charset="0"/>
                          <a:ea typeface="+mn-ea"/>
                          <a:cs typeface="Times New Roman" pitchFamily="18" charset="0"/>
                        </a:rPr>
                        <a:t>1.5</a:t>
                      </a:r>
                      <a:endParaRPr lang="el-GR" sz="1000" dirty="0" smtClean="0">
                        <a:latin typeface="Times New Roman" pitchFamily="18" charset="0"/>
                        <a:cs typeface="Times New Roman" pitchFamily="18" charset="0"/>
                      </a:endParaRPr>
                    </a:p>
                    <a:p>
                      <a:endParaRPr lang="el-GR" sz="1000" dirty="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0.6851/1.8</a:t>
                      </a:r>
                      <a:endParaRPr lang="el-GR" sz="1000" dirty="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0.6927/2</a:t>
                      </a:r>
                      <a:endParaRPr lang="el-GR" sz="1000" dirty="0">
                        <a:latin typeface="Times New Roman" pitchFamily="18" charset="0"/>
                        <a:cs typeface="Times New Roman" pitchFamily="18" charset="0"/>
                      </a:endParaRPr>
                    </a:p>
                  </a:txBody>
                  <a:tcPr/>
                </a:tc>
                <a:tc>
                  <a:txBody>
                    <a:bodyPr/>
                    <a:lstStyle/>
                    <a:p>
                      <a:r>
                        <a:rPr lang="el-GR" sz="1000" kern="1200" dirty="0" smtClean="0">
                          <a:solidFill>
                            <a:schemeClr val="dk1"/>
                          </a:solidFill>
                          <a:latin typeface="Times New Roman" pitchFamily="18" charset="0"/>
                          <a:ea typeface="+mn-ea"/>
                          <a:cs typeface="Times New Roman" pitchFamily="18" charset="0"/>
                        </a:rPr>
                        <a:t>0.6935</a:t>
                      </a:r>
                      <a:r>
                        <a:rPr lang="en-US" sz="1000" kern="1200" dirty="0" smtClean="0">
                          <a:solidFill>
                            <a:schemeClr val="dk1"/>
                          </a:solidFill>
                          <a:latin typeface="Times New Roman" pitchFamily="18" charset="0"/>
                          <a:ea typeface="+mn-ea"/>
                          <a:cs typeface="Times New Roman" pitchFamily="18" charset="0"/>
                        </a:rPr>
                        <a:t>/2</a:t>
                      </a:r>
                      <a:endParaRPr lang="el-GR" sz="1000" dirty="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0.6946/2.1</a:t>
                      </a:r>
                      <a:endParaRPr lang="el-GR" sz="1000" dirty="0">
                        <a:latin typeface="Times New Roman" pitchFamily="18" charset="0"/>
                        <a:cs typeface="Times New Roman" pitchFamily="18" charset="0"/>
                      </a:endParaRPr>
                    </a:p>
                  </a:txBody>
                  <a:tcPr/>
                </a:tc>
                <a:tc>
                  <a:txBody>
                    <a:bodyPr/>
                    <a:lstStyle/>
                    <a:p>
                      <a:r>
                        <a:rPr lang="en-US" sz="1000" dirty="0" smtClean="0">
                          <a:latin typeface="Times New Roman" pitchFamily="18" charset="0"/>
                          <a:cs typeface="Times New Roman" pitchFamily="18" charset="0"/>
                        </a:rPr>
                        <a:t>0.7009/2.3</a:t>
                      </a:r>
                      <a:endParaRPr lang="el-GR" sz="10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latin typeface="Times New Roman" pitchFamily="18" charset="0"/>
                <a:cs typeface="Times New Roman" pitchFamily="18" charset="0"/>
              </a:rPr>
              <a:t>Περίγραμμα παρουσίασης του άρθρου</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a:xfrm>
            <a:off x="571472" y="1285860"/>
            <a:ext cx="8158162" cy="4883153"/>
          </a:xfrm>
        </p:spPr>
        <p:txBody>
          <a:bodyPr>
            <a:normAutofit/>
          </a:bodyPr>
          <a:lstStyle/>
          <a:p>
            <a:pPr algn="just">
              <a:buFont typeface="Wingdings" pitchFamily="2" charset="2"/>
              <a:buChar char="q"/>
            </a:pPr>
            <a:r>
              <a:rPr lang="el-GR" sz="1800" dirty="0" smtClean="0">
                <a:latin typeface="Times New Roman" pitchFamily="18" charset="0"/>
                <a:cs typeface="Times New Roman" pitchFamily="18" charset="0"/>
              </a:rPr>
              <a:t>Εισαγωγή</a:t>
            </a:r>
          </a:p>
          <a:p>
            <a:pPr algn="just">
              <a:buFont typeface="Wingdings" pitchFamily="2" charset="2"/>
              <a:buChar char="q"/>
            </a:pPr>
            <a:r>
              <a:rPr lang="el-GR" sz="1800" dirty="0" smtClean="0">
                <a:latin typeface="Times New Roman" pitchFamily="18" charset="0"/>
                <a:cs typeface="Times New Roman" pitchFamily="18" charset="0"/>
              </a:rPr>
              <a:t>Θεωρία και Υποθέσεις</a:t>
            </a:r>
          </a:p>
          <a:p>
            <a:pPr algn="just">
              <a:buFont typeface="Wingdings" pitchFamily="2" charset="2"/>
              <a:buChar char="q"/>
            </a:pPr>
            <a:r>
              <a:rPr lang="el-GR" sz="1800" dirty="0" smtClean="0">
                <a:latin typeface="Times New Roman" pitchFamily="18" charset="0"/>
                <a:cs typeface="Times New Roman" pitchFamily="18" charset="0"/>
              </a:rPr>
              <a:t>Δεδομένα και Μεταβλητές</a:t>
            </a:r>
          </a:p>
          <a:p>
            <a:pPr algn="just">
              <a:buFont typeface="Wingdings" pitchFamily="2" charset="2"/>
              <a:buChar char="q"/>
            </a:pPr>
            <a:r>
              <a:rPr lang="el-GR" sz="1800" dirty="0" smtClean="0">
                <a:latin typeface="Times New Roman" pitchFamily="18" charset="0"/>
                <a:cs typeface="Times New Roman" pitchFamily="18" charset="0"/>
              </a:rPr>
              <a:t>Εμπειρικές Μέθοδοι</a:t>
            </a:r>
            <a:endParaRPr lang="el-GR" sz="1800" dirty="0">
              <a:latin typeface="Times New Roman" pitchFamily="18" charset="0"/>
              <a:cs typeface="Times New Roman" pitchFamily="18" charset="0"/>
            </a:endParaRPr>
          </a:p>
          <a:p>
            <a:pPr algn="just">
              <a:buFont typeface="Wingdings" pitchFamily="2" charset="2"/>
              <a:buChar char="q"/>
            </a:pPr>
            <a:r>
              <a:rPr lang="el-GR" sz="1800" dirty="0" smtClean="0">
                <a:latin typeface="Times New Roman" pitchFamily="18" charset="0"/>
                <a:cs typeface="Times New Roman" pitchFamily="18" charset="0"/>
              </a:rPr>
              <a:t>Εμπειρικά Αποτελέσματα</a:t>
            </a:r>
            <a:endParaRPr lang="el-GR" sz="1800" dirty="0">
              <a:latin typeface="Times New Roman" pitchFamily="18" charset="0"/>
              <a:cs typeface="Times New Roman" pitchFamily="18" charset="0"/>
            </a:endParaRPr>
          </a:p>
          <a:p>
            <a:pPr algn="just">
              <a:buFont typeface="Wingdings" pitchFamily="2" charset="2"/>
              <a:buChar char="q"/>
            </a:pPr>
            <a:endParaRPr lang="el-GR" sz="1800" dirty="0">
              <a:latin typeface="Times New Roman" pitchFamily="18" charset="0"/>
              <a:cs typeface="Times New Roman" pitchFamily="18" charset="0"/>
            </a:endParaRPr>
          </a:p>
          <a:p>
            <a:pPr algn="just">
              <a:buFont typeface="Wingdings" pitchFamily="2" charset="2"/>
              <a:buChar char="q"/>
            </a:pPr>
            <a:r>
              <a:rPr lang="el-GR" sz="1800" dirty="0" smtClean="0">
                <a:latin typeface="Times New Roman" pitchFamily="18" charset="0"/>
                <a:cs typeface="Times New Roman" pitchFamily="18" charset="0"/>
              </a:rPr>
              <a:t>Συμπεράσματα/Προτάσεις Πολιτικής</a:t>
            </a:r>
            <a:endParaRPr lang="el-GR" sz="1800" dirty="0">
              <a:latin typeface="Times New Roman" pitchFamily="18" charset="0"/>
              <a:cs typeface="Times New Roman" pitchFamily="18" charset="0"/>
            </a:endParaRPr>
          </a:p>
          <a:p>
            <a:pPr>
              <a:buFont typeface="Wingdings" pitchFamily="2" charset="2"/>
              <a:buChar char="q"/>
            </a:pPr>
            <a:endParaRPr lang="el-GR" sz="2400" b="1" dirty="0">
              <a:latin typeface="Times New Roman" pitchFamily="18" charset="0"/>
              <a:cs typeface="Times New Roman" pitchFamily="18" charset="0"/>
            </a:endParaRPr>
          </a:p>
          <a:p>
            <a:pPr>
              <a:buNone/>
            </a:pPr>
            <a:endParaRPr lang="el-GR" sz="24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2400" b="1" dirty="0" smtClean="0">
                <a:latin typeface="Times New Roman" pitchFamily="18" charset="0"/>
                <a:cs typeface="Times New Roman" pitchFamily="18" charset="0"/>
              </a:rPr>
              <a:t>6.</a:t>
            </a:r>
            <a:r>
              <a:rPr lang="el-GR" sz="2400" b="1" dirty="0" smtClean="0">
                <a:latin typeface="Times New Roman" pitchFamily="18" charset="0"/>
                <a:cs typeface="Times New Roman" pitchFamily="18" charset="0"/>
              </a:rPr>
              <a:t> Συμπεράσματα</a:t>
            </a:r>
            <a:r>
              <a:rPr lang="en-US" sz="2400" b="1" dirty="0" smtClean="0">
                <a:latin typeface="Times New Roman" pitchFamily="18" charset="0"/>
                <a:cs typeface="Times New Roman" pitchFamily="18" charset="0"/>
              </a:rPr>
              <a:t>/</a:t>
            </a:r>
            <a:r>
              <a:rPr lang="el-GR" sz="2400" b="1" dirty="0" smtClean="0">
                <a:latin typeface="Times New Roman" pitchFamily="18" charset="0"/>
                <a:cs typeface="Times New Roman" pitchFamily="18" charset="0"/>
              </a:rPr>
              <a:t>Προτάσεις πολιτικής</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a:xfrm>
            <a:off x="500034" y="1428736"/>
            <a:ext cx="8358246" cy="5286412"/>
          </a:xfrm>
        </p:spPr>
        <p:txBody>
          <a:bodyPr>
            <a:normAutofit fontScale="25000" lnSpcReduction="20000"/>
          </a:bodyPr>
          <a:lstStyle/>
          <a:p>
            <a:pPr algn="just">
              <a:buFont typeface="Wingdings" pitchFamily="2" charset="2"/>
              <a:buChar char="q"/>
            </a:pPr>
            <a:r>
              <a:rPr lang="el-GR" sz="5600" dirty="0" smtClean="0">
                <a:latin typeface="Times New Roman" pitchFamily="18" charset="0"/>
                <a:cs typeface="Times New Roman" pitchFamily="18" charset="0"/>
              </a:rPr>
              <a:t>Πρώτα, μία εφαρμογή της </a:t>
            </a:r>
            <a:r>
              <a:rPr lang="en-US" sz="5600" dirty="0" smtClean="0">
                <a:latin typeface="Times New Roman" pitchFamily="18" charset="0"/>
                <a:cs typeface="Times New Roman" pitchFamily="18" charset="0"/>
              </a:rPr>
              <a:t>variance decomposition</a:t>
            </a:r>
            <a:r>
              <a:rPr lang="el-GR" sz="5600" dirty="0" smtClean="0">
                <a:latin typeface="Times New Roman" pitchFamily="18" charset="0"/>
                <a:cs typeface="Times New Roman" pitchFamily="18" charset="0"/>
              </a:rPr>
              <a:t> στην είσοδο των επιχειρήσεων δείχνει ότι απαραίτητη προσοχή θα πρέπει να δοθεί σε ότι αφορά τα περιφερειακά αποτελέσματα αλλά και τα αποτελέσματα του χρόνου τα οποία είναι στατιστικά σημαντικά</a:t>
            </a:r>
          </a:p>
          <a:p>
            <a:pPr algn="just">
              <a:buFont typeface="Wingdings" pitchFamily="2" charset="2"/>
              <a:buChar char="q"/>
            </a:pPr>
            <a:r>
              <a:rPr lang="el-GR" sz="5600" dirty="0" smtClean="0">
                <a:latin typeface="Times New Roman" pitchFamily="18" charset="0"/>
                <a:cs typeface="Times New Roman" pitchFamily="18" charset="0"/>
              </a:rPr>
              <a:t>Η ένταση των πατεντών (</a:t>
            </a:r>
            <a:r>
              <a:rPr lang="en-US" sz="5600" dirty="0" smtClean="0">
                <a:latin typeface="Times New Roman" pitchFamily="18" charset="0"/>
                <a:cs typeface="Times New Roman" pitchFamily="18" charset="0"/>
              </a:rPr>
              <a:t>patent intensity</a:t>
            </a:r>
            <a:r>
              <a:rPr lang="el-GR" sz="5600" dirty="0" smtClean="0">
                <a:latin typeface="Times New Roman" pitchFamily="18" charset="0"/>
                <a:cs typeface="Times New Roman" pitchFamily="18" charset="0"/>
              </a:rPr>
              <a:t>), τα διάφορα μέτρα του </a:t>
            </a:r>
            <a:r>
              <a:rPr lang="en-US" sz="5600" dirty="0" smtClean="0">
                <a:latin typeface="Times New Roman" pitchFamily="18" charset="0"/>
                <a:cs typeface="Times New Roman" pitchFamily="18" charset="0"/>
              </a:rPr>
              <a:t>R&amp;D</a:t>
            </a:r>
            <a:r>
              <a:rPr lang="el-GR" sz="5600" dirty="0" smtClean="0">
                <a:latin typeface="Times New Roman" pitchFamily="18" charset="0"/>
                <a:cs typeface="Times New Roman" pitchFamily="18" charset="0"/>
              </a:rPr>
              <a:t> αλλά και η επιδέξια απασχόληση (</a:t>
            </a:r>
            <a:r>
              <a:rPr lang="en-US" sz="5600" dirty="0" smtClean="0">
                <a:latin typeface="Times New Roman" pitchFamily="18" charset="0"/>
                <a:cs typeface="Times New Roman" pitchFamily="18" charset="0"/>
              </a:rPr>
              <a:t>skilled labor</a:t>
            </a:r>
            <a:r>
              <a:rPr lang="el-GR" sz="5600" dirty="0" smtClean="0">
                <a:latin typeface="Times New Roman" pitchFamily="18" charset="0"/>
                <a:cs typeface="Times New Roman" pitchFamily="18" charset="0"/>
              </a:rPr>
              <a:t>) είναι κυρίαρχοι παράγοντες στην απόφαση των μελλοντικών επιχειρηματιών να ξεκινήσουν μία επιχείρηση στις χωρικές μονάδες  (</a:t>
            </a:r>
            <a:r>
              <a:rPr lang="en-US" sz="5600" dirty="0" smtClean="0">
                <a:latin typeface="Times New Roman" pitchFamily="18" charset="0"/>
                <a:cs typeface="Times New Roman" pitchFamily="18" charset="0"/>
              </a:rPr>
              <a:t>spatial units</a:t>
            </a:r>
            <a:r>
              <a:rPr lang="el-GR" sz="5600" dirty="0" smtClean="0">
                <a:latin typeface="Times New Roman" pitchFamily="18" charset="0"/>
                <a:cs typeface="Times New Roman" pitchFamily="18" charset="0"/>
              </a:rPr>
              <a:t>) και στον κλάδο της μεταποίησης</a:t>
            </a:r>
          </a:p>
          <a:p>
            <a:pPr algn="just">
              <a:buFont typeface="Wingdings" pitchFamily="2" charset="2"/>
              <a:buChar char="q"/>
            </a:pPr>
            <a:r>
              <a:rPr lang="el-GR" sz="5600" dirty="0" smtClean="0">
                <a:latin typeface="Times New Roman" pitchFamily="18" charset="0"/>
                <a:cs typeface="Times New Roman" pitchFamily="18" charset="0"/>
              </a:rPr>
              <a:t>Παράλληλα, η </a:t>
            </a:r>
            <a:r>
              <a:rPr lang="el-GR" sz="5600" dirty="0" err="1" smtClean="0">
                <a:latin typeface="Times New Roman" pitchFamily="18" charset="0"/>
                <a:cs typeface="Times New Roman" pitchFamily="18" charset="0"/>
              </a:rPr>
              <a:t>ενδοκλαδική</a:t>
            </a:r>
            <a:r>
              <a:rPr lang="el-GR" sz="5600" dirty="0" smtClean="0">
                <a:latin typeface="Times New Roman" pitchFamily="18" charset="0"/>
                <a:cs typeface="Times New Roman" pitchFamily="18" charset="0"/>
              </a:rPr>
              <a:t> διάχυση της γνώσης προσφέρει τα κατάλληλα κίνητρα στους πιθανούς τοπικούς επιχειρηματίες να επενδύσουν στην μεταποίηση.</a:t>
            </a:r>
          </a:p>
          <a:p>
            <a:pPr algn="just">
              <a:buFont typeface="Wingdings" pitchFamily="2" charset="2"/>
              <a:buChar char="q"/>
            </a:pPr>
            <a:r>
              <a:rPr lang="el-GR" sz="5600" dirty="0" smtClean="0">
                <a:latin typeface="Times New Roman" pitchFamily="18" charset="0"/>
                <a:cs typeface="Times New Roman" pitchFamily="18" charset="0"/>
              </a:rPr>
              <a:t>Αντίθετα, η διακλαδική διάχυση της γνώσης φαίνεται να μην συνιστά έναν αξιόλογο προσδιοριστικό παράγοντα για την νέα επιχειρηματικότητα</a:t>
            </a:r>
          </a:p>
          <a:p>
            <a:pPr algn="just">
              <a:buFont typeface="Wingdings" pitchFamily="2" charset="2"/>
              <a:buChar char="q"/>
            </a:pPr>
            <a:r>
              <a:rPr lang="el-GR" sz="5600" dirty="0" smtClean="0">
                <a:latin typeface="Times New Roman" pitchFamily="18" charset="0"/>
                <a:cs typeface="Times New Roman" pitchFamily="18" charset="0"/>
              </a:rPr>
              <a:t> Έτσι, η μελλοντική έρευνα θα μπορούσε να επικεντρωθεί στην συνεισφορά της διάχυσης της γνώσης σε διάφορες πτυχές της επιχειρηματικότητας σε άλλες χωρικές μονάδες όπως οι πόλεις και οι δήμοι.</a:t>
            </a:r>
            <a:r>
              <a:rPr lang="el-GR" sz="5600" dirty="0" smtClean="0"/>
              <a:t> </a:t>
            </a:r>
            <a:r>
              <a:rPr lang="el-GR" sz="5600" dirty="0" smtClean="0">
                <a:latin typeface="Times New Roman" pitchFamily="18" charset="0"/>
                <a:cs typeface="Times New Roman" pitchFamily="18" charset="0"/>
              </a:rPr>
              <a:t>Κάποια ενδιαφέροντα παραδείγματα αυτής της επιχειρηματικότητας περιλαμβάνουν την αυτό-απασχόληση, τις κοινωνικές επιχειρήσεις και τις μικρού και μεσαίου μεγέθους επιχειρήσεις.</a:t>
            </a:r>
          </a:p>
          <a:p>
            <a:pPr algn="just">
              <a:buFont typeface="Wingdings" pitchFamily="2" charset="2"/>
              <a:buChar char="q"/>
            </a:pPr>
            <a:r>
              <a:rPr lang="el-GR" sz="5600" dirty="0" smtClean="0">
                <a:latin typeface="Times New Roman" pitchFamily="18" charset="0"/>
                <a:cs typeface="Times New Roman" pitchFamily="18" charset="0"/>
              </a:rPr>
              <a:t>Επίσης, η ανάγκη για περισσότερο ακριβείς δείκτες σχετικά με την γεωγραφική εξειδίκευση (</a:t>
            </a:r>
            <a:r>
              <a:rPr lang="en-US" sz="5600" dirty="0" smtClean="0">
                <a:latin typeface="Times New Roman" pitchFamily="18" charset="0"/>
                <a:cs typeface="Times New Roman" pitchFamily="18" charset="0"/>
              </a:rPr>
              <a:t>geographic specialization</a:t>
            </a:r>
            <a:r>
              <a:rPr lang="el-GR" sz="5600" dirty="0" smtClean="0">
                <a:latin typeface="Times New Roman" pitchFamily="18" charset="0"/>
                <a:cs typeface="Times New Roman" pitchFamily="18" charset="0"/>
              </a:rPr>
              <a:t>) και την περιφερειακή διαφοροποίηση (</a:t>
            </a:r>
            <a:r>
              <a:rPr lang="en-US" sz="5600" dirty="0" smtClean="0">
                <a:latin typeface="Times New Roman" pitchFamily="18" charset="0"/>
                <a:cs typeface="Times New Roman" pitchFamily="18" charset="0"/>
              </a:rPr>
              <a:t>regional diversity</a:t>
            </a:r>
            <a:r>
              <a:rPr lang="el-GR" sz="5600" dirty="0" smtClean="0">
                <a:latin typeface="Times New Roman" pitchFamily="18" charset="0"/>
                <a:cs typeface="Times New Roman" pitchFamily="18" charset="0"/>
              </a:rPr>
              <a:t>) που χρησιμοποιούν αντί της απασχόλησης πατέντες ή δαπάνες έρευνας και ανάπτυξης είναι καίριας σημασίας (</a:t>
            </a:r>
            <a:r>
              <a:rPr lang="en-US" sz="5600" dirty="0" smtClean="0">
                <a:latin typeface="Times New Roman" pitchFamily="18" charset="0"/>
                <a:cs typeface="Times New Roman" pitchFamily="18" charset="0"/>
              </a:rPr>
              <a:t>Cantwell and </a:t>
            </a:r>
            <a:r>
              <a:rPr lang="en-US" sz="5600" dirty="0" err="1" smtClean="0">
                <a:latin typeface="Times New Roman" pitchFamily="18" charset="0"/>
                <a:cs typeface="Times New Roman" pitchFamily="18" charset="0"/>
              </a:rPr>
              <a:t>Piscitello</a:t>
            </a:r>
            <a:r>
              <a:rPr lang="en-US" sz="5600" dirty="0" smtClean="0">
                <a:latin typeface="Times New Roman" pitchFamily="18" charset="0"/>
                <a:cs typeface="Times New Roman" pitchFamily="18" charset="0"/>
              </a:rPr>
              <a:t> 2005; </a:t>
            </a:r>
            <a:r>
              <a:rPr lang="el-GR" sz="5600" dirty="0" err="1" smtClean="0">
                <a:latin typeface="Times New Roman" pitchFamily="18" charset="0"/>
                <a:cs typeface="Times New Roman" pitchFamily="18" charset="0"/>
              </a:rPr>
              <a:t>Van</a:t>
            </a:r>
            <a:r>
              <a:rPr lang="el-GR" sz="5600" dirty="0" smtClean="0">
                <a:latin typeface="Times New Roman" pitchFamily="18" charset="0"/>
                <a:cs typeface="Times New Roman" pitchFamily="18" charset="0"/>
              </a:rPr>
              <a:t> </a:t>
            </a:r>
            <a:r>
              <a:rPr lang="el-GR" sz="5600" dirty="0" err="1" smtClean="0">
                <a:latin typeface="Times New Roman" pitchFamily="18" charset="0"/>
                <a:cs typeface="Times New Roman" pitchFamily="18" charset="0"/>
              </a:rPr>
              <a:t>Stel</a:t>
            </a:r>
            <a:r>
              <a:rPr lang="el-GR" sz="5600" dirty="0" smtClean="0">
                <a:latin typeface="Times New Roman" pitchFamily="18" charset="0"/>
                <a:cs typeface="Times New Roman" pitchFamily="18" charset="0"/>
              </a:rPr>
              <a:t> </a:t>
            </a:r>
            <a:r>
              <a:rPr lang="el-GR" sz="5600" dirty="0" err="1" smtClean="0">
                <a:latin typeface="Times New Roman" pitchFamily="18" charset="0"/>
                <a:cs typeface="Times New Roman" pitchFamily="18" charset="0"/>
              </a:rPr>
              <a:t>and</a:t>
            </a:r>
            <a:r>
              <a:rPr lang="el-GR" sz="5600" dirty="0" smtClean="0">
                <a:latin typeface="Times New Roman" pitchFamily="18" charset="0"/>
                <a:cs typeface="Times New Roman" pitchFamily="18" charset="0"/>
              </a:rPr>
              <a:t> </a:t>
            </a:r>
            <a:r>
              <a:rPr lang="el-GR" sz="5600" dirty="0" err="1" smtClean="0">
                <a:latin typeface="Times New Roman" pitchFamily="18" charset="0"/>
                <a:cs typeface="Times New Roman" pitchFamily="18" charset="0"/>
              </a:rPr>
              <a:t>Nieuwenhuijsen</a:t>
            </a:r>
            <a:r>
              <a:rPr lang="el-GR" sz="5600" dirty="0" smtClean="0">
                <a:latin typeface="Times New Roman" pitchFamily="18" charset="0"/>
                <a:cs typeface="Times New Roman" pitchFamily="18" charset="0"/>
              </a:rPr>
              <a:t> 2004)</a:t>
            </a:r>
          </a:p>
          <a:p>
            <a:pPr algn="just">
              <a:buFont typeface="Wingdings" pitchFamily="2" charset="2"/>
              <a:buChar char="q"/>
            </a:pPr>
            <a:r>
              <a:rPr lang="el-GR" sz="5600" dirty="0" smtClean="0">
                <a:latin typeface="Times New Roman" pitchFamily="18" charset="0"/>
                <a:cs typeface="Times New Roman" pitchFamily="18" charset="0"/>
              </a:rPr>
              <a:t>Σαν μέτρα πολιτικής θα μπορούσαν να προταθούν η εντατικοποίηση της έρευνας τόσο στα πανεπιστήμια-ερευνητικά ιδρύματα όσο και στις επιχειρήσεις που θα μπορούσαν να δώσουν  ώθηση στην διάχυση της γνώσης</a:t>
            </a:r>
          </a:p>
          <a:p>
            <a:pPr algn="just">
              <a:buFont typeface="Wingdings" pitchFamily="2" charset="2"/>
              <a:buChar char="q"/>
            </a:pPr>
            <a:r>
              <a:rPr lang="el-GR" sz="5600" dirty="0" smtClean="0">
                <a:latin typeface="Times New Roman" pitchFamily="18" charset="0"/>
                <a:cs typeface="Times New Roman" pitchFamily="18" charset="0"/>
              </a:rPr>
              <a:t>Ο ρόλος της χωρικής εγγύτητας (</a:t>
            </a:r>
            <a:r>
              <a:rPr lang="en-US" sz="5600" dirty="0" smtClean="0">
                <a:latin typeface="Times New Roman" pitchFamily="18" charset="0"/>
                <a:cs typeface="Times New Roman" pitchFamily="18" charset="0"/>
              </a:rPr>
              <a:t>spatial proximity) </a:t>
            </a:r>
            <a:r>
              <a:rPr lang="el-GR" sz="5600" dirty="0" smtClean="0">
                <a:latin typeface="Times New Roman" pitchFamily="18" charset="0"/>
                <a:cs typeface="Times New Roman" pitchFamily="18" charset="0"/>
              </a:rPr>
              <a:t>και των στοιχείων του κοινωνικού κεφαλαίου (π.χ. εμπιστοσύνη, κοινωνικά δίκτυα) θα μπορούσαν θετικά να συμβάλλουν θετικά στην διάχυση της γνώσης</a:t>
            </a:r>
          </a:p>
          <a:p>
            <a:pPr algn="just">
              <a:buFont typeface="Wingdings" pitchFamily="2" charset="2"/>
              <a:buChar char="q"/>
            </a:pPr>
            <a:r>
              <a:rPr lang="el-GR" sz="5600" dirty="0" smtClean="0">
                <a:latin typeface="Times New Roman" pitchFamily="18" charset="0"/>
                <a:cs typeface="Times New Roman" pitchFamily="18" charset="0"/>
              </a:rPr>
              <a:t>Τέλος, η συνεργασία και οι συνέργειες μεταξύ επιχειρήσεων του ίδιου κλάδου θα μπορούσαν να συμβάλλουν στην διάχυση της γνώσης μέσα στον ίδιο τον κλάδο</a:t>
            </a:r>
          </a:p>
          <a:p>
            <a:pPr algn="just">
              <a:buFont typeface="Wingdings" pitchFamily="2" charset="2"/>
              <a:buChar char="q"/>
            </a:pPr>
            <a:endParaRPr lang="el-GR" sz="1800" dirty="0" smtClean="0">
              <a:latin typeface="Times New Roman" pitchFamily="18" charset="0"/>
              <a:cs typeface="Times New Roman" pitchFamily="18" charset="0"/>
            </a:endParaRPr>
          </a:p>
          <a:p>
            <a:pPr algn="just">
              <a:buNone/>
            </a:pPr>
            <a:r>
              <a:rPr lang="el-GR" sz="1800" dirty="0" smtClean="0">
                <a:latin typeface="Times New Roman" pitchFamily="18" charset="0"/>
                <a:cs typeface="Times New Roman" pitchFamily="18" charset="0"/>
              </a:rPr>
              <a:t> </a:t>
            </a:r>
          </a:p>
          <a:p>
            <a:pPr algn="just">
              <a:buFont typeface="Wingdings" pitchFamily="2" charset="2"/>
              <a:buChar char="q"/>
            </a:pPr>
            <a:endParaRPr lang="el-GR" sz="1800" dirty="0" smtClean="0">
              <a:latin typeface="Times New Roman" pitchFamily="18" charset="0"/>
              <a:cs typeface="Times New Roman" pitchFamily="18" charset="0"/>
            </a:endParaRPr>
          </a:p>
          <a:p>
            <a:pPr algn="just">
              <a:buFont typeface="Wingdings" pitchFamily="2" charset="2"/>
              <a:buChar char="q"/>
            </a:pPr>
            <a:endParaRPr lang="el-GR" sz="18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latin typeface="Times New Roman" pitchFamily="18" charset="0"/>
                <a:cs typeface="Times New Roman" pitchFamily="18" charset="0"/>
              </a:rPr>
              <a:t>Επιστημονικό περιοδικό δημοσίευσης του άρθρου</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marL="457200" indent="-457200"/>
            <a:r>
              <a:rPr lang="en-US" sz="2400" i="1" dirty="0" smtClean="0">
                <a:latin typeface="Times New Roman" pitchFamily="18" charset="0"/>
                <a:cs typeface="Times New Roman" pitchFamily="18" charset="0"/>
              </a:rPr>
              <a:t>Environment and Planning A: Economy and Space</a:t>
            </a:r>
            <a:r>
              <a:rPr lang="en-US" sz="2400" dirty="0" smtClean="0">
                <a:latin typeface="Times New Roman" pitchFamily="18" charset="0"/>
                <a:cs typeface="Times New Roman" pitchFamily="18" charset="0"/>
              </a:rPr>
              <a:t> (4 in ABS ranking list)</a:t>
            </a:r>
            <a:endParaRPr lang="el-GR" sz="24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latin typeface="Times New Roman" pitchFamily="18" charset="0"/>
                <a:cs typeface="Times New Roman" pitchFamily="18" charset="0"/>
              </a:rPr>
              <a:t>ΤΕΛΟΣ ΠΑΡΟΥΣΙΑΣΗΣ</a:t>
            </a:r>
            <a:endParaRPr lang="el-GR"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lstStyle/>
          <a:p>
            <a:endParaRPr lang="el-GR" dirty="0" smtClean="0"/>
          </a:p>
          <a:p>
            <a:pPr>
              <a:buNone/>
            </a:pPr>
            <a:endParaRPr lang="el-GR" dirty="0" smtClean="0"/>
          </a:p>
          <a:p>
            <a:pPr algn="ctr">
              <a:buNone/>
            </a:pPr>
            <a:r>
              <a:rPr lang="el-GR" dirty="0" smtClean="0">
                <a:latin typeface="Times New Roman" pitchFamily="18" charset="0"/>
                <a:cs typeface="Times New Roman" pitchFamily="18" charset="0"/>
              </a:rPr>
              <a:t>              ΣΑΣ ΕΥΧΑΡΙΣΤΩ ΓΙΑ ΤΗΝ                  ΠΡΟΣΟΧΗ ΣΑΣ!</a:t>
            </a:r>
          </a:p>
          <a:p>
            <a:pPr algn="ctr">
              <a:buNone/>
            </a:pPr>
            <a:endParaRPr lang="el-GR" dirty="0" smtClean="0">
              <a:latin typeface="Times New Roman" pitchFamily="18" charset="0"/>
              <a:cs typeface="Times New Roman" pitchFamily="18" charset="0"/>
            </a:endParaRPr>
          </a:p>
          <a:p>
            <a:pPr algn="ctr">
              <a:buNone/>
            </a:pPr>
            <a:r>
              <a:rPr lang="el-GR" dirty="0" smtClean="0">
                <a:latin typeface="Times New Roman" pitchFamily="18" charset="0"/>
                <a:cs typeface="Times New Roman" pitchFamily="18" charset="0"/>
              </a:rPr>
              <a:t>ΕΡΩΤΗΣΕΙΣ???</a:t>
            </a:r>
          </a:p>
          <a:p>
            <a:pPr algn="ctr">
              <a:buNone/>
            </a:pPr>
            <a:endParaRPr lang="el-GR"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2400" b="1" dirty="0" smtClean="0">
                <a:latin typeface="Times New Roman" pitchFamily="18" charset="0"/>
                <a:cs typeface="Times New Roman" pitchFamily="18" charset="0"/>
              </a:rPr>
              <a:t>1. </a:t>
            </a:r>
            <a:r>
              <a:rPr lang="el-GR" sz="2400" b="1" dirty="0" smtClean="0">
                <a:latin typeface="Times New Roman" pitchFamily="18" charset="0"/>
                <a:cs typeface="Times New Roman" pitchFamily="18" charset="0"/>
              </a:rPr>
              <a:t>Εισαγωγή/Ερευνητικά ερωτήματα και πρωτοτυπία του άρθρου  </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lnSpcReduction="10000"/>
          </a:bodyPr>
          <a:lstStyle/>
          <a:p>
            <a:pPr algn="just">
              <a:buFont typeface="Wingdings" pitchFamily="2" charset="2"/>
              <a:buChar char="q"/>
            </a:pPr>
            <a:r>
              <a:rPr lang="en-US" sz="1800" dirty="0" smtClean="0">
                <a:latin typeface="Times New Roman" pitchFamily="18" charset="0"/>
                <a:cs typeface="Times New Roman" pitchFamily="18" charset="0"/>
              </a:rPr>
              <a:t> </a:t>
            </a:r>
            <a:r>
              <a:rPr lang="el-GR" sz="1800" dirty="0" smtClean="0">
                <a:latin typeface="Times New Roman" pitchFamily="18" charset="0"/>
                <a:cs typeface="Times New Roman" pitchFamily="18" charset="0"/>
              </a:rPr>
              <a:t>Πως επιδρά η διάχυση της γνώσης</a:t>
            </a:r>
            <a:r>
              <a:rPr lang="en-US" sz="1800" dirty="0" smtClean="0">
                <a:latin typeface="Times New Roman" pitchFamily="18" charset="0"/>
                <a:cs typeface="Times New Roman" pitchFamily="18" charset="0"/>
              </a:rPr>
              <a:t> (knowledge spillovers)</a:t>
            </a:r>
            <a:r>
              <a:rPr lang="el-GR" sz="1800" dirty="0" smtClean="0">
                <a:latin typeface="Times New Roman" pitchFamily="18" charset="0"/>
                <a:cs typeface="Times New Roman" pitchFamily="18" charset="0"/>
              </a:rPr>
              <a:t> που αναφέρεται στην καινοτομία (</a:t>
            </a:r>
            <a:r>
              <a:rPr lang="el-GR" sz="1800" dirty="0" err="1" smtClean="0">
                <a:latin typeface="Times New Roman" pitchFamily="18" charset="0"/>
                <a:cs typeface="Times New Roman" pitchFamily="18" charset="0"/>
              </a:rPr>
              <a:t>π.χ</a:t>
            </a:r>
            <a:r>
              <a:rPr lang="en-US" sz="1800" dirty="0" smtClean="0">
                <a:latin typeface="Times New Roman" pitchFamily="18" charset="0"/>
                <a:cs typeface="Times New Roman" pitchFamily="18" charset="0"/>
              </a:rPr>
              <a:t>.</a:t>
            </a:r>
            <a:r>
              <a:rPr lang="el-GR" sz="1800" dirty="0" smtClean="0">
                <a:latin typeface="Times New Roman" pitchFamily="18" charset="0"/>
                <a:cs typeface="Times New Roman" pitchFamily="18" charset="0"/>
              </a:rPr>
              <a:t> </a:t>
            </a:r>
            <a:r>
              <a:rPr lang="en-US" sz="1800" dirty="0" smtClean="0">
                <a:latin typeface="Times New Roman" pitchFamily="18" charset="0"/>
                <a:cs typeface="Times New Roman" pitchFamily="18" charset="0"/>
              </a:rPr>
              <a:t>R&amp;D expenditures, R&amp;D personnel, patent applications) </a:t>
            </a:r>
            <a:r>
              <a:rPr lang="el-GR" sz="1800" dirty="0" smtClean="0">
                <a:latin typeface="Times New Roman" pitchFamily="18" charset="0"/>
                <a:cs typeface="Times New Roman" pitchFamily="18" charset="0"/>
              </a:rPr>
              <a:t>πάνω στην είσοδο των νέων επιχειρήσεων σε περιφερειακό επίπεδο</a:t>
            </a:r>
            <a:r>
              <a:rPr lang="en-US" sz="1800" dirty="0" smtClean="0">
                <a:latin typeface="Times New Roman" pitchFamily="18" charset="0"/>
                <a:cs typeface="Times New Roman" pitchFamily="18" charset="0"/>
              </a:rPr>
              <a:t>;</a:t>
            </a:r>
            <a:endParaRPr lang="el-GR" sz="1800" dirty="0" smtClean="0">
              <a:latin typeface="Times New Roman" pitchFamily="18" charset="0"/>
              <a:cs typeface="Times New Roman" pitchFamily="18" charset="0"/>
            </a:endParaRPr>
          </a:p>
          <a:p>
            <a:pPr algn="just">
              <a:buFont typeface="Wingdings" pitchFamily="2" charset="2"/>
              <a:buChar char="q"/>
            </a:pPr>
            <a:r>
              <a:rPr lang="el-GR" sz="1800" dirty="0" smtClean="0">
                <a:latin typeface="Times New Roman" pitchFamily="18" charset="0"/>
                <a:cs typeface="Times New Roman" pitchFamily="18" charset="0"/>
              </a:rPr>
              <a:t>Πως επιδρά η διάχυση της γνώσης</a:t>
            </a:r>
            <a:r>
              <a:rPr lang="en-US" sz="1800" dirty="0" smtClean="0">
                <a:latin typeface="Times New Roman" pitchFamily="18" charset="0"/>
                <a:cs typeface="Times New Roman" pitchFamily="18" charset="0"/>
              </a:rPr>
              <a:t> (knowledge spillovers)</a:t>
            </a:r>
            <a:r>
              <a:rPr lang="el-GR" sz="1800" dirty="0" smtClean="0">
                <a:latin typeface="Times New Roman" pitchFamily="18" charset="0"/>
                <a:cs typeface="Times New Roman" pitchFamily="18" charset="0"/>
              </a:rPr>
              <a:t> που αναφέρεται στις μεταβλητές της απασχόλησης υψηλής τεχνολογίας (</a:t>
            </a:r>
            <a:r>
              <a:rPr lang="en-US" sz="1800" dirty="0" smtClean="0">
                <a:latin typeface="Times New Roman" pitchFamily="18" charset="0"/>
                <a:cs typeface="Times New Roman" pitchFamily="18" charset="0"/>
              </a:rPr>
              <a:t>high tech/skilled employment)</a:t>
            </a:r>
            <a:r>
              <a:rPr lang="el-GR" sz="1800" dirty="0" smtClean="0">
                <a:latin typeface="Times New Roman" pitchFamily="18" charset="0"/>
                <a:cs typeface="Times New Roman" pitchFamily="18" charset="0"/>
              </a:rPr>
              <a:t> πάνω στην είσοδο των νέων επιχειρήσεων σε περιφερειακό </a:t>
            </a:r>
            <a:endParaRPr lang="en-US" sz="1800" dirty="0" smtClean="0">
              <a:latin typeface="Times New Roman" pitchFamily="18" charset="0"/>
              <a:cs typeface="Times New Roman" pitchFamily="18" charset="0"/>
            </a:endParaRPr>
          </a:p>
          <a:p>
            <a:pPr algn="just">
              <a:buFont typeface="Wingdings" pitchFamily="2" charset="2"/>
              <a:buChar char="q"/>
            </a:pPr>
            <a:r>
              <a:rPr lang="el-GR" sz="1800" dirty="0" smtClean="0">
                <a:latin typeface="Times New Roman" pitchFamily="18" charset="0"/>
                <a:cs typeface="Times New Roman" pitchFamily="18" charset="0"/>
              </a:rPr>
              <a:t>Ποιος ο ρόλος της ικανοποίησης από τη ζωή (</a:t>
            </a:r>
            <a:r>
              <a:rPr lang="en-US" sz="1800" dirty="0" smtClean="0">
                <a:latin typeface="Times New Roman" pitchFamily="18" charset="0"/>
                <a:cs typeface="Times New Roman" pitchFamily="18" charset="0"/>
              </a:rPr>
              <a:t>life satisfaction) </a:t>
            </a:r>
            <a:r>
              <a:rPr lang="el-GR" sz="1800" dirty="0" smtClean="0">
                <a:latin typeface="Times New Roman" pitchFamily="18" charset="0"/>
                <a:cs typeface="Times New Roman" pitchFamily="18" charset="0"/>
              </a:rPr>
              <a:t>στην διαμόρφωση της περιφερειακής επιχειρηματικότητας</a:t>
            </a:r>
            <a:r>
              <a:rPr lang="en-US" sz="1800" dirty="0" smtClean="0">
                <a:latin typeface="Times New Roman" pitchFamily="18" charset="0"/>
                <a:cs typeface="Times New Roman" pitchFamily="18" charset="0"/>
              </a:rPr>
              <a:t>;</a:t>
            </a:r>
          </a:p>
          <a:p>
            <a:pPr algn="just">
              <a:buFont typeface="Wingdings" pitchFamily="2" charset="2"/>
              <a:buChar char="q"/>
            </a:pPr>
            <a:r>
              <a:rPr lang="el-GR" sz="1800" dirty="0" smtClean="0">
                <a:latin typeface="Times New Roman" pitchFamily="18" charset="0"/>
                <a:cs typeface="Times New Roman" pitchFamily="18" charset="0"/>
              </a:rPr>
              <a:t>Η διάχυση της γνώσης στον κλάδο της μεταποίησης (</a:t>
            </a:r>
            <a:r>
              <a:rPr lang="en-US" sz="1800" dirty="0" smtClean="0">
                <a:latin typeface="Times New Roman" pitchFamily="18" charset="0"/>
                <a:cs typeface="Times New Roman" pitchFamily="18" charset="0"/>
              </a:rPr>
              <a:t>intra-</a:t>
            </a:r>
            <a:r>
              <a:rPr lang="en-US" sz="1800" dirty="0" err="1" smtClean="0">
                <a:latin typeface="Times New Roman" pitchFamily="18" charset="0"/>
                <a:cs typeface="Times New Roman" pitchFamily="18" charset="0"/>
              </a:rPr>
              <a:t>sectoral</a:t>
            </a:r>
            <a:r>
              <a:rPr lang="en-US" sz="1800" dirty="0" smtClean="0">
                <a:latin typeface="Times New Roman" pitchFamily="18" charset="0"/>
                <a:cs typeface="Times New Roman" pitchFamily="18" charset="0"/>
              </a:rPr>
              <a:t> spillovers</a:t>
            </a:r>
            <a:r>
              <a:rPr lang="el-GR" sz="1800" dirty="0" smtClean="0">
                <a:latin typeface="Times New Roman" pitchFamily="18" charset="0"/>
                <a:cs typeface="Times New Roman" pitchFamily="18" charset="0"/>
              </a:rPr>
              <a:t>)</a:t>
            </a:r>
            <a:r>
              <a:rPr lang="en-US" sz="1800" dirty="0" smtClean="0">
                <a:latin typeface="Times New Roman" pitchFamily="18" charset="0"/>
                <a:cs typeface="Times New Roman" pitchFamily="18" charset="0"/>
              </a:rPr>
              <a:t> </a:t>
            </a:r>
            <a:r>
              <a:rPr lang="el-GR" sz="1800" dirty="0" smtClean="0">
                <a:latin typeface="Times New Roman" pitchFamily="18" charset="0"/>
                <a:cs typeface="Times New Roman" pitchFamily="18" charset="0"/>
              </a:rPr>
              <a:t>δημιουργούν τα κατάλληλα κίνητρα στους μελλοντικούς επιχειρηματίες να ιδρύσουν την δική τους επιχείρηση στον κλάδο της μεταποίησης</a:t>
            </a:r>
            <a:r>
              <a:rPr lang="en-US" sz="1800" dirty="0" smtClean="0">
                <a:latin typeface="Times New Roman" pitchFamily="18" charset="0"/>
                <a:cs typeface="Times New Roman" pitchFamily="18" charset="0"/>
              </a:rPr>
              <a:t>;</a:t>
            </a:r>
            <a:endParaRPr lang="el-GR" sz="1800" dirty="0" smtClean="0">
              <a:latin typeface="Times New Roman" pitchFamily="18" charset="0"/>
              <a:cs typeface="Times New Roman" pitchFamily="18" charset="0"/>
            </a:endParaRPr>
          </a:p>
          <a:p>
            <a:pPr algn="just">
              <a:buFont typeface="Wingdings" pitchFamily="2" charset="2"/>
              <a:buChar char="q"/>
            </a:pPr>
            <a:r>
              <a:rPr lang="el-GR" sz="1800" dirty="0" smtClean="0">
                <a:latin typeface="Times New Roman" pitchFamily="18" charset="0"/>
                <a:cs typeface="Times New Roman" pitchFamily="18" charset="0"/>
              </a:rPr>
              <a:t>Η διάχυση της γνώσης κατά μήκος όλων των κλάδων της οικονομίας (</a:t>
            </a:r>
            <a:r>
              <a:rPr lang="en-US" sz="1800" dirty="0" smtClean="0">
                <a:latin typeface="Times New Roman" pitchFamily="18" charset="0"/>
                <a:cs typeface="Times New Roman" pitchFamily="18" charset="0"/>
              </a:rPr>
              <a:t>inter-</a:t>
            </a:r>
            <a:r>
              <a:rPr lang="en-US" sz="1800" dirty="0" err="1" smtClean="0">
                <a:latin typeface="Times New Roman" pitchFamily="18" charset="0"/>
                <a:cs typeface="Times New Roman" pitchFamily="18" charset="0"/>
              </a:rPr>
              <a:t>sectoral</a:t>
            </a:r>
            <a:r>
              <a:rPr lang="en-US" sz="1800" dirty="0" smtClean="0">
                <a:latin typeface="Times New Roman" pitchFamily="18" charset="0"/>
                <a:cs typeface="Times New Roman" pitchFamily="18" charset="0"/>
              </a:rPr>
              <a:t> spillovers) </a:t>
            </a:r>
            <a:r>
              <a:rPr lang="el-GR" sz="1800" dirty="0" smtClean="0">
                <a:latin typeface="Times New Roman" pitchFamily="18" charset="0"/>
                <a:cs typeface="Times New Roman" pitchFamily="18" charset="0"/>
              </a:rPr>
              <a:t>πως επιδρά στην δημιουργία νέων επιχειρήσεων στον κλάδο της μεταποίησης</a:t>
            </a:r>
            <a:r>
              <a:rPr lang="en-US" sz="1800" dirty="0" smtClean="0">
                <a:latin typeface="Times New Roman" pitchFamily="18" charset="0"/>
                <a:cs typeface="Times New Roman" pitchFamily="18" charset="0"/>
              </a:rPr>
              <a:t>;</a:t>
            </a:r>
          </a:p>
          <a:p>
            <a:pPr algn="just">
              <a:buFont typeface="Wingdings" pitchFamily="2" charset="2"/>
              <a:buChar char="q"/>
            </a:pPr>
            <a:r>
              <a:rPr lang="el-GR" sz="1800" dirty="0" smtClean="0">
                <a:latin typeface="Times New Roman" pitchFamily="18" charset="0"/>
                <a:cs typeface="Times New Roman" pitchFamily="18" charset="0"/>
              </a:rPr>
              <a:t>Τι καινούριο μαθαίνουμε για την περίπτωση μιας μικρότερης οικονομίας όπως η Ελλάδα</a:t>
            </a:r>
            <a:r>
              <a:rPr lang="en-US" sz="1800" dirty="0" smtClean="0">
                <a:latin typeface="Times New Roman" pitchFamily="18" charset="0"/>
                <a:cs typeface="Times New Roman" pitchFamily="18" charset="0"/>
              </a:rPr>
              <a:t>;</a:t>
            </a:r>
            <a:r>
              <a:rPr lang="el-GR" sz="1800" dirty="0" smtClean="0">
                <a:latin typeface="Times New Roman" pitchFamily="18" charset="0"/>
                <a:cs typeface="Times New Roman" pitchFamily="18" charset="0"/>
              </a:rPr>
              <a:t> </a:t>
            </a:r>
            <a:endParaRPr lang="el-GR" sz="18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700" b="1" dirty="0" smtClean="0"/>
              <a:t/>
            </a:r>
            <a:br>
              <a:rPr lang="el-GR" sz="2700" b="1" dirty="0" smtClean="0"/>
            </a:br>
            <a:r>
              <a:rPr lang="el-GR" sz="2700" b="1" dirty="0" smtClean="0"/>
              <a:t/>
            </a:r>
            <a:br>
              <a:rPr lang="el-GR" sz="2700" b="1" dirty="0" smtClean="0"/>
            </a:br>
            <a:r>
              <a:rPr lang="el-GR" sz="2700" b="1" dirty="0" smtClean="0">
                <a:latin typeface="Times New Roman" pitchFamily="18" charset="0"/>
                <a:cs typeface="Times New Roman" pitchFamily="18" charset="0"/>
              </a:rPr>
              <a:t>2. Θεωρητικό υπόβαθρο</a:t>
            </a:r>
            <a:r>
              <a:rPr lang="el-GR" dirty="0" smtClean="0"/>
              <a:t/>
            </a:r>
            <a:br>
              <a:rPr lang="el-GR" dirty="0" smtClean="0"/>
            </a:br>
            <a:endParaRPr lang="el-GR" dirty="0"/>
          </a:p>
        </p:txBody>
      </p:sp>
      <p:sp>
        <p:nvSpPr>
          <p:cNvPr id="3" name="2 - Θέση περιεχομένου"/>
          <p:cNvSpPr>
            <a:spLocks noGrp="1"/>
          </p:cNvSpPr>
          <p:nvPr>
            <p:ph idx="1"/>
          </p:nvPr>
        </p:nvSpPr>
        <p:spPr>
          <a:xfrm>
            <a:off x="457200" y="1600200"/>
            <a:ext cx="8229600" cy="4614882"/>
          </a:xfrm>
        </p:spPr>
        <p:txBody>
          <a:bodyPr>
            <a:normAutofit fontScale="40000" lnSpcReduction="20000"/>
          </a:bodyPr>
          <a:lstStyle/>
          <a:p>
            <a:pPr>
              <a:lnSpc>
                <a:spcPct val="120000"/>
              </a:lnSpc>
              <a:buNone/>
            </a:pPr>
            <a:r>
              <a:rPr lang="el-GR" sz="4000" b="1" dirty="0" smtClean="0">
                <a:latin typeface="Times New Roman" pitchFamily="18" charset="0"/>
                <a:cs typeface="Times New Roman" pitchFamily="18" charset="0"/>
              </a:rPr>
              <a:t> Ανασκόπηση βιβλιογραφίας</a:t>
            </a:r>
            <a:endParaRPr lang="en-US" sz="4000" b="1" dirty="0" smtClean="0">
              <a:latin typeface="Times New Roman" pitchFamily="18" charset="0"/>
              <a:cs typeface="Times New Roman" pitchFamily="18" charset="0"/>
            </a:endParaRPr>
          </a:p>
          <a:p>
            <a:pPr>
              <a:lnSpc>
                <a:spcPct val="120000"/>
              </a:lnSpc>
              <a:buFont typeface="Wingdings" pitchFamily="2" charset="2"/>
              <a:buChar char="q"/>
            </a:pPr>
            <a:r>
              <a:rPr lang="el-GR" sz="2900" dirty="0" smtClean="0">
                <a:latin typeface="Times New Roman" pitchFamily="18" charset="0"/>
                <a:cs typeface="Times New Roman" pitchFamily="18" charset="0"/>
              </a:rPr>
              <a:t>Με τον ορισμό διάχυση της γνώσης αναφερόμαστε στα </a:t>
            </a:r>
            <a:r>
              <a:rPr lang="en-US" sz="2900" dirty="0" smtClean="0">
                <a:latin typeface="Times New Roman" pitchFamily="18" charset="0"/>
                <a:cs typeface="Times New Roman" pitchFamily="18" charset="0"/>
              </a:rPr>
              <a:t>“</a:t>
            </a:r>
            <a:r>
              <a:rPr lang="el-GR" sz="2900" dirty="0" smtClean="0">
                <a:latin typeface="Times New Roman" pitchFamily="18" charset="0"/>
                <a:cs typeface="Times New Roman" pitchFamily="18" charset="0"/>
              </a:rPr>
              <a:t>εξωτερικά οφέλη από την δημιουργία της γνώσης που συσσωρεύονται σε άλλες ομάδες εκτός από τον δημιουργό της γνώσης, συμβαίνουν σε πολλαπλά επίπεδα ανάλυσης, μέσα σε ή κατά μήκος των οργανισμών και των δικτύων” (</a:t>
            </a:r>
            <a:r>
              <a:rPr lang="en-US" sz="2900" dirty="0" err="1" smtClean="0">
                <a:latin typeface="Times New Roman" pitchFamily="18" charset="0"/>
                <a:cs typeface="Times New Roman" pitchFamily="18" charset="0"/>
              </a:rPr>
              <a:t>Agarwal</a:t>
            </a:r>
            <a:r>
              <a:rPr lang="en-US" sz="2900" dirty="0" smtClean="0">
                <a:latin typeface="Times New Roman" pitchFamily="18" charset="0"/>
                <a:cs typeface="Times New Roman" pitchFamily="18" charset="0"/>
              </a:rPr>
              <a:t> et al</a:t>
            </a:r>
            <a:r>
              <a:rPr lang="el-GR" sz="2900" dirty="0" smtClean="0">
                <a:latin typeface="Times New Roman" pitchFamily="18" charset="0"/>
                <a:cs typeface="Times New Roman" pitchFamily="18" charset="0"/>
              </a:rPr>
              <a:t>. 2010, </a:t>
            </a:r>
            <a:r>
              <a:rPr lang="en-US" sz="2900" dirty="0" smtClean="0">
                <a:latin typeface="Times New Roman" pitchFamily="18" charset="0"/>
                <a:cs typeface="Times New Roman" pitchFamily="18" charset="0"/>
              </a:rPr>
              <a:t>p</a:t>
            </a:r>
            <a:r>
              <a:rPr lang="el-GR" sz="2900" dirty="0" smtClean="0">
                <a:latin typeface="Times New Roman" pitchFamily="18" charset="0"/>
                <a:cs typeface="Times New Roman" pitchFamily="18" charset="0"/>
              </a:rPr>
              <a:t>.271)</a:t>
            </a:r>
            <a:endParaRPr lang="en-US" sz="2900" dirty="0" smtClean="0">
              <a:latin typeface="Times New Roman" pitchFamily="18" charset="0"/>
              <a:cs typeface="Times New Roman" pitchFamily="18" charset="0"/>
            </a:endParaRPr>
          </a:p>
          <a:p>
            <a:pPr>
              <a:lnSpc>
                <a:spcPct val="120000"/>
              </a:lnSpc>
              <a:buFont typeface="Wingdings" pitchFamily="2" charset="2"/>
              <a:buChar char="q"/>
            </a:pPr>
            <a:r>
              <a:rPr lang="el-GR" sz="2900" dirty="0" smtClean="0">
                <a:latin typeface="Times New Roman" pitchFamily="18" charset="0"/>
                <a:cs typeface="Times New Roman" pitchFamily="18" charset="0"/>
              </a:rPr>
              <a:t>Εναλλακτικά η διάχυση της γνώσης είναι γνωστή και ως διάχυση της έρευνας και ανάπτυξης (</a:t>
            </a:r>
            <a:r>
              <a:rPr lang="en-US" sz="2900" dirty="0" smtClean="0">
                <a:latin typeface="Times New Roman" pitchFamily="18" charset="0"/>
                <a:cs typeface="Times New Roman" pitchFamily="18" charset="0"/>
              </a:rPr>
              <a:t>Jaffe </a:t>
            </a:r>
            <a:r>
              <a:rPr lang="el-GR" sz="2900" dirty="0" smtClean="0">
                <a:latin typeface="Times New Roman" pitchFamily="18" charset="0"/>
                <a:cs typeface="Times New Roman" pitchFamily="18" charset="0"/>
              </a:rPr>
              <a:t>1986</a:t>
            </a:r>
            <a:r>
              <a:rPr lang="en-US" sz="2900" dirty="0" smtClean="0">
                <a:latin typeface="Times New Roman" pitchFamily="18" charset="0"/>
                <a:cs typeface="Times New Roman" pitchFamily="18" charset="0"/>
              </a:rPr>
              <a:t>;</a:t>
            </a:r>
            <a:r>
              <a:rPr lang="el-GR" sz="2900" dirty="0" smtClean="0">
                <a:latin typeface="Times New Roman" pitchFamily="18" charset="0"/>
                <a:cs typeface="Times New Roman" pitchFamily="18" charset="0"/>
              </a:rPr>
              <a:t> </a:t>
            </a:r>
            <a:r>
              <a:rPr lang="en-US" sz="2900" dirty="0" err="1" smtClean="0">
                <a:latin typeface="Times New Roman" pitchFamily="18" charset="0"/>
                <a:cs typeface="Times New Roman" pitchFamily="18" charset="0"/>
              </a:rPr>
              <a:t>Acs</a:t>
            </a:r>
            <a:r>
              <a:rPr lang="en-US" sz="2900" dirty="0" smtClean="0">
                <a:latin typeface="Times New Roman" pitchFamily="18" charset="0"/>
                <a:cs typeface="Times New Roman" pitchFamily="18" charset="0"/>
              </a:rPr>
              <a:t> et al</a:t>
            </a:r>
            <a:r>
              <a:rPr lang="el-GR" sz="2900" dirty="0" smtClean="0">
                <a:latin typeface="Times New Roman" pitchFamily="18" charset="0"/>
                <a:cs typeface="Times New Roman" pitchFamily="18" charset="0"/>
              </a:rPr>
              <a:t>.</a:t>
            </a:r>
            <a:r>
              <a:rPr lang="en-US" sz="2900" dirty="0" smtClean="0">
                <a:latin typeface="Times New Roman" pitchFamily="18" charset="0"/>
                <a:cs typeface="Times New Roman" pitchFamily="18" charset="0"/>
              </a:rPr>
              <a:t> </a:t>
            </a:r>
            <a:r>
              <a:rPr lang="el-GR" sz="2900" dirty="0" smtClean="0">
                <a:latin typeface="Times New Roman" pitchFamily="18" charset="0"/>
                <a:cs typeface="Times New Roman" pitchFamily="18" charset="0"/>
              </a:rPr>
              <a:t>1994</a:t>
            </a:r>
            <a:r>
              <a:rPr lang="en-US" sz="2900" dirty="0" smtClean="0">
                <a:latin typeface="Times New Roman" pitchFamily="18" charset="0"/>
                <a:cs typeface="Times New Roman" pitchFamily="18" charset="0"/>
              </a:rPr>
              <a:t>; Bloch </a:t>
            </a:r>
            <a:r>
              <a:rPr lang="el-GR" sz="2900" dirty="0" smtClean="0">
                <a:latin typeface="Times New Roman" pitchFamily="18" charset="0"/>
                <a:cs typeface="Times New Roman" pitchFamily="18" charset="0"/>
              </a:rPr>
              <a:t>2013) </a:t>
            </a:r>
            <a:endParaRPr lang="en-US" sz="2900" dirty="0" smtClean="0">
              <a:latin typeface="Times New Roman" pitchFamily="18" charset="0"/>
              <a:cs typeface="Times New Roman" pitchFamily="18" charset="0"/>
            </a:endParaRPr>
          </a:p>
          <a:p>
            <a:pPr>
              <a:lnSpc>
                <a:spcPct val="120000"/>
              </a:lnSpc>
              <a:buFont typeface="Wingdings" pitchFamily="2" charset="2"/>
              <a:buChar char="q"/>
            </a:pPr>
            <a:r>
              <a:rPr lang="el-GR" sz="2900" dirty="0" smtClean="0">
                <a:latin typeface="Times New Roman" pitchFamily="18" charset="0"/>
                <a:cs typeface="Times New Roman" pitchFamily="18" charset="0"/>
              </a:rPr>
              <a:t>Η διάχυση της έρευνας και ανάπτυξης μπορεί να είναι είτε ακαδημαϊκή είτε κλαδική (</a:t>
            </a:r>
            <a:r>
              <a:rPr lang="en-US" sz="2900" dirty="0" smtClean="0">
                <a:latin typeface="Times New Roman" pitchFamily="18" charset="0"/>
                <a:cs typeface="Times New Roman" pitchFamily="18" charset="0"/>
              </a:rPr>
              <a:t>Adams</a:t>
            </a:r>
            <a:r>
              <a:rPr lang="el-GR" sz="2900" dirty="0" smtClean="0">
                <a:latin typeface="Times New Roman" pitchFamily="18" charset="0"/>
                <a:cs typeface="Times New Roman" pitchFamily="18" charset="0"/>
              </a:rPr>
              <a:t> 2002; </a:t>
            </a:r>
            <a:r>
              <a:rPr lang="en-US" sz="2900" dirty="0" err="1" smtClean="0">
                <a:latin typeface="Times New Roman" pitchFamily="18" charset="0"/>
                <a:cs typeface="Times New Roman" pitchFamily="18" charset="0"/>
              </a:rPr>
              <a:t>Audretsch</a:t>
            </a:r>
            <a:r>
              <a:rPr lang="en-US" sz="2900" dirty="0" smtClean="0">
                <a:latin typeface="Times New Roman" pitchFamily="18" charset="0"/>
                <a:cs typeface="Times New Roman" pitchFamily="18" charset="0"/>
              </a:rPr>
              <a:t> and Stephan</a:t>
            </a:r>
            <a:r>
              <a:rPr lang="el-GR" sz="2900" dirty="0" smtClean="0">
                <a:latin typeface="Times New Roman" pitchFamily="18" charset="0"/>
                <a:cs typeface="Times New Roman" pitchFamily="18" charset="0"/>
              </a:rPr>
              <a:t> 1999; </a:t>
            </a:r>
            <a:r>
              <a:rPr lang="en-US" sz="2900" dirty="0" err="1" smtClean="0">
                <a:latin typeface="Times New Roman" pitchFamily="18" charset="0"/>
                <a:cs typeface="Times New Roman" pitchFamily="18" charset="0"/>
              </a:rPr>
              <a:t>Carlsson</a:t>
            </a:r>
            <a:r>
              <a:rPr lang="en-US" sz="2900" dirty="0" smtClean="0">
                <a:latin typeface="Times New Roman" pitchFamily="18" charset="0"/>
                <a:cs typeface="Times New Roman" pitchFamily="18" charset="0"/>
              </a:rPr>
              <a:t> et al</a:t>
            </a:r>
            <a:r>
              <a:rPr lang="el-GR" sz="2900" dirty="0" smtClean="0">
                <a:latin typeface="Times New Roman" pitchFamily="18" charset="0"/>
                <a:cs typeface="Times New Roman" pitchFamily="18" charset="0"/>
              </a:rPr>
              <a:t>. 2009)</a:t>
            </a:r>
            <a:endParaRPr lang="en-US" sz="2900" dirty="0" smtClean="0">
              <a:latin typeface="Times New Roman" pitchFamily="18" charset="0"/>
              <a:cs typeface="Times New Roman" pitchFamily="18" charset="0"/>
            </a:endParaRPr>
          </a:p>
          <a:p>
            <a:pPr algn="just">
              <a:lnSpc>
                <a:spcPct val="120000"/>
              </a:lnSpc>
              <a:buFont typeface="Wingdings" pitchFamily="2" charset="2"/>
              <a:buChar char="q"/>
            </a:pPr>
            <a:r>
              <a:rPr lang="el-GR" sz="2900" dirty="0" smtClean="0">
                <a:latin typeface="Times New Roman" pitchFamily="18" charset="0"/>
                <a:cs typeface="Times New Roman" pitchFamily="18" charset="0"/>
              </a:rPr>
              <a:t>Από την άλλη πλευρά, δύο τύποι της διάχυσης της γνώσης αποσπούν το ενδιαφέρον στις σχετικές μελέτες.</a:t>
            </a:r>
            <a:r>
              <a:rPr lang="en-US" sz="2900" dirty="0" smtClean="0">
                <a:latin typeface="Times New Roman" pitchFamily="18" charset="0"/>
                <a:cs typeface="Times New Roman" pitchFamily="18" charset="0"/>
              </a:rPr>
              <a:t> </a:t>
            </a:r>
            <a:r>
              <a:rPr lang="el-GR" sz="2900" dirty="0" smtClean="0">
                <a:latin typeface="Times New Roman" pitchFamily="18" charset="0"/>
                <a:cs typeface="Times New Roman" pitchFamily="18" charset="0"/>
              </a:rPr>
              <a:t>Αυτοί αφορούν την διάκριση μεταξύ της </a:t>
            </a:r>
            <a:r>
              <a:rPr lang="el-GR" sz="2900" dirty="0" err="1" smtClean="0">
                <a:latin typeface="Times New Roman" pitchFamily="18" charset="0"/>
                <a:cs typeface="Times New Roman" pitchFamily="18" charset="0"/>
              </a:rPr>
              <a:t>ενδοκλαδικής</a:t>
            </a:r>
            <a:r>
              <a:rPr lang="el-GR" sz="2900" dirty="0" smtClean="0">
                <a:latin typeface="Times New Roman" pitchFamily="18" charset="0"/>
                <a:cs typeface="Times New Roman" pitchFamily="18" charset="0"/>
              </a:rPr>
              <a:t> διάχυσης της γνώσης (</a:t>
            </a:r>
            <a:r>
              <a:rPr lang="en-US" sz="2900" dirty="0" smtClean="0">
                <a:latin typeface="Times New Roman" pitchFamily="18" charset="0"/>
                <a:cs typeface="Times New Roman" pitchFamily="18" charset="0"/>
              </a:rPr>
              <a:t>intra</a:t>
            </a:r>
            <a:r>
              <a:rPr lang="el-GR" sz="2900" dirty="0" smtClean="0">
                <a:latin typeface="Times New Roman" pitchFamily="18" charset="0"/>
                <a:cs typeface="Times New Roman" pitchFamily="18" charset="0"/>
              </a:rPr>
              <a:t>-</a:t>
            </a:r>
            <a:r>
              <a:rPr lang="en-US" sz="2900" dirty="0" err="1" smtClean="0">
                <a:latin typeface="Times New Roman" pitchFamily="18" charset="0"/>
                <a:cs typeface="Times New Roman" pitchFamily="18" charset="0"/>
              </a:rPr>
              <a:t>sectoral</a:t>
            </a:r>
            <a:r>
              <a:rPr lang="en-US" sz="2900" dirty="0" smtClean="0">
                <a:latin typeface="Times New Roman" pitchFamily="18" charset="0"/>
                <a:cs typeface="Times New Roman" pitchFamily="18" charset="0"/>
              </a:rPr>
              <a:t> spillovers</a:t>
            </a:r>
            <a:r>
              <a:rPr lang="el-GR" sz="2900" dirty="0" smtClean="0">
                <a:latin typeface="Times New Roman" pitchFamily="18" charset="0"/>
                <a:cs typeface="Times New Roman" pitchFamily="18" charset="0"/>
              </a:rPr>
              <a:t>) και της διακλαδικής διάχυσης της γνώσης (</a:t>
            </a:r>
            <a:r>
              <a:rPr lang="en-US" sz="2900" dirty="0" smtClean="0">
                <a:latin typeface="Times New Roman" pitchFamily="18" charset="0"/>
                <a:cs typeface="Times New Roman" pitchFamily="18" charset="0"/>
              </a:rPr>
              <a:t>inter</a:t>
            </a:r>
            <a:r>
              <a:rPr lang="el-GR" sz="2900" dirty="0" smtClean="0">
                <a:latin typeface="Times New Roman" pitchFamily="18" charset="0"/>
                <a:cs typeface="Times New Roman" pitchFamily="18" charset="0"/>
              </a:rPr>
              <a:t>-</a:t>
            </a:r>
            <a:r>
              <a:rPr lang="en-US" sz="2900" dirty="0" err="1" smtClean="0">
                <a:latin typeface="Times New Roman" pitchFamily="18" charset="0"/>
                <a:cs typeface="Times New Roman" pitchFamily="18" charset="0"/>
              </a:rPr>
              <a:t>sectoral</a:t>
            </a:r>
            <a:r>
              <a:rPr lang="en-US" sz="2900" dirty="0" smtClean="0">
                <a:latin typeface="Times New Roman" pitchFamily="18" charset="0"/>
                <a:cs typeface="Times New Roman" pitchFamily="18" charset="0"/>
              </a:rPr>
              <a:t> spillovers</a:t>
            </a:r>
            <a:r>
              <a:rPr lang="el-GR" sz="2900" dirty="0" smtClean="0">
                <a:latin typeface="Times New Roman" pitchFamily="18" charset="0"/>
                <a:cs typeface="Times New Roman" pitchFamily="18" charset="0"/>
              </a:rPr>
              <a:t>)</a:t>
            </a:r>
            <a:r>
              <a:rPr lang="en-US" sz="2900" dirty="0" smtClean="0">
                <a:latin typeface="Times New Roman" pitchFamily="18" charset="0"/>
                <a:cs typeface="Times New Roman" pitchFamily="18" charset="0"/>
              </a:rPr>
              <a:t> </a:t>
            </a:r>
            <a:r>
              <a:rPr lang="el-GR" sz="2900" dirty="0" smtClean="0">
                <a:latin typeface="Times New Roman" pitchFamily="18" charset="0"/>
                <a:cs typeface="Times New Roman" pitchFamily="18" charset="0"/>
              </a:rPr>
              <a:t>όπως οι </a:t>
            </a:r>
            <a:r>
              <a:rPr lang="en-US" sz="2900" dirty="0" smtClean="0">
                <a:latin typeface="Times New Roman" pitchFamily="18" charset="0"/>
                <a:cs typeface="Times New Roman" pitchFamily="18" charset="0"/>
              </a:rPr>
              <a:t>Van </a:t>
            </a:r>
            <a:r>
              <a:rPr lang="en-US" sz="2900" dirty="0" err="1" smtClean="0">
                <a:latin typeface="Times New Roman" pitchFamily="18" charset="0"/>
                <a:cs typeface="Times New Roman" pitchFamily="18" charset="0"/>
              </a:rPr>
              <a:t>Stel</a:t>
            </a:r>
            <a:r>
              <a:rPr lang="en-US" sz="2900" dirty="0" smtClean="0">
                <a:latin typeface="Times New Roman" pitchFamily="18" charset="0"/>
                <a:cs typeface="Times New Roman" pitchFamily="18" charset="0"/>
              </a:rPr>
              <a:t> and </a:t>
            </a:r>
            <a:r>
              <a:rPr lang="en-US" sz="2900" dirty="0" err="1" smtClean="0">
                <a:latin typeface="Times New Roman" pitchFamily="18" charset="0"/>
                <a:cs typeface="Times New Roman" pitchFamily="18" charset="0"/>
              </a:rPr>
              <a:t>Nieuwenhuijsen</a:t>
            </a:r>
            <a:r>
              <a:rPr lang="en-US" sz="2900" dirty="0" smtClean="0">
                <a:latin typeface="Times New Roman" pitchFamily="18" charset="0"/>
                <a:cs typeface="Times New Roman" pitchFamily="18" charset="0"/>
              </a:rPr>
              <a:t> (2004) </a:t>
            </a:r>
            <a:r>
              <a:rPr lang="el-GR" sz="2900" dirty="0" smtClean="0">
                <a:latin typeface="Times New Roman" pitchFamily="18" charset="0"/>
                <a:cs typeface="Times New Roman" pitchFamily="18" charset="0"/>
              </a:rPr>
              <a:t>και </a:t>
            </a:r>
            <a:r>
              <a:rPr lang="en-US" sz="2900" dirty="0" err="1" smtClean="0">
                <a:latin typeface="Times New Roman" pitchFamily="18" charset="0"/>
                <a:cs typeface="Times New Roman" pitchFamily="18" charset="0"/>
              </a:rPr>
              <a:t>Doring</a:t>
            </a:r>
            <a:r>
              <a:rPr lang="en-US" sz="2900" dirty="0" smtClean="0">
                <a:latin typeface="Times New Roman" pitchFamily="18" charset="0"/>
                <a:cs typeface="Times New Roman" pitchFamily="18" charset="0"/>
              </a:rPr>
              <a:t> and </a:t>
            </a:r>
            <a:r>
              <a:rPr lang="en-US" sz="2900" dirty="0" err="1" smtClean="0">
                <a:latin typeface="Times New Roman" pitchFamily="18" charset="0"/>
                <a:cs typeface="Times New Roman" pitchFamily="18" charset="0"/>
              </a:rPr>
              <a:t>Schnellenbach</a:t>
            </a:r>
            <a:r>
              <a:rPr lang="en-US" sz="2900" dirty="0" smtClean="0">
                <a:latin typeface="Times New Roman" pitchFamily="18" charset="0"/>
                <a:cs typeface="Times New Roman" pitchFamily="18" charset="0"/>
              </a:rPr>
              <a:t> (2006)</a:t>
            </a:r>
            <a:endParaRPr lang="el-GR" sz="2900" dirty="0" smtClean="0">
              <a:latin typeface="Times New Roman" pitchFamily="18" charset="0"/>
              <a:cs typeface="Times New Roman" pitchFamily="18" charset="0"/>
            </a:endParaRPr>
          </a:p>
          <a:p>
            <a:pPr algn="just">
              <a:lnSpc>
                <a:spcPct val="120000"/>
              </a:lnSpc>
              <a:buFont typeface="Wingdings" pitchFamily="2" charset="2"/>
              <a:buChar char="q"/>
            </a:pPr>
            <a:r>
              <a:rPr lang="el-GR" sz="2900" dirty="0" smtClean="0">
                <a:latin typeface="Times New Roman" pitchFamily="18" charset="0"/>
                <a:cs typeface="Times New Roman" pitchFamily="18" charset="0"/>
              </a:rPr>
              <a:t>Πολλοί συγγραφείς θεωρούν ότι η γνώση έχει έναν δημόσιο χαρακτήρα (</a:t>
            </a:r>
            <a:r>
              <a:rPr lang="en-US" sz="2900" dirty="0" smtClean="0">
                <a:latin typeface="Times New Roman" pitchFamily="18" charset="0"/>
                <a:cs typeface="Times New Roman" pitchFamily="18" charset="0"/>
              </a:rPr>
              <a:t>Arrow</a:t>
            </a:r>
            <a:r>
              <a:rPr lang="el-GR" sz="2900" dirty="0" smtClean="0">
                <a:latin typeface="Times New Roman" pitchFamily="18" charset="0"/>
                <a:cs typeface="Times New Roman" pitchFamily="18" charset="0"/>
              </a:rPr>
              <a:t> 1962; </a:t>
            </a:r>
            <a:r>
              <a:rPr lang="en-US" sz="2900" dirty="0" err="1" smtClean="0">
                <a:latin typeface="Times New Roman" pitchFamily="18" charset="0"/>
                <a:cs typeface="Times New Roman" pitchFamily="18" charset="0"/>
              </a:rPr>
              <a:t>Agarwal</a:t>
            </a:r>
            <a:r>
              <a:rPr lang="en-US" sz="2900" dirty="0" smtClean="0">
                <a:latin typeface="Times New Roman" pitchFamily="18" charset="0"/>
                <a:cs typeface="Times New Roman" pitchFamily="18" charset="0"/>
              </a:rPr>
              <a:t> et al</a:t>
            </a:r>
            <a:r>
              <a:rPr lang="el-GR" sz="2900" dirty="0" smtClean="0">
                <a:latin typeface="Times New Roman" pitchFamily="18" charset="0"/>
                <a:cs typeface="Times New Roman" pitchFamily="18" charset="0"/>
              </a:rPr>
              <a:t>. 2010; </a:t>
            </a:r>
            <a:r>
              <a:rPr lang="en-US" sz="2900" dirty="0" err="1" smtClean="0">
                <a:latin typeface="Times New Roman" pitchFamily="18" charset="0"/>
                <a:cs typeface="Times New Roman" pitchFamily="18" charset="0"/>
              </a:rPr>
              <a:t>Agarwal</a:t>
            </a:r>
            <a:r>
              <a:rPr lang="en-US" sz="2900" dirty="0" smtClean="0">
                <a:latin typeface="Times New Roman" pitchFamily="18" charset="0"/>
                <a:cs typeface="Times New Roman" pitchFamily="18" charset="0"/>
              </a:rPr>
              <a:t> et al</a:t>
            </a:r>
            <a:r>
              <a:rPr lang="el-GR" sz="2900" dirty="0" smtClean="0">
                <a:latin typeface="Times New Roman" pitchFamily="18" charset="0"/>
                <a:cs typeface="Times New Roman" pitchFamily="18" charset="0"/>
              </a:rPr>
              <a:t>. 2007)</a:t>
            </a:r>
          </a:p>
          <a:p>
            <a:pPr algn="just">
              <a:lnSpc>
                <a:spcPct val="120000"/>
              </a:lnSpc>
              <a:buFont typeface="Wingdings" pitchFamily="2" charset="2"/>
              <a:buChar char="q"/>
            </a:pPr>
            <a:r>
              <a:rPr lang="el-GR" sz="2900" dirty="0" smtClean="0">
                <a:latin typeface="Times New Roman" pitchFamily="18" charset="0"/>
                <a:cs typeface="Times New Roman" pitchFamily="18" charset="0"/>
              </a:rPr>
              <a:t>Εδώ εισάγονται οι έννοιες της μη-ανταγωνιστικότητας (</a:t>
            </a:r>
            <a:r>
              <a:rPr lang="en-US" sz="2900" dirty="0" smtClean="0">
                <a:latin typeface="Times New Roman" pitchFamily="18" charset="0"/>
                <a:cs typeface="Times New Roman" pitchFamily="18" charset="0"/>
              </a:rPr>
              <a:t>non</a:t>
            </a:r>
            <a:r>
              <a:rPr lang="el-GR" sz="2900" dirty="0" smtClean="0">
                <a:latin typeface="Times New Roman" pitchFamily="18" charset="0"/>
                <a:cs typeface="Times New Roman" pitchFamily="18" charset="0"/>
              </a:rPr>
              <a:t>-</a:t>
            </a:r>
            <a:r>
              <a:rPr lang="en-US" sz="2900" dirty="0" err="1" smtClean="0">
                <a:latin typeface="Times New Roman" pitchFamily="18" charset="0"/>
                <a:cs typeface="Times New Roman" pitchFamily="18" charset="0"/>
              </a:rPr>
              <a:t>rivalness</a:t>
            </a:r>
            <a:r>
              <a:rPr lang="el-GR" sz="2900" dirty="0" smtClean="0">
                <a:latin typeface="Times New Roman" pitchFamily="18" charset="0"/>
                <a:cs typeface="Times New Roman" pitchFamily="18" charset="0"/>
              </a:rPr>
              <a:t>) και της μη-αποκλειστικότητας (</a:t>
            </a:r>
            <a:r>
              <a:rPr lang="en-US" sz="2900" dirty="0" smtClean="0">
                <a:latin typeface="Times New Roman" pitchFamily="18" charset="0"/>
                <a:cs typeface="Times New Roman" pitchFamily="18" charset="0"/>
              </a:rPr>
              <a:t>non</a:t>
            </a:r>
            <a:r>
              <a:rPr lang="el-GR" sz="2900" dirty="0" smtClean="0">
                <a:latin typeface="Times New Roman" pitchFamily="18" charset="0"/>
                <a:cs typeface="Times New Roman" pitchFamily="18" charset="0"/>
              </a:rPr>
              <a:t>-</a:t>
            </a:r>
            <a:r>
              <a:rPr lang="en-US" sz="2900" dirty="0" smtClean="0">
                <a:latin typeface="Times New Roman" pitchFamily="18" charset="0"/>
                <a:cs typeface="Times New Roman" pitchFamily="18" charset="0"/>
              </a:rPr>
              <a:t>excludability</a:t>
            </a:r>
            <a:r>
              <a:rPr lang="el-GR" sz="2900" dirty="0" smtClean="0">
                <a:latin typeface="Times New Roman" pitchFamily="18" charset="0"/>
                <a:cs typeface="Times New Roman" pitchFamily="18" charset="0"/>
              </a:rPr>
              <a:t>)</a:t>
            </a:r>
          </a:p>
          <a:p>
            <a:pPr algn="just">
              <a:lnSpc>
                <a:spcPct val="120000"/>
              </a:lnSpc>
              <a:buFont typeface="Wingdings" pitchFamily="2" charset="2"/>
              <a:buChar char="q"/>
            </a:pPr>
            <a:r>
              <a:rPr lang="el-GR" sz="2900" dirty="0" smtClean="0">
                <a:latin typeface="Times New Roman" pitchFamily="18" charset="0"/>
                <a:cs typeface="Times New Roman" pitchFamily="18" charset="0"/>
              </a:rPr>
              <a:t>Μία άλλη πτυχή που οδηγεί σε διαφοροποίηση της γνώσης από τους συνηθισμένους παραγωγικούς συντελεστές αφορά την ύπαρξη αβεβαιότητας, ασυμμετριών και ενός υψηλού συναλλακτικού κόστους στην γνώση (</a:t>
            </a:r>
            <a:r>
              <a:rPr lang="en-US" sz="2900" dirty="0" smtClean="0">
                <a:latin typeface="Times New Roman" pitchFamily="18" charset="0"/>
                <a:cs typeface="Times New Roman" pitchFamily="18" charset="0"/>
              </a:rPr>
              <a:t>Arrow</a:t>
            </a:r>
            <a:r>
              <a:rPr lang="el-GR" sz="2900" dirty="0" smtClean="0">
                <a:latin typeface="Times New Roman" pitchFamily="18" charset="0"/>
                <a:cs typeface="Times New Roman" pitchFamily="18" charset="0"/>
              </a:rPr>
              <a:t> 1962; </a:t>
            </a:r>
            <a:r>
              <a:rPr lang="en-US" sz="2900" dirty="0" err="1" smtClean="0">
                <a:latin typeface="Times New Roman" pitchFamily="18" charset="0"/>
                <a:cs typeface="Times New Roman" pitchFamily="18" charset="0"/>
              </a:rPr>
              <a:t>Agarwal</a:t>
            </a:r>
            <a:r>
              <a:rPr lang="en-US" sz="2900" dirty="0" smtClean="0">
                <a:latin typeface="Times New Roman" pitchFamily="18" charset="0"/>
                <a:cs typeface="Times New Roman" pitchFamily="18" charset="0"/>
              </a:rPr>
              <a:t> et al</a:t>
            </a:r>
            <a:r>
              <a:rPr lang="el-GR" sz="2900" dirty="0" smtClean="0">
                <a:latin typeface="Times New Roman" pitchFamily="18" charset="0"/>
                <a:cs typeface="Times New Roman" pitchFamily="18" charset="0"/>
              </a:rPr>
              <a:t>. 2010; </a:t>
            </a:r>
            <a:r>
              <a:rPr lang="en-US" sz="2900" dirty="0" err="1" smtClean="0">
                <a:latin typeface="Times New Roman" pitchFamily="18" charset="0"/>
                <a:cs typeface="Times New Roman" pitchFamily="18" charset="0"/>
              </a:rPr>
              <a:t>Audretsch</a:t>
            </a:r>
            <a:r>
              <a:rPr lang="en-US" sz="2900" dirty="0" smtClean="0">
                <a:latin typeface="Times New Roman" pitchFamily="18" charset="0"/>
                <a:cs typeface="Times New Roman" pitchFamily="18" charset="0"/>
              </a:rPr>
              <a:t> and Lehmann</a:t>
            </a:r>
            <a:r>
              <a:rPr lang="el-GR" sz="2900" dirty="0" smtClean="0">
                <a:latin typeface="Times New Roman" pitchFamily="18" charset="0"/>
                <a:cs typeface="Times New Roman" pitchFamily="18" charset="0"/>
              </a:rPr>
              <a:t> 2005; </a:t>
            </a:r>
            <a:r>
              <a:rPr lang="en-US" sz="2900" dirty="0" err="1" smtClean="0">
                <a:latin typeface="Times New Roman" pitchFamily="18" charset="0"/>
                <a:cs typeface="Times New Roman" pitchFamily="18" charset="0"/>
              </a:rPr>
              <a:t>Audretsch</a:t>
            </a:r>
            <a:r>
              <a:rPr lang="el-GR" sz="2900" dirty="0" smtClean="0">
                <a:latin typeface="Times New Roman" pitchFamily="18" charset="0"/>
                <a:cs typeface="Times New Roman" pitchFamily="18" charset="0"/>
              </a:rPr>
              <a:t> 2007; </a:t>
            </a:r>
            <a:r>
              <a:rPr lang="en-US" sz="2900" dirty="0" err="1" smtClean="0">
                <a:latin typeface="Times New Roman" pitchFamily="18" charset="0"/>
                <a:cs typeface="Times New Roman" pitchFamily="18" charset="0"/>
              </a:rPr>
              <a:t>Audretsch</a:t>
            </a:r>
            <a:r>
              <a:rPr lang="en-US" sz="2900" dirty="0" smtClean="0">
                <a:latin typeface="Times New Roman" pitchFamily="18" charset="0"/>
                <a:cs typeface="Times New Roman" pitchFamily="18" charset="0"/>
              </a:rPr>
              <a:t> and </a:t>
            </a:r>
            <a:r>
              <a:rPr lang="en-US" sz="2900" dirty="0" err="1" smtClean="0">
                <a:latin typeface="Times New Roman" pitchFamily="18" charset="0"/>
                <a:cs typeface="Times New Roman" pitchFamily="18" charset="0"/>
              </a:rPr>
              <a:t>Keilbach</a:t>
            </a:r>
            <a:r>
              <a:rPr lang="el-GR" sz="2900" dirty="0" smtClean="0">
                <a:latin typeface="Times New Roman" pitchFamily="18" charset="0"/>
                <a:cs typeface="Times New Roman" pitchFamily="18" charset="0"/>
              </a:rPr>
              <a:t> 2007) </a:t>
            </a:r>
          </a:p>
          <a:p>
            <a:pPr algn="just">
              <a:lnSpc>
                <a:spcPct val="120000"/>
              </a:lnSpc>
              <a:buFont typeface="Wingdings" pitchFamily="2" charset="2"/>
              <a:buChar char="q"/>
            </a:pPr>
            <a:r>
              <a:rPr lang="el-GR" sz="2900" dirty="0" smtClean="0">
                <a:latin typeface="Times New Roman" pitchFamily="18" charset="0"/>
                <a:cs typeface="Times New Roman" pitchFamily="18" charset="0"/>
              </a:rPr>
              <a:t>Η αβεβαιότητα και οι ασυμμετρίες δημιουργούν το φίλτρο της γνώσης (</a:t>
            </a:r>
            <a:r>
              <a:rPr lang="en-US" sz="2900" dirty="0" smtClean="0">
                <a:latin typeface="Times New Roman" pitchFamily="18" charset="0"/>
                <a:cs typeface="Times New Roman" pitchFamily="18" charset="0"/>
              </a:rPr>
              <a:t>knowledge filter</a:t>
            </a:r>
            <a:r>
              <a:rPr lang="el-GR" sz="2900" dirty="0" smtClean="0">
                <a:latin typeface="Times New Roman" pitchFamily="18" charset="0"/>
                <a:cs typeface="Times New Roman" pitchFamily="18" charset="0"/>
              </a:rPr>
              <a:t>) όπως επισημαίνουν οι </a:t>
            </a:r>
            <a:r>
              <a:rPr lang="en-US" sz="2900" dirty="0" err="1" smtClean="0">
                <a:latin typeface="Times New Roman" pitchFamily="18" charset="0"/>
                <a:cs typeface="Times New Roman" pitchFamily="18" charset="0"/>
              </a:rPr>
              <a:t>Acs</a:t>
            </a:r>
            <a:r>
              <a:rPr lang="en-US" sz="2900" dirty="0" smtClean="0">
                <a:latin typeface="Times New Roman" pitchFamily="18" charset="0"/>
                <a:cs typeface="Times New Roman" pitchFamily="18" charset="0"/>
              </a:rPr>
              <a:t> and Plummer</a:t>
            </a:r>
            <a:r>
              <a:rPr lang="el-GR" sz="2900" dirty="0" smtClean="0">
                <a:latin typeface="Times New Roman" pitchFamily="18" charset="0"/>
                <a:cs typeface="Times New Roman" pitchFamily="18" charset="0"/>
              </a:rPr>
              <a:t> (2005) και οι </a:t>
            </a:r>
            <a:r>
              <a:rPr lang="en-US" sz="2900" dirty="0" err="1" smtClean="0">
                <a:latin typeface="Times New Roman" pitchFamily="18" charset="0"/>
                <a:cs typeface="Times New Roman" pitchFamily="18" charset="0"/>
              </a:rPr>
              <a:t>Acs</a:t>
            </a:r>
            <a:r>
              <a:rPr lang="en-US" sz="2900" dirty="0" smtClean="0">
                <a:latin typeface="Times New Roman" pitchFamily="18" charset="0"/>
                <a:cs typeface="Times New Roman" pitchFamily="18" charset="0"/>
              </a:rPr>
              <a:t> et al</a:t>
            </a:r>
            <a:r>
              <a:rPr lang="el-GR" sz="2900" dirty="0" smtClean="0">
                <a:latin typeface="Times New Roman" pitchFamily="18" charset="0"/>
                <a:cs typeface="Times New Roman" pitchFamily="18" charset="0"/>
              </a:rPr>
              <a:t>. (2013). </a:t>
            </a:r>
            <a:r>
              <a:rPr lang="en-US" sz="2900" dirty="0" smtClean="0">
                <a:latin typeface="Times New Roman" pitchFamily="18" charset="0"/>
                <a:cs typeface="Times New Roman" pitchFamily="18" charset="0"/>
              </a:rPr>
              <a:t>To </a:t>
            </a:r>
            <a:r>
              <a:rPr lang="el-GR" sz="2900" dirty="0" smtClean="0">
                <a:latin typeface="Times New Roman" pitchFamily="18" charset="0"/>
                <a:cs typeface="Times New Roman" pitchFamily="18" charset="0"/>
              </a:rPr>
              <a:t>φίλτρο αυτό περιλαμβάνει όλους εκείνους τους περιορισμούς που εμποδίζουν την αυτόματη διάχυση της γνώσης. Σύμφωνα με τον </a:t>
            </a:r>
            <a:r>
              <a:rPr lang="en-US" sz="2900" dirty="0" smtClean="0">
                <a:latin typeface="Times New Roman" pitchFamily="18" charset="0"/>
                <a:cs typeface="Times New Roman" pitchFamily="18" charset="0"/>
              </a:rPr>
              <a:t>Arrow</a:t>
            </a:r>
            <a:r>
              <a:rPr lang="el-GR" sz="2900" dirty="0" smtClean="0">
                <a:latin typeface="Times New Roman" pitchFamily="18" charset="0"/>
                <a:cs typeface="Times New Roman" pitchFamily="18" charset="0"/>
              </a:rPr>
              <a:t> (1962), το φίλτρο της γνώσης αναφέρεται στο χάσμα που υπάρχει ανάμεσα στην απλή γνώση και την οικονομική, χρήσιμη ή παραγωγική γνώση. Με άλλα λόγια, το φίλτρο της γνώσης είναι εκείνη η συνιστώσα που εμποδίζει την γνώση να μετασχηματιστεί σε εμπορική γνώση (</a:t>
            </a:r>
            <a:r>
              <a:rPr lang="en-US" sz="2900" dirty="0" smtClean="0">
                <a:latin typeface="Times New Roman" pitchFamily="18" charset="0"/>
                <a:cs typeface="Times New Roman" pitchFamily="18" charset="0"/>
              </a:rPr>
              <a:t>commercialized knowledge</a:t>
            </a:r>
            <a:r>
              <a:rPr lang="el-GR" sz="2900" dirty="0" smtClean="0">
                <a:latin typeface="Times New Roman" pitchFamily="18" charset="0"/>
                <a:cs typeface="Times New Roman" pitchFamily="18" charset="0"/>
              </a:rPr>
              <a:t>) </a:t>
            </a:r>
            <a:endParaRPr lang="el-GR" sz="29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2. </a:t>
            </a:r>
            <a:r>
              <a:rPr lang="el-GR" sz="2400" b="1" dirty="0" smtClean="0">
                <a:latin typeface="Times New Roman" pitchFamily="18" charset="0"/>
                <a:cs typeface="Times New Roman" pitchFamily="18" charset="0"/>
              </a:rPr>
              <a:t>Θεωρητικό υπόβαθρο (συνέχεια)</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a:xfrm>
            <a:off x="428596" y="1357297"/>
            <a:ext cx="8158162" cy="5500703"/>
          </a:xfrm>
        </p:spPr>
        <p:txBody>
          <a:bodyPr>
            <a:noAutofit/>
          </a:bodyPr>
          <a:lstStyle/>
          <a:p>
            <a:pPr algn="just">
              <a:buFont typeface="Wingdings" pitchFamily="2" charset="2"/>
              <a:buChar char="q"/>
            </a:pPr>
            <a:r>
              <a:rPr lang="el-GR" sz="1600" dirty="0" smtClean="0">
                <a:latin typeface="Times New Roman" pitchFamily="18" charset="0"/>
                <a:cs typeface="Times New Roman" pitchFamily="18" charset="0"/>
              </a:rPr>
              <a:t>Οι ροές της γνώσης φαίνεται να έχουν μία θετική επίδραση στην οικονομική μεγέθυνση σε περιφερειακό επίπεδο (</a:t>
            </a:r>
            <a:r>
              <a:rPr lang="en-US" sz="1600" dirty="0" smtClean="0">
                <a:latin typeface="Times New Roman" pitchFamily="18" charset="0"/>
                <a:cs typeface="Times New Roman" pitchFamily="18" charset="0"/>
              </a:rPr>
              <a:t>Rodriguez</a:t>
            </a:r>
            <a:r>
              <a:rPr lang="el-GR" sz="1600" dirty="0" smtClean="0">
                <a:latin typeface="Times New Roman" pitchFamily="18" charset="0"/>
                <a:cs typeface="Times New Roman" pitchFamily="18" charset="0"/>
              </a:rPr>
              <a:t>-</a:t>
            </a:r>
            <a:r>
              <a:rPr lang="en-US" sz="1600" dirty="0" smtClean="0">
                <a:latin typeface="Times New Roman" pitchFamily="18" charset="0"/>
                <a:cs typeface="Times New Roman" pitchFamily="18" charset="0"/>
              </a:rPr>
              <a:t>Pose and </a:t>
            </a:r>
            <a:r>
              <a:rPr lang="en-US" sz="1600" dirty="0" err="1" smtClean="0">
                <a:latin typeface="Times New Roman" pitchFamily="18" charset="0"/>
                <a:cs typeface="Times New Roman" pitchFamily="18" charset="0"/>
              </a:rPr>
              <a:t>Crescenzi</a:t>
            </a:r>
            <a:r>
              <a:rPr lang="el-GR" sz="1600" dirty="0" smtClean="0">
                <a:latin typeface="Times New Roman" pitchFamily="18" charset="0"/>
                <a:cs typeface="Times New Roman" pitchFamily="18" charset="0"/>
              </a:rPr>
              <a:t> 2008; </a:t>
            </a:r>
            <a:r>
              <a:rPr lang="en-US" sz="1600" dirty="0" err="1" smtClean="0">
                <a:latin typeface="Times New Roman" pitchFamily="18" charset="0"/>
                <a:cs typeface="Times New Roman" pitchFamily="18" charset="0"/>
              </a:rPr>
              <a:t>Audretsch</a:t>
            </a:r>
            <a:r>
              <a:rPr lang="en-US" sz="1600" dirty="0" smtClean="0">
                <a:latin typeface="Times New Roman" pitchFamily="18" charset="0"/>
                <a:cs typeface="Times New Roman" pitchFamily="18" charset="0"/>
              </a:rPr>
              <a:t> and </a:t>
            </a:r>
            <a:r>
              <a:rPr lang="en-US" sz="1600" dirty="0" err="1" smtClean="0">
                <a:latin typeface="Times New Roman" pitchFamily="18" charset="0"/>
                <a:cs typeface="Times New Roman" pitchFamily="18" charset="0"/>
              </a:rPr>
              <a:t>Keilbach</a:t>
            </a:r>
            <a:r>
              <a:rPr lang="el-GR" sz="1600" dirty="0" smtClean="0">
                <a:latin typeface="Times New Roman" pitchFamily="18" charset="0"/>
                <a:cs typeface="Times New Roman" pitchFamily="18" charset="0"/>
              </a:rPr>
              <a:t> 2004; </a:t>
            </a:r>
            <a:r>
              <a:rPr lang="en-US" sz="1600" dirty="0" err="1" smtClean="0">
                <a:latin typeface="Times New Roman" pitchFamily="18" charset="0"/>
                <a:cs typeface="Times New Roman" pitchFamily="18" charset="0"/>
              </a:rPr>
              <a:t>Varga</a:t>
            </a:r>
            <a:r>
              <a:rPr lang="en-US" sz="1600" dirty="0" smtClean="0">
                <a:latin typeface="Times New Roman" pitchFamily="18" charset="0"/>
                <a:cs typeface="Times New Roman" pitchFamily="18" charset="0"/>
              </a:rPr>
              <a:t> and </a:t>
            </a:r>
            <a:r>
              <a:rPr lang="en-US" sz="1600" dirty="0" err="1" smtClean="0">
                <a:latin typeface="Times New Roman" pitchFamily="18" charset="0"/>
                <a:cs typeface="Times New Roman" pitchFamily="18" charset="0"/>
              </a:rPr>
              <a:t>Schalk</a:t>
            </a:r>
            <a:r>
              <a:rPr lang="el-GR" sz="1600" dirty="0" smtClean="0">
                <a:latin typeface="Times New Roman" pitchFamily="18" charset="0"/>
                <a:cs typeface="Times New Roman" pitchFamily="18" charset="0"/>
              </a:rPr>
              <a:t> 2004; </a:t>
            </a:r>
            <a:r>
              <a:rPr lang="en-US" sz="1600" dirty="0" err="1" smtClean="0">
                <a:latin typeface="Times New Roman" pitchFamily="18" charset="0"/>
                <a:cs typeface="Times New Roman" pitchFamily="18" charset="0"/>
              </a:rPr>
              <a:t>Aghion</a:t>
            </a:r>
            <a:r>
              <a:rPr lang="en-US" sz="1600" dirty="0" smtClean="0">
                <a:latin typeface="Times New Roman" pitchFamily="18" charset="0"/>
                <a:cs typeface="Times New Roman" pitchFamily="18" charset="0"/>
              </a:rPr>
              <a:t> and </a:t>
            </a:r>
            <a:r>
              <a:rPr lang="en-US" sz="1600" dirty="0" err="1" smtClean="0">
                <a:latin typeface="Times New Roman" pitchFamily="18" charset="0"/>
                <a:cs typeface="Times New Roman" pitchFamily="18" charset="0"/>
              </a:rPr>
              <a:t>Jaravel</a:t>
            </a:r>
            <a:r>
              <a:rPr lang="en-US" sz="1600" dirty="0" smtClean="0">
                <a:latin typeface="Times New Roman" pitchFamily="18" charset="0"/>
                <a:cs typeface="Times New Roman" pitchFamily="18" charset="0"/>
              </a:rPr>
              <a:t> </a:t>
            </a:r>
            <a:r>
              <a:rPr lang="el-GR" sz="1600" dirty="0" smtClean="0">
                <a:latin typeface="Times New Roman" pitchFamily="18" charset="0"/>
                <a:cs typeface="Times New Roman" pitchFamily="18" charset="0"/>
              </a:rPr>
              <a:t>2015)</a:t>
            </a:r>
          </a:p>
          <a:p>
            <a:pPr algn="just">
              <a:buFont typeface="Wingdings" pitchFamily="2" charset="2"/>
              <a:buChar char="q"/>
            </a:pPr>
            <a:r>
              <a:rPr lang="el-GR" sz="1600" dirty="0" smtClean="0">
                <a:latin typeface="Times New Roman" pitchFamily="18" charset="0"/>
                <a:cs typeface="Times New Roman" pitchFamily="18" charset="0"/>
              </a:rPr>
              <a:t>Οι </a:t>
            </a:r>
            <a:r>
              <a:rPr lang="en-US" sz="1600" dirty="0" smtClean="0">
                <a:latin typeface="Times New Roman" pitchFamily="18" charset="0"/>
                <a:cs typeface="Times New Roman" pitchFamily="18" charset="0"/>
              </a:rPr>
              <a:t>Serrano and </a:t>
            </a:r>
            <a:r>
              <a:rPr lang="en-US" sz="1600" dirty="0" err="1" smtClean="0">
                <a:latin typeface="Times New Roman" pitchFamily="18" charset="0"/>
                <a:cs typeface="Times New Roman" pitchFamily="18" charset="0"/>
              </a:rPr>
              <a:t>Cabrer</a:t>
            </a:r>
            <a:r>
              <a:rPr lang="el-GR" sz="1600" dirty="0" smtClean="0">
                <a:latin typeface="Times New Roman" pitchFamily="18" charset="0"/>
                <a:cs typeface="Times New Roman" pitchFamily="18" charset="0"/>
              </a:rPr>
              <a:t> (2004) ισχυρίζονται ότι η διάχυση της γνώσης η οποία ευνοείται από την χωρική εγγύτητα με τους καινοτόμους παραγωγούς είναι ικανή να μειώσει το επίπεδο των ανισοτήτων στις περιφέρειες</a:t>
            </a:r>
          </a:p>
          <a:p>
            <a:pPr algn="just">
              <a:buFont typeface="Wingdings" pitchFamily="2" charset="2"/>
              <a:buChar char="q"/>
            </a:pPr>
            <a:r>
              <a:rPr lang="el-GR" sz="1600" dirty="0" smtClean="0">
                <a:latin typeface="Times New Roman" pitchFamily="18" charset="0"/>
                <a:cs typeface="Times New Roman" pitchFamily="18" charset="0"/>
              </a:rPr>
              <a:t>Με τη σειρά τους, άλλες εμπειρικές μελέτες προάγουν την θετική επίδραση της διάχυσης της έρευνας και ανάπτυξης στο τοπικό ανθρώπινο κεφάλαιο και στις περιφερειακές εξαγωγές (</a:t>
            </a:r>
            <a:r>
              <a:rPr lang="en-US" sz="1600" dirty="0" smtClean="0">
                <a:latin typeface="Times New Roman" pitchFamily="18" charset="0"/>
                <a:cs typeface="Times New Roman" pitchFamily="18" charset="0"/>
              </a:rPr>
              <a:t>Abel and </a:t>
            </a:r>
            <a:r>
              <a:rPr lang="en-US" sz="1600" dirty="0" err="1" smtClean="0">
                <a:latin typeface="Times New Roman" pitchFamily="18" charset="0"/>
                <a:cs typeface="Times New Roman" pitchFamily="18" charset="0"/>
              </a:rPr>
              <a:t>Deitz</a:t>
            </a:r>
            <a:r>
              <a:rPr lang="el-GR" sz="1600" dirty="0" smtClean="0">
                <a:latin typeface="Times New Roman" pitchFamily="18" charset="0"/>
                <a:cs typeface="Times New Roman" pitchFamily="18" charset="0"/>
              </a:rPr>
              <a:t> 2012; </a:t>
            </a:r>
            <a:r>
              <a:rPr lang="en-US" sz="1600" dirty="0" smtClean="0">
                <a:latin typeface="Times New Roman" pitchFamily="18" charset="0"/>
                <a:cs typeface="Times New Roman" pitchFamily="18" charset="0"/>
              </a:rPr>
              <a:t>Johansson and </a:t>
            </a:r>
            <a:r>
              <a:rPr lang="en-US" sz="1600" dirty="0" err="1" smtClean="0">
                <a:latin typeface="Times New Roman" pitchFamily="18" charset="0"/>
                <a:cs typeface="Times New Roman" pitchFamily="18" charset="0"/>
              </a:rPr>
              <a:t>Karlsson</a:t>
            </a:r>
            <a:r>
              <a:rPr lang="el-GR" sz="1600" dirty="0" smtClean="0">
                <a:latin typeface="Times New Roman" pitchFamily="18" charset="0"/>
                <a:cs typeface="Times New Roman" pitchFamily="18" charset="0"/>
              </a:rPr>
              <a:t> 2007)</a:t>
            </a:r>
          </a:p>
          <a:p>
            <a:pPr algn="just">
              <a:buFont typeface="Wingdings" pitchFamily="2" charset="2"/>
              <a:buChar char="q"/>
            </a:pPr>
            <a:r>
              <a:rPr lang="el-GR" sz="1600" dirty="0" smtClean="0">
                <a:latin typeface="Times New Roman" pitchFamily="18" charset="0"/>
                <a:cs typeface="Times New Roman" pitchFamily="18" charset="0"/>
              </a:rPr>
              <a:t>Ένας μεγάλος αριθμός επιστημονικών μελετών αποδεικνύει τα οφέλη της διάχυσης της έρευνας και ανάπτυξης για το προϊόν της καινοτομίας σε τοπικό επίπεδο (</a:t>
            </a:r>
            <a:r>
              <a:rPr lang="en-US" sz="1600" dirty="0" err="1" smtClean="0">
                <a:latin typeface="Times New Roman" pitchFamily="18" charset="0"/>
                <a:cs typeface="Times New Roman" pitchFamily="18" charset="0"/>
              </a:rPr>
              <a:t>Anselin</a:t>
            </a:r>
            <a:r>
              <a:rPr lang="en-US" sz="1600" dirty="0" smtClean="0">
                <a:latin typeface="Times New Roman" pitchFamily="18" charset="0"/>
                <a:cs typeface="Times New Roman" pitchFamily="18" charset="0"/>
              </a:rPr>
              <a:t> et al</a:t>
            </a:r>
            <a:r>
              <a:rPr lang="el-GR" sz="1600" dirty="0" smtClean="0">
                <a:latin typeface="Times New Roman" pitchFamily="18" charset="0"/>
                <a:cs typeface="Times New Roman" pitchFamily="18" charset="0"/>
              </a:rPr>
              <a:t>. 1997; </a:t>
            </a:r>
            <a:r>
              <a:rPr lang="en-US" sz="1600" dirty="0" err="1" smtClean="0">
                <a:latin typeface="Times New Roman" pitchFamily="18" charset="0"/>
                <a:cs typeface="Times New Roman" pitchFamily="18" charset="0"/>
              </a:rPr>
              <a:t>Audretsch</a:t>
            </a:r>
            <a:r>
              <a:rPr lang="en-US" sz="1600" dirty="0" smtClean="0">
                <a:latin typeface="Times New Roman" pitchFamily="18" charset="0"/>
                <a:cs typeface="Times New Roman" pitchFamily="18" charset="0"/>
              </a:rPr>
              <a:t> and Feldman</a:t>
            </a:r>
            <a:r>
              <a:rPr lang="el-GR" sz="1600" dirty="0" smtClean="0">
                <a:latin typeface="Times New Roman" pitchFamily="18" charset="0"/>
                <a:cs typeface="Times New Roman" pitchFamily="18" charset="0"/>
              </a:rPr>
              <a:t> 1996; </a:t>
            </a:r>
            <a:r>
              <a:rPr lang="en-US" sz="1600" dirty="0" smtClean="0">
                <a:latin typeface="Times New Roman" pitchFamily="18" charset="0"/>
                <a:cs typeface="Times New Roman" pitchFamily="18" charset="0"/>
              </a:rPr>
              <a:t>Fritsch and </a:t>
            </a:r>
            <a:r>
              <a:rPr lang="en-US" sz="1600" dirty="0" err="1" smtClean="0">
                <a:latin typeface="Times New Roman" pitchFamily="18" charset="0"/>
                <a:cs typeface="Times New Roman" pitchFamily="18" charset="0"/>
              </a:rPr>
              <a:t>Franke</a:t>
            </a:r>
            <a:r>
              <a:rPr lang="el-GR" sz="1600" dirty="0" smtClean="0">
                <a:latin typeface="Times New Roman" pitchFamily="18" charset="0"/>
                <a:cs typeface="Times New Roman" pitchFamily="18" charset="0"/>
              </a:rPr>
              <a:t> 2004; </a:t>
            </a:r>
            <a:r>
              <a:rPr lang="en-US" sz="1600" dirty="0" err="1" smtClean="0">
                <a:latin typeface="Times New Roman" pitchFamily="18" charset="0"/>
                <a:cs typeface="Times New Roman" pitchFamily="18" charset="0"/>
              </a:rPr>
              <a:t>Bottazzi</a:t>
            </a:r>
            <a:r>
              <a:rPr lang="en-US" sz="1600" dirty="0" smtClean="0">
                <a:latin typeface="Times New Roman" pitchFamily="18" charset="0"/>
                <a:cs typeface="Times New Roman" pitchFamily="18" charset="0"/>
              </a:rPr>
              <a:t> and </a:t>
            </a:r>
            <a:r>
              <a:rPr lang="en-US" sz="1600" dirty="0" err="1" smtClean="0">
                <a:latin typeface="Times New Roman" pitchFamily="18" charset="0"/>
                <a:cs typeface="Times New Roman" pitchFamily="18" charset="0"/>
              </a:rPr>
              <a:t>Peri</a:t>
            </a:r>
            <a:r>
              <a:rPr lang="el-GR" sz="1600" dirty="0" smtClean="0">
                <a:latin typeface="Times New Roman" pitchFamily="18" charset="0"/>
                <a:cs typeface="Times New Roman" pitchFamily="18" charset="0"/>
              </a:rPr>
              <a:t> 2003)</a:t>
            </a:r>
          </a:p>
          <a:p>
            <a:pPr algn="just">
              <a:buFont typeface="Wingdings" pitchFamily="2" charset="2"/>
              <a:buChar char="q"/>
            </a:pPr>
            <a:r>
              <a:rPr lang="el-GR" sz="1600" dirty="0" smtClean="0">
                <a:latin typeface="Times New Roman" pitchFamily="18" charset="0"/>
                <a:cs typeface="Times New Roman" pitchFamily="18" charset="0"/>
              </a:rPr>
              <a:t>Οι </a:t>
            </a:r>
            <a:r>
              <a:rPr lang="en-US" sz="1600" dirty="0" err="1" smtClean="0">
                <a:latin typeface="Times New Roman" pitchFamily="18" charset="0"/>
                <a:cs typeface="Times New Roman" pitchFamily="18" charset="0"/>
              </a:rPr>
              <a:t>Audretsch</a:t>
            </a:r>
            <a:r>
              <a:rPr lang="en-US" sz="1600" dirty="0" smtClean="0">
                <a:latin typeface="Times New Roman" pitchFamily="18" charset="0"/>
                <a:cs typeface="Times New Roman" pitchFamily="18" charset="0"/>
              </a:rPr>
              <a:t> and </a:t>
            </a:r>
            <a:r>
              <a:rPr lang="en-US" sz="1600" dirty="0" err="1" smtClean="0">
                <a:latin typeface="Times New Roman" pitchFamily="18" charset="0"/>
                <a:cs typeface="Times New Roman" pitchFamily="18" charset="0"/>
              </a:rPr>
              <a:t>Keilbach</a:t>
            </a:r>
            <a:r>
              <a:rPr lang="el-GR"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2007</a:t>
            </a:r>
            <a:r>
              <a:rPr lang="el-GR" sz="1600" dirty="0" smtClean="0">
                <a:latin typeface="Times New Roman" pitchFamily="18" charset="0"/>
                <a:cs typeface="Times New Roman" pitchFamily="18" charset="0"/>
              </a:rPr>
              <a:t>)</a:t>
            </a:r>
            <a:r>
              <a:rPr lang="en-US" sz="1600" dirty="0" smtClean="0">
                <a:latin typeface="Times New Roman" pitchFamily="18" charset="0"/>
                <a:cs typeface="Times New Roman" pitchFamily="18" charset="0"/>
              </a:rPr>
              <a:t> </a:t>
            </a:r>
            <a:r>
              <a:rPr lang="el-GR" sz="1600" dirty="0" smtClean="0">
                <a:latin typeface="Times New Roman" pitchFamily="18" charset="0"/>
                <a:cs typeface="Times New Roman" pitchFamily="18" charset="0"/>
              </a:rPr>
              <a:t>οι </a:t>
            </a:r>
            <a:r>
              <a:rPr lang="en-US" sz="1600" dirty="0" err="1" smtClean="0">
                <a:latin typeface="Times New Roman" pitchFamily="18" charset="0"/>
                <a:cs typeface="Times New Roman" pitchFamily="18" charset="0"/>
              </a:rPr>
              <a:t>Audretsch</a:t>
            </a:r>
            <a:r>
              <a:rPr lang="en-US" sz="1600" dirty="0" smtClean="0">
                <a:latin typeface="Times New Roman" pitchFamily="18" charset="0"/>
                <a:cs typeface="Times New Roman" pitchFamily="18" charset="0"/>
              </a:rPr>
              <a:t> et al</a:t>
            </a:r>
            <a:r>
              <a:rPr lang="el-GR" sz="1600" dirty="0" smtClean="0">
                <a:latin typeface="Times New Roman" pitchFamily="18" charset="0"/>
                <a:cs typeface="Times New Roman" pitchFamily="18" charset="0"/>
              </a:rPr>
              <a:t>. (2009) και οι </a:t>
            </a:r>
            <a:r>
              <a:rPr lang="en-US" sz="1600" dirty="0" err="1" smtClean="0">
                <a:latin typeface="Times New Roman" pitchFamily="18" charset="0"/>
                <a:cs typeface="Times New Roman" pitchFamily="18" charset="0"/>
              </a:rPr>
              <a:t>Lasch</a:t>
            </a:r>
            <a:r>
              <a:rPr lang="en-US" sz="1600" dirty="0" smtClean="0">
                <a:latin typeface="Times New Roman" pitchFamily="18" charset="0"/>
                <a:cs typeface="Times New Roman" pitchFamily="18" charset="0"/>
              </a:rPr>
              <a:t> et al. (2013) </a:t>
            </a:r>
            <a:r>
              <a:rPr lang="el-GR" sz="1600" dirty="0" smtClean="0">
                <a:latin typeface="Times New Roman" pitchFamily="18" charset="0"/>
                <a:cs typeface="Times New Roman" pitchFamily="18" charset="0"/>
              </a:rPr>
              <a:t>δείχνουν την σημασία της διάχυσης της γνώσης (που αφορά την καινοτομία) για την είσοδο των νέων επιχειρήσεων σε τοπικό επίπεδο</a:t>
            </a:r>
          </a:p>
          <a:p>
            <a:pPr algn="just">
              <a:buFont typeface="Wingdings" pitchFamily="2" charset="2"/>
              <a:buChar char="q"/>
            </a:pPr>
            <a:r>
              <a:rPr lang="el-GR" sz="1600" dirty="0" smtClean="0">
                <a:latin typeface="Times New Roman" pitchFamily="18" charset="0"/>
                <a:cs typeface="Times New Roman" pitchFamily="18" charset="0"/>
              </a:rPr>
              <a:t>Οι </a:t>
            </a:r>
            <a:r>
              <a:rPr lang="en-US" sz="1600" dirty="0" smtClean="0">
                <a:latin typeface="Times New Roman" pitchFamily="18" charset="0"/>
                <a:cs typeface="Times New Roman" pitchFamily="18" charset="0"/>
              </a:rPr>
              <a:t>Lee et al. (2004), </a:t>
            </a:r>
            <a:r>
              <a:rPr lang="en-US" sz="1600" dirty="0" err="1" smtClean="0">
                <a:latin typeface="Times New Roman" pitchFamily="18" charset="0"/>
                <a:cs typeface="Times New Roman" pitchFamily="18" charset="0"/>
              </a:rPr>
              <a:t>Acs</a:t>
            </a:r>
            <a:r>
              <a:rPr lang="en-US" sz="1600" dirty="0" smtClean="0">
                <a:latin typeface="Times New Roman" pitchFamily="18" charset="0"/>
                <a:cs typeface="Times New Roman" pitchFamily="18" charset="0"/>
              </a:rPr>
              <a:t> et al. (2004) </a:t>
            </a:r>
            <a:r>
              <a:rPr lang="el-GR" sz="1600" dirty="0" smtClean="0">
                <a:latin typeface="Times New Roman" pitchFamily="18" charset="0"/>
                <a:cs typeface="Times New Roman" pitchFamily="18" charset="0"/>
              </a:rPr>
              <a:t>και </a:t>
            </a:r>
            <a:r>
              <a:rPr lang="en-US" sz="1600" dirty="0" err="1" smtClean="0">
                <a:latin typeface="Times New Roman" pitchFamily="18" charset="0"/>
                <a:cs typeface="Times New Roman" pitchFamily="18" charset="0"/>
              </a:rPr>
              <a:t>Acs</a:t>
            </a:r>
            <a:r>
              <a:rPr lang="en-US" sz="1600" dirty="0" smtClean="0">
                <a:latin typeface="Times New Roman" pitchFamily="18" charset="0"/>
                <a:cs typeface="Times New Roman" pitchFamily="18" charset="0"/>
              </a:rPr>
              <a:t> and </a:t>
            </a:r>
            <a:r>
              <a:rPr lang="en-US" sz="1600" dirty="0" err="1" smtClean="0">
                <a:latin typeface="Times New Roman" pitchFamily="18" charset="0"/>
                <a:cs typeface="Times New Roman" pitchFamily="18" charset="0"/>
              </a:rPr>
              <a:t>Armington</a:t>
            </a:r>
            <a:r>
              <a:rPr lang="en-US" sz="1600" dirty="0" smtClean="0">
                <a:latin typeface="Times New Roman" pitchFamily="18" charset="0"/>
                <a:cs typeface="Times New Roman" pitchFamily="18" charset="0"/>
              </a:rPr>
              <a:t> (2004)</a:t>
            </a:r>
            <a:r>
              <a:rPr lang="el-GR" sz="1600" dirty="0" smtClean="0">
                <a:latin typeface="Times New Roman" pitchFamily="18" charset="0"/>
                <a:cs typeface="Times New Roman" pitchFamily="18" charset="0"/>
              </a:rPr>
              <a:t> βρίσκουν ότι η </a:t>
            </a:r>
            <a:r>
              <a:rPr lang="el-GR" sz="1600" dirty="0" err="1" smtClean="0">
                <a:latin typeface="Times New Roman" pitchFamily="18" charset="0"/>
                <a:cs typeface="Times New Roman" pitchFamily="18" charset="0"/>
              </a:rPr>
              <a:t>ενδοκλαδική</a:t>
            </a:r>
            <a:r>
              <a:rPr lang="el-GR" sz="1600" dirty="0" smtClean="0">
                <a:latin typeface="Times New Roman" pitchFamily="18" charset="0"/>
                <a:cs typeface="Times New Roman" pitchFamily="18" charset="0"/>
              </a:rPr>
              <a:t> διάχυση της γνώσης</a:t>
            </a:r>
            <a:r>
              <a:rPr lang="en-US" sz="1600" dirty="0" smtClean="0">
                <a:latin typeface="Times New Roman" pitchFamily="18" charset="0"/>
                <a:cs typeface="Times New Roman" pitchFamily="18" charset="0"/>
              </a:rPr>
              <a:t> (intra-</a:t>
            </a:r>
            <a:r>
              <a:rPr lang="en-US" sz="1600" dirty="0" err="1" smtClean="0">
                <a:latin typeface="Times New Roman" pitchFamily="18" charset="0"/>
                <a:cs typeface="Times New Roman" pitchFamily="18" charset="0"/>
              </a:rPr>
              <a:t>sectoral</a:t>
            </a:r>
            <a:r>
              <a:rPr lang="en-US" sz="1600" dirty="0" smtClean="0">
                <a:latin typeface="Times New Roman" pitchFamily="18" charset="0"/>
                <a:cs typeface="Times New Roman" pitchFamily="18" charset="0"/>
              </a:rPr>
              <a:t> spillovers)</a:t>
            </a:r>
            <a:r>
              <a:rPr lang="el-GR" sz="1600" dirty="0" smtClean="0">
                <a:latin typeface="Times New Roman" pitchFamily="18" charset="0"/>
                <a:cs typeface="Times New Roman" pitchFamily="18" charset="0"/>
              </a:rPr>
              <a:t> έχει μία θετική και στατιστικά σημαντική επίδραση στην είσοδο των νέων επιχειρήσεων σε περιφερειακό επίπεδο.</a:t>
            </a:r>
            <a:r>
              <a:rPr lang="en-US" sz="1600" dirty="0" smtClean="0">
                <a:latin typeface="Times New Roman" pitchFamily="18" charset="0"/>
                <a:cs typeface="Times New Roman" pitchFamily="18" charset="0"/>
              </a:rPr>
              <a:t> </a:t>
            </a:r>
            <a:endParaRPr lang="el-GR" sz="1600" dirty="0" smtClean="0">
              <a:latin typeface="Times New Roman" pitchFamily="18" charset="0"/>
              <a:cs typeface="Times New Roman" pitchFamily="18" charset="0"/>
            </a:endParaRPr>
          </a:p>
          <a:p>
            <a:pPr algn="just">
              <a:buFont typeface="Wingdings" pitchFamily="2" charset="2"/>
              <a:buChar char="q"/>
            </a:pPr>
            <a:r>
              <a:rPr lang="el-GR" sz="1600" dirty="0" smtClean="0">
                <a:latin typeface="Times New Roman" pitchFamily="18" charset="0"/>
                <a:cs typeface="Times New Roman" pitchFamily="18" charset="0"/>
              </a:rPr>
              <a:t>Αντίθετα, η διακλαδική διάχυση της γνώσης (</a:t>
            </a:r>
            <a:r>
              <a:rPr lang="en-US" sz="1600" dirty="0" smtClean="0">
                <a:latin typeface="Times New Roman" pitchFamily="18" charset="0"/>
                <a:cs typeface="Times New Roman" pitchFamily="18" charset="0"/>
              </a:rPr>
              <a:t>inter-</a:t>
            </a:r>
            <a:r>
              <a:rPr lang="en-US" sz="1600" dirty="0" err="1" smtClean="0">
                <a:latin typeface="Times New Roman" pitchFamily="18" charset="0"/>
                <a:cs typeface="Times New Roman" pitchFamily="18" charset="0"/>
              </a:rPr>
              <a:t>sectoral</a:t>
            </a:r>
            <a:r>
              <a:rPr lang="en-US" sz="1600" dirty="0" smtClean="0">
                <a:latin typeface="Times New Roman" pitchFamily="18" charset="0"/>
                <a:cs typeface="Times New Roman" pitchFamily="18" charset="0"/>
              </a:rPr>
              <a:t> spillovers) </a:t>
            </a:r>
            <a:r>
              <a:rPr lang="el-GR" sz="1600" dirty="0" smtClean="0">
                <a:latin typeface="Times New Roman" pitchFamily="18" charset="0"/>
                <a:cs typeface="Times New Roman" pitchFamily="18" charset="0"/>
              </a:rPr>
              <a:t>μπορεί να έχει είτε μία θετική (</a:t>
            </a:r>
            <a:r>
              <a:rPr lang="en-US" sz="1600" dirty="0" err="1" smtClean="0">
                <a:latin typeface="Times New Roman" pitchFamily="18" charset="0"/>
                <a:cs typeface="Times New Roman" pitchFamily="18" charset="0"/>
              </a:rPr>
              <a:t>Corradini</a:t>
            </a:r>
            <a:r>
              <a:rPr lang="en-US" sz="1600" dirty="0" smtClean="0">
                <a:latin typeface="Times New Roman" pitchFamily="18" charset="0"/>
                <a:cs typeface="Times New Roman" pitchFamily="18" charset="0"/>
              </a:rPr>
              <a:t> and De </a:t>
            </a:r>
            <a:r>
              <a:rPr lang="en-US" sz="1600" dirty="0" err="1" smtClean="0">
                <a:latin typeface="Times New Roman" pitchFamily="18" charset="0"/>
                <a:cs typeface="Times New Roman" pitchFamily="18" charset="0"/>
              </a:rPr>
              <a:t>Propris</a:t>
            </a:r>
            <a:r>
              <a:rPr lang="en-US" sz="1600" dirty="0" smtClean="0">
                <a:latin typeface="Times New Roman" pitchFamily="18" charset="0"/>
                <a:cs typeface="Times New Roman" pitchFamily="18" charset="0"/>
              </a:rPr>
              <a:t> 2015)</a:t>
            </a:r>
            <a:r>
              <a:rPr lang="el-GR" sz="1600" dirty="0" smtClean="0">
                <a:latin typeface="Times New Roman" pitchFamily="18" charset="0"/>
                <a:cs typeface="Times New Roman" pitchFamily="18" charset="0"/>
              </a:rPr>
              <a:t> είτε μία αρνητική επίδραση</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Audretsch</a:t>
            </a:r>
            <a:r>
              <a:rPr lang="en-US" sz="1600" dirty="0" smtClean="0">
                <a:latin typeface="Times New Roman" pitchFamily="18" charset="0"/>
                <a:cs typeface="Times New Roman" pitchFamily="18" charset="0"/>
              </a:rPr>
              <a:t> et al. 2010; </a:t>
            </a:r>
            <a:r>
              <a:rPr lang="en-US" sz="1600" dirty="0" err="1" smtClean="0">
                <a:latin typeface="Times New Roman" pitchFamily="18" charset="0"/>
                <a:cs typeface="Times New Roman" pitchFamily="18" charset="0"/>
              </a:rPr>
              <a:t>Biship</a:t>
            </a:r>
            <a:r>
              <a:rPr lang="en-US" sz="1600" dirty="0" smtClean="0">
                <a:latin typeface="Times New Roman" pitchFamily="18" charset="0"/>
                <a:cs typeface="Times New Roman" pitchFamily="18" charset="0"/>
              </a:rPr>
              <a:t> 2012; Fotopoulos 2014)</a:t>
            </a:r>
            <a:r>
              <a:rPr lang="el-GR" sz="1600" dirty="0" smtClean="0">
                <a:latin typeface="Times New Roman" pitchFamily="18" charset="0"/>
                <a:cs typeface="Times New Roman" pitchFamily="18" charset="0"/>
              </a:rPr>
              <a:t> στην είσοδο των νέων επιχειρήσεων σε τοπικό επίπεδο.</a:t>
            </a:r>
          </a:p>
          <a:p>
            <a:pPr algn="just">
              <a:buFont typeface="Wingdings" pitchFamily="2" charset="2"/>
              <a:buChar char="q"/>
            </a:pPr>
            <a:endParaRPr lang="el-GR" sz="16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latin typeface="Times New Roman" pitchFamily="18" charset="0"/>
                <a:cs typeface="Times New Roman" pitchFamily="18" charset="0"/>
              </a:rPr>
              <a:t>3. Δεδομένα και μεταβλητές</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a:xfrm>
            <a:off x="285720" y="1428736"/>
            <a:ext cx="8229600" cy="4525963"/>
          </a:xfrm>
        </p:spPr>
        <p:txBody>
          <a:bodyPr>
            <a:normAutofit fontScale="77500" lnSpcReduction="20000"/>
          </a:bodyPr>
          <a:lstStyle/>
          <a:p>
            <a:pPr algn="just">
              <a:buFont typeface="Wingdings" pitchFamily="2" charset="2"/>
              <a:buChar char="q"/>
            </a:pPr>
            <a:r>
              <a:rPr lang="el-GR" sz="1800" dirty="0" smtClean="0">
                <a:latin typeface="Times New Roman" pitchFamily="18" charset="0"/>
                <a:cs typeface="Times New Roman" pitchFamily="18" charset="0"/>
              </a:rPr>
              <a:t>Χώρα</a:t>
            </a:r>
            <a:r>
              <a:rPr lang="en-US" sz="1800" dirty="0" smtClean="0">
                <a:latin typeface="Times New Roman" pitchFamily="18" charset="0"/>
                <a:cs typeface="Times New Roman" pitchFamily="18" charset="0"/>
              </a:rPr>
              <a:t>: </a:t>
            </a:r>
            <a:r>
              <a:rPr lang="el-GR" sz="1800" dirty="0" smtClean="0">
                <a:latin typeface="Times New Roman" pitchFamily="18" charset="0"/>
                <a:cs typeface="Times New Roman" pitchFamily="18" charset="0"/>
              </a:rPr>
              <a:t>Ελλάδα</a:t>
            </a:r>
          </a:p>
          <a:p>
            <a:pPr algn="just">
              <a:buFont typeface="Wingdings" pitchFamily="2" charset="2"/>
              <a:buChar char="q"/>
            </a:pPr>
            <a:r>
              <a:rPr lang="el-GR" sz="1800" dirty="0" smtClean="0">
                <a:latin typeface="Times New Roman" pitchFamily="18" charset="0"/>
                <a:cs typeface="Times New Roman" pitchFamily="18" charset="0"/>
              </a:rPr>
              <a:t>Χωρική μονάδα</a:t>
            </a:r>
            <a:r>
              <a:rPr lang="en-US" sz="1800" dirty="0" smtClean="0">
                <a:latin typeface="Times New Roman" pitchFamily="18" charset="0"/>
                <a:cs typeface="Times New Roman" pitchFamily="18" charset="0"/>
              </a:rPr>
              <a:t>: </a:t>
            </a:r>
            <a:r>
              <a:rPr lang="el-GR" sz="1800" dirty="0" smtClean="0">
                <a:latin typeface="Times New Roman" pitchFamily="18" charset="0"/>
                <a:cs typeface="Times New Roman" pitchFamily="18" charset="0"/>
              </a:rPr>
              <a:t>Περιφέρειες</a:t>
            </a:r>
            <a:r>
              <a:rPr lang="en-US" sz="1800" dirty="0" smtClean="0">
                <a:latin typeface="Times New Roman" pitchFamily="18" charset="0"/>
                <a:cs typeface="Times New Roman" pitchFamily="18" charset="0"/>
              </a:rPr>
              <a:t> (NUTS2)</a:t>
            </a:r>
            <a:endParaRPr lang="el-GR" sz="1800" dirty="0" smtClean="0">
              <a:latin typeface="Times New Roman" pitchFamily="18" charset="0"/>
              <a:cs typeface="Times New Roman" pitchFamily="18" charset="0"/>
            </a:endParaRPr>
          </a:p>
          <a:p>
            <a:pPr algn="just">
              <a:buFont typeface="Wingdings" pitchFamily="2" charset="2"/>
              <a:buChar char="q"/>
            </a:pPr>
            <a:r>
              <a:rPr lang="el-GR" sz="1800" dirty="0" smtClean="0">
                <a:latin typeface="Times New Roman" pitchFamily="18" charset="0"/>
                <a:cs typeface="Times New Roman" pitchFamily="18" charset="0"/>
              </a:rPr>
              <a:t>Κλάδος</a:t>
            </a:r>
            <a:r>
              <a:rPr lang="en-US" sz="1800" dirty="0" smtClean="0">
                <a:latin typeface="Times New Roman" pitchFamily="18" charset="0"/>
                <a:cs typeface="Times New Roman" pitchFamily="18" charset="0"/>
              </a:rPr>
              <a:t>: </a:t>
            </a:r>
            <a:r>
              <a:rPr lang="el-GR" sz="1800" dirty="0" smtClean="0">
                <a:latin typeface="Times New Roman" pitchFamily="18" charset="0"/>
                <a:cs typeface="Times New Roman" pitchFamily="18" charset="0"/>
              </a:rPr>
              <a:t>Μεταποίηση</a:t>
            </a:r>
            <a:r>
              <a:rPr lang="en-US" sz="1800" dirty="0" smtClean="0">
                <a:latin typeface="Times New Roman" pitchFamily="18" charset="0"/>
                <a:cs typeface="Times New Roman" pitchFamily="18" charset="0"/>
              </a:rPr>
              <a:t> (</a:t>
            </a:r>
            <a:r>
              <a:rPr lang="el-GR" sz="1800" dirty="0" smtClean="0">
                <a:latin typeface="Times New Roman" pitchFamily="18" charset="0"/>
                <a:cs typeface="Times New Roman" pitchFamily="18" charset="0"/>
              </a:rPr>
              <a:t>Ομαδοποίηση των 23 2-ψήφιων (</a:t>
            </a:r>
            <a:r>
              <a:rPr lang="en-US" sz="1800" dirty="0" smtClean="0">
                <a:latin typeface="Times New Roman" pitchFamily="18" charset="0"/>
                <a:cs typeface="Times New Roman" pitchFamily="18" charset="0"/>
              </a:rPr>
              <a:t>2-digit) </a:t>
            </a:r>
            <a:r>
              <a:rPr lang="el-GR" sz="1800" dirty="0" err="1" smtClean="0">
                <a:latin typeface="Times New Roman" pitchFamily="18" charset="0"/>
                <a:cs typeface="Times New Roman" pitchFamily="18" charset="0"/>
              </a:rPr>
              <a:t>υποκλάδων</a:t>
            </a:r>
            <a:r>
              <a:rPr lang="el-GR" sz="1800" dirty="0" smtClean="0">
                <a:latin typeface="Times New Roman" pitchFamily="18" charset="0"/>
                <a:cs typeface="Times New Roman" pitchFamily="18" charset="0"/>
              </a:rPr>
              <a:t> της μεταποίησης</a:t>
            </a:r>
          </a:p>
          <a:p>
            <a:pPr algn="just">
              <a:buFont typeface="Wingdings" pitchFamily="2" charset="2"/>
              <a:buChar char="q"/>
            </a:pPr>
            <a:r>
              <a:rPr lang="el-GR" sz="1800" dirty="0" smtClean="0">
                <a:latin typeface="Times New Roman" pitchFamily="18" charset="0"/>
                <a:cs typeface="Times New Roman" pitchFamily="18" charset="0"/>
              </a:rPr>
              <a:t>Πηγή</a:t>
            </a:r>
            <a:r>
              <a:rPr lang="en-US" sz="1800" dirty="0" smtClean="0">
                <a:latin typeface="Times New Roman" pitchFamily="18" charset="0"/>
                <a:cs typeface="Times New Roman" pitchFamily="18" charset="0"/>
              </a:rPr>
              <a:t>: </a:t>
            </a:r>
            <a:r>
              <a:rPr lang="el-GR" sz="1800" dirty="0" smtClean="0">
                <a:latin typeface="Times New Roman" pitchFamily="18" charset="0"/>
                <a:cs typeface="Times New Roman" pitchFamily="18" charset="0"/>
              </a:rPr>
              <a:t>Ελληνική Στατιστική Αρχή (ΕΛ.ΣΤΑΤ.),</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Eurostat</a:t>
            </a:r>
            <a:endParaRPr lang="el-GR" sz="1800" dirty="0" smtClean="0">
              <a:latin typeface="Times New Roman" pitchFamily="18" charset="0"/>
              <a:cs typeface="Times New Roman" pitchFamily="18" charset="0"/>
            </a:endParaRPr>
          </a:p>
          <a:p>
            <a:pPr algn="just">
              <a:buFont typeface="Wingdings" pitchFamily="2" charset="2"/>
              <a:buChar char="q"/>
            </a:pPr>
            <a:r>
              <a:rPr lang="el-GR" sz="1800" dirty="0" smtClean="0">
                <a:latin typeface="Times New Roman" pitchFamily="18" charset="0"/>
                <a:cs typeface="Times New Roman" pitchFamily="18" charset="0"/>
              </a:rPr>
              <a:t>Χρονική περίοδος</a:t>
            </a:r>
            <a:r>
              <a:rPr lang="en-US" sz="1800" dirty="0" smtClean="0">
                <a:latin typeface="Times New Roman" pitchFamily="18" charset="0"/>
                <a:cs typeface="Times New Roman" pitchFamily="18" charset="0"/>
              </a:rPr>
              <a:t>: 2002-20</a:t>
            </a:r>
            <a:r>
              <a:rPr lang="el-GR" sz="1800" dirty="0" smtClean="0">
                <a:latin typeface="Times New Roman" pitchFamily="18" charset="0"/>
                <a:cs typeface="Times New Roman" pitchFamily="18" charset="0"/>
              </a:rPr>
              <a:t>10</a:t>
            </a:r>
            <a:endParaRPr lang="en-US" sz="1800" dirty="0" smtClean="0">
              <a:latin typeface="Times New Roman" pitchFamily="18" charset="0"/>
              <a:cs typeface="Times New Roman" pitchFamily="18" charset="0"/>
            </a:endParaRPr>
          </a:p>
          <a:p>
            <a:pPr algn="just">
              <a:buFont typeface="Wingdings" pitchFamily="2" charset="2"/>
              <a:buChar char="q"/>
            </a:pPr>
            <a:r>
              <a:rPr lang="el-GR" sz="1800" dirty="0" smtClean="0">
                <a:latin typeface="Times New Roman" pitchFamily="18" charset="0"/>
                <a:cs typeface="Times New Roman" pitchFamily="18" charset="0"/>
              </a:rPr>
              <a:t>Σύνολο παρατηρήσεων</a:t>
            </a:r>
            <a:r>
              <a:rPr lang="en-US" sz="1800" dirty="0" smtClean="0">
                <a:latin typeface="Times New Roman" pitchFamily="18" charset="0"/>
                <a:cs typeface="Times New Roman" pitchFamily="18" charset="0"/>
              </a:rPr>
              <a:t>: </a:t>
            </a:r>
            <a:r>
              <a:rPr lang="el-GR" sz="1800" dirty="0" smtClean="0">
                <a:latin typeface="Times New Roman" pitchFamily="18" charset="0"/>
                <a:cs typeface="Times New Roman" pitchFamily="18" charset="0"/>
              </a:rPr>
              <a:t>1</a:t>
            </a:r>
            <a:r>
              <a:rPr lang="en-US" sz="1800" dirty="0" smtClean="0">
                <a:latin typeface="Times New Roman" pitchFamily="18" charset="0"/>
                <a:cs typeface="Times New Roman" pitchFamily="18" charset="0"/>
              </a:rPr>
              <a:t>1</a:t>
            </a:r>
            <a:r>
              <a:rPr lang="el-GR" sz="1800" dirty="0" smtClean="0">
                <a:latin typeface="Times New Roman" pitchFamily="18" charset="0"/>
                <a:cs typeface="Times New Roman" pitchFamily="18" charset="0"/>
              </a:rPr>
              <a:t>7</a:t>
            </a:r>
            <a:endParaRPr lang="en-US" sz="1800" dirty="0" smtClean="0">
              <a:latin typeface="Times New Roman" pitchFamily="18" charset="0"/>
              <a:cs typeface="Times New Roman" pitchFamily="18" charset="0"/>
            </a:endParaRPr>
          </a:p>
          <a:p>
            <a:pPr algn="just">
              <a:buFont typeface="Wingdings" pitchFamily="2" charset="2"/>
              <a:buChar char="q"/>
            </a:pPr>
            <a:r>
              <a:rPr lang="el-GR" sz="1800" dirty="0" smtClean="0">
                <a:latin typeface="Times New Roman" pitchFamily="18" charset="0"/>
                <a:cs typeface="Times New Roman" pitchFamily="18" charset="0"/>
              </a:rPr>
              <a:t>Μεταβλητές </a:t>
            </a:r>
            <a:endParaRPr lang="en-US" sz="1800" dirty="0" smtClean="0">
              <a:latin typeface="Times New Roman" pitchFamily="18" charset="0"/>
              <a:cs typeface="Times New Roman" pitchFamily="18" charset="0"/>
            </a:endParaRPr>
          </a:p>
          <a:p>
            <a:pPr algn="just">
              <a:buNone/>
            </a:pPr>
            <a:r>
              <a:rPr lang="el-GR" sz="1800" b="1" dirty="0" smtClean="0">
                <a:latin typeface="Times New Roman" pitchFamily="18" charset="0"/>
                <a:cs typeface="Times New Roman" pitchFamily="18" charset="0"/>
              </a:rPr>
              <a:t>Εξαρτημένη μεταβλητή </a:t>
            </a:r>
            <a:r>
              <a:rPr lang="en-US" sz="1800" b="1" dirty="0" smtClean="0">
                <a:latin typeface="Times New Roman" pitchFamily="18" charset="0"/>
                <a:cs typeface="Times New Roman" pitchFamily="18" charset="0"/>
              </a:rPr>
              <a:t>: </a:t>
            </a:r>
            <a:endParaRPr lang="el-GR" sz="1800" b="1" dirty="0" smtClean="0">
              <a:latin typeface="Times New Roman" pitchFamily="18" charset="0"/>
              <a:cs typeface="Times New Roman" pitchFamily="18" charset="0"/>
            </a:endParaRPr>
          </a:p>
          <a:p>
            <a:pPr algn="just">
              <a:buNone/>
            </a:pPr>
            <a:r>
              <a:rPr lang="el-GR" sz="1800" dirty="0" smtClean="0">
                <a:latin typeface="Times New Roman" pitchFamily="18" charset="0"/>
                <a:cs typeface="Times New Roman" pitchFamily="18" charset="0"/>
              </a:rPr>
              <a:t>α) Είσοδος νέων επιχειρήσεων</a:t>
            </a:r>
            <a:r>
              <a:rPr lang="en-US" sz="1800" dirty="0" smtClean="0">
                <a:latin typeface="Times New Roman" pitchFamily="18" charset="0"/>
                <a:cs typeface="Times New Roman" pitchFamily="18" charset="0"/>
              </a:rPr>
              <a:t> </a:t>
            </a:r>
            <a:r>
              <a:rPr lang="en-US" sz="1800" b="1" dirty="0" smtClean="0">
                <a:latin typeface="Times New Roman" pitchFamily="18" charset="0"/>
                <a:cs typeface="Times New Roman" pitchFamily="18" charset="0"/>
              </a:rPr>
              <a:t>(</a:t>
            </a:r>
            <a:r>
              <a:rPr lang="en-US" sz="1800" b="1" i="1" dirty="0" smtClean="0">
                <a:latin typeface="Times New Roman" pitchFamily="18" charset="0"/>
                <a:cs typeface="Times New Roman" pitchFamily="18" charset="0"/>
              </a:rPr>
              <a:t>NFFR</a:t>
            </a:r>
            <a:r>
              <a:rPr lang="en-US" sz="1800" dirty="0" smtClean="0">
                <a:latin typeface="Times New Roman" pitchFamily="18" charset="0"/>
                <a:cs typeface="Times New Roman" pitchFamily="18" charset="0"/>
              </a:rPr>
              <a:t>)-</a:t>
            </a:r>
            <a:r>
              <a:rPr lang="el-GR" sz="1800" dirty="0" smtClean="0">
                <a:latin typeface="Times New Roman" pitchFamily="18" charset="0"/>
                <a:cs typeface="Times New Roman" pitchFamily="18" charset="0"/>
              </a:rPr>
              <a:t>Προσέγγιση εργατικού δυναμικού</a:t>
            </a:r>
            <a:r>
              <a:rPr lang="en-US" sz="1800" dirty="0" smtClean="0">
                <a:latin typeface="Times New Roman" pitchFamily="18" charset="0"/>
                <a:cs typeface="Times New Roman" pitchFamily="18" charset="0"/>
              </a:rPr>
              <a:t> </a:t>
            </a:r>
            <a:r>
              <a:rPr lang="el-GR" sz="1800" dirty="0" smtClean="0">
                <a:latin typeface="Times New Roman" pitchFamily="18" charset="0"/>
                <a:cs typeface="Times New Roman" pitchFamily="18" charset="0"/>
              </a:rPr>
              <a:t>για τον ορισμό της εισόδου των νέων επιχειρήσεων (</a:t>
            </a:r>
            <a:r>
              <a:rPr lang="en-US" sz="1800" dirty="0" smtClean="0">
                <a:latin typeface="Times New Roman" pitchFamily="18" charset="0"/>
                <a:cs typeface="Times New Roman" pitchFamily="18" charset="0"/>
              </a:rPr>
              <a:t>Evans and </a:t>
            </a:r>
            <a:r>
              <a:rPr lang="en-US" sz="1800" dirty="0" err="1" smtClean="0">
                <a:latin typeface="Times New Roman" pitchFamily="18" charset="0"/>
                <a:cs typeface="Times New Roman" pitchFamily="18" charset="0"/>
              </a:rPr>
              <a:t>Jovanovic</a:t>
            </a:r>
            <a:r>
              <a:rPr lang="en-US" sz="1800" dirty="0" smtClean="0">
                <a:latin typeface="Times New Roman" pitchFamily="18" charset="0"/>
                <a:cs typeface="Times New Roman" pitchFamily="18" charset="0"/>
              </a:rPr>
              <a:t> 1989)</a:t>
            </a:r>
            <a:endParaRPr lang="el-GR" sz="1800" dirty="0" smtClean="0">
              <a:latin typeface="Times New Roman" pitchFamily="18" charset="0"/>
              <a:cs typeface="Times New Roman" pitchFamily="18" charset="0"/>
            </a:endParaRPr>
          </a:p>
          <a:p>
            <a:pPr algn="just">
              <a:buNone/>
            </a:pPr>
            <a:r>
              <a:rPr lang="el-GR" sz="1800" b="1" dirty="0" smtClean="0">
                <a:latin typeface="Times New Roman" pitchFamily="18" charset="0"/>
                <a:cs typeface="Times New Roman" pitchFamily="18" charset="0"/>
              </a:rPr>
              <a:t>Ανεξάρτητες μεταβλητές</a:t>
            </a:r>
            <a:r>
              <a:rPr lang="en-US" sz="1800" b="1" dirty="0" smtClean="0">
                <a:latin typeface="Times New Roman" pitchFamily="18" charset="0"/>
                <a:cs typeface="Times New Roman" pitchFamily="18" charset="0"/>
              </a:rPr>
              <a:t>:</a:t>
            </a:r>
            <a:r>
              <a:rPr lang="el-GR" sz="1800" b="1" dirty="0" smtClean="0">
                <a:latin typeface="Times New Roman" pitchFamily="18" charset="0"/>
                <a:cs typeface="Times New Roman" pitchFamily="18" charset="0"/>
              </a:rPr>
              <a:t> </a:t>
            </a:r>
          </a:p>
          <a:p>
            <a:pPr algn="just">
              <a:buNone/>
            </a:pPr>
            <a:endParaRPr lang="en-US" sz="1800" dirty="0" smtClean="0">
              <a:latin typeface="Times New Roman" pitchFamily="18" charset="0"/>
              <a:cs typeface="Times New Roman" pitchFamily="18" charset="0"/>
            </a:endParaRPr>
          </a:p>
          <a:p>
            <a:pPr algn="just">
              <a:buNone/>
            </a:pPr>
            <a:endParaRPr lang="el-GR" sz="1800" dirty="0" smtClean="0">
              <a:latin typeface="Times New Roman" pitchFamily="18" charset="0"/>
              <a:cs typeface="Times New Roman" pitchFamily="18" charset="0"/>
            </a:endParaRPr>
          </a:p>
          <a:p>
            <a:pPr algn="just">
              <a:buNone/>
            </a:pPr>
            <a:r>
              <a:rPr lang="el-GR" sz="1800" dirty="0" smtClean="0">
                <a:latin typeface="Times New Roman" pitchFamily="18" charset="0"/>
                <a:cs typeface="Times New Roman" pitchFamily="18" charset="0"/>
              </a:rPr>
              <a:t>β) Διάχυση της Έρευνας και Ανάπτυξης(</a:t>
            </a:r>
            <a:r>
              <a:rPr lang="en-US" sz="1800" b="1" i="1" dirty="0" smtClean="0">
                <a:latin typeface="Times New Roman" pitchFamily="18" charset="0"/>
                <a:cs typeface="Times New Roman" pitchFamily="18" charset="0"/>
              </a:rPr>
              <a:t>PATINT</a:t>
            </a:r>
            <a:r>
              <a:rPr lang="el-GR" sz="1800" b="1" i="1" dirty="0" smtClean="0">
                <a:latin typeface="Times New Roman" pitchFamily="18" charset="0"/>
                <a:cs typeface="Times New Roman" pitchFamily="18" charset="0"/>
              </a:rPr>
              <a:t>/</a:t>
            </a:r>
            <a:r>
              <a:rPr lang="en-US" sz="1800" b="1" i="1" dirty="0" smtClean="0">
                <a:latin typeface="Times New Roman" pitchFamily="18" charset="0"/>
                <a:cs typeface="Times New Roman" pitchFamily="18" charset="0"/>
              </a:rPr>
              <a:t>RDEXP</a:t>
            </a:r>
            <a:r>
              <a:rPr lang="el-GR" sz="1800" b="1" i="1" dirty="0" smtClean="0">
                <a:latin typeface="Times New Roman" pitchFamily="18" charset="0"/>
                <a:cs typeface="Times New Roman" pitchFamily="18" charset="0"/>
              </a:rPr>
              <a:t>/</a:t>
            </a:r>
            <a:r>
              <a:rPr lang="en-US" sz="1800" b="1" i="1" dirty="0" smtClean="0">
                <a:latin typeface="Times New Roman" pitchFamily="18" charset="0"/>
                <a:cs typeface="Times New Roman" pitchFamily="18" charset="0"/>
              </a:rPr>
              <a:t>RDPERS/RDPUB/SCIENGIN/EMPSCITECH)</a:t>
            </a:r>
            <a:endParaRPr lang="el-GR" sz="1800" dirty="0" smtClean="0">
              <a:latin typeface="Times New Roman" pitchFamily="18" charset="0"/>
              <a:cs typeface="Times New Roman" pitchFamily="18" charset="0"/>
            </a:endParaRPr>
          </a:p>
          <a:p>
            <a:pPr algn="just">
              <a:buNone/>
            </a:pPr>
            <a:r>
              <a:rPr lang="el-GR" sz="1800" dirty="0" smtClean="0">
                <a:latin typeface="Times New Roman" pitchFamily="18" charset="0"/>
                <a:cs typeface="Times New Roman" pitchFamily="18" charset="0"/>
              </a:rPr>
              <a:t>γ) </a:t>
            </a:r>
            <a:r>
              <a:rPr lang="el-GR" sz="1800" dirty="0" err="1" smtClean="0">
                <a:latin typeface="Times New Roman" pitchFamily="18" charset="0"/>
                <a:cs typeface="Times New Roman" pitchFamily="18" charset="0"/>
              </a:rPr>
              <a:t>Ενδοκλαδική</a:t>
            </a:r>
            <a:r>
              <a:rPr lang="el-GR" sz="1800" dirty="0" smtClean="0">
                <a:latin typeface="Times New Roman" pitchFamily="18" charset="0"/>
                <a:cs typeface="Times New Roman" pitchFamily="18" charset="0"/>
              </a:rPr>
              <a:t> διάχυση της γνώσης </a:t>
            </a:r>
            <a:r>
              <a:rPr lang="el-GR" sz="1800" b="1" dirty="0" smtClean="0">
                <a:latin typeface="Times New Roman" pitchFamily="18" charset="0"/>
                <a:cs typeface="Times New Roman" pitchFamily="18" charset="0"/>
              </a:rPr>
              <a:t>(</a:t>
            </a:r>
            <a:r>
              <a:rPr lang="en-US" sz="1800" b="1" i="1" dirty="0" smtClean="0">
                <a:latin typeface="Times New Roman" pitchFamily="18" charset="0"/>
                <a:cs typeface="Times New Roman" pitchFamily="18" charset="0"/>
              </a:rPr>
              <a:t>INDINTENS</a:t>
            </a:r>
            <a:r>
              <a:rPr lang="el-GR" sz="1800" b="1" i="1" dirty="0" smtClean="0">
                <a:latin typeface="Times New Roman" pitchFamily="18" charset="0"/>
                <a:cs typeface="Times New Roman" pitchFamily="18" charset="0"/>
              </a:rPr>
              <a:t>/</a:t>
            </a:r>
            <a:r>
              <a:rPr lang="en-US" sz="1800" b="1" i="1" dirty="0" smtClean="0">
                <a:latin typeface="Times New Roman" pitchFamily="18" charset="0"/>
                <a:cs typeface="Times New Roman" pitchFamily="18" charset="0"/>
              </a:rPr>
              <a:t>HOOVIND</a:t>
            </a:r>
            <a:r>
              <a:rPr lang="el-GR" sz="1800" b="1" dirty="0" smtClean="0">
                <a:latin typeface="Times New Roman" pitchFamily="18" charset="0"/>
                <a:cs typeface="Times New Roman" pitchFamily="18" charset="0"/>
              </a:rPr>
              <a:t>)</a:t>
            </a:r>
            <a:endParaRPr lang="en-US" sz="1800" b="1" dirty="0" smtClean="0">
              <a:latin typeface="Times New Roman" pitchFamily="18" charset="0"/>
              <a:cs typeface="Times New Roman" pitchFamily="18" charset="0"/>
            </a:endParaRPr>
          </a:p>
          <a:p>
            <a:pPr algn="just">
              <a:buNone/>
            </a:pPr>
            <a:r>
              <a:rPr lang="el-GR" sz="1800" dirty="0" smtClean="0">
                <a:latin typeface="Times New Roman" pitchFamily="18" charset="0"/>
                <a:cs typeface="Times New Roman" pitchFamily="18" charset="0"/>
              </a:rPr>
              <a:t>δ)</a:t>
            </a:r>
            <a:r>
              <a:rPr lang="el-GR" sz="1800" dirty="0" smtClean="0"/>
              <a:t> </a:t>
            </a:r>
            <a:r>
              <a:rPr lang="el-GR" sz="1800" dirty="0" smtClean="0">
                <a:latin typeface="Times New Roman" pitchFamily="18" charset="0"/>
                <a:cs typeface="Times New Roman" pitchFamily="18" charset="0"/>
              </a:rPr>
              <a:t>Διακλαδική διάχυση της γνώσης </a:t>
            </a:r>
            <a:r>
              <a:rPr lang="el-GR" sz="1800" b="1" dirty="0" smtClean="0">
                <a:latin typeface="Times New Roman" pitchFamily="18" charset="0"/>
                <a:cs typeface="Times New Roman" pitchFamily="18" charset="0"/>
              </a:rPr>
              <a:t>(</a:t>
            </a:r>
            <a:r>
              <a:rPr lang="en-US" sz="1800" b="1" i="1" dirty="0" smtClean="0">
                <a:latin typeface="Times New Roman" pitchFamily="18" charset="0"/>
                <a:cs typeface="Times New Roman" pitchFamily="18" charset="0"/>
              </a:rPr>
              <a:t>THEIL</a:t>
            </a:r>
            <a:r>
              <a:rPr lang="el-GR" sz="1800" b="1" dirty="0" smtClean="0">
                <a:latin typeface="Times New Roman" pitchFamily="18" charset="0"/>
                <a:cs typeface="Times New Roman" pitchFamily="18" charset="0"/>
              </a:rPr>
              <a:t>)</a:t>
            </a:r>
          </a:p>
          <a:p>
            <a:pPr algn="just">
              <a:buNone/>
            </a:pPr>
            <a:r>
              <a:rPr lang="el-GR" sz="1800" b="1" dirty="0" smtClean="0">
                <a:latin typeface="Times New Roman" pitchFamily="18" charset="0"/>
                <a:cs typeface="Times New Roman" pitchFamily="18" charset="0"/>
              </a:rPr>
              <a:t>Μεταβλητές ελέγχου</a:t>
            </a:r>
            <a:r>
              <a:rPr lang="en-US" sz="1800" b="1" dirty="0" smtClean="0">
                <a:latin typeface="Times New Roman" pitchFamily="18" charset="0"/>
                <a:cs typeface="Times New Roman" pitchFamily="18" charset="0"/>
              </a:rPr>
              <a:t>:</a:t>
            </a:r>
            <a:endParaRPr lang="el-GR" sz="1800" b="1" dirty="0" smtClean="0">
              <a:latin typeface="Times New Roman" pitchFamily="18" charset="0"/>
              <a:cs typeface="Times New Roman" pitchFamily="18" charset="0"/>
            </a:endParaRPr>
          </a:p>
          <a:p>
            <a:pPr algn="just">
              <a:buNone/>
            </a:pPr>
            <a:r>
              <a:rPr lang="el-GR" sz="1800" dirty="0" smtClean="0">
                <a:latin typeface="Times New Roman" pitchFamily="18" charset="0"/>
                <a:cs typeface="Times New Roman" pitchFamily="18" charset="0"/>
              </a:rPr>
              <a:t>ε) Μη ανακτήσιμο κόστος</a:t>
            </a:r>
            <a:r>
              <a:rPr lang="el-GR" sz="1800" b="1" dirty="0" smtClean="0">
                <a:latin typeface="Times New Roman" pitchFamily="18" charset="0"/>
                <a:cs typeface="Times New Roman" pitchFamily="18" charset="0"/>
              </a:rPr>
              <a:t> (</a:t>
            </a:r>
            <a:r>
              <a:rPr lang="en-US" sz="1800" b="1" i="1" dirty="0" smtClean="0">
                <a:latin typeface="Times New Roman" pitchFamily="18" charset="0"/>
                <a:cs typeface="Times New Roman" pitchFamily="18" charset="0"/>
              </a:rPr>
              <a:t>SUNK</a:t>
            </a:r>
            <a:r>
              <a:rPr lang="el-GR" sz="1800" b="1" dirty="0" smtClean="0">
                <a:latin typeface="Times New Roman" pitchFamily="18" charset="0"/>
                <a:cs typeface="Times New Roman" pitchFamily="18" charset="0"/>
              </a:rPr>
              <a:t>)</a:t>
            </a:r>
            <a:r>
              <a:rPr lang="en-US" sz="1800" dirty="0" smtClean="0">
                <a:latin typeface="Times New Roman" pitchFamily="18" charset="0"/>
                <a:cs typeface="Times New Roman" pitchFamily="18" charset="0"/>
              </a:rPr>
              <a:t>,</a:t>
            </a:r>
            <a:r>
              <a:rPr lang="el-GR" sz="1800" b="1" dirty="0" smtClean="0">
                <a:latin typeface="Times New Roman" pitchFamily="18" charset="0"/>
                <a:cs typeface="Times New Roman" pitchFamily="18" charset="0"/>
              </a:rPr>
              <a:t> </a:t>
            </a:r>
          </a:p>
          <a:p>
            <a:pPr algn="just">
              <a:buNone/>
            </a:pPr>
            <a:r>
              <a:rPr lang="el-GR" sz="1800" dirty="0" smtClean="0">
                <a:latin typeface="Times New Roman" pitchFamily="18" charset="0"/>
                <a:cs typeface="Times New Roman" pitchFamily="18" charset="0"/>
              </a:rPr>
              <a:t>στ) ποσοστό ανεργίας </a:t>
            </a:r>
            <a:r>
              <a:rPr lang="el-GR" sz="1800" b="1" dirty="0" smtClean="0">
                <a:latin typeface="Times New Roman" pitchFamily="18" charset="0"/>
                <a:cs typeface="Times New Roman" pitchFamily="18" charset="0"/>
              </a:rPr>
              <a:t>(</a:t>
            </a:r>
            <a:r>
              <a:rPr lang="en-US" sz="1800" b="1" i="1" dirty="0" smtClean="0">
                <a:latin typeface="Times New Roman" pitchFamily="18" charset="0"/>
                <a:cs typeface="Times New Roman" pitchFamily="18" charset="0"/>
              </a:rPr>
              <a:t>UNEMP</a:t>
            </a:r>
            <a:r>
              <a:rPr lang="el-GR" sz="1800" b="1" dirty="0" smtClean="0">
                <a:latin typeface="Times New Roman" pitchFamily="18" charset="0"/>
                <a:cs typeface="Times New Roman" pitchFamily="18" charset="0"/>
              </a:rPr>
              <a:t>)</a:t>
            </a:r>
            <a:r>
              <a:rPr lang="el-GR" sz="1800" dirty="0" smtClean="0">
                <a:latin typeface="Times New Roman" pitchFamily="18" charset="0"/>
                <a:cs typeface="Times New Roman" pitchFamily="18" charset="0"/>
              </a:rPr>
              <a:t>,</a:t>
            </a:r>
            <a:r>
              <a:rPr lang="en-US" sz="1800" dirty="0" smtClean="0">
                <a:latin typeface="Times New Roman" pitchFamily="18" charset="0"/>
                <a:cs typeface="Times New Roman" pitchFamily="18" charset="0"/>
              </a:rPr>
              <a:t> </a:t>
            </a:r>
            <a:r>
              <a:rPr lang="el-GR" sz="1800" dirty="0" smtClean="0">
                <a:latin typeface="Times New Roman" pitchFamily="18" charset="0"/>
                <a:cs typeface="Times New Roman" pitchFamily="18" charset="0"/>
              </a:rPr>
              <a:t>ζ) μεγέθυνση του ΑΕΠ</a:t>
            </a:r>
            <a:r>
              <a:rPr lang="el-GR" sz="1800" b="1" dirty="0" smtClean="0">
                <a:latin typeface="Times New Roman" pitchFamily="18" charset="0"/>
                <a:cs typeface="Times New Roman" pitchFamily="18" charset="0"/>
              </a:rPr>
              <a:t> (</a:t>
            </a:r>
            <a:r>
              <a:rPr lang="en-US" sz="1800" b="1" i="1" dirty="0" smtClean="0">
                <a:latin typeface="Times New Roman" pitchFamily="18" charset="0"/>
                <a:cs typeface="Times New Roman" pitchFamily="18" charset="0"/>
              </a:rPr>
              <a:t>GDPGR</a:t>
            </a:r>
            <a:r>
              <a:rPr lang="el-GR" sz="1800" b="1" dirty="0" smtClean="0">
                <a:latin typeface="Times New Roman" pitchFamily="18" charset="0"/>
                <a:cs typeface="Times New Roman" pitchFamily="18" charset="0"/>
              </a:rPr>
              <a:t>)</a:t>
            </a:r>
            <a:r>
              <a:rPr lang="en-US" sz="1800" dirty="0" smtClean="0">
                <a:latin typeface="Times New Roman" pitchFamily="18" charset="0"/>
                <a:cs typeface="Times New Roman" pitchFamily="18" charset="0"/>
              </a:rPr>
              <a:t>, </a:t>
            </a:r>
            <a:r>
              <a:rPr lang="el-GR" sz="1800" dirty="0" smtClean="0">
                <a:latin typeface="Times New Roman" pitchFamily="18" charset="0"/>
                <a:cs typeface="Times New Roman" pitchFamily="18" charset="0"/>
              </a:rPr>
              <a:t>η) παρουσία των μικρών επιχειρήσεων </a:t>
            </a:r>
            <a:r>
              <a:rPr lang="el-GR" sz="1800" b="1" dirty="0" smtClean="0">
                <a:latin typeface="Times New Roman" pitchFamily="18" charset="0"/>
                <a:cs typeface="Times New Roman" pitchFamily="18" charset="0"/>
              </a:rPr>
              <a:t>(</a:t>
            </a:r>
            <a:r>
              <a:rPr lang="en-US" sz="1800" b="1" i="1" dirty="0" smtClean="0">
                <a:latin typeface="Times New Roman" pitchFamily="18" charset="0"/>
                <a:cs typeface="Times New Roman" pitchFamily="18" charset="0"/>
              </a:rPr>
              <a:t>SMFP</a:t>
            </a:r>
            <a:r>
              <a:rPr lang="en-US" sz="1800" b="1" dirty="0" smtClean="0">
                <a:latin typeface="Times New Roman" pitchFamily="18" charset="0"/>
                <a:cs typeface="Times New Roman" pitchFamily="18" charset="0"/>
              </a:rPr>
              <a:t>)</a:t>
            </a:r>
            <a:r>
              <a:rPr lang="el-GR" sz="1800" b="1" dirty="0" smtClean="0">
                <a:latin typeface="Times New Roman" pitchFamily="18" charset="0"/>
                <a:cs typeface="Times New Roman" pitchFamily="18" charset="0"/>
              </a:rPr>
              <a:t> </a:t>
            </a:r>
          </a:p>
          <a:p>
            <a:pPr algn="just">
              <a:buNone/>
            </a:pPr>
            <a:endParaRPr lang="el-GR" sz="1800" dirty="0" smtClean="0">
              <a:latin typeface="Times New Roman" pitchFamily="18" charset="0"/>
              <a:cs typeface="Times New Roman" pitchFamily="18" charset="0"/>
            </a:endParaRPr>
          </a:p>
          <a:p>
            <a:pPr algn="just">
              <a:buNone/>
            </a:pPr>
            <a:endParaRPr lang="el-GR" sz="1800" dirty="0" smtClean="0">
              <a:latin typeface="Times New Roman" pitchFamily="18" charset="0"/>
              <a:cs typeface="Times New Roman" pitchFamily="18" charset="0"/>
            </a:endParaRPr>
          </a:p>
          <a:p>
            <a:pPr algn="just">
              <a:buNone/>
            </a:pPr>
            <a:endParaRPr lang="el-GR" sz="18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latin typeface="Times New Roman" pitchFamily="18" charset="0"/>
                <a:cs typeface="Times New Roman" pitchFamily="18" charset="0"/>
              </a:rPr>
              <a:t>3. Δεδομένα και μεταβλητές</a:t>
            </a:r>
            <a:r>
              <a:rPr lang="en-US" sz="2400" b="1" dirty="0" smtClean="0">
                <a:latin typeface="Times New Roman" pitchFamily="18" charset="0"/>
                <a:cs typeface="Times New Roman" pitchFamily="18" charset="0"/>
              </a:rPr>
              <a:t> (</a:t>
            </a:r>
            <a:r>
              <a:rPr lang="el-GR" sz="2400" b="1" dirty="0" smtClean="0">
                <a:latin typeface="Times New Roman" pitchFamily="18" charset="0"/>
                <a:cs typeface="Times New Roman" pitchFamily="18" charset="0"/>
              </a:rPr>
              <a:t>συνέχεια)</a:t>
            </a:r>
            <a:endParaRPr lang="el-GR" sz="2400" dirty="0"/>
          </a:p>
        </p:txBody>
      </p:sp>
      <p:sp>
        <p:nvSpPr>
          <p:cNvPr id="3" name="2 - Θέση περιεχομένου"/>
          <p:cNvSpPr>
            <a:spLocks noGrp="1"/>
          </p:cNvSpPr>
          <p:nvPr>
            <p:ph idx="1"/>
          </p:nvPr>
        </p:nvSpPr>
        <p:spPr/>
        <p:txBody>
          <a:bodyPr/>
          <a:lstStyle/>
          <a:p>
            <a:pPr algn="just">
              <a:buNone/>
            </a:pPr>
            <a:r>
              <a:rPr lang="en-US" dirty="0" smtClean="0"/>
              <a:t>   </a:t>
            </a:r>
            <a:r>
              <a:rPr lang="el-GR" dirty="0" smtClean="0">
                <a:latin typeface="Times New Roman" pitchFamily="18" charset="0"/>
                <a:cs typeface="Times New Roman" pitchFamily="18" charset="0"/>
              </a:rPr>
              <a:t>Οι εξισώσεις που περιγράφουν τα παραπάνω είναι οι εξής</a:t>
            </a:r>
            <a:r>
              <a:rPr lang="en-US" dirty="0" smtClean="0">
                <a:latin typeface="Times New Roman" pitchFamily="18" charset="0"/>
                <a:cs typeface="Times New Roman" pitchFamily="18" charset="0"/>
              </a:rPr>
              <a:t>:</a:t>
            </a:r>
            <a:endParaRPr lang="el-GR" dirty="0" smtClean="0">
              <a:latin typeface="Times New Roman" pitchFamily="18" charset="0"/>
              <a:cs typeface="Times New Roman" pitchFamily="18" charset="0"/>
            </a:endParaRPr>
          </a:p>
          <a:p>
            <a:pPr algn="just">
              <a:buNone/>
            </a:pPr>
            <a:r>
              <a:rPr lang="el-GR"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buNone/>
            </a:pPr>
            <a:endParaRPr lang="el-GR" dirty="0"/>
          </a:p>
        </p:txBody>
      </p:sp>
      <p:sp>
        <p:nvSpPr>
          <p:cNvPr id="60421"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60422" name="Rectangle 6"/>
          <p:cNvSpPr>
            <a:spLocks noChangeArrowheads="1"/>
          </p:cNvSpPr>
          <p:nvPr/>
        </p:nvSpPr>
        <p:spPr bwMode="auto">
          <a:xfrm>
            <a:off x="0" y="33337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1331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13313"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403648" y="3140968"/>
            <a:ext cx="7680000" cy="14400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latin typeface="Times New Roman" pitchFamily="18" charset="0"/>
                <a:cs typeface="Times New Roman" pitchFamily="18" charset="0"/>
              </a:rPr>
              <a:t>3. Δεδομένα και μεταβλητές (συνέχεια)</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a:xfrm>
            <a:off x="457200" y="1600200"/>
            <a:ext cx="8229600" cy="3600000"/>
          </a:xfrm>
        </p:spPr>
        <p:txBody>
          <a:bodyPr>
            <a:normAutofit/>
          </a:bodyPr>
          <a:lstStyle/>
          <a:p>
            <a:pPr>
              <a:buNone/>
            </a:pPr>
            <a:r>
              <a:rPr lang="el-GR" sz="2400" dirty="0" smtClean="0">
                <a:latin typeface="Times New Roman" pitchFamily="18" charset="0"/>
                <a:cs typeface="Times New Roman" pitchFamily="18" charset="0"/>
              </a:rPr>
              <a:t>Επίσης, τα δεδομένα περιγράφονται και από την εξής εξίσωση</a:t>
            </a:r>
            <a:r>
              <a:rPr lang="en-US" sz="2400" dirty="0" smtClean="0">
                <a:latin typeface="Times New Roman" pitchFamily="18" charset="0"/>
                <a:cs typeface="Times New Roman" pitchFamily="18" charset="0"/>
              </a:rPr>
              <a:t>:</a:t>
            </a:r>
            <a:endParaRPr lang="el-GR" sz="2400" dirty="0">
              <a:latin typeface="Times New Roman" pitchFamily="18" charset="0"/>
              <a:cs typeface="Times New Roman" pitchFamily="18" charset="0"/>
            </a:endParaRPr>
          </a:p>
        </p:txBody>
      </p:sp>
      <p:sp>
        <p:nvSpPr>
          <p:cNvPr id="3379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6"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259632" y="2996952"/>
            <a:ext cx="7680000" cy="14400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2400" b="1" dirty="0" smtClean="0">
                <a:latin typeface="Times New Roman" pitchFamily="18" charset="0"/>
                <a:cs typeface="Times New Roman" pitchFamily="18" charset="0"/>
              </a:rPr>
              <a:t>3.</a:t>
            </a:r>
            <a:r>
              <a:rPr lang="el-GR" sz="2400" b="1" dirty="0" smtClean="0">
                <a:latin typeface="Times New Roman" pitchFamily="18" charset="0"/>
                <a:cs typeface="Times New Roman" pitchFamily="18" charset="0"/>
              </a:rPr>
              <a:t> Δεδομένα και μεταβλητές</a:t>
            </a:r>
            <a:r>
              <a:rPr lang="en-US" sz="2400" b="1" dirty="0" smtClean="0">
                <a:latin typeface="Times New Roman" pitchFamily="18" charset="0"/>
                <a:cs typeface="Times New Roman" pitchFamily="18" charset="0"/>
              </a:rPr>
              <a:t> (</a:t>
            </a:r>
            <a:r>
              <a:rPr lang="el-GR" sz="2400" b="1" dirty="0" smtClean="0">
                <a:latin typeface="Times New Roman" pitchFamily="18" charset="0"/>
                <a:cs typeface="Times New Roman" pitchFamily="18" charset="0"/>
              </a:rPr>
              <a:t>συνέχεια)</a:t>
            </a:r>
            <a:endParaRPr lang="el-GR" sz="2400" dirty="0"/>
          </a:p>
        </p:txBody>
      </p:sp>
      <p:sp>
        <p:nvSpPr>
          <p:cNvPr id="3" name="2 - Θέση περιεχομένου"/>
          <p:cNvSpPr>
            <a:spLocks noGrp="1"/>
          </p:cNvSpPr>
          <p:nvPr>
            <p:ph idx="1"/>
          </p:nvPr>
        </p:nvSpPr>
        <p:spPr>
          <a:xfrm>
            <a:off x="467544" y="1412776"/>
            <a:ext cx="8229600" cy="4525963"/>
          </a:xfrm>
        </p:spPr>
        <p:txBody>
          <a:bodyPr>
            <a:normAutofit fontScale="85000" lnSpcReduction="20000"/>
          </a:bodyPr>
          <a:lstStyle/>
          <a:p>
            <a:pPr algn="just">
              <a:buNone/>
            </a:pPr>
            <a:r>
              <a:rPr lang="el-GR" sz="2800" dirty="0" smtClean="0">
                <a:latin typeface="Times New Roman" pitchFamily="18" charset="0"/>
                <a:cs typeface="Times New Roman" pitchFamily="18" charset="0"/>
              </a:rPr>
              <a:t>Οι δείκτες στην παραπάνω εξίσωση είναι οι εξής</a:t>
            </a:r>
            <a:r>
              <a:rPr lang="en-US" sz="2800" dirty="0" smtClean="0">
                <a:latin typeface="Times New Roman" pitchFamily="18" charset="0"/>
                <a:cs typeface="Times New Roman" pitchFamily="18" charset="0"/>
              </a:rPr>
              <a:t>:</a:t>
            </a:r>
          </a:p>
          <a:p>
            <a:pPr algn="just">
              <a:buNone/>
            </a:pPr>
            <a:r>
              <a:rPr lang="en-US" sz="2200" dirty="0" smtClean="0">
                <a:latin typeface="Times New Roman" pitchFamily="18" charset="0"/>
                <a:cs typeface="Times New Roman" pitchFamily="18" charset="0"/>
              </a:rPr>
              <a:t>1) NEW FIRM FORMATION= </a:t>
            </a:r>
            <a:r>
              <a:rPr lang="el-GR" sz="2200" dirty="0" smtClean="0">
                <a:latin typeface="Times New Roman" pitchFamily="18" charset="0"/>
                <a:cs typeface="Times New Roman" pitchFamily="18" charset="0"/>
              </a:rPr>
              <a:t>είσοδος νέων επιχειρήσεων/απασχόληση</a:t>
            </a:r>
            <a:endParaRPr lang="en-US" sz="2200" dirty="0" smtClean="0">
              <a:latin typeface="Times New Roman" pitchFamily="18" charset="0"/>
              <a:cs typeface="Times New Roman" pitchFamily="18" charset="0"/>
            </a:endParaRPr>
          </a:p>
          <a:p>
            <a:pPr marL="514350" indent="-514350" algn="just">
              <a:buNone/>
            </a:pPr>
            <a:r>
              <a:rPr lang="en-US" sz="2400" dirty="0" smtClean="0">
                <a:latin typeface="Times New Roman" pitchFamily="18" charset="0"/>
                <a:cs typeface="Times New Roman" pitchFamily="18" charset="0"/>
              </a:rPr>
              <a:t>2) PATINT=</a:t>
            </a:r>
            <a:r>
              <a:rPr lang="el-GR" sz="2400" dirty="0" smtClean="0">
                <a:latin typeface="Times New Roman" pitchFamily="18" charset="0"/>
                <a:cs typeface="Times New Roman" pitchFamily="18" charset="0"/>
              </a:rPr>
              <a:t>αριθμός πατεντών/πληθυσμός</a:t>
            </a:r>
          </a:p>
          <a:p>
            <a:pPr marL="514350" indent="-514350" algn="just">
              <a:buNone/>
            </a:pPr>
            <a:r>
              <a:rPr lang="el-GR" sz="2400" dirty="0" smtClean="0">
                <a:latin typeface="Times New Roman" pitchFamily="18" charset="0"/>
                <a:cs typeface="Times New Roman" pitchFamily="18" charset="0"/>
              </a:rPr>
              <a:t>3) </a:t>
            </a:r>
            <a:r>
              <a:rPr lang="en-US" sz="2400" dirty="0" smtClean="0">
                <a:latin typeface="Times New Roman" pitchFamily="18" charset="0"/>
                <a:cs typeface="Times New Roman" pitchFamily="18" charset="0"/>
              </a:rPr>
              <a:t>RDEXP= </a:t>
            </a:r>
            <a:r>
              <a:rPr lang="el-GR" sz="2400" dirty="0" smtClean="0">
                <a:latin typeface="Times New Roman" pitchFamily="18" charset="0"/>
                <a:cs typeface="Times New Roman" pitchFamily="18" charset="0"/>
              </a:rPr>
              <a:t>δαπάνες </a:t>
            </a:r>
            <a:r>
              <a:rPr lang="en-US" sz="2400" dirty="0" smtClean="0">
                <a:latin typeface="Times New Roman" pitchFamily="18" charset="0"/>
                <a:cs typeface="Times New Roman" pitchFamily="18" charset="0"/>
              </a:rPr>
              <a:t>R&amp;D </a:t>
            </a:r>
            <a:r>
              <a:rPr lang="el-GR" sz="2400" dirty="0" smtClean="0">
                <a:latin typeface="Times New Roman" pitchFamily="18" charset="0"/>
                <a:cs typeface="Times New Roman" pitchFamily="18" charset="0"/>
              </a:rPr>
              <a:t>στην μεταποίηση/</a:t>
            </a:r>
            <a:r>
              <a:rPr lang="en-US" sz="2400" dirty="0" smtClean="0">
                <a:latin typeface="Times New Roman" pitchFamily="18" charset="0"/>
                <a:cs typeface="Times New Roman" pitchFamily="18" charset="0"/>
              </a:rPr>
              <a:t>km</a:t>
            </a:r>
            <a:r>
              <a:rPr lang="en-US" sz="2400" baseline="30000" dirty="0" smtClean="0">
                <a:latin typeface="Times New Roman" pitchFamily="18" charset="0"/>
                <a:cs typeface="Times New Roman" pitchFamily="18" charset="0"/>
              </a:rPr>
              <a:t>2</a:t>
            </a:r>
          </a:p>
          <a:p>
            <a:pPr marL="514350" indent="-514350" algn="just">
              <a:buNone/>
            </a:pPr>
            <a:r>
              <a:rPr lang="en-US" sz="2400" baseline="30000" dirty="0" smtClean="0">
                <a:latin typeface="Times New Roman" pitchFamily="18" charset="0"/>
                <a:cs typeface="Times New Roman" pitchFamily="18" charset="0"/>
              </a:rPr>
              <a:t>  </a:t>
            </a:r>
          </a:p>
          <a:p>
            <a:pPr marL="514350" indent="-514350" algn="just">
              <a:buNone/>
            </a:pPr>
            <a:endParaRPr lang="el-GR" sz="1700" b="1" baseline="30000" dirty="0" smtClean="0">
              <a:latin typeface="Times New Roman" pitchFamily="18" charset="0"/>
              <a:cs typeface="Times New Roman" pitchFamily="18" charset="0"/>
            </a:endParaRPr>
          </a:p>
          <a:p>
            <a:pPr marL="514350" indent="-514350" algn="just">
              <a:buNone/>
            </a:pPr>
            <a:r>
              <a:rPr lang="en-US" sz="2400" dirty="0" smtClean="0">
                <a:latin typeface="Times New Roman" pitchFamily="18" charset="0"/>
                <a:cs typeface="Times New Roman" pitchFamily="18" charset="0"/>
              </a:rPr>
              <a:t>4) RDPERS=</a:t>
            </a:r>
            <a:r>
              <a:rPr lang="el-GR" sz="2400" dirty="0" smtClean="0">
                <a:latin typeface="Times New Roman" pitchFamily="18" charset="0"/>
                <a:cs typeface="Times New Roman" pitchFamily="18" charset="0"/>
              </a:rPr>
              <a:t>αριθμός εργαζομένων (προσωπικό) στο </a:t>
            </a:r>
            <a:r>
              <a:rPr lang="en-US" sz="2400" dirty="0" smtClean="0">
                <a:latin typeface="Times New Roman" pitchFamily="18" charset="0"/>
                <a:cs typeface="Times New Roman" pitchFamily="18" charset="0"/>
              </a:rPr>
              <a:t>R&amp;D </a:t>
            </a:r>
            <a:r>
              <a:rPr lang="el-GR" sz="2400" dirty="0" smtClean="0">
                <a:latin typeface="Times New Roman" pitchFamily="18" charset="0"/>
                <a:cs typeface="Times New Roman" pitchFamily="18" charset="0"/>
              </a:rPr>
              <a:t>στην μεταποίηση/</a:t>
            </a:r>
            <a:r>
              <a:rPr lang="en-US" sz="2400" dirty="0" smtClean="0">
                <a:latin typeface="Times New Roman" pitchFamily="18" charset="0"/>
                <a:cs typeface="Times New Roman" pitchFamily="18" charset="0"/>
              </a:rPr>
              <a:t> km</a:t>
            </a:r>
            <a:r>
              <a:rPr lang="en-US" sz="2400" baseline="30000" dirty="0" smtClean="0">
                <a:latin typeface="Times New Roman" pitchFamily="18" charset="0"/>
                <a:cs typeface="Times New Roman" pitchFamily="18" charset="0"/>
              </a:rPr>
              <a:t>2</a:t>
            </a:r>
            <a:endParaRPr lang="el-GR" sz="2400" dirty="0" smtClean="0">
              <a:latin typeface="Times New Roman" pitchFamily="18" charset="0"/>
              <a:cs typeface="Times New Roman" pitchFamily="18" charset="0"/>
            </a:endParaRPr>
          </a:p>
          <a:p>
            <a:pPr marL="514350" indent="-514350" algn="just">
              <a:buNone/>
            </a:pPr>
            <a:r>
              <a:rPr lang="el-GR" sz="2400" dirty="0" smtClean="0">
                <a:latin typeface="Times New Roman" pitchFamily="18" charset="0"/>
                <a:cs typeface="Times New Roman" pitchFamily="18" charset="0"/>
              </a:rPr>
              <a:t>5) </a:t>
            </a:r>
            <a:r>
              <a:rPr lang="en-US" sz="2400" dirty="0" smtClean="0">
                <a:latin typeface="Times New Roman" pitchFamily="18" charset="0"/>
                <a:cs typeface="Times New Roman" pitchFamily="18" charset="0"/>
              </a:rPr>
              <a:t>RDPUB=</a:t>
            </a:r>
            <a:r>
              <a:rPr lang="el-GR" sz="2400" dirty="0" smtClean="0">
                <a:latin typeface="Times New Roman" pitchFamily="18" charset="0"/>
                <a:cs typeface="Times New Roman" pitchFamily="18" charset="0"/>
              </a:rPr>
              <a:t>δαπάνες </a:t>
            </a:r>
            <a:r>
              <a:rPr lang="en-US" sz="2400" dirty="0" smtClean="0">
                <a:latin typeface="Times New Roman" pitchFamily="18" charset="0"/>
                <a:cs typeface="Times New Roman" pitchFamily="18" charset="0"/>
              </a:rPr>
              <a:t>R&amp;D </a:t>
            </a:r>
            <a:r>
              <a:rPr lang="el-GR" sz="2400" dirty="0" smtClean="0">
                <a:latin typeface="Times New Roman" pitchFamily="18" charset="0"/>
                <a:cs typeface="Times New Roman" pitchFamily="18" charset="0"/>
              </a:rPr>
              <a:t>στο δημόσιο (πανεπιστήμια και κυβέρνηση)/</a:t>
            </a:r>
            <a:r>
              <a:rPr lang="en-US" sz="2400" dirty="0" smtClean="0">
                <a:latin typeface="Times New Roman" pitchFamily="18" charset="0"/>
                <a:cs typeface="Times New Roman" pitchFamily="18" charset="0"/>
              </a:rPr>
              <a:t> km</a:t>
            </a:r>
            <a:r>
              <a:rPr lang="en-US" sz="2400" baseline="30000" dirty="0" smtClean="0">
                <a:latin typeface="Times New Roman" pitchFamily="18" charset="0"/>
                <a:cs typeface="Times New Roman" pitchFamily="18" charset="0"/>
              </a:rPr>
              <a:t>2</a:t>
            </a:r>
            <a:endParaRPr lang="el-GR" sz="2400" dirty="0" smtClean="0">
              <a:latin typeface="Times New Roman" pitchFamily="18" charset="0"/>
              <a:cs typeface="Times New Roman" pitchFamily="18" charset="0"/>
            </a:endParaRPr>
          </a:p>
          <a:p>
            <a:pPr marL="514350" indent="-514350" algn="just">
              <a:buNone/>
            </a:pPr>
            <a:r>
              <a:rPr lang="el-GR" sz="2400" dirty="0" smtClean="0">
                <a:latin typeface="Times New Roman" pitchFamily="18" charset="0"/>
                <a:cs typeface="Times New Roman" pitchFamily="18" charset="0"/>
              </a:rPr>
              <a:t>6) </a:t>
            </a:r>
            <a:r>
              <a:rPr lang="en-US" sz="2400" dirty="0" smtClean="0">
                <a:latin typeface="Times New Roman" pitchFamily="18" charset="0"/>
                <a:cs typeface="Times New Roman" pitchFamily="18" charset="0"/>
              </a:rPr>
              <a:t>HOOVIND= </a:t>
            </a:r>
            <a:endParaRPr lang="el-GR" sz="2400" dirty="0" smtClean="0">
              <a:latin typeface="Times New Roman" pitchFamily="18" charset="0"/>
              <a:cs typeface="Times New Roman" pitchFamily="18" charset="0"/>
            </a:endParaRPr>
          </a:p>
          <a:p>
            <a:pPr marL="514350" indent="-514350" algn="just">
              <a:buNone/>
            </a:pPr>
            <a:r>
              <a:rPr lang="el-GR" sz="2400" dirty="0" smtClean="0">
                <a:latin typeface="Times New Roman" pitchFamily="18" charset="0"/>
                <a:cs typeface="Times New Roman" pitchFamily="18" charset="0"/>
              </a:rPr>
              <a:t>όπου </a:t>
            </a:r>
            <a:r>
              <a:rPr lang="en-US" sz="2400" i="1" dirty="0" err="1" smtClean="0">
                <a:latin typeface="Times New Roman" pitchFamily="18" charset="0"/>
                <a:cs typeface="Times New Roman" pitchFamily="18" charset="0"/>
              </a:rPr>
              <a:t>E</a:t>
            </a:r>
            <a:r>
              <a:rPr lang="en-US" sz="2400" i="1" baseline="-25000" dirty="0" err="1" smtClean="0">
                <a:latin typeface="Times New Roman" pitchFamily="18" charset="0"/>
                <a:cs typeface="Times New Roman" pitchFamily="18" charset="0"/>
              </a:rPr>
              <a:t>ir</a:t>
            </a:r>
            <a:r>
              <a:rPr lang="en-US" sz="2400" i="1" baseline="-25000"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 είναι </a:t>
            </a:r>
            <a:r>
              <a:rPr lang="en-US" sz="2400"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η απασχόληση</a:t>
            </a:r>
            <a:r>
              <a:rPr lang="en-US" sz="2400"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στον</a:t>
            </a:r>
            <a:r>
              <a:rPr lang="en-US" sz="2400"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2-ψήφιο κλάδο </a:t>
            </a:r>
            <a:r>
              <a:rPr lang="en-US" sz="2400" dirty="0" err="1" smtClean="0">
                <a:latin typeface="Times New Roman" pitchFamily="18" charset="0"/>
                <a:cs typeface="Times New Roman" pitchFamily="18" charset="0"/>
              </a:rPr>
              <a:t>i</a:t>
            </a:r>
            <a:r>
              <a:rPr lang="en-US" sz="2400"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και την περιφέρεια </a:t>
            </a:r>
            <a:r>
              <a:rPr lang="en-US" sz="2400" dirty="0" smtClean="0">
                <a:latin typeface="Times New Roman" pitchFamily="18" charset="0"/>
                <a:cs typeface="Times New Roman" pitchFamily="18" charset="0"/>
              </a:rPr>
              <a:t>r</a:t>
            </a:r>
            <a:r>
              <a:rPr lang="el-GR" sz="2400" dirty="0" smtClean="0">
                <a:latin typeface="Times New Roman" pitchFamily="18" charset="0"/>
                <a:cs typeface="Times New Roman" pitchFamily="18" charset="0"/>
              </a:rPr>
              <a:t>, </a:t>
            </a:r>
            <a:r>
              <a:rPr lang="en-US" sz="2400" i="1" dirty="0" err="1" smtClean="0">
                <a:latin typeface="Times New Roman" pitchFamily="18" charset="0"/>
                <a:cs typeface="Times New Roman" pitchFamily="18" charset="0"/>
              </a:rPr>
              <a:t>E</a:t>
            </a:r>
            <a:r>
              <a:rPr lang="en-US" sz="2400" i="1" baseline="-25000" dirty="0" err="1" smtClean="0">
                <a:latin typeface="Times New Roman" pitchFamily="18" charset="0"/>
                <a:cs typeface="Times New Roman" pitchFamily="18" charset="0"/>
              </a:rPr>
              <a:t>in</a:t>
            </a:r>
            <a:r>
              <a:rPr lang="en-US" sz="2400"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είναι</a:t>
            </a:r>
            <a:r>
              <a:rPr lang="en-US" sz="2400" dirty="0" smtClean="0">
                <a:latin typeface="Times New Roman" pitchFamily="18" charset="0"/>
                <a:cs typeface="Times New Roman" pitchFamily="18" charset="0"/>
              </a:rPr>
              <a:t> the </a:t>
            </a:r>
            <a:r>
              <a:rPr lang="el-GR" sz="2400" dirty="0" smtClean="0">
                <a:latin typeface="Times New Roman" pitchFamily="18" charset="0"/>
                <a:cs typeface="Times New Roman" pitchFamily="18" charset="0"/>
              </a:rPr>
              <a:t>η απασχόληση</a:t>
            </a:r>
            <a:r>
              <a:rPr lang="en-US" sz="2400"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στον 2-ψήφιο</a:t>
            </a:r>
            <a:r>
              <a:rPr lang="en-US" sz="2400"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κλάδο </a:t>
            </a:r>
            <a:r>
              <a:rPr lang="en-US" sz="2400" dirty="0" err="1" smtClean="0">
                <a:latin typeface="Times New Roman" pitchFamily="18" charset="0"/>
                <a:cs typeface="Times New Roman" pitchFamily="18" charset="0"/>
              </a:rPr>
              <a:t>i</a:t>
            </a:r>
            <a:r>
              <a:rPr lang="en-US" sz="2400"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εθνικά,</a:t>
            </a:r>
            <a:r>
              <a:rPr lang="en-US" sz="2400" i="1" dirty="0" smtClean="0">
                <a:latin typeface="Times New Roman" pitchFamily="18" charset="0"/>
                <a:cs typeface="Times New Roman" pitchFamily="18" charset="0"/>
              </a:rPr>
              <a:t> </a:t>
            </a:r>
            <a:r>
              <a:rPr lang="en-US" sz="2400" i="1" dirty="0" err="1" smtClean="0">
                <a:latin typeface="Times New Roman" pitchFamily="18" charset="0"/>
                <a:cs typeface="Times New Roman" pitchFamily="18" charset="0"/>
              </a:rPr>
              <a:t>E</a:t>
            </a:r>
            <a:r>
              <a:rPr lang="en-US" sz="2400" i="1" baseline="-25000" dirty="0" err="1" smtClean="0">
                <a:latin typeface="Times New Roman" pitchFamily="18" charset="0"/>
                <a:cs typeface="Times New Roman" pitchFamily="18" charset="0"/>
              </a:rPr>
              <a:t>r</a:t>
            </a:r>
            <a:r>
              <a:rPr lang="en-US" sz="2400" dirty="0" smtClean="0">
                <a:latin typeface="Times New Roman" pitchFamily="18" charset="0"/>
                <a:cs typeface="Times New Roman" pitchFamily="18" charset="0"/>
              </a:rPr>
              <a:t> and </a:t>
            </a:r>
            <a:r>
              <a:rPr lang="en-US" sz="2400" i="1" dirty="0" smtClean="0">
                <a:latin typeface="Times New Roman" pitchFamily="18" charset="0"/>
                <a:cs typeface="Times New Roman" pitchFamily="18" charset="0"/>
              </a:rPr>
              <a:t>E</a:t>
            </a:r>
            <a:r>
              <a:rPr lang="en-US" sz="2400" i="1" baseline="-25000" dirty="0" smtClean="0">
                <a:latin typeface="Times New Roman" pitchFamily="18" charset="0"/>
                <a:cs typeface="Times New Roman" pitchFamily="18" charset="0"/>
              </a:rPr>
              <a:t>n </a:t>
            </a:r>
            <a:r>
              <a:rPr lang="el-GR" sz="2400" dirty="0" smtClean="0">
                <a:latin typeface="Times New Roman" pitchFamily="18" charset="0"/>
                <a:cs typeface="Times New Roman" pitchFamily="18" charset="0"/>
              </a:rPr>
              <a:t>είναι</a:t>
            </a:r>
            <a:r>
              <a:rPr lang="en-US" sz="2400"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η συνολική απασχόληση στην μεταποίηση</a:t>
            </a:r>
            <a:r>
              <a:rPr lang="en-US" sz="2400"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σε</a:t>
            </a:r>
            <a:r>
              <a:rPr lang="en-US" sz="2400"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περιφερειακό και εθνικό επίπεδο</a:t>
            </a:r>
            <a:endParaRPr lang="en-US" sz="2400" dirty="0" smtClean="0">
              <a:latin typeface="Times New Roman" pitchFamily="18" charset="0"/>
              <a:cs typeface="Times New Roman" pitchFamily="18" charset="0"/>
            </a:endParaRPr>
          </a:p>
          <a:p>
            <a:pPr marL="514350" indent="-514350" algn="just">
              <a:buNone/>
            </a:pPr>
            <a:r>
              <a:rPr lang="el-GR" sz="2400" dirty="0" smtClean="0">
                <a:latin typeface="Times New Roman" pitchFamily="18" charset="0"/>
                <a:cs typeface="Times New Roman" pitchFamily="18" charset="0"/>
              </a:rPr>
              <a:t>7) </a:t>
            </a:r>
            <a:r>
              <a:rPr lang="en-US" sz="2400" dirty="0" smtClean="0">
                <a:latin typeface="Times New Roman" pitchFamily="18" charset="0"/>
                <a:cs typeface="Times New Roman" pitchFamily="18" charset="0"/>
              </a:rPr>
              <a:t>INDINTENS1=</a:t>
            </a:r>
            <a:r>
              <a:rPr lang="el-GR" sz="2400" dirty="0" smtClean="0">
                <a:latin typeface="Times New Roman" pitchFamily="18" charset="0"/>
                <a:cs typeface="Times New Roman" pitchFamily="18" charset="0"/>
              </a:rPr>
              <a:t>αριθμός επιχειρήσεων στην μεταποίηση/πληθυσμός</a:t>
            </a:r>
          </a:p>
          <a:p>
            <a:pPr marL="514350" indent="-514350" algn="just">
              <a:buNone/>
            </a:pPr>
            <a:r>
              <a:rPr lang="el-GR" sz="2400" dirty="0" smtClean="0">
                <a:latin typeface="Times New Roman" pitchFamily="18" charset="0"/>
                <a:cs typeface="Times New Roman" pitchFamily="18" charset="0"/>
              </a:rPr>
              <a:t>8)</a:t>
            </a:r>
            <a:r>
              <a:rPr lang="en-US" sz="2400" dirty="0" smtClean="0">
                <a:latin typeface="Times New Roman" pitchFamily="18" charset="0"/>
                <a:cs typeface="Times New Roman" pitchFamily="18" charset="0"/>
              </a:rPr>
              <a:t>INDINTENS2=</a:t>
            </a:r>
            <a:r>
              <a:rPr lang="el-GR" sz="2400" dirty="0" smtClean="0">
                <a:latin typeface="Times New Roman" pitchFamily="18" charset="0"/>
                <a:cs typeface="Times New Roman" pitchFamily="18" charset="0"/>
              </a:rPr>
              <a:t>αριθμός επιχειρήσεων στην μεταποίηση</a:t>
            </a:r>
            <a:r>
              <a:rPr lang="en-US" sz="2400" dirty="0" smtClean="0">
                <a:latin typeface="Times New Roman" pitchFamily="18" charset="0"/>
                <a:cs typeface="Times New Roman" pitchFamily="18" charset="0"/>
              </a:rPr>
              <a:t>/ km</a:t>
            </a:r>
            <a:r>
              <a:rPr lang="en-US" sz="2400" baseline="30000" dirty="0" smtClean="0">
                <a:latin typeface="Times New Roman" pitchFamily="18" charset="0"/>
                <a:cs typeface="Times New Roman" pitchFamily="18" charset="0"/>
              </a:rPr>
              <a:t>2</a:t>
            </a:r>
            <a:endParaRPr lang="el-GR" sz="2400" dirty="0" smtClean="0">
              <a:latin typeface="Times New Roman" pitchFamily="18" charset="0"/>
              <a:cs typeface="Times New Roman" pitchFamily="18" charset="0"/>
            </a:endParaRPr>
          </a:p>
          <a:p>
            <a:pPr marL="514350" indent="-514350" algn="just">
              <a:buAutoNum type="arabicParenR"/>
            </a:pPr>
            <a:endParaRPr lang="el-GR" sz="2800" dirty="0" smtClean="0">
              <a:latin typeface="Times New Roman" pitchFamily="18" charset="0"/>
              <a:cs typeface="Times New Roman" pitchFamily="18" charset="0"/>
            </a:endParaRPr>
          </a:p>
          <a:p>
            <a:pPr algn="just">
              <a:buNone/>
            </a:pPr>
            <a:endParaRPr lang="en-US" sz="2800" dirty="0" smtClean="0">
              <a:latin typeface="Times New Roman" pitchFamily="18" charset="0"/>
              <a:cs typeface="Times New Roman" pitchFamily="18" charset="0"/>
            </a:endParaRPr>
          </a:p>
          <a:p>
            <a:endParaRPr lang="el-GR" dirty="0"/>
          </a:p>
        </p:txBody>
      </p:sp>
      <p:sp>
        <p:nvSpPr>
          <p:cNvPr id="6144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6144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6144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61445" name="Picture 5"/>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195736" y="3789040"/>
            <a:ext cx="1314450" cy="542925"/>
          </a:xfrm>
          <a:prstGeom prst="rect">
            <a:avLst/>
          </a:prstGeom>
          <a:noFill/>
        </p:spPr>
      </p:pic>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80917590</TotalTime>
  <Words>4185</Words>
  <Application>Microsoft Office PowerPoint</Application>
  <PresentationFormat>Προβολή στην οθόνη (4:3)</PresentationFormat>
  <Paragraphs>914</Paragraphs>
  <Slides>22</Slides>
  <Notes>4</Notes>
  <HiddenSlides>0</HiddenSlides>
  <MMClips>0</MMClips>
  <ScaleCrop>false</ScaleCrop>
  <HeadingPairs>
    <vt:vector size="4" baseType="variant">
      <vt:variant>
        <vt:lpstr>Θέμα</vt:lpstr>
      </vt:variant>
      <vt:variant>
        <vt:i4>1</vt:i4>
      </vt:variant>
      <vt:variant>
        <vt:lpstr>Τίτλοι διαφανειών</vt:lpstr>
      </vt:variant>
      <vt:variant>
        <vt:i4>22</vt:i4>
      </vt:variant>
    </vt:vector>
  </HeadingPairs>
  <TitlesOfParts>
    <vt:vector size="23" baseType="lpstr">
      <vt:lpstr>Θέμα του Office</vt:lpstr>
      <vt:lpstr>ΤΟ ΑΠΟΤΕΛΕΣΜΑ ΤΗΣ ΔΙΑΧΥΣΗΣ ΤΗΣ ΓΝΩΣΗΣ ΠΑΝΩ ΣΤΗΝ ΕΙΣΟΔΟ ΤΩΝ ΝΕΩΝ ΕΠΙΧΕΙΡΗΣΕΩΝ ΣΕ ΠΕΡΙΦΕΡΕΙΑΚΟ ΕΠΙΠΕΔΟ: Η ΠΕΡΙΠΤΩΣΗ ΤΗΣ ΜΕΤΑΠΟΙΗΣΗΣ ΓΙΑ ΤΗΝ ΕΛΛΑΔΑ </vt:lpstr>
      <vt:lpstr>Περίγραμμα παρουσίασης του άρθρου</vt:lpstr>
      <vt:lpstr>1. Εισαγωγή/Ερευνητικά ερωτήματα και πρωτοτυπία του άρθρου  </vt:lpstr>
      <vt:lpstr>  2. Θεωρητικό υπόβαθρο </vt:lpstr>
      <vt:lpstr> 2. Θεωρητικό υπόβαθρο (συνέχεια)</vt:lpstr>
      <vt:lpstr>3. Δεδομένα και μεταβλητές</vt:lpstr>
      <vt:lpstr>3. Δεδομένα και μεταβλητές (συνέχεια)</vt:lpstr>
      <vt:lpstr>3. Δεδομένα και μεταβλητές (συνέχεια)</vt:lpstr>
      <vt:lpstr>3. Δεδομένα και μεταβλητές (συνέχεια)</vt:lpstr>
      <vt:lpstr>3. Δεδομένα και μεταβλητές (συνέχεια)</vt:lpstr>
      <vt:lpstr>4. Εμπειρικές μέθοδοι</vt:lpstr>
      <vt:lpstr>5. Εμπειρικά αποτελέσματα</vt:lpstr>
      <vt:lpstr>5. Εμπειρικά αποτελέσματα (συνέχεια)</vt:lpstr>
      <vt:lpstr>5. Εμπειρικά αποτελέσματα (συνέχεια)</vt:lpstr>
      <vt:lpstr>5. Εμπειρικά αποτελέσματα (συνέχεια)</vt:lpstr>
      <vt:lpstr>5. Εμπειρικά αποτελέσματα (συνέχεια)</vt:lpstr>
      <vt:lpstr>5. Εμπειρικά αποτελέσματα (συνέχεια)</vt:lpstr>
      <vt:lpstr>Διαφάνεια 18</vt:lpstr>
      <vt:lpstr>5. Εμπειρικά αποτελέσματα (συνέχεια)</vt:lpstr>
      <vt:lpstr>6. Συμπεράσματα/Προτάσεις πολιτικής</vt:lpstr>
      <vt:lpstr>Επιστημονικό περιοδικό δημοσίευσης του άρθρου</vt:lpstr>
      <vt:lpstr>ΤΕΛΟΣ ΠΑΡΟΥΣΙΑΣΗΣ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ΔΟΚΙΜΙΑ ΠΑΝΩ ΣΤΟΥΣ ΠΡΟΣΔΙΟΡΙΣΤΙΚΟΥΣ ΠΑΡΑΓΟΝΤΕΣ ΤΗΣ ΕΙΣΟΔΟΥ ΝΕΩΝ ΕΠΙΧΕΙΡΗΣΕΩΝ ΣΕ ΠΕΡΙΦΕΡΕΙΑΚΟ ΕΠΙΠΕΔΟ</dc:title>
  <dc:creator>User</dc:creator>
  <cp:lastModifiedBy>user</cp:lastModifiedBy>
  <cp:revision>306</cp:revision>
  <dcterms:created xsi:type="dcterms:W3CDTF">2018-05-08T08:21:12Z</dcterms:created>
  <dcterms:modified xsi:type="dcterms:W3CDTF">2019-04-04T07:31:49Z</dcterms:modified>
</cp:coreProperties>
</file>