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ppt/theme/themeOverride28.xml" ContentType="application/vnd.openxmlformats-officedocument.themeOverride+xml"/>
  <Override PartName="/ppt/theme/themeOverride29.xml" ContentType="application/vnd.openxmlformats-officedocument.themeOverride+xml"/>
  <Override PartName="/ppt/theme/themeOverride30.xml" ContentType="application/vnd.openxmlformats-officedocument.themeOverride+xml"/>
  <Override PartName="/ppt/theme/themeOverride31.xml" ContentType="application/vnd.openxmlformats-officedocument.themeOverride+xml"/>
  <Override PartName="/ppt/theme/themeOverride32.xml" ContentType="application/vnd.openxmlformats-officedocument.themeOverride+xml"/>
  <Override PartName="/ppt/theme/themeOverride33.xml" ContentType="application/vnd.openxmlformats-officedocument.themeOverride+xml"/>
  <Override PartName="/ppt/theme/themeOverride34.xml" ContentType="application/vnd.openxmlformats-officedocument.themeOverride+xml"/>
  <Override PartName="/ppt/theme/themeOverride35.xml" ContentType="application/vnd.openxmlformats-officedocument.themeOverride+xml"/>
  <Override PartName="/ppt/theme/themeOverride36.xml" ContentType="application/vnd.openxmlformats-officedocument.themeOverride+xml"/>
  <Override PartName="/ppt/theme/themeOverride37.xml" ContentType="application/vnd.openxmlformats-officedocument.themeOverride+xml"/>
  <Override PartName="/ppt/theme/themeOverride38.xml" ContentType="application/vnd.openxmlformats-officedocument.themeOverride+xml"/>
  <Override PartName="/ppt/theme/themeOverride39.xml" ContentType="application/vnd.openxmlformats-officedocument.themeOverride+xml"/>
  <Override PartName="/ppt/theme/themeOverride40.xml" ContentType="application/vnd.openxmlformats-officedocument.themeOverride+xml"/>
  <Override PartName="/ppt/theme/themeOverride41.xml" ContentType="application/vnd.openxmlformats-officedocument.themeOverride+xml"/>
  <Override PartName="/ppt/theme/themeOverride42.xml" ContentType="application/vnd.openxmlformats-officedocument.themeOverride+xml"/>
  <Override PartName="/ppt/theme/themeOverride43.xml" ContentType="application/vnd.openxmlformats-officedocument.themeOverride+xml"/>
  <Override PartName="/ppt/theme/themeOverride44.xml" ContentType="application/vnd.openxmlformats-officedocument.themeOverride+xml"/>
  <Override PartName="/ppt/theme/themeOverride45.xml" ContentType="application/vnd.openxmlformats-officedocument.themeOverride+xml"/>
  <Override PartName="/ppt/theme/themeOverride46.xml" ContentType="application/vnd.openxmlformats-officedocument.themeOverride+xml"/>
  <Override PartName="/ppt/theme/themeOverride47.xml" ContentType="application/vnd.openxmlformats-officedocument.themeOverride+xml"/>
  <Override PartName="/ppt/theme/themeOverride48.xml" ContentType="application/vnd.openxmlformats-officedocument.themeOverride+xml"/>
  <Override PartName="/ppt/theme/themeOverride49.xml" ContentType="application/vnd.openxmlformats-officedocument.themeOverride+xml"/>
  <Override PartName="/ppt/theme/themeOverride50.xml" ContentType="application/vnd.openxmlformats-officedocument.themeOverride+xml"/>
  <Override PartName="/ppt/theme/themeOverride51.xml" ContentType="application/vnd.openxmlformats-officedocument.themeOverride+xml"/>
  <Override PartName="/ppt/theme/themeOverride52.xml" ContentType="application/vnd.openxmlformats-officedocument.themeOverride+xml"/>
  <Override PartName="/ppt/theme/themeOverride53.xml" ContentType="application/vnd.openxmlformats-officedocument.themeOverride+xml"/>
  <Override PartName="/ppt/theme/themeOverride54.xml" ContentType="application/vnd.openxmlformats-officedocument.themeOverride+xml"/>
  <Override PartName="/ppt/theme/themeOverride55.xml" ContentType="application/vnd.openxmlformats-officedocument.themeOverride+xml"/>
  <Override PartName="/ppt/theme/themeOverride56.xml" ContentType="application/vnd.openxmlformats-officedocument.themeOverride+xml"/>
  <Override PartName="/ppt/theme/themeOverride57.xml" ContentType="application/vnd.openxmlformats-officedocument.themeOverride+xml"/>
  <Override PartName="/ppt/theme/themeOverride58.xml" ContentType="application/vnd.openxmlformats-officedocument.themeOverride+xml"/>
  <Override PartName="/ppt/theme/themeOverride59.xml" ContentType="application/vnd.openxmlformats-officedocument.themeOverride+xml"/>
  <Override PartName="/ppt/theme/themeOverride60.xml" ContentType="application/vnd.openxmlformats-officedocument.themeOverride+xml"/>
  <Override PartName="/ppt/theme/themeOverride61.xml" ContentType="application/vnd.openxmlformats-officedocument.themeOverride+xml"/>
  <Override PartName="/ppt/theme/themeOverride62.xml" ContentType="application/vnd.openxmlformats-officedocument.themeOverride+xml"/>
  <Override PartName="/ppt/theme/themeOverride63.xml" ContentType="application/vnd.openxmlformats-officedocument.themeOverride+xml"/>
  <Override PartName="/ppt/theme/themeOverride64.xml" ContentType="application/vnd.openxmlformats-officedocument.themeOverride+xml"/>
  <Override PartName="/ppt/theme/themeOverride65.xml" ContentType="application/vnd.openxmlformats-officedocument.themeOverride+xml"/>
  <Override PartName="/ppt/theme/themeOverride66.xml" ContentType="application/vnd.openxmlformats-officedocument.themeOverride+xml"/>
  <Override PartName="/ppt/theme/themeOverride67.xml" ContentType="application/vnd.openxmlformats-officedocument.themeOverride+xml"/>
  <Override PartName="/ppt/theme/themeOverride68.xml" ContentType="application/vnd.openxmlformats-officedocument.themeOverride+xml"/>
  <Override PartName="/ppt/theme/themeOverride69.xml" ContentType="application/vnd.openxmlformats-officedocument.themeOverride+xml"/>
  <Override PartName="/ppt/theme/themeOverride70.xml" ContentType="application/vnd.openxmlformats-officedocument.themeOverride+xml"/>
  <Override PartName="/ppt/theme/themeOverride7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7"/>
  </p:notesMasterIdLst>
  <p:sldIdLst>
    <p:sldId id="1061" r:id="rId2"/>
    <p:sldId id="272" r:id="rId3"/>
    <p:sldId id="978" r:id="rId4"/>
    <p:sldId id="979" r:id="rId5"/>
    <p:sldId id="980" r:id="rId6"/>
    <p:sldId id="981" r:id="rId7"/>
    <p:sldId id="982" r:id="rId8"/>
    <p:sldId id="983" r:id="rId9"/>
    <p:sldId id="984" r:id="rId10"/>
    <p:sldId id="985" r:id="rId11"/>
    <p:sldId id="986" r:id="rId12"/>
    <p:sldId id="987" r:id="rId13"/>
    <p:sldId id="988" r:id="rId14"/>
    <p:sldId id="989" r:id="rId15"/>
    <p:sldId id="990" r:id="rId16"/>
    <p:sldId id="991" r:id="rId17"/>
    <p:sldId id="992" r:id="rId18"/>
    <p:sldId id="993" r:id="rId19"/>
    <p:sldId id="994" r:id="rId20"/>
    <p:sldId id="995" r:id="rId21"/>
    <p:sldId id="996" r:id="rId22"/>
    <p:sldId id="997" r:id="rId23"/>
    <p:sldId id="998" r:id="rId24"/>
    <p:sldId id="999" r:id="rId25"/>
    <p:sldId id="1000" r:id="rId26"/>
    <p:sldId id="1001" r:id="rId27"/>
    <p:sldId id="1002" r:id="rId28"/>
    <p:sldId id="1003" r:id="rId29"/>
    <p:sldId id="1004" r:id="rId30"/>
    <p:sldId id="1005" r:id="rId31"/>
    <p:sldId id="1006" r:id="rId32"/>
    <p:sldId id="1007" r:id="rId33"/>
    <p:sldId id="1008" r:id="rId34"/>
    <p:sldId id="1009" r:id="rId35"/>
    <p:sldId id="1010" r:id="rId36"/>
    <p:sldId id="1011" r:id="rId37"/>
    <p:sldId id="1012" r:id="rId38"/>
    <p:sldId id="1013" r:id="rId39"/>
    <p:sldId id="1014" r:id="rId40"/>
    <p:sldId id="1015" r:id="rId41"/>
    <p:sldId id="1016" r:id="rId42"/>
    <p:sldId id="1017" r:id="rId43"/>
    <p:sldId id="1018" r:id="rId44"/>
    <p:sldId id="1019" r:id="rId45"/>
    <p:sldId id="1020" r:id="rId46"/>
    <p:sldId id="1021" r:id="rId47"/>
    <p:sldId id="1022" r:id="rId48"/>
    <p:sldId id="1023" r:id="rId49"/>
    <p:sldId id="1024" r:id="rId50"/>
    <p:sldId id="1025" r:id="rId51"/>
    <p:sldId id="1026" r:id="rId52"/>
    <p:sldId id="1027" r:id="rId53"/>
    <p:sldId id="1028" r:id="rId54"/>
    <p:sldId id="1029" r:id="rId55"/>
    <p:sldId id="1030" r:id="rId56"/>
    <p:sldId id="1031" r:id="rId57"/>
    <p:sldId id="1032" r:id="rId58"/>
    <p:sldId id="1033" r:id="rId59"/>
    <p:sldId id="1034" r:id="rId60"/>
    <p:sldId id="1035" r:id="rId61"/>
    <p:sldId id="1037" r:id="rId62"/>
    <p:sldId id="1036" r:id="rId63"/>
    <p:sldId id="1038" r:id="rId64"/>
    <p:sldId id="1039" r:id="rId65"/>
    <p:sldId id="1040" r:id="rId66"/>
    <p:sldId id="1041" r:id="rId67"/>
    <p:sldId id="1042" r:id="rId68"/>
    <p:sldId id="1043" r:id="rId69"/>
    <p:sldId id="1044" r:id="rId70"/>
    <p:sldId id="1045" r:id="rId71"/>
    <p:sldId id="1046" r:id="rId72"/>
    <p:sldId id="1047" r:id="rId73"/>
    <p:sldId id="1048" r:id="rId74"/>
    <p:sldId id="1049" r:id="rId75"/>
    <p:sldId id="1050" r:id="rId76"/>
    <p:sldId id="1051" r:id="rId77"/>
    <p:sldId id="1052" r:id="rId78"/>
    <p:sldId id="1053" r:id="rId79"/>
    <p:sldId id="1054" r:id="rId80"/>
    <p:sldId id="1055" r:id="rId81"/>
    <p:sldId id="1056" r:id="rId82"/>
    <p:sldId id="1057" r:id="rId83"/>
    <p:sldId id="1058" r:id="rId84"/>
    <p:sldId id="1059" r:id="rId85"/>
    <p:sldId id="1060" r:id="rId86"/>
  </p:sldIdLst>
  <p:sldSz cx="7559675" cy="1069181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ag" initials="i" lastIdx="1" clrIdx="0">
    <p:extLst>
      <p:ext uri="{19B8F6BF-5375-455C-9EA6-DF929625EA0E}">
        <p15:presenceInfo xmlns:p15="http://schemas.microsoft.com/office/powerpoint/2012/main" userId="iana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2554" y="4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commentAuthors" Target="commentAuthors.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83F577-8A24-44C0-B3CB-A80A2510B83F}" type="datetimeFigureOut">
              <a:rPr lang="en-GB" smtClean="0"/>
              <a:t>06/04/2020</a:t>
            </a:fld>
            <a:endParaRPr lang="en-GB"/>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169D16-A967-4CB7-AC89-2C389CAF99C7}" type="slidenum">
              <a:rPr lang="en-GB" smtClean="0"/>
              <a:t>‹#›</a:t>
            </a:fld>
            <a:endParaRPr lang="en-GB"/>
          </a:p>
        </p:txBody>
      </p:sp>
    </p:spTree>
    <p:extLst>
      <p:ext uri="{BB962C8B-B14F-4D97-AF65-F5344CB8AC3E}">
        <p14:creationId xmlns:p14="http://schemas.microsoft.com/office/powerpoint/2010/main" val="3128301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6.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7.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8.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9.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0.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1.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2.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3.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4.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6.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7.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8.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9.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0.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1.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2.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3.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4.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6.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7.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8.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9.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30.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31.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32.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33.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34.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36.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37.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38.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39.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40.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41.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42.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43.xml"/></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44.xml"/></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4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46.xml"/></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47.xml"/></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48.xml"/></Relationships>
</file>

<file path=ppt/slides/_rels/slide6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49.xml"/></Relationships>
</file>

<file path=ppt/slides/_rels/slide6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50.xml"/></Relationships>
</file>

<file path=ppt/slides/_rels/slide6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51.xml"/></Relationships>
</file>

<file path=ppt/slides/_rels/slide6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52.xml"/></Relationships>
</file>

<file path=ppt/slides/_rels/slide6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53.xml"/></Relationships>
</file>

<file path=ppt/slides/_rels/slide6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54.xml"/></Relationships>
</file>

<file path=ppt/slides/_rels/slide6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5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56.xml"/></Relationships>
</file>

<file path=ppt/slides/_rels/slide7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57.xml"/></Relationships>
</file>

<file path=ppt/slides/_rels/slide7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58.xml"/></Relationships>
</file>

<file path=ppt/slides/_rels/slide7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59.xml"/></Relationships>
</file>

<file path=ppt/slides/_rels/slide7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60.xml"/></Relationships>
</file>

<file path=ppt/slides/_rels/slide7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61.xml"/></Relationships>
</file>

<file path=ppt/slides/_rels/slide7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62.xml"/></Relationships>
</file>

<file path=ppt/slides/_rels/slide7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63.xml"/></Relationships>
</file>

<file path=ppt/slides/_rels/slide7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64.xml"/></Relationships>
</file>

<file path=ppt/slides/_rels/slide7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6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66.xml"/></Relationships>
</file>

<file path=ppt/slides/_rels/slide8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67.xml"/></Relationships>
</file>

<file path=ppt/slides/_rels/slide8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68.xml"/></Relationships>
</file>

<file path=ppt/slides/_rels/slide8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69.xml"/></Relationships>
</file>

<file path=ppt/slides/_rels/slide8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70.xml"/></Relationships>
</file>

<file path=ppt/slides/_rels/slide8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7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63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BB34B2F-F7FA-4FDD-ACC7-0D20A7B6B9D9}"/>
              </a:ext>
            </a:extLst>
          </p:cNvPr>
          <p:cNvSpPr/>
          <p:nvPr/>
        </p:nvSpPr>
        <p:spPr>
          <a:xfrm>
            <a:off x="1" y="1426129"/>
            <a:ext cx="7559674" cy="1763385"/>
          </a:xfrm>
          <a:prstGeom prst="rect">
            <a:avLst/>
          </a:prstGeom>
          <a:ln/>
        </p:spPr>
        <p:style>
          <a:lnRef idx="0">
            <a:schemeClr val="accent1"/>
          </a:lnRef>
          <a:fillRef idx="3">
            <a:schemeClr val="accent1"/>
          </a:fillRef>
          <a:effectRef idx="3">
            <a:schemeClr val="accent1"/>
          </a:effectRef>
          <a:fontRef idx="minor">
            <a:schemeClr val="lt1"/>
          </a:fontRef>
        </p:style>
        <p:txBody>
          <a:bodyPr wrap="none" lIns="0" tIns="0" rIns="0" bIns="0" anchor="ctr" anchorCtr="0">
            <a:noAutofit/>
          </a:bodyPr>
          <a:lstStyle/>
          <a:p>
            <a:pPr algn="ctr"/>
            <a:r>
              <a:rPr lang="el-GR" sz="2400" b="1" dirty="0">
                <a:solidFill>
                  <a:srgbClr val="FFFF00"/>
                </a:solidFill>
                <a:effectLst>
                  <a:outerShdw blurRad="50800" dist="38100" dir="2700000" algn="tl"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rPr>
              <a:t>ΑΘΛΗΤΙΚΗ ΑΓΟΡΑ ΚΑΙ ΔΙΚΑΙΟ ΑΝΤΑΓΩΝΙΣΜΟΥ</a:t>
            </a:r>
            <a:endParaRPr lang="el" sz="3200" b="1" dirty="0">
              <a:effectLst>
                <a:outerShdw blurRad="50800" dist="38100" dir="2700000" algn="tl"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Rectangle 2">
            <a:extLst>
              <a:ext uri="{FF2B5EF4-FFF2-40B4-BE49-F238E27FC236}">
                <a16:creationId xmlns:a16="http://schemas.microsoft.com/office/drawing/2014/main" id="{47C22506-A271-4C90-BDC6-540622B26D3D}"/>
              </a:ext>
            </a:extLst>
          </p:cNvPr>
          <p:cNvSpPr/>
          <p:nvPr/>
        </p:nvSpPr>
        <p:spPr>
          <a:xfrm>
            <a:off x="457128" y="3526971"/>
            <a:ext cx="6575044" cy="3037115"/>
          </a:xfrm>
          <a:prstGeom prst="rect">
            <a:avLst/>
          </a:prstGeom>
          <a:solidFill>
            <a:srgbClr val="00B0F0"/>
          </a:solidFill>
          <a:ln>
            <a:noFill/>
          </a:ln>
          <a:effectLst/>
          <a:scene3d>
            <a:camera prst="orthographicFront">
              <a:rot lat="0" lon="0" rev="0"/>
            </a:camera>
            <a:lightRig rig="threePt" dir="t">
              <a:rot lat="0" lon="0" rev="1200000"/>
            </a:lightRig>
          </a:scene3d>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sz="3200"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Πανεπιστημιακές Διαλέξεις</a:t>
            </a:r>
          </a:p>
          <a:p>
            <a:pPr algn="ctr"/>
            <a:r>
              <a:rPr lang="el-GR" sz="2400"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Διδάσκων: </a:t>
            </a:r>
            <a:r>
              <a:rPr lang="el-GR" sz="2400" b="1"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Δρ. Ιωάννης Αναγνωστόπουλος</a:t>
            </a:r>
          </a:p>
          <a:p>
            <a:pPr algn="ctr"/>
            <a:r>
              <a:rPr lang="el-GR" sz="2000" i="1"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ΕΕΠ, Δικηγόρος</a:t>
            </a:r>
          </a:p>
          <a:p>
            <a:pPr algn="ctr"/>
            <a:endParaRPr lang="el-GR" sz="1600"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r>
              <a:rPr lang="el-GR" sz="1600"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[απόσπασμα από το Βιβλίο: Μ.-Δ. Παπαλουκά (2012),</a:t>
            </a:r>
          </a:p>
          <a:p>
            <a:pPr algn="ctr"/>
            <a:r>
              <a:rPr lang="el-GR" sz="1600"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«Ευρωπαϊκή Αθλητική Αγορά»]</a:t>
            </a:r>
            <a:endParaRPr lang="el" sz="2000"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01738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4956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sz="2000"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εμφάνιση του «Παράδοξου της Αθλητικής Αγοράς»</a:t>
            </a:r>
            <a:endParaRPr lang="el" sz="28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315310" y="612200"/>
            <a:ext cx="6934975" cy="9963036"/>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Στις περισσότερες περιπτώσεις θα συνεχίσει να υποστηρίζει την ομάδα του και μερικές φορές μάλιστα με ακόμη περισσότερο ενθουσιασμό ασκώντας και πολιτική πίεση, ώστε να εξασφαλίσει και την ατιμωρησία των υπευθύνων, που του πώλησαν το ελαττωματικό προϊόν.</a:t>
            </a:r>
          </a:p>
          <a:p>
            <a:pPr marL="342900" indent="-342900">
              <a:lnSpc>
                <a:spcPct val="120000"/>
              </a:lnSpc>
              <a:buClr>
                <a:srgbClr val="FFFF00"/>
              </a:buClr>
              <a:buFont typeface="Wingdings" panose="05000000000000000000" pitchFamily="2" charset="2"/>
              <a:buChar char="§"/>
            </a:pP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Είναι </a:t>
            </a:r>
            <a:r>
              <a:rPr lang="el-GR" sz="2000" u="sng"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επομένως</a:t>
            </a: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προφανές, ότι </a:t>
            </a:r>
            <a:r>
              <a:rPr lang="el-GR" sz="20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στην αθλητική αγορά όλοι οι παράγοντες της αγοράς, δηλαδή οι εργοδότες, οι εργαζόμενοι και οι καταναλωτές δεν λειτουργούν πάντα με βάση την επαγγελματική ή επιχειρηματική κοινή λογική, όπως σε όλες τις άλλες αγορές.</a:t>
            </a:r>
          </a:p>
          <a:p>
            <a:pPr marL="342900" indent="-342900">
              <a:lnSpc>
                <a:spcPct val="120000"/>
              </a:lnSpc>
              <a:buClr>
                <a:srgbClr val="FFFF00"/>
              </a:buClr>
              <a:buFont typeface="Wingdings" panose="05000000000000000000" pitchFamily="2" charset="2"/>
              <a:buChar char="§"/>
            </a:pP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Αντίθετα συχνά εμφανίζονται ως συναισθηματικοί, επίμονοι, εκ γενετής καταναλωτές του προϊόντος μιας συγκεκριμένης επιχείρησης, ανεξάρτητα από την ποιότητά του. Μοιάζουν να μην μπορούν να πεισθούν να αλλάξουν γνώμη ούτε από διαφημιστικές εκστρατείες ούτε από λογικά επιχειρήματα.</a:t>
            </a:r>
          </a:p>
          <a:p>
            <a:pPr marL="342900" indent="-342900">
              <a:lnSpc>
                <a:spcPct val="120000"/>
              </a:lnSpc>
              <a:buClr>
                <a:srgbClr val="FFFF00"/>
              </a:buClr>
              <a:buFont typeface="Wingdings" panose="05000000000000000000" pitchFamily="2" charset="2"/>
              <a:buChar char="§"/>
            </a:pP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Παραμένουν φανατικοί καταναλωτές, εργαζόμενοι ή επενδυτές μιας ορισμένης επιχείρησης με θρησκευτική ευλάβεια. Φαίνεται να υπάρχει κάποιο είδος συναισθηματικής σύνδεσης και όχι η φυσιολογική συμπεριφορά των καταναλωτών.</a:t>
            </a:r>
          </a:p>
          <a:p>
            <a:pPr marL="342900" indent="-342900">
              <a:lnSpc>
                <a:spcPct val="120000"/>
              </a:lnSpc>
              <a:buClr>
                <a:srgbClr val="FFFF00"/>
              </a:buClr>
              <a:buFont typeface="Wingdings" panose="05000000000000000000" pitchFamily="2" charset="2"/>
              <a:buChar char="§"/>
            </a:pP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σχέση τους με την επιχείρηση (ομάδα) θυμίζει περισσότερο ιδεολογική προσκόλληση ή θρησκευτικό φανατισμό παρά σχέση εμπορική.</a:t>
            </a:r>
          </a:p>
          <a:p>
            <a:pPr marL="342900" indent="-342900">
              <a:lnSpc>
                <a:spcPct val="120000"/>
              </a:lnSpc>
              <a:buClr>
                <a:srgbClr val="FFFF00"/>
              </a:buClr>
              <a:buFont typeface="Wingdings" panose="05000000000000000000" pitchFamily="2" charset="2"/>
              <a:buChar char="§"/>
            </a:pPr>
            <a:endPar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342900" indent="-342900">
              <a:lnSpc>
                <a:spcPct val="120000"/>
              </a:lnSpc>
              <a:buClr>
                <a:srgbClr val="FFFF00"/>
              </a:buClr>
              <a:buFont typeface="Wingdings" panose="05000000000000000000" pitchFamily="2" charset="2"/>
              <a:buChar char="§"/>
            </a:pPr>
            <a:endPar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13661788"/>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4956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Χαρακτηριστικά του «Παράδοξου της Αθλητικής Αγοράς»</a:t>
            </a:r>
            <a:endParaRPr lang="el" sz="2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315310" y="612200"/>
            <a:ext cx="6934975" cy="9963036"/>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Στην αθλητική αγορά, όπου κατά κανόνα ισχύει το μονοπώλιο των ομοσπονδιών υπάρχει ένα και μόνο πρωτάθλημα ανά άθλημα.</a:t>
            </a:r>
          </a:p>
          <a:p>
            <a:pPr marL="342900" indent="-342900">
              <a:lnSpc>
                <a:spcPct val="120000"/>
              </a:lnSpc>
              <a:buClr>
                <a:srgbClr val="FFFF00"/>
              </a:buClr>
              <a:buFont typeface="Wingdings" panose="05000000000000000000" pitchFamily="2" charset="2"/>
              <a:buChar char="§"/>
            </a:pP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Για να εφαρμοστεί στην αγορά αυτή το δίκαιο του ανταγωνισμού θα πρέπει να θεωρήσει κανείς, ότι οι ανταγωνιζόμενες επιχειρήσεις είναι οι ομάδες ενός πρωταθλήματος, που παράγουν ένα θέαμα, οπότε οι ίδιοι κανόνες του δικαίου του ανταγωνισμού, που εφαρμόζονται στις κοινές επιχειρήσεις θα πρέπει να ισχύσουν και για αυτές.</a:t>
            </a:r>
          </a:p>
          <a:p>
            <a:pPr marL="342900" indent="-342900">
              <a:lnSpc>
                <a:spcPct val="120000"/>
              </a:lnSpc>
              <a:buClr>
                <a:srgbClr val="FFFF00"/>
              </a:buClr>
              <a:buFont typeface="Wingdings" panose="05000000000000000000" pitchFamily="2" charset="2"/>
              <a:buChar char="§"/>
            </a:pP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Εάν εξετάσουμε το θέαμα ως προϊόν των ομάδων, που χαρακτηρίζονται αθλητικές επιχειρήσεις θα διαπιστώσουμε, ότι υπάρχουν πολλές διαφορές από άλλα προϊόντα. Είναι επίσης πολύ ενδιαφέρον να προσπαθήσει κανείς να διευκρινίσει πώς παράγεται και από ποιόν παράγεται το προϊόν. Εάν εξετάσουμε επίσης την αγορά αθλητικών επιχειρήσεων θα βρούμε ένα απολύτως διαφορετικό είδος αγοράς.</a:t>
            </a:r>
          </a:p>
        </p:txBody>
      </p:sp>
    </p:spTree>
    <p:extLst>
      <p:ext uri="{BB962C8B-B14F-4D97-AF65-F5344CB8AC3E}">
        <p14:creationId xmlns:p14="http://schemas.microsoft.com/office/powerpoint/2010/main" val="2322652245"/>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4956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Χαρακτηριστικά του «Παράδοξου της Αθλητικής Αγοράς»</a:t>
            </a:r>
            <a:endParaRPr lang="el" sz="2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315310" y="612200"/>
            <a:ext cx="6934975" cy="9963036"/>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Έτσι λοιπόν </a:t>
            </a:r>
            <a:r>
              <a:rPr lang="el-GR" sz="2000" u="sng"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όλες οι αγορές πλην της αθλητικής αγοράς </a:t>
            </a: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εμφανίζουν τα ακόλουθα </a:t>
            </a:r>
            <a:r>
              <a:rPr lang="el-GR" sz="20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κοινά</a:t>
            </a: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σημεία:</a:t>
            </a:r>
          </a:p>
          <a:p>
            <a:pPr marL="342900" indent="-342900">
              <a:lnSpc>
                <a:spcPct val="120000"/>
              </a:lnSpc>
              <a:buClr>
                <a:srgbClr val="FFFF00"/>
              </a:buClr>
              <a:buFont typeface="Wingdings" panose="05000000000000000000" pitchFamily="2" charset="2"/>
              <a:buChar char="§"/>
            </a:pPr>
            <a:r>
              <a:rPr lang="el-GR" sz="20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 </a:t>
            </a:r>
            <a:r>
              <a:rPr lang="el-GR" sz="2000" u="sng"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Προσπάθεια εξόντωσης του ανταγωνισμού</a:t>
            </a: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Όλες οι επιχειρήσεις που αναπτύσσουν δραστηριότητες μέσα σε μια ορισμένη αγορά προσπαθούν να πωλήσουν περισσότερο από τις άλλες επιχειρήσεις, που ανταγωνίζονται στην ίδια αγορά. Συμφέρον της κάθε επιχείρησης είναι να παραμείνει ει δυνατόν ο μόνος βιώσιμος παραγωγός. Στην πραγματικότητα κάθε κράτος εισάγει τους κανόνες ανταγωνισμού προκειμένου να αποφευχθεί αυτή η επίδραση, στέλνοντας κατά συνέπεια ένα μήνυμα σε όλες τις ανταγωνιστικές επιχειρήσεις, ότι υπάρχει ένα όριο σε αυτό, που μπορούν να κάνουν προκειμένου να αποκτήσουν περισσότερους πελάτες και έτσι να αποφύγουν τη δημιουργία μονοπωλίων.</a:t>
            </a:r>
            <a:endParaRPr lang="en-US"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342900" indent="-342900">
              <a:lnSpc>
                <a:spcPct val="120000"/>
              </a:lnSpc>
              <a:buClr>
                <a:srgbClr val="FFFF00"/>
              </a:buClr>
              <a:buFont typeface="Wingdings" panose="05000000000000000000" pitchFamily="2" charset="2"/>
              <a:buChar char="§"/>
            </a:pPr>
            <a:r>
              <a:rPr lang="el-GR" sz="2000" u="sng"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 Ανησυχία για την αβέβαιη επιτυχία του αποτελέσματος.</a:t>
            </a:r>
            <a:r>
              <a:rPr lang="el-GR" sz="20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Σε μια συνηθισμένη αγορά μια επιχείρηση προτού να εισαγάγει ένα νέο προϊόν στην αγορά υπάρχει μεγάλη αβεβαιότητα για την αποδοχή του από τους καταναλωτές. Αυτή η αβεβαιότητα είναι μια μεγάλη πρόκληση για τις επιχειρήσεις και για το σκοπό αυτό πολλά χρήματα ξοδεύονται στην ανάλυση αγοράς, σε μια προσπάθεια να αποφευχθούν τα χαμηλά ποσοστά πωλήσεων.</a:t>
            </a:r>
          </a:p>
        </p:txBody>
      </p:sp>
    </p:spTree>
    <p:extLst>
      <p:ext uri="{BB962C8B-B14F-4D97-AF65-F5344CB8AC3E}">
        <p14:creationId xmlns:p14="http://schemas.microsoft.com/office/powerpoint/2010/main" val="1827220463"/>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4956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Χαρακτηριστικά του «Παράδοξου της Αθλητικής Αγοράς»</a:t>
            </a:r>
            <a:endParaRPr lang="el" sz="2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315310" y="612200"/>
            <a:ext cx="6934975" cy="9963036"/>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Αντίθετα η αθλητική αγορά με την παραπάνω έννοια, παρουσιάζει διαφορετικά χαρακτηριστικά:</a:t>
            </a:r>
          </a:p>
          <a:p>
            <a:pPr marL="342900" indent="-342900">
              <a:lnSpc>
                <a:spcPct val="120000"/>
              </a:lnSpc>
              <a:buClr>
                <a:srgbClr val="FFFF00"/>
              </a:buClr>
              <a:buFont typeface="Wingdings" panose="05000000000000000000" pitchFamily="2" charset="2"/>
              <a:buChar char="§"/>
            </a:pPr>
            <a:r>
              <a:rPr lang="el-GR" u="sng"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 Προσπάθεια ενίσχυσης του ανταγωνισμού.</a:t>
            </a:r>
            <a:r>
              <a:rPr lang="el-GR"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Αφενός μεν οι αθλητικές επιχειρήσεις σε καμία περίπτωση δεν επιθυμούν να αποσυρθούν οι ανταγωνιστικές τους επιχειρήσεις από την αγορά. Αντίθετα προσπαθούν να προσελκύσουν περισσότερες ανταγωνιστικές επιχειρήσεις στην αγορά τους καθώς το θέαμα ενός πρωταθλήματος παράγεται από τη συνεργασία πολλών επιχειρήσεων. Μάλιστα, όσο περισσότερες οι επιχειρήσεις-ομάδες τόσο μεγαλύτερη αξία έχει το προϊόν.</a:t>
            </a:r>
          </a:p>
          <a:p>
            <a:pPr marL="342900" indent="-342900">
              <a:lnSpc>
                <a:spcPct val="120000"/>
              </a:lnSpc>
              <a:buClr>
                <a:srgbClr val="FFFF00"/>
              </a:buClr>
              <a:buFont typeface="Wingdings" panose="05000000000000000000" pitchFamily="2" charset="2"/>
              <a:buChar char="§"/>
            </a:pPr>
            <a:r>
              <a:rPr lang="el-GR"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Αφετέρου δε οι αθλητικές επιχειρήσεις μπορεί μεν να επιδιώκουν να κερδίσουν περισσότερα χρήματα από τους ανταγωνιστές τους αλλά σε καμιά περίπτωση δεν επιθυμούν να υπάρξουν μεγάλες οικονομικές διαφορές μεταξύ αυτών και των ανταγωνιστών τους καθώς όταν συμβαίνει αυτό, το προς πώληση προϊόν, το θέαμα χάνει την αξία του.</a:t>
            </a:r>
          </a:p>
          <a:p>
            <a:pPr marL="342900" indent="-342900">
              <a:lnSpc>
                <a:spcPct val="120000"/>
              </a:lnSpc>
              <a:buClr>
                <a:srgbClr val="FFFF00"/>
              </a:buClr>
              <a:buFont typeface="Wingdings" panose="05000000000000000000" pitchFamily="2" charset="2"/>
              <a:buChar char="§"/>
            </a:pPr>
            <a:r>
              <a:rPr lang="el-GR"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a:t>
            </a:r>
            <a:r>
              <a:rPr lang="el-GR"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u="sng"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Επιδίωξη αύξησης της αβεβαιότητας του αποτελέσματος.</a:t>
            </a:r>
            <a:r>
              <a:rPr lang="el-GR"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Οι αθλητικές επιχειρήσεις από οικονομική άποψη δεν αισθάνονται το άγχος της αβεβαιότητας από την επίδραση ενός νέου προϊόντος στους καταναλωτές, ούτε βεβαίως ανησυχούν από την αβεβαιότητα στην έκβαση των προσπαθειών τους. Αντίθετα, η αβεβαιότητα του αποτελέσματος του παραχθέντος θεάματος, προσθέτει στην εμπορική αξία του προϊόντος. Όσο περισσότερες εκπλήξεις στο θέαμα, τόσο υψηλότερη η εμπορική αξία του προϊόντος.</a:t>
            </a:r>
            <a:endPar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342900" indent="-342900">
              <a:lnSpc>
                <a:spcPct val="120000"/>
              </a:lnSpc>
              <a:buClr>
                <a:srgbClr val="FFFF00"/>
              </a:buClr>
              <a:buFont typeface="Wingdings" panose="05000000000000000000" pitchFamily="2" charset="2"/>
              <a:buChar char="§"/>
            </a:pPr>
            <a:endPar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23094006"/>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4956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Χαρακτηριστικά του «Παράδοξου της Αθλητικής Αγοράς»</a:t>
            </a:r>
            <a:endParaRPr lang="el" sz="2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309388" y="612200"/>
            <a:ext cx="6934975" cy="99035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endPar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6" name="Rectangle 5">
            <a:extLst>
              <a:ext uri="{FF2B5EF4-FFF2-40B4-BE49-F238E27FC236}">
                <a16:creationId xmlns:a16="http://schemas.microsoft.com/office/drawing/2014/main" id="{9128CA83-651F-4B69-960D-403F0E14C4F4}"/>
              </a:ext>
            </a:extLst>
          </p:cNvPr>
          <p:cNvSpPr/>
          <p:nvPr/>
        </p:nvSpPr>
        <p:spPr>
          <a:xfrm>
            <a:off x="303468" y="612201"/>
            <a:ext cx="6934975" cy="9787295"/>
          </a:xfrm>
          <a:prstGeom prst="rect">
            <a:avLst/>
          </a:prstGeom>
        </p:spPr>
        <p:txBody>
          <a:bodyPr wrap="square">
            <a:spAutoFit/>
          </a:bodyPr>
          <a:lstStyle/>
          <a:p>
            <a:r>
              <a:rPr lang="el-GR"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Κατά συνέπεια αν οι ομάδες ενός πρωταθλήματος θεωρηθούν επιχειρήσεις ανταγωνιζόμενες σε μία αθλητική αγορά, τότε τα </a:t>
            </a:r>
            <a:r>
              <a:rPr lang="el-GR"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χαρακτηριστικά</a:t>
            </a:r>
            <a:r>
              <a:rPr lang="el-GR"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τα οποία </a:t>
            </a:r>
            <a:r>
              <a:rPr lang="el-GR"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διαφοροποιούν</a:t>
            </a:r>
            <a:r>
              <a:rPr lang="el-GR"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την αθλητική από οποιαδήποτε άλλη </a:t>
            </a:r>
            <a:r>
              <a:rPr lang="el-GR"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αγορά</a:t>
            </a:r>
            <a:r>
              <a:rPr lang="el-GR"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είναι τα ακόλουθα:</a:t>
            </a:r>
          </a:p>
          <a:p>
            <a:r>
              <a:rPr lang="el-GR"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  </a:t>
            </a:r>
            <a:r>
              <a:rPr lang="el-GR"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αγορά αθλητικών επιχειρήσεων είναι η μόνη αγορά, όπου η μοίρα των ανταγωνιστικών επιχειρήσεων είναι με τέτοιο τρόπο </a:t>
            </a:r>
            <a:r>
              <a:rPr lang="el-GR" dirty="0" err="1">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αλληλοεξαρτώμενη</a:t>
            </a:r>
            <a:r>
              <a:rPr lang="el-GR"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ώστε η ύπαρξη της κάθε επιχείρησης να εξαρτάται από την ύπαρξη των άλλων αλλά και σε μεγάλο βαθμό η οικονομική ευρωστία κάθε επιχείρησης να εξαρτάται από την οικονομική ευρωστία των άλλων.</a:t>
            </a:r>
          </a:p>
          <a:p>
            <a:r>
              <a:rPr lang="el-GR"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 </a:t>
            </a:r>
            <a:r>
              <a:rPr lang="el-GR"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Υπάρχουν μερικοί κανόνες ανταγωνισμού, που καλούνται κανόνες παιδιάς οι οποίοι εισάγονται όχι από το κράτος αλλά από τις αθλητικές αρχές και αφορούν τον τρόπο που παίζεται το παιχνίδι, τα όρια και τους κανόνες του ανταγωνισμού. Αυτοί οι κανόνες ανταγωνισμού είναι επίσης ένα έμφυτο μέρος του προϊόντος. Επομένως πρέπει να εξετασθεί κατά πόσο υπάρχει χώρος για τους πρόσθετους κανόνες ανταγωνισμού.</a:t>
            </a:r>
            <a:endParaRPr lang="en-US"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r>
              <a:rPr lang="el-GR"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3.</a:t>
            </a:r>
            <a:r>
              <a:rPr lang="el-GR"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Ο ανταγωνισμός λοιπόν μεταξύ των ανταγωνιστικών επιχειρήσεων δεν είναι μια πτυχή της αγοράς αλλά ένα έμφυτο μέρος του προϊόντος που παράγεται. Με άλλα λόγια ο ανταγωνισμός δεν προκύπτει μέσα σε ένα σύστημα αγοράς και δεν λειτουργεί με τους κανόνες της προσφοράς και της ζήτησης αλλά κατασκευάζεται τεχνητά από τις συμμετέχουσες στην αγορά επιχειρήσεις ανάγεται σε παραγόμενο προϊόν και τελικά αυτό που πωλείται ως θέαμα είναι ο ίδιος ο ανταγωνισμός. Όταν λοιπόν οι κανόνες του δικαίου του ανταγωνισμού επιβάλλονται στις αθλητικές επιχειρήσεις δε ρυθμίζεται η αγορά αλλά αλλοιώνεται το ίδιο το προϊόν.</a:t>
            </a:r>
            <a:endParaRPr lang="en-US"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81079841"/>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4956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Χαρακτηριστικά του «Παράδοξου της Αθλητικής Αγοράς»</a:t>
            </a:r>
            <a:endParaRPr lang="el" sz="2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309388" y="612200"/>
            <a:ext cx="6934975" cy="99035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endPar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8" name="Rectangle 7">
            <a:extLst>
              <a:ext uri="{FF2B5EF4-FFF2-40B4-BE49-F238E27FC236}">
                <a16:creationId xmlns:a16="http://schemas.microsoft.com/office/drawing/2014/main" id="{FE795D94-1DAF-410B-8BCC-80F5E8265638}"/>
              </a:ext>
            </a:extLst>
          </p:cNvPr>
          <p:cNvSpPr/>
          <p:nvPr/>
        </p:nvSpPr>
        <p:spPr>
          <a:xfrm>
            <a:off x="315312" y="612200"/>
            <a:ext cx="6929051" cy="8956298"/>
          </a:xfrm>
          <a:prstGeom prst="rect">
            <a:avLst/>
          </a:prstGeom>
        </p:spPr>
        <p:txBody>
          <a:bodyPr wrap="square">
            <a:spAutoFit/>
          </a:bodyPr>
          <a:lstStyle/>
          <a:p>
            <a:pPr marL="285750" indent="-285750">
              <a:buClr>
                <a:srgbClr val="FFFF00"/>
              </a:buClr>
              <a:buFont typeface="Wingdings" panose="05000000000000000000" pitchFamily="2" charset="2"/>
              <a:buChar char="§"/>
            </a:pPr>
            <a:r>
              <a:rPr lang="el-GR"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Τελικά σύμφωνα με το παράδοξο της αθλητικής αγοράς, αν οι ομάδες ενός πρωταθλήματος θεωρηθούν ανταγωνιζόμενες επιχειρήσεις, η αγορά αθλητικών επιχειρήσεων είναι η μόνη αγορά, όπου η έννοια του προϊόντος επεκτείνεται-διαστρεβλώνεται τόσο, ώστε να συμπεριλάβει όλη την παραγωγή από όλες τις ανταγωνιστικές αθλητικές επιχειρήσεις, όλες τις αθλητικές επιχειρήσεις, όλους τους κανόνες ανταγωνισμού, ολόκληρη την έννοια της αγοράς και μερικές φορές ακόμη και τις αρχές που επιτηρούν την αγορά, έτσι ώστε ο νομοθέτης του δικαίου του ανταγωνισμού δεν είναι σε αυτήν την περίπτωση ρυθμιστής της αγοράς αλλά</a:t>
            </a:r>
            <a:r>
              <a:rPr lang="en-US"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μάλλον μετασχηματίζεται σε ένα εργαλείο στη γραμμή παραγωγής ή ένα μέρος του προϊόντος!</a:t>
            </a:r>
          </a:p>
          <a:p>
            <a:pPr marL="285750" indent="-285750">
              <a:buClr>
                <a:srgbClr val="FFFF00"/>
              </a:buClr>
              <a:buFont typeface="Wingdings" panose="05000000000000000000" pitchFamily="2" charset="2"/>
              <a:buChar char="§"/>
            </a:pPr>
            <a:r>
              <a:rPr lang="el-GR"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Για τους λόγους αυτούς </a:t>
            </a:r>
            <a:r>
              <a:rPr lang="el-GR"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μόνον οι ομοσπονδίες θα μπορούσαν να θεωρούνται ως ανταγωνιζόμενες επιχειρήσεις </a:t>
            </a:r>
            <a:r>
              <a:rPr lang="el-GR"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οι οποίες παράγουν το </a:t>
            </a:r>
            <a:r>
              <a:rPr lang="el-GR"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θέαμα</a:t>
            </a:r>
            <a:r>
              <a:rPr lang="el-GR"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το οποίο τελικά είναι το προϊόν, που πωλείται στον καταναλωτή. Οι μονοπωλιακές αυτές επιχειρήσεις δραστηριοποιούνται σήμερα στην αγορά του θεάματος και εάν επιτρεπόταν να υπάρχουν πολλές ομοσπονδίες και διαφορετικά πρωταθλήματα στο ίδιο άθλημα, τότε κάθε ομοσπονδία θα ανταγωνιζόταν «σκληρά» τις άλλες ομοσπονδίες του ίδιου αθλήματος.</a:t>
            </a:r>
          </a:p>
          <a:p>
            <a:pPr marL="285750" indent="-285750">
              <a:buClr>
                <a:srgbClr val="FFFF00"/>
              </a:buClr>
              <a:buFont typeface="Wingdings" panose="05000000000000000000" pitchFamily="2" charset="2"/>
              <a:buChar char="§"/>
            </a:pPr>
            <a:r>
              <a:rPr lang="el-GR"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Ήδη ανταγωνίζονται ήπια όλες τις άλλες ομοσπονδίες, που παράγουν αθλητικό θέαμα, επίσης ανταγωνίζονται ακόμη πιο ήπια όλες τις επιχειρήσεις του θεάματος (π.χ. θέατρα) και τέλος σε κάποιο βαθμό ανταγωνίζονται όλες τις επιχειρήσεις, που δραστηριοποιούνται στο χώρο της διασκέδασης (καταστήματα διασκεδάσεων, μπαρ, </a:t>
            </a:r>
            <a:r>
              <a:rPr lang="el-GR" dirty="0" err="1">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κ.λ.π</a:t>
            </a:r>
            <a:r>
              <a:rPr lang="el-GR"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285750" indent="-285750">
              <a:buClr>
                <a:srgbClr val="FFFF00"/>
              </a:buClr>
              <a:buFont typeface="Wingdings" panose="05000000000000000000" pitchFamily="2" charset="2"/>
              <a:buChar char="§"/>
            </a:pPr>
            <a:r>
              <a:rPr lang="el-GR"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Όταν όμως οι κανόνες του δικαίου του ανταγωνισμού εφαρμόζονται στις ομοσπονδίες συνήθως επηρεάζονται και οι ομάδες και το μεταξύ τους πρωτάθλημα και ο ανταγωνισμός μεταξύ τους.</a:t>
            </a:r>
          </a:p>
        </p:txBody>
      </p:sp>
    </p:spTree>
    <p:extLst>
      <p:ext uri="{BB962C8B-B14F-4D97-AF65-F5344CB8AC3E}">
        <p14:creationId xmlns:p14="http://schemas.microsoft.com/office/powerpoint/2010/main" val="4206902972"/>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4956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Χαρακτηριστικά του «Παράδοξου της Αθλητικής Αγοράς»</a:t>
            </a:r>
            <a:endParaRPr lang="el" sz="2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309388" y="612200"/>
            <a:ext cx="6934975" cy="99035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endPar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8" name="Rectangle 7">
            <a:extLst>
              <a:ext uri="{FF2B5EF4-FFF2-40B4-BE49-F238E27FC236}">
                <a16:creationId xmlns:a16="http://schemas.microsoft.com/office/drawing/2014/main" id="{FE795D94-1DAF-410B-8BCC-80F5E8265638}"/>
              </a:ext>
            </a:extLst>
          </p:cNvPr>
          <p:cNvSpPr/>
          <p:nvPr/>
        </p:nvSpPr>
        <p:spPr>
          <a:xfrm>
            <a:off x="315312" y="612200"/>
            <a:ext cx="6929051" cy="9694962"/>
          </a:xfrm>
          <a:prstGeom prst="rect">
            <a:avLst/>
          </a:prstGeom>
        </p:spPr>
        <p:txBody>
          <a:bodyPr wrap="square">
            <a:spAutoFit/>
          </a:bodyPr>
          <a:lstStyle/>
          <a:p>
            <a:pPr marL="285750" indent="-285750">
              <a:buClr>
                <a:srgbClr val="FFFF00"/>
              </a:buClr>
              <a:buFont typeface="Wingdings" panose="05000000000000000000" pitchFamily="2" charset="2"/>
              <a:buChar char="§"/>
            </a:pPr>
            <a:r>
              <a:rPr lang="el-GR" sz="1600"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Στη νομολογία του Ευρωπαϊκού Δικαστηρίου υπάρχουν πολλές περιπτώσεις (όπως η υπόθεση </a:t>
            </a:r>
            <a:r>
              <a:rPr lang="el-GR" sz="1600" dirty="0" err="1">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Bosman</a:t>
            </a:r>
            <a:r>
              <a:rPr lang="el-GR" sz="1600"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όπως εξειδικεύεται στην υπόθεση </a:t>
            </a:r>
            <a:r>
              <a:rPr lang="el-GR" sz="1600" dirty="0" err="1">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Graf</a:t>
            </a:r>
            <a:r>
              <a:rPr lang="el-GR" sz="1600"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επίσης οι υποθέσεις </a:t>
            </a:r>
            <a:r>
              <a:rPr lang="el-GR" sz="1600" dirty="0" err="1">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Deliege</a:t>
            </a:r>
            <a:r>
              <a:rPr lang="el-GR" sz="1600"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err="1">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Lehtonen</a:t>
            </a:r>
            <a:r>
              <a:rPr lang="el-GR" sz="1600"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err="1">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Piau</a:t>
            </a:r>
            <a:r>
              <a:rPr lang="el-GR" sz="1600"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err="1">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Deutscher</a:t>
            </a:r>
            <a:r>
              <a:rPr lang="el-GR" sz="1600"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err="1">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Handballbund</a:t>
            </a:r>
            <a:r>
              <a:rPr lang="el-GR" sz="1600"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err="1">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Wouters</a:t>
            </a:r>
            <a:r>
              <a:rPr lang="el-GR" sz="1600"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err="1">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Meca-Medina</a:t>
            </a:r>
            <a:r>
              <a:rPr lang="el-GR" sz="1600"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κ.α.), όπου ως διάδικοι εμφανίζονταν οι ομοσπονδίες αλλά τελικά επηρεάστηκαν οι ομάδες και οι παίκτες τους και σε τελική ανάλυση το παραγόμενο προϊόν, το πρωτάθλημα.</a:t>
            </a:r>
          </a:p>
          <a:p>
            <a:pPr marL="285750" indent="-285750">
              <a:buClr>
                <a:srgbClr val="FFFF00"/>
              </a:buClr>
              <a:buFont typeface="Wingdings" panose="05000000000000000000" pitchFamily="2" charset="2"/>
              <a:buChar char="§"/>
            </a:pPr>
            <a:r>
              <a:rPr lang="el-GR" sz="1600"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Επομένως ακόμη και η λύση της άρσης του μονοπωλίου των ομοσπονδιών δεν θα δημιουργούσε μια αγορά αθλητικού θεάματος, που θα λειτουργούσε όπως όλες οι άλλες αγορές.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Οι ιδιαιτερότητες του αθλητισμού </a:t>
            </a:r>
            <a:r>
              <a:rPr lang="el-GR" sz="1600"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πάντοτε θα επεμβαίνουν παράγοντας ιδιαίτερες σχέσεις, που απαιτούν ιδιαίτερη μεταχείριση.</a:t>
            </a:r>
          </a:p>
          <a:p>
            <a:pPr marL="285750" indent="-285750">
              <a:buClr>
                <a:srgbClr val="FFFF00"/>
              </a:buClr>
              <a:buFont typeface="Wingdings" panose="05000000000000000000" pitchFamily="2" charset="2"/>
              <a:buChar char="§"/>
            </a:pPr>
            <a:endParaRPr lang="el-GR" sz="1600"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buClr>
                <a:srgbClr val="FFFF00"/>
              </a:buClr>
            </a:pPr>
            <a:r>
              <a:rPr lang="el-GR" sz="1600" u="sng"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Συμπεράσματα</a:t>
            </a:r>
          </a:p>
          <a:p>
            <a:pPr marL="285750" indent="-285750">
              <a:buClr>
                <a:srgbClr val="FFFF00"/>
              </a:buClr>
              <a:buFont typeface="Wingdings" panose="05000000000000000000" pitchFamily="2" charset="2"/>
              <a:buChar char="§"/>
            </a:pPr>
            <a:r>
              <a:rPr lang="el-GR" sz="1600"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Από τα παραπάνω προκύπτει, ότι οι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ομάδες</a:t>
            </a:r>
            <a:r>
              <a:rPr lang="el-GR" sz="1600"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ενός πρωταθλήματος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δεν μπορεί να θεωρηθεί</a:t>
            </a:r>
            <a:r>
              <a:rPr lang="el-GR" sz="1600"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ότι σχηματίζουν μια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αγορά</a:t>
            </a:r>
            <a:r>
              <a:rPr lang="el-GR" sz="1600"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στην οποία οι επιχειρήσεις αυτές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ανταγωνίζονται</a:t>
            </a:r>
            <a:r>
              <a:rPr lang="el-GR" sz="1600"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η μια την άλλη έτσι ώστε να απαιτείται η εφαρμογή του δικαίου του ανταγωνισμού καθώς η εφαρμογή του στο χώρο αυτό οδηγεί σε παράδοξα αποτελέσματα.</a:t>
            </a:r>
          </a:p>
          <a:p>
            <a:pPr marL="285750" indent="-285750">
              <a:buClr>
                <a:srgbClr val="FFFF00"/>
              </a:buClr>
              <a:buFont typeface="Wingdings" panose="05000000000000000000" pitchFamily="2" charset="2"/>
              <a:buChar char="§"/>
            </a:pPr>
            <a:r>
              <a:rPr lang="el-GR" sz="1600"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Από την άλλη μεριά είναι σαφές, ότι στον αθλητισμό και στις συμμετέχουσες σε ένα πρωτάθλημα ομάδες υπάρχει το οικονομικό στοιχείο και όταν αναφερόμαστε σε θέματα οικονομικά, σαφείς και μονόπλευρες λύσεις-πανάκεια δεν υπάρχουν.</a:t>
            </a:r>
          </a:p>
          <a:p>
            <a:pPr marL="285750" indent="-285750">
              <a:buClr>
                <a:srgbClr val="FFFF00"/>
              </a:buClr>
              <a:buFont typeface="Wingdings" panose="05000000000000000000" pitchFamily="2" charset="2"/>
              <a:buChar char="§"/>
            </a:pPr>
            <a:r>
              <a:rPr lang="el-GR" sz="1600"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Στον αθλητισμό υπάρχουν εργαζόμενοι αθλητές και υπάρχουν κέρδη, που διανέμονται, υπάρχει δηλαδή μια οικονομική δραστηριότητα εντός μιας μονοπωλιακά οργανωμένης ομοσπονδίας σε κάθε άθλημα.</a:t>
            </a:r>
          </a:p>
          <a:p>
            <a:pPr marL="285750" indent="-285750">
              <a:buClr>
                <a:srgbClr val="FFFF00"/>
              </a:buClr>
              <a:buFont typeface="Wingdings" panose="05000000000000000000" pitchFamily="2" charset="2"/>
              <a:buChar char="§"/>
            </a:pPr>
            <a:r>
              <a:rPr lang="el-GR" sz="1600"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Στα δύο ανωτέρω αντικρουόμενα προβλήματα, αν προσθέσει κανείς και την καταγωγή του αθλητισμού ως μια δραστηριότητα, ευγενούς άμιλλας, ηθικοπλαστικής σημασίας, αμόλυντη από οικονομικές και πολιτικές διεκδικήσεις, που παρήγαγε μια πρωτογενή έννομη τάξη, θα διαπιστώσει, ότι αυτά τα τρία χαρακτηριστικά του αθλητισμού σήμερα αποτελούν το λόγο για τον οποίο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 αθλητισμός πρέπει να αντιμετωπίζεται με ειδικό τρόπο από ένα ειδικό δίκαιο, το αθλητικό δίκαιο.</a:t>
            </a:r>
            <a:r>
              <a:rPr lang="el-GR" sz="1600"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Όπου απαιτείται ρύθμιση ενός θέματος σίγουρα η ρύθμιση αυτή θα πρέπει να είναι πολύ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διαφορετική</a:t>
            </a:r>
            <a:r>
              <a:rPr lang="el-GR" sz="1600"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από τη ρύθμιση, που προβλέπεται για τις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κοινές επιχειρήσεις </a:t>
            </a:r>
            <a:r>
              <a:rPr lang="el-GR" sz="1600"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και ίσως και σε διαφορετική νομική βάση. Επομένως σε καμιά περίπτωση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δεν θα πρέπει να θεωρηθεί, ότι το δίκαιο περί ανταγωνισμού μπορεί αυτούσιο να εφαρμοστεί σε χαμηλότερο επίπεδο από τις ομοσπονδίες του κάθε αθλήματος.</a:t>
            </a:r>
            <a:endParaRPr lang="el-GR" dirty="0">
              <a:solidFill>
                <a:srgbClr val="FFFF00"/>
              </a:solidFill>
            </a:endParaRPr>
          </a:p>
        </p:txBody>
      </p:sp>
    </p:spTree>
    <p:extLst>
      <p:ext uri="{BB962C8B-B14F-4D97-AF65-F5344CB8AC3E}">
        <p14:creationId xmlns:p14="http://schemas.microsoft.com/office/powerpoint/2010/main" val="2132223379"/>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4956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Χαρακτηριστικά του «Παράδοξου της Αθλητικής Αγοράς»</a:t>
            </a:r>
            <a:endParaRPr lang="el" sz="2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309388" y="612200"/>
            <a:ext cx="6934975" cy="99035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endPar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8" name="Rectangle 7">
            <a:extLst>
              <a:ext uri="{FF2B5EF4-FFF2-40B4-BE49-F238E27FC236}">
                <a16:creationId xmlns:a16="http://schemas.microsoft.com/office/drawing/2014/main" id="{FE795D94-1DAF-410B-8BCC-80F5E8265638}"/>
              </a:ext>
            </a:extLst>
          </p:cNvPr>
          <p:cNvSpPr/>
          <p:nvPr/>
        </p:nvSpPr>
        <p:spPr>
          <a:xfrm>
            <a:off x="315312" y="612200"/>
            <a:ext cx="6929051" cy="6370975"/>
          </a:xfrm>
          <a:prstGeom prst="rect">
            <a:avLst/>
          </a:prstGeom>
        </p:spPr>
        <p:txBody>
          <a:bodyPr wrap="square">
            <a:spAutoFit/>
          </a:bodyPr>
          <a:lstStyle/>
          <a:p>
            <a:pPr marL="285750" indent="-285750">
              <a:buClr>
                <a:srgbClr val="FFFF00"/>
              </a:buClr>
              <a:buFont typeface="Wingdings" panose="05000000000000000000" pitchFamily="2" charset="2"/>
              <a:buChar char="§"/>
            </a:pPr>
            <a:r>
              <a:rPr lang="el-GR" sz="2400"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Ακόμη και όταν εφαρμόζεται σε επίπεδο ομοσπονδιών, θα πρέπει να εφαρμόζεται με πολλή προσοχή, ώστε να μην επηρεάζονται οι ομάδες και το πρωτάθλημα.</a:t>
            </a:r>
          </a:p>
          <a:p>
            <a:pPr marL="285750" indent="-285750">
              <a:buClr>
                <a:srgbClr val="FFFF00"/>
              </a:buClr>
              <a:buFont typeface="Wingdings" panose="05000000000000000000" pitchFamily="2" charset="2"/>
              <a:buChar char="§"/>
            </a:pPr>
            <a:r>
              <a:rPr lang="el-GR" sz="2400" dirty="0">
                <a:solidFill>
                  <a:schemeClr val="l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Όταν το κράτος ή η ευρωπαϊκή ένωση νομοθετεί στο χώρο, πρέπει να το κάνει με φειδώ και σεβασμό στις ιδιαιτερότητες του αθλητισμού. Όταν ο δικαστής καλείται να κρίνει υπόθεση με αθλητικό αντικείμενο δεν πρέπει να καταφεύγει στις γενικές διατάξεις αλλά στις ειδικές αθλητικές διατάξεις και ο ερευνητής να μην επιδιώκει να εντάξει το αθλητικό δίκαιο στο αστικό, στο εμπορικό, στο διοικητικό δίκαιο αλλά να το αντιμετωπίζει ως αυτό που είναι, ένα σύστημα κανόνων με ιδιαίτερα χαρακτηριστικά και ιδιαίτερη προέλευση και ιστορία.</a:t>
            </a:r>
            <a:endParaRPr lang="el-GR" sz="2800" dirty="0"/>
          </a:p>
        </p:txBody>
      </p:sp>
    </p:spTree>
    <p:extLst>
      <p:ext uri="{BB962C8B-B14F-4D97-AF65-F5344CB8AC3E}">
        <p14:creationId xmlns:p14="http://schemas.microsoft.com/office/powerpoint/2010/main" val="1522455455"/>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4956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 Μονοπώλιο της Αθλητικής Ομοσπονδίας</a:t>
            </a:r>
            <a:endParaRPr lang="el" sz="2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309388" y="612200"/>
            <a:ext cx="6934975" cy="99035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Στη χώρα μας η αθλητική ομοσπονδία ρυθμίζεται από τις διατάξεις των άρθρων 78 </a:t>
            </a:r>
            <a:r>
              <a:rPr lang="el-GR"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επ</a:t>
            </a:r>
            <a:r>
              <a:rPr lang="el-GR"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του Αστικού Κώδικα και επομένως μετά τη δικαστική της αναγνώριση αποκτά νομική προσωπικότητα και αποτελεί ένα σωματείο μη κερδοσκοπικού χαρακτήρα. Επομένως η αθλητική ομοσπονδία είναι η ανώτατη οργάνωση αθλητικών σωματείων ή αθλητικών ενώσεων (νομικό πρόσωπο ιδιωτικού δικαίου), που καλλιεργούν το ίδιο άθλημα ή κλάδο άθλησης με σκοπό την καλλιέργεια και την ανάπτυξή του σε όλη τη χώρα.</a:t>
            </a:r>
          </a:p>
          <a:p>
            <a:pPr marL="342900" indent="-342900">
              <a:lnSpc>
                <a:spcPct val="120000"/>
              </a:lnSpc>
              <a:buClr>
                <a:srgbClr val="FFFF00"/>
              </a:buClr>
              <a:buFont typeface="Wingdings" panose="05000000000000000000" pitchFamily="2" charset="2"/>
              <a:buChar char="§"/>
            </a:pPr>
            <a:r>
              <a:rPr lang="el-GR"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αθλητική ομοσπονδία απολαμβάνει μιας κρατικής εύνοιας καθώς η ίδια η Πολιτεία με νόμο της έχει εξασφαλίσει μονοπωλιακή θέση σε κάθε μια αθλητική ομοσπονδία. Κατά τον τρόπο αυτό δεν μπορούν να υπάρχουν περισσότερες από μια αθλητικές ομοσπονδίες για το ίδιο άθλημα. Σύμφωνα με το άρθρο 19 παρ. 2 του Ν. 2725/2999 </a:t>
            </a:r>
            <a:r>
              <a:rPr lang="el-GR" i="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«Για κάθε άθλημα ή κλάδο άθλησης επιτρέπεται η σύσταση μιας (1) μόνο ομοσπονδίας για όλη τη χώρα».</a:t>
            </a:r>
          </a:p>
          <a:p>
            <a:pPr marL="342900" indent="-342900">
              <a:lnSpc>
                <a:spcPct val="120000"/>
              </a:lnSpc>
              <a:buClr>
                <a:srgbClr val="FFFF00"/>
              </a:buClr>
              <a:buFont typeface="Wingdings" panose="05000000000000000000" pitchFamily="2" charset="2"/>
              <a:buChar char="§"/>
            </a:pPr>
            <a:r>
              <a:rPr lang="el-GR"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νομοθετική ρύθμιση της αναγνώρισης μιας μόνο υπερκείμενης ένωσης ή ομοσπονδίας ανά άθλημα ή κλάδο άθλησης, </a:t>
            </a:r>
            <a:r>
              <a:rPr lang="el-GR"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επιβάλλεται</a:t>
            </a:r>
            <a:r>
              <a:rPr lang="el-GR"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από λόγους </a:t>
            </a:r>
            <a:r>
              <a:rPr lang="el-GR"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δημοσίου συμφέροντος </a:t>
            </a:r>
            <a:r>
              <a:rPr lang="el-GR"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προς αποφυγή ίδρυσης πολλών ομοσπονδιών ανά άθλημα ή κλάδο άθλησης, πράγμα το οποίο κατά την επικρατούσα άποψη θα επέφερε </a:t>
            </a:r>
            <a:r>
              <a:rPr lang="el-GR"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σύγχυση, δυσλειτουργία και δυσχέρεια </a:t>
            </a:r>
            <a:r>
              <a:rPr lang="el-GR"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άσκησης από τα αρμόδια κρατικά όργανα ορθής αθλητικής πολιτικής, αφού </a:t>
            </a:r>
            <a:r>
              <a:rPr lang="el-GR"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υπάρχουσα ομοσπονδία είναι υπεύθυνη για την καλλιέργεια και ανάπτυξη του αθλήματος της αρμοδιότητάς της.</a:t>
            </a:r>
          </a:p>
        </p:txBody>
      </p:sp>
    </p:spTree>
    <p:extLst>
      <p:ext uri="{BB962C8B-B14F-4D97-AF65-F5344CB8AC3E}">
        <p14:creationId xmlns:p14="http://schemas.microsoft.com/office/powerpoint/2010/main" val="303918763"/>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4956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 Μονοπώλιο της Αθλητικής Ομοσπονδίας</a:t>
            </a:r>
            <a:endParaRPr lang="el" sz="2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309388" y="612200"/>
            <a:ext cx="6934975" cy="99035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Από τη ρύθμιση αυτή συνεπάγεται, ότι εφόσον σε ένα άθλημα έχει συσταθεί ομοσπονδία, από τα ασκούντα το άθλημα σωματεία-μέλη, δεν επιτρέπεται να συσταθεί νέα ομοσπονδία από άλλα σωματεία, που έχουν ή δεν έχουν υπαχθεί στην πρώτη, με αντικείμενο την καλλιέργεια του ίδιου αθλήματος.</a:t>
            </a:r>
          </a:p>
          <a:p>
            <a:pPr marL="342900" indent="-342900">
              <a:lnSpc>
                <a:spcPct val="120000"/>
              </a:lnSpc>
              <a:buClr>
                <a:srgbClr val="FFFF00"/>
              </a:buClr>
              <a:buFont typeface="Wingdings" panose="05000000000000000000" pitchFamily="2" charset="2"/>
              <a:buChar char="§"/>
            </a:pP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Αν παρά ταύτα συσταθεί νέα δεύτερη ομοσπονδία, παρέχεται η δυνατότητα στην προϋφιστάμενη και λειτουργούσα πρώτη ομοσπονδία να ζητήσει ασκώντας τριτανακοπή (κατ’ άρθρ. 583, 586 και 773 </a:t>
            </a:r>
            <a:r>
              <a:rPr lang="el-GR"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ΚΠολΔικ</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την ακύρωση της δικαστικής απόφασης, που αναγνώρισε τη δεύτερη ομοσπονδία του ίδιου αθλήματος ή κλάδου άθλησης.</a:t>
            </a:r>
          </a:p>
          <a:p>
            <a:pPr marL="342900" indent="-342900">
              <a:lnSpc>
                <a:spcPct val="120000"/>
              </a:lnSpc>
              <a:buClr>
                <a:srgbClr val="FFFF00"/>
              </a:buClr>
              <a:buFont typeface="Wingdings" panose="05000000000000000000" pitchFamily="2" charset="2"/>
              <a:buChar char="§"/>
            </a:pP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 γεγονός, ότι η μονοπωλιακή θέση της ομοσπονδίας στην αθλητική αγορά προστατεύεται από το νομοθέτη, δε σημαίνει και ότι η ομοσπονδία δεν υπόκειται σε αυστηρό κρατικό έλεγχο. Σύμφωνα με το νόμο (άρθ. 27 Ν. 2725/1999) με γενικούς ή ειδικούς κανονισμούς, που ψηφίζει η γενική συνέλευση των μελών κάθε αθλητικής ομοσπονδίας του οικείου αθλήματος ή του οικείου κλάδου άθλησης, τίθενται οι κανόνες, που ισχύουν για όλα τα θέματα που αφορούν στην οργάνωση και στη διεξαγωγή του αθλήματος ή των αθλημάτων, που υπάγονται σε αυτή, καθώς και κάθε άλλη σχετική λεπτομέρεια. Για την κατάρτιση των παραπάνω κανονισμών λαμβάνονται υπόψη οι ισχύοντες διεθνείς κανονισμοί. Η τήρηση των κανόνων αυτών είναι υποχρεωτική για τα αθλητικά σωματεία και τις αθλητικές ενώσεις που ανήκουν στην αρμοδιότητα της οικείας ομοσπονδίας. Οι κανονισμοί και οι τροποποιήσεις τους υπόκεινται σε έλεγχο νομιμότητας από τον Υπουργό Πολιτισμού. Επίσης στο νόμο (άρθ. 119 </a:t>
            </a:r>
            <a:r>
              <a:rPr lang="el-GR"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επ</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Ν. 2725/1999) προβλέπεται η υποχρέωση των ομοσπονδιών να συστήσουν όργανα επίλυσης διαφορών, που ο τρόπος λειτουργίας τους ρυθμίζεται διεξοδικά από το νομοθέτη.</a:t>
            </a:r>
          </a:p>
        </p:txBody>
      </p:sp>
    </p:spTree>
    <p:extLst>
      <p:ext uri="{BB962C8B-B14F-4D97-AF65-F5344CB8AC3E}">
        <p14:creationId xmlns:p14="http://schemas.microsoft.com/office/powerpoint/2010/main" val="1153990649"/>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15310" y="116578"/>
            <a:ext cx="6940896" cy="4956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 sz="2400"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 Αθλητισμός στην Οικονομία της Αγοράς</a:t>
            </a:r>
            <a:endParaRPr lang="el" sz="3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315310" y="612200"/>
            <a:ext cx="6940896" cy="9772204"/>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 κράτος εξακολουθεί να έχει ενδιαφέρον για την καλή εκτέλεση των λειτουργιών του αθλητισμού αλλά όσον αφορά στα οικονομικά θέματα σε μεγάλο βαθμό ο αθλητισμός πρέπει να χρηματοδοτείται μέσα από ένα ανταγωνιστικό, εμπορικό περιβάλλον, όπου ισχύει ο νόμος της επιβίωσης του ισχυρότερου. </a:t>
            </a: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Πρόκειται για τη λεγόμενη «Αγορά».</a:t>
            </a:r>
          </a:p>
          <a:p>
            <a:pPr marL="342900" indent="-342900">
              <a:lnSpc>
                <a:spcPct val="120000"/>
              </a:lnSpc>
              <a:buClr>
                <a:srgbClr val="FFFF00"/>
              </a:buClr>
              <a:buFont typeface="Wingdings" panose="05000000000000000000" pitchFamily="2" charset="2"/>
              <a:buChar char="§"/>
            </a:pP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Υπό έναν ιδιόμορφο κρατικό προστατευτισμό, που επιτρέπει μόνο σε έναν και όχι περισσότερους ανταγωνιστές να εισέλθουν σε αυτήν την αγορά, φαίνεται, ότι ο αθλητισμός τα έχει καταφέρει καλά μέχρι σήμερα και έχει βρει τα μέσα όχι μόνο να επιβιώσει αλλά και να ευημερήσει.</a:t>
            </a:r>
          </a:p>
          <a:p>
            <a:pPr marL="342900" indent="-342900">
              <a:lnSpc>
                <a:spcPct val="120000"/>
              </a:lnSpc>
              <a:buClr>
                <a:srgbClr val="FFFF00"/>
              </a:buClr>
              <a:buFont typeface="Wingdings" panose="05000000000000000000" pitchFamily="2" charset="2"/>
              <a:buChar char="§"/>
            </a:pP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Με απώτερο στόχο το κέρδος ξεκίνησε η εμπορευματοποίησή του. Κανείς δεν μπορούσε να προβλέψει τα απέραντα χρηματικά ποσά, που θα διακινούνταν σε αυτήν την αγορά αλλά όταν έγινε προφανές ότι αυτό συνέβη, το κράτος άρχισε να αντιμετωπίζει τον αθλητισμό, όπως ακριβώς κάθε άλλη οικονομική δραστηριότητα.</a:t>
            </a:r>
          </a:p>
          <a:p>
            <a:pPr marL="342900" indent="-342900">
              <a:lnSpc>
                <a:spcPct val="120000"/>
              </a:lnSpc>
              <a:buClr>
                <a:srgbClr val="FFFF00"/>
              </a:buClr>
              <a:buFont typeface="Wingdings" panose="05000000000000000000" pitchFamily="2" charset="2"/>
              <a:buChar char="§"/>
            </a:pP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Προκειμένου άλλωστε να είναι εμπορικά πιο αποτελεσματικός ο αθλητισμός είχε αρχίσει να οργανώνεται με τον ίδιο τρόπο, που οργανώνονται και οι κοινές επιχειρήσεις.</a:t>
            </a:r>
          </a:p>
          <a:p>
            <a:pPr>
              <a:lnSpc>
                <a:spcPct val="120000"/>
              </a:lnSpc>
            </a:pPr>
            <a:endParaRPr lang="el"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4956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 Μονοπώλιο της Αθλητικής Ομοσπονδίας</a:t>
            </a:r>
            <a:endParaRPr lang="el" sz="2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309388" y="612200"/>
            <a:ext cx="6934975" cy="99035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sz="2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Επίσης η </a:t>
            </a:r>
            <a:r>
              <a:rPr lang="el-GR" sz="20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σύνδεση</a:t>
            </a:r>
            <a:r>
              <a:rPr lang="el-GR" sz="20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της εθνικής ομοσπονδίας αθλήματος με τη διεθνή ομοσπονδία και τη ΔΟΕ είναι κάτι το οποίο, όχι απλά ανέχεται η ελληνική νομοθεσία αλλά την επιδιώκει και την εξασφαλίζει με τις ρυθμίσεις της. Κατά την έννοια αυτή σύμφωνα με το νόμο (άρθ. 19 παρ. 2 Ν. 2725/2999) </a:t>
            </a:r>
            <a:r>
              <a:rPr lang="el-GR" sz="2000" i="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ομοσπονδία εκπροσωπεί το άθλημα διεθνώς, σύμφωνα με τους ισχύοντες κανονισμούς της οικείας διεθνούς αθλητικής ομοσπονδίας και της Διεθνούς Ολυμπιακής Επιτροπής (Δ.Ο.Ε.)».</a:t>
            </a:r>
          </a:p>
          <a:p>
            <a:pPr marL="342900" indent="-342900">
              <a:lnSpc>
                <a:spcPct val="120000"/>
              </a:lnSpc>
              <a:buClr>
                <a:srgbClr val="FFFF00"/>
              </a:buClr>
              <a:buFont typeface="Wingdings" panose="05000000000000000000" pitchFamily="2" charset="2"/>
              <a:buChar char="§"/>
            </a:pPr>
            <a:endPar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2497236"/>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4956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 Μονοπώλιο Διοργάνωσης των Πρωταθλημάτων Διεθνώς</a:t>
            </a:r>
            <a:endParaRPr lang="el" sz="2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309388" y="612200"/>
            <a:ext cx="6934975" cy="99035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 αθλητισμός παραδοσιακά οργανώνεται μονοπωλιακά όχι μόνο στη χώρα μας αλλά και διεθνώς. Είναι γεγονός, ότι όταν ένας θεσμός ισχύει για μακρό χρονικό διάστημα παγκόσμια, δύσκολα κανείς διερωτάται, εάν είναι και ο ενδεδειγμένος. Ακόμη κι όταν τεθεί το θέμα, η προοπτική ανατροπής των κεκτημένων </a:t>
            </a:r>
            <a:r>
              <a:rPr lang="el-GR"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δαιμονοποιείται</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Έχουμε συνηθίσει να θεωρούμε τόσο αυτονόητη τη μονοπωλιακή οργάνωση του αθλητισμού σε τέτοιο βαθμό, ώστε για πολλά χρόνια κανένας στο νομικό κόσμο δεν αμφισβήτησε αυτή την ιδιαίτερη μεταχείριση.</a:t>
            </a:r>
          </a:p>
          <a:p>
            <a:pPr marL="342900" indent="-342900">
              <a:lnSpc>
                <a:spcPct val="120000"/>
              </a:lnSpc>
              <a:buClr>
                <a:srgbClr val="FFFF00"/>
              </a:buClr>
              <a:buFont typeface="Wingdings" panose="05000000000000000000" pitchFamily="2" charset="2"/>
              <a:buChar char="§"/>
            </a:pP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Τα ομαδικά αθλήματα, επαγγελματικά ή ερασιτεχνικά, υπό την οργανωμένη μορφή τους, ασκούνται στο πλαίσιο συλλόγων οι οποίοι, σε κάθε κράτος μέλος της Ευρωπαϊκής Ένωσης συγκροτούν εθνικές ενώσεις, καλούμενες εθνικές ομοσπονδίες. Οι εθνικές ομοσπονδίες εξαρτώνται από άλλες δευτερεύουσες ή επικουρικές ομοσπονδίες, οι οποίες έχουν αναλάβει την οργάνωση του αθλήματος σε ορισμένους τομείς ή σε ορισμένες περιφέρειες. Οι ομοσπονδίες διοργανώνουν εθνικά πρωταθλήματα, κατανεμημένα σε κατηγορίες, ανάλογα με την αθλητική αξία των συλλόγων, που συμμετέχουν. Οι εθνικές ομοσπονδίες αποτελούν μέλη της διεθνούς ομοσπονδίας του αθλήματος, η οποία με τη σειρά της διοργανώνει το άθλημα σε παγκόσμιο επίπεδο. Σε κάποιες περιπτώσεις (όπως στο ποδόσφαιρο) η διεθνής ομοσπονδία αποτελείται από ηπειρωτικές συνομοσπονδίες, οι κανονισμοί των οποίων υπόκεινται στην έγκρισή της.</a:t>
            </a:r>
          </a:p>
        </p:txBody>
      </p:sp>
    </p:spTree>
    <p:extLst>
      <p:ext uri="{BB962C8B-B14F-4D97-AF65-F5344CB8AC3E}">
        <p14:creationId xmlns:p14="http://schemas.microsoft.com/office/powerpoint/2010/main" val="1367243507"/>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4956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 Μονοπώλιο Διοργάνωσης των Πρωταθλημάτων Διεθνώς</a:t>
            </a:r>
            <a:endParaRPr lang="el" sz="2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309388" y="612200"/>
            <a:ext cx="6934975" cy="99035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Οι διεθνείς αυτές ομοσπονδίες έχουν την έδρα τους σε μια συγκεκριμένη χώρα (συχνά Ελβετία) και αποκτούν τη νομική μορφή, που επιλέγουν σύμφωνα με το δίκαιο της χώρας αυτής. Η νομική της μορφή δεν έχει όμως καμία σημασία για τον αθλητικό κόσμο, αφού οι αρμοδιότητές της διεθνούς ομοσπονδίας προκύπτουν από το «αθλητικό σύστημα» καθώς οι εθνικές ομοσπονδίες, δεσμεύονται συμβατικά να τηρούν τόσο το καταστατικό όσο και τους κανονισμούς και τις αποφάσεις της διεθνούς ομοσπονδίας. Η νομική της μορφή έχει σημασία μόνο στις συναλλαγές της με τρίτους, εκτός των εθνικών ομοσπονδιών του αθλήματος. Οι εθνικές ομοσπονδίες, δεσμεύονται συμβατικά να τηρούν τόσο το καταστατικό όσο και τους κανονισμούς και τις αποφάσεις της διεθνούς ομοσπονδίας.</a:t>
            </a:r>
            <a:endPar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342900" indent="-342900">
              <a:lnSpc>
                <a:spcPct val="120000"/>
              </a:lnSpc>
              <a:buClr>
                <a:srgbClr val="FFFF00"/>
              </a:buClr>
              <a:buFont typeface="Wingdings" panose="05000000000000000000" pitchFamily="2" charset="2"/>
              <a:buChar char="§"/>
            </a:pP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Συνήθως κάθε αγώνας, που διοργανώνεται υπό την αιγίδα μιας εθνικής ομοσπονδίας πρέπει να διεξάγεται μεταξύ δύο συλλόγων μελών της εν λόγω ομοσπονδίας ή μελών δευτερευουσών ή επικουρικών ομοσπονδιών ενταγμένων στην εθνική ομοσπονδία.</a:t>
            </a:r>
            <a:endPar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342900" indent="-342900">
              <a:lnSpc>
                <a:spcPct val="120000"/>
              </a:lnSpc>
              <a:buClr>
                <a:srgbClr val="FFFF00"/>
              </a:buClr>
              <a:buFont typeface="Wingdings" panose="05000000000000000000" pitchFamily="2" charset="2"/>
              <a:buChar char="§"/>
            </a:pP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ομάδα που παρατάσσει ο κάθε σύλλογος αποτελείται από παίκτες των οποίων η ικανότητα συμμετοχής στο συγκεκριμένο σύλλογο απονέμεται από την εθνική ομοσπονδία. Οι επαγγελματίες παίκτες πρέπει να είναι εγγεγραμμένοι, υπό την ιδιότητά τους αυτή, στην εθνική τους ομοσπονδία και να αναφέρονται ως απασχολούμενοι, ή ως πρώην απασχολούμενοι, σε συγκεκριμένο σύλλογο.</a:t>
            </a:r>
          </a:p>
        </p:txBody>
      </p:sp>
    </p:spTree>
    <p:extLst>
      <p:ext uri="{BB962C8B-B14F-4D97-AF65-F5344CB8AC3E}">
        <p14:creationId xmlns:p14="http://schemas.microsoft.com/office/powerpoint/2010/main" val="1493529313"/>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4956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 Αθλητισμός στο Σύγχρονο Περιβάλλον Ελεύθερης Αγοράς</a:t>
            </a:r>
          </a:p>
        </p:txBody>
      </p:sp>
      <p:sp>
        <p:nvSpPr>
          <p:cNvPr id="3" name="Rectangle 2"/>
          <p:cNvSpPr/>
          <p:nvPr/>
        </p:nvSpPr>
        <p:spPr>
          <a:xfrm>
            <a:off x="309388" y="612200"/>
            <a:ext cx="6934975" cy="99035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Οι διατάξεις του δικαίου του ανταγωνισμού αποτελούν το νομικό εργαλείο εκείνο που αντιμετωπίζει τον κίνδυνο δημιουργίας μονοπωλίων, ολιγοπωλίων και δεσπόζουσας θέσης στην αγορά. Συνήθως οι νομικοί ασχολούνται με τις ομάδες που συμμετέχουν σ’ ένα πρωτάθλημα και θεωρούν ότι αυτές μπορούν να εξισωθούν με κοινές επιχειρήσεις, ώστε οι κανόνες του δικαίου του ανταγωνισμού να εφαρμοστούν στον μεταξύ των ομάδων ανταγωνισμό.</a:t>
            </a:r>
            <a:endPar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342900" indent="-342900">
              <a:lnSpc>
                <a:spcPct val="120000"/>
              </a:lnSpc>
              <a:buClr>
                <a:srgbClr val="FFFF00"/>
              </a:buClr>
              <a:buFont typeface="Wingdings" panose="05000000000000000000" pitchFamily="2" charset="2"/>
              <a:buChar char="§"/>
            </a:pP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Όμως η σωστή άποψη είναι ότι οι ομάδες δεν αποτελούν πραγματικά </a:t>
            </a:r>
            <a:r>
              <a:rPr lang="el-GR"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αλληλο</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-ανταγωνιζόμενες επιχειρήσεις, αλλά συμπαραγωγούς του θεάματος ενός πρωταθλήματος, κατά τον ίδιο τρόπο που οι ηθοποιοί μιας θεατρικής παράστασης παράγουν από κοινού το θέαμα. Ενώ όμως οι ηθοποιοί μιας θεατρικής παράστασης έχουν να ανταγωνιστούν άλλες θεατρικές παραστάσεις, οι ομάδες, που παράγουν από κοινού ένα πρωτάθλημα π.χ. το ελληνικό πρωτάθλημα ποδοσφαίρου, δεν έχουν να συναγωνιστούν άλλο πρωτάθλημα ποδοσφαίρου. Συνεπώς ο θεατής δεν έχει να επιλέξει να παρακολουθήσει παρά μόνο ένα ελληνικό ποδοσφαιρικό πρωτάθλημα με αποτέλεσμα όλα τα κέρδη από το ελληνικό ποδοσφαιρικό θέαμα να καταλήγουν στη αποκλειστική διοργανώτρια ομοσπονδία του πρωταθλήματος αυτού, η οποία με τη σειρά της τα διανέμει στις ομάδες. Είναι προφανές, ότι πέρα από μια έντονη ανταγωνιστική διάθεση μεταξύ παικτών και φιλάθλων, μεταξύ των ομάδων, τα συμφέροντα είναι κοινά, όπως είναι και τα κέρδη.</a:t>
            </a:r>
          </a:p>
        </p:txBody>
      </p:sp>
    </p:spTree>
    <p:extLst>
      <p:ext uri="{BB962C8B-B14F-4D97-AF65-F5344CB8AC3E}">
        <p14:creationId xmlns:p14="http://schemas.microsoft.com/office/powerpoint/2010/main" val="2107166681"/>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4956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 Αθλητισμός στο Σύγχρονο Περιβάλλον Ελεύθερης Αγοράς</a:t>
            </a:r>
          </a:p>
        </p:txBody>
      </p:sp>
      <p:sp>
        <p:nvSpPr>
          <p:cNvPr id="3" name="Rectangle 2"/>
          <p:cNvSpPr/>
          <p:nvPr/>
        </p:nvSpPr>
        <p:spPr>
          <a:xfrm>
            <a:off x="309388" y="612200"/>
            <a:ext cx="6934975" cy="99035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 πρόβλημα δεν είναι μόνο η μονοπωλιακή θέση των ομοσπονδιών διεθνώς αλλά και τα καλούμενα “καρτέλ” των ομάδων. Το γεγονός, ότι μια ομάδα ποδοσφαίρου σε μια συγκεκριμένη περιοχή μπορεί να συνεργαστεί μόνο με μια συγκεκριμένη ομοσπονδία.</a:t>
            </a:r>
          </a:p>
          <a:p>
            <a:pPr marL="342900" indent="-342900">
              <a:lnSpc>
                <a:spcPct val="120000"/>
              </a:lnSpc>
              <a:buClr>
                <a:srgbClr val="FFFF00"/>
              </a:buClr>
              <a:buFont typeface="Wingdings" panose="05000000000000000000" pitchFamily="2" charset="2"/>
              <a:buChar char="§"/>
            </a:pP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Κατά τον τρόπο αυτό η </a:t>
            </a:r>
            <a:r>
              <a:rPr lang="el-GR"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διεθνής ομοσπονδία </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που διαχειρίζεται μονοπωλιακά και σε διεθνές επίπεδο το κάθε άθλημα, έχει </a:t>
            </a:r>
            <a:r>
              <a:rPr lang="el-GR"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κατακερματίσει</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τη διεθνή αγορά σε επιμέρους γεωγραφικά τμήματα και έχει καταστήσει αποκλειστικούς διανομείς της τις επιμέρους μονοπωλιακά οργανωμένες εθνικές ομοσπονδίες του αθλήματος, οι οποίες με τη σειρά τους διοργανώνουν ένα και μόνο πρωτάθλημα στο συγκεκριμένο άθλημα.</a:t>
            </a:r>
          </a:p>
          <a:p>
            <a:pPr marL="342900" indent="-342900">
              <a:lnSpc>
                <a:spcPct val="120000"/>
              </a:lnSpc>
              <a:buClr>
                <a:srgbClr val="FFFF00"/>
              </a:buClr>
              <a:buFont typeface="Wingdings" panose="05000000000000000000" pitchFamily="2" charset="2"/>
              <a:buChar char="§"/>
            </a:pP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Στο μοναδικό αυτό πρωτάθλημα μπορούν να συμμετάσχουν μόνο οι ομάδες, που δέχονται τους όρους και τους κανόνες που θέτει η ομοσπονδία αυτή. Το ίδιο ισχύει και για τους παίκτες που επιθυμούν να κάνουν πρωταθλητισμό. Η μόνη δυνατότητα για πρωταθλητισμό παρέχεται στο πλαίσιο του μοναδικού πρωταθλήματος, που διοργανώνει η μοναδική εθνική ομοσπονδία.</a:t>
            </a:r>
          </a:p>
          <a:p>
            <a:pPr marL="342900" indent="-342900">
              <a:lnSpc>
                <a:spcPct val="120000"/>
              </a:lnSpc>
              <a:buClr>
                <a:srgbClr val="FFFF00"/>
              </a:buClr>
              <a:buFont typeface="Wingdings" panose="05000000000000000000" pitchFamily="2" charset="2"/>
              <a:buChar char="§"/>
            </a:pP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Αυτά θα πρέπει να συνδυαστούν και με το γεγονός, ότι οι εθνικές ομοσπονδίες, μέσω της διεθνούς ομοσπονδίας τους υπογράφουν συμβάσεις, που εμποδίζουν τη μετακίνηση αθλητών από τη μία γεωγραφική περιοχή, που ελέγχει μια εθνική ομοσπονδία, σε άλλη γεωγραφική περιοχή, που ελέγχει άλλη ομοσπονδία, καθώς επίσης και το γεγονός, ότι η είσοδος νέων επιχειρηματιών, που θα διοργάνωναν ένα νέο πρωτάθλημα, ακόμη κι αν αυτό επιτρεπόταν, είναι εξαιρετικά δαπανηρή και ενέχει τεράστιο επιχειρηματικό ρίσκο.</a:t>
            </a:r>
          </a:p>
        </p:txBody>
      </p:sp>
    </p:spTree>
    <p:extLst>
      <p:ext uri="{BB962C8B-B14F-4D97-AF65-F5344CB8AC3E}">
        <p14:creationId xmlns:p14="http://schemas.microsoft.com/office/powerpoint/2010/main" val="951208459"/>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4956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 Αθλητισμός στο Σύγχρονο Περιβάλλον Ελεύθερης Αγοράς</a:t>
            </a:r>
          </a:p>
        </p:txBody>
      </p:sp>
      <p:sp>
        <p:nvSpPr>
          <p:cNvPr id="3" name="Rectangle 2"/>
          <p:cNvSpPr/>
          <p:nvPr/>
        </p:nvSpPr>
        <p:spPr>
          <a:xfrm>
            <a:off x="309388" y="612200"/>
            <a:ext cx="6934975" cy="99035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Αυτή η </a:t>
            </a:r>
            <a:r>
              <a:rPr lang="el-GR"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ιδιαιτερότητα</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που παρουσιάζει ο αθλητισμός έχει δημιουργήσει πολλά προβλήματα στα </a:t>
            </a:r>
            <a:r>
              <a:rPr lang="el-GR"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δικαστήρια</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που προσπαθούν να επιλύσουν διαφορές που ανακύπτουν στο χώρο του αθλητισμού και εμπίπτουν στο χώρο του δικαίου του ανταγωνισμού. Ο δικαστής βρίσκεται μπροστά σε ένα μεγάλο </a:t>
            </a:r>
            <a:r>
              <a:rPr lang="el-GR"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δίλημμα</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Αφενός μεν είναι πολύ δύσκολο να θεωρήσει κανείς, ότι οι σύγχρονες αθλητικές επιχειρήσεις με τα τεράστια κέρδη, εισηγμένες στο χρηματιστήριο, δεν είναι </a:t>
            </a:r>
            <a:r>
              <a:rPr lang="el-GR"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επιχειρήσεις</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Αφετέρου αν κρίνει, ότι είναι επιχειρήσεις τότε το παραδοσιακό μονοπώλιό τους δύσκολα συμβιβάζεται με τις διατάξεις του </a:t>
            </a:r>
            <a:r>
              <a:rPr lang="el-GR"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δικαίου του ανταγωνισμού</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342900" indent="-342900">
              <a:lnSpc>
                <a:spcPct val="120000"/>
              </a:lnSpc>
              <a:buClr>
                <a:srgbClr val="FFFF00"/>
              </a:buClr>
              <a:buFont typeface="Wingdings" panose="05000000000000000000" pitchFamily="2" charset="2"/>
              <a:buChar char="§"/>
            </a:pP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 Δικαστήριο της Ευρωπαϊκής Ένωσης (ΔΕΕ), όταν επιλήφθηκε σχετικών υποθέσεων, θεώρησε τις ομάδες κοινές ανταγωνιζόμενες επιχειρήσεις μέσα στην αθλητική αγορά του θεάματος. Σύμφωνα με το Ευρωπαϊκό Δικαστήριο οι ρυθμίσεις των διεθνών ομοσπονδιών θα μπορούσαν να συνιστούν </a:t>
            </a:r>
            <a:r>
              <a:rPr lang="el-GR"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αποφάσεις ενώσεων επιχειρήσεων</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με τις οποίες οι σύλλογοι περιορίζουν τον μεταξύ τους ανταγωνισμό για την απόκτηση παικτών. Επίσης μπορεί να θεωρηθεί, ότι μια </a:t>
            </a:r>
            <a:r>
              <a:rPr lang="el-GR"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διεθνής ομοσπονδία </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κατέχει </a:t>
            </a:r>
            <a:r>
              <a:rPr lang="el-GR"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δεσπόζουσα</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θέση στην αγορά.</a:t>
            </a:r>
          </a:p>
          <a:p>
            <a:pPr marL="342900" indent="-342900">
              <a:lnSpc>
                <a:spcPct val="120000"/>
              </a:lnSpc>
              <a:buClr>
                <a:srgbClr val="FFFF00"/>
              </a:buClr>
              <a:buFont typeface="Wingdings" panose="05000000000000000000" pitchFamily="2" charset="2"/>
              <a:buChar char="§"/>
            </a:pP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Ήταν επόμενο να προκύψουν πολλά προβλήματα στον αθλητισμό. Η λύση αναζητήθηκε με την αναγνώριση, ότι οι αθλητικές επιχειρήσεις είναι επιχειρήσεις μεν αλλά έχουν μια ιδιαίτερη φύση, χάριν της οποίας θα πρέπει να αναγνωριστούν ορισμένες εξαιρέσεις από τους κοινούς κανόνες δικαίου που ισχύουν για τις υπόλοιπες επιχειρήσεις.</a:t>
            </a:r>
          </a:p>
        </p:txBody>
      </p:sp>
    </p:spTree>
    <p:extLst>
      <p:ext uri="{BB962C8B-B14F-4D97-AF65-F5344CB8AC3E}">
        <p14:creationId xmlns:p14="http://schemas.microsoft.com/office/powerpoint/2010/main" val="268313923"/>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4956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 Αθλητισμός στο Σύγχρονο Περιβάλλον Ελεύθερης Αγοράς</a:t>
            </a:r>
          </a:p>
        </p:txBody>
      </p:sp>
      <p:sp>
        <p:nvSpPr>
          <p:cNvPr id="3" name="Rectangle 2"/>
          <p:cNvSpPr/>
          <p:nvPr/>
        </p:nvSpPr>
        <p:spPr>
          <a:xfrm>
            <a:off x="309388" y="612200"/>
            <a:ext cx="6934975" cy="99035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Είναι όμως αναγκαία ή αρκετή η επίκληση της ιδιαίτερης φύσης του αθλητισμού ή μήπως αυτή η ιδιαίτερη φύση του οφείλεται στη δημόσια αποστολή του, δηλαδή στο ότι ο αθλητισμός έχει αναλάβει από το κράτος να επιτελέσει ένα έργο που αποτελεί κυρίως κρατική αποστολή. Ο αθλητισμός ακόμη κι αν αντιμετωπιστεί ως σύνολο επιχειρήσεων, εντούτοις είναι διεθνώς αναγνωρισμένο, ότι επιτελεί και δημόσια αποστολή που τον καθιστά μοναδικό φαινόμενο καθώς είναι η μόνη δράση, που χωρίς να είναι κρατική, εντούτοις επιτελεί τόσες πολλές διαφορετικές κρατικές λειτουργίες. Τα κράτη αναγνωρίζουν ακόμη και με συνταγματικές διατάξεις τους τη μεγάλη κοινωνική σημασία του αθλητισμού και τη δημόσια αποστολή που επιτελεί. Παρότι ο αθλητισμός έχει εμπορευματοποιηθεί σε μεγάλο βαθμό, εντούτοις εξακολουθεί να επιτελεί αυτή τη δημόσια αποστολή του.</a:t>
            </a:r>
          </a:p>
          <a:p>
            <a:pPr marL="342900" indent="-342900">
              <a:lnSpc>
                <a:spcPct val="120000"/>
              </a:lnSpc>
              <a:buClr>
                <a:srgbClr val="FFFF00"/>
              </a:buClr>
              <a:buFont typeface="Wingdings" panose="05000000000000000000" pitchFamily="2" charset="2"/>
              <a:buChar char="§"/>
            </a:pP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Πέραν αυτών, από τις συνταγματικές διατάξεις, (μεταξύ άλλων και του άρθρου 23 παρ. 2 του Συντάγματος) συνάγεται, ότι οι επιχειρήσεις που παρέχουν αγαθά και υπηρεσίες ζωτικής σημασίας για το κοινωνικό σύνολο, ασκούν δημόσια υπηρεσία, διότι ασχέτως του ιδιωτικού τους προσωπείου, οι επιχειρήσεις αυτές επιδιώκουν τον δημόσιο σκοπό της διασφάλισης στο κοινωνικό σύνολο εκείνων των ζωτικών αγαθών, χωρίς τα οποία δεν υφίστανται οι ομαλοί όροι για την κατά τα σύγχρονα κριτήρια αξιοπρεπή διαβίωση του ανθρώπου και την ελεύθερη ανάπτυξη της προσωπικότητας και δραστηριότητας του, που εγγυάται το Σύνταγμα (άρθ. 2 παρ. 1 και 5 παρ. 1).</a:t>
            </a:r>
          </a:p>
          <a:p>
            <a:pPr marL="342900" indent="-342900">
              <a:lnSpc>
                <a:spcPct val="120000"/>
              </a:lnSpc>
              <a:buClr>
                <a:srgbClr val="FFFF00"/>
              </a:buClr>
              <a:buFont typeface="Wingdings" panose="05000000000000000000" pitchFamily="2" charset="2"/>
              <a:buChar char="§"/>
            </a:pP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Επομένως ο αθλητισμός μέσω της ομοσπονδίας μπορεί να θεωρηθεί ότι επιτελεί μια δημόσια αποστολή και στις σύγχρονες κοινωνίες, αποτελεί κι ένα βασικό αγαθό, ζωτικής σημασίας για το κοινωνικό σύνολο, το οποίο παρέχει η ομοσπονδία.</a:t>
            </a:r>
          </a:p>
        </p:txBody>
      </p:sp>
    </p:spTree>
    <p:extLst>
      <p:ext uri="{BB962C8B-B14F-4D97-AF65-F5344CB8AC3E}">
        <p14:creationId xmlns:p14="http://schemas.microsoft.com/office/powerpoint/2010/main" val="1927214834"/>
      </p:ext>
    </p:extLst>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4956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Θέσπιση και η Αναγνώριση της Εξαίρεσης </a:t>
            </a:r>
          </a:p>
        </p:txBody>
      </p:sp>
      <p:sp>
        <p:nvSpPr>
          <p:cNvPr id="3" name="Rectangle 2"/>
          <p:cNvSpPr/>
          <p:nvPr/>
        </p:nvSpPr>
        <p:spPr>
          <a:xfrm>
            <a:off x="315310" y="612200"/>
            <a:ext cx="6934975" cy="99035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αρχή της εξαίρεσης του αθλητισμού θεσπίστηκε για πρώτη φορά στην περίφημη απόφαση </a:t>
            </a:r>
            <a:r>
              <a:rPr lang="el-GR"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Walrave</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Η αρχή αυτή ικανοποιούσε τους αθλητικούς φορείς ,αφού τους εξασφάλιζε την αυτονομία, που επιθυμούσαν. Λίγη σημασία δόθηκε τότε στο γεγονός, ότι στην απόφαση αυτή πριν από το σημείο στο οποίο αναφερόταν στην εξαίρεση του αθλητισμού, ξεκαθάριζε καταρχήν, ότι η αθλητική δραστηριότητα εμπίπτει στο κοινοτικό δίκαιο κατά το μέτρο που συνιστά οικονομική δραστηριότητα κατά την έννοια του άρθρου 2 της Συνθήκης.</a:t>
            </a:r>
          </a:p>
          <a:p>
            <a:pPr marL="342900" indent="-342900">
              <a:lnSpc>
                <a:spcPct val="120000"/>
              </a:lnSpc>
              <a:buClr>
                <a:srgbClr val="FFFF00"/>
              </a:buClr>
              <a:buFont typeface="Wingdings" panose="05000000000000000000" pitchFamily="2" charset="2"/>
              <a:buChar char="§"/>
            </a:pP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Αναρωτιέται λοιπόν κανείς ποιο μπορεί να είναι το νόημα μιας εξαίρεσης μετά από μια τέτοια δήλωση. Το ΔΕΕ όμως στην απόφασή του αυτή αμέσως μετά αναφέρει, ότι η απαγόρευση των διακρίσεων λόγω εθνικότητας που περιλαμβάνονται στα άρθρα 7, 48 και 59 της Συνθήκης δεν επηρεάζει τη σύνθεση μιας αθλητικής ομάδας, ειδικότερα την εθνική ομάδα, η σύνθεση της οποίας είναι θέμα γνήσιου αθλητικού ενδιαφέροντος και, ως εκ τούτου δεν έχει καμία σχέση με οικονομική δραστηριότητα.</a:t>
            </a:r>
          </a:p>
          <a:p>
            <a:pPr marL="342900" indent="-342900">
              <a:lnSpc>
                <a:spcPct val="120000"/>
              </a:lnSpc>
              <a:buClr>
                <a:srgbClr val="FFFF00"/>
              </a:buClr>
              <a:buFont typeface="Wingdings" panose="05000000000000000000" pitchFamily="2" charset="2"/>
              <a:buChar char="§"/>
            </a:pP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 κανόνας, που τέθηκε στην απόφαση αυτή συνίσταται λοιπόν στο ότι, ενώ αφενός το τμήμα του αθλητισμού, που αποτελεί οικονομική δραστηριότητα υπόκειται στους κανόνες του Ευρωπαϊκού Δικαίου περί Εσωτερικής Αγοράς, αφετέρου τα θέματα, που χαρακτηρίζονται ως γνήσιου αθλητικού ενδιαφέροντος δεν έχουν </a:t>
            </a:r>
            <a:r>
              <a:rPr lang="el-GR"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καμμία</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σχέση με οικονομική δραστηριότητα, και επομένως εξαιρούνται. Επομένως στην υπόθεση αυτή η βαρύτητα δε δίνεται στο κατά πόσο μια πρακτική έχει σχέση με την οικονομική δραστηριότητα αλλά στο κατά πόσο αποτελεί θέμα γνήσιου αθλητικού ενδιαφέροντος, αφού εξ ορισμού οι πρακτικές αυτές δεν μπορούν να έχουν σχέση με οικονομική δραστηριότητα.</a:t>
            </a:r>
          </a:p>
        </p:txBody>
      </p:sp>
    </p:spTree>
    <p:extLst>
      <p:ext uri="{BB962C8B-B14F-4D97-AF65-F5344CB8AC3E}">
        <p14:creationId xmlns:p14="http://schemas.microsoft.com/office/powerpoint/2010/main" val="3205061303"/>
      </p:ext>
    </p:extLst>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4956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Θέσπιση και η Αναγνώριση της Εξαίρεσης </a:t>
            </a:r>
          </a:p>
        </p:txBody>
      </p:sp>
      <p:sp>
        <p:nvSpPr>
          <p:cNvPr id="3" name="Rectangle 2"/>
          <p:cNvSpPr/>
          <p:nvPr/>
        </p:nvSpPr>
        <p:spPr>
          <a:xfrm>
            <a:off x="315310" y="612200"/>
            <a:ext cx="6934975" cy="99035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αρχή της εξαίρεσης του αθλητισμού επιβεβαιώθηκε και μάλλον επεκτάθηκε στην απόφαση </a:t>
            </a:r>
            <a:r>
              <a:rPr lang="el-GR"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Dona</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το 1976. Σύμφωνα με την απόφαση αυτή, κανόνες ή εθνική πρακτική, ακόμη κι αν έχουν εγκριθεί από μια αθλητική οργάνωση, η οποία περιορίζει το δικαίωμα συμμετοχής σε αγώνες ποδοσφαίρου μόνο σε επαγγελματίες ή </a:t>
            </a:r>
            <a:r>
              <a:rPr lang="el-GR"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ημι</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-επαγγελματίες παίκτες, που είναι υπήκοοι του εν λόγω κράτους μέλους, είναι ασυμβίβαστοι με το άρθρο 7 και, κατά περίπτωση με τα άρθρα 48 έως 51 ή 59 έως 66 της Συνθήκης εκτός αν αυτοί οι κανόνες ή οι πρακτικές αποκλείουν αλλοδαπούς παίκτες από τη συμμετοχή σε ορισμένους αγώνες </a:t>
            </a:r>
            <a:r>
              <a:rPr lang="el-GR"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για λόγους που δεν έχουν οικονομικό χαρακτήρα, που αφορούν την ιδιαίτερη φύση και πλαίσιο των εν λόγω αγώνων και έτσι είναι αθλητικού ενδιαφέροντος και μόνο.</a:t>
            </a:r>
          </a:p>
          <a:p>
            <a:pPr marL="342900" indent="-342900">
              <a:lnSpc>
                <a:spcPct val="120000"/>
              </a:lnSpc>
              <a:buClr>
                <a:srgbClr val="FFFF00"/>
              </a:buClr>
              <a:buFont typeface="Wingdings" panose="05000000000000000000" pitchFamily="2" charset="2"/>
              <a:buChar char="§"/>
            </a:pP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Σε αντίθεση όμως με την απόφαση </a:t>
            </a:r>
            <a:r>
              <a:rPr lang="el-GR"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Walrave</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στην απόφαση </a:t>
            </a:r>
            <a:r>
              <a:rPr lang="el-GR"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Dona</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το ΔΕΕ θεωρεί ως βασικό κριτήριο το κατά πόσο μια πρακτική στον αθλητισμό έχει οικονομικό χαρακτήρα για να υπαχθεί ή όχι στην εξαίρεση. </a:t>
            </a:r>
            <a:r>
              <a:rPr lang="el-GR"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Όλες οι πρακτικές που δεν έχουν οικονομικό χαρακτήρα, εξ ορισμού είναι υποθέσεις αθλητικού ενδιαφέροντος και μόνον.</a:t>
            </a:r>
          </a:p>
          <a:p>
            <a:pPr marL="342900" indent="-342900">
              <a:lnSpc>
                <a:spcPct val="120000"/>
              </a:lnSpc>
              <a:buClr>
                <a:srgbClr val="FFFF00"/>
              </a:buClr>
              <a:buFont typeface="Wingdings" panose="05000000000000000000" pitchFamily="2" charset="2"/>
              <a:buChar char="§"/>
            </a:pP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Αν εξετάσουμε συνολικά τις δύο αυτές αποφάσεις του ΔΕΕ, θα διαπιστώσουμε, ότι ο κανόνας που είχε θέσει το δικαστήριο σχετικά με τον αθλητισμό είναι ότι υπάρχουν καταρχήν οι πρακτικές, που είναι γνήσιου αθλητικού ενδιαφέροντος και εξαιρούνται αυτομάτως.</a:t>
            </a:r>
          </a:p>
          <a:p>
            <a:pPr marL="342900" indent="-342900">
              <a:lnSpc>
                <a:spcPct val="120000"/>
              </a:lnSpc>
              <a:buClr>
                <a:srgbClr val="FFFF00"/>
              </a:buClr>
              <a:buFont typeface="Wingdings" panose="05000000000000000000" pitchFamily="2" charset="2"/>
              <a:buChar char="§"/>
            </a:pP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Αν μια πρακτική δεν εντάσσεται σε αυτή την κατηγορία τότε πρέπει να εξετάζει κανείς κατά πόσο αποτελεί οικονομική δραστηριότητα. </a:t>
            </a:r>
            <a:r>
              <a:rPr lang="el-GR"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Αν αποτελεί οικονομική δραστηριότητα δεν εξαιρείται ενώ αν δεν αποτελεί τότε είναι (μη γνήσιου) αθλητικού ενδιαφέροντος και εξαιρείται.</a:t>
            </a:r>
          </a:p>
        </p:txBody>
      </p:sp>
    </p:spTree>
    <p:extLst>
      <p:ext uri="{BB962C8B-B14F-4D97-AF65-F5344CB8AC3E}">
        <p14:creationId xmlns:p14="http://schemas.microsoft.com/office/powerpoint/2010/main" val="3502887188"/>
      </p:ext>
    </p:extLst>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4956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Θέσπιση και η Αναγνώριση της Εξαίρεσης </a:t>
            </a:r>
          </a:p>
        </p:txBody>
      </p:sp>
      <p:sp>
        <p:nvSpPr>
          <p:cNvPr id="3" name="Rectangle 2"/>
          <p:cNvSpPr/>
          <p:nvPr/>
        </p:nvSpPr>
        <p:spPr>
          <a:xfrm>
            <a:off x="315310" y="612200"/>
            <a:ext cx="6934975" cy="99035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Βέβαια ο αθλητισμός το 1974 (</a:t>
            </a:r>
            <a:r>
              <a:rPr lang="el-GR"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Walrave</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και 1976 (</a:t>
            </a:r>
            <a:r>
              <a:rPr lang="el-GR"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Dona</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ήταν πολύ διαφορετικός από τη δεκαετία του 90 (</a:t>
            </a:r>
            <a:r>
              <a:rPr lang="el-GR"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Bosman</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Η εμπορευματοποίηση δεν είχε τις διαστάσεις που έλαβε στη δεκαετία του 90, όταν πολύ λίγα αθλητικά θέματα πλέον δεν αποτελούσαν οικονομική δραστηριότητα και πολύ λιγότερα ακόμη δεν είχαν συνέπειες σε οικονομικό επίπεδο. Δύσκολα βέβαια μπορεί κανείς να ισχυριστεί, ότι ο αθλητισμός και τη δεκαετία του 70 ήταν απόλυτα απαλλαγμένος από οικονομικές επιπτώσεις. Ίσως το ΔΕΕ ήθελε να δώσει λίγο ακόμη χρόνο στους αθλητικούς φορείς για να προετοιμαστούν για τις αλλαγές που έρχονταν. Άλλωστε ήδη στην απόφαση </a:t>
            </a:r>
            <a:r>
              <a:rPr lang="el-GR"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Dona</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το 1976 αναγνωρίζει, ότι στον αθλητισμό υπάρχει μια </a:t>
            </a:r>
            <a:r>
              <a:rPr lang="el-GR"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ιδιαίτερη φύση</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που ίσως δικαιολογούσε μια παράταση.</a:t>
            </a:r>
          </a:p>
          <a:p>
            <a:pPr marL="342900" indent="-342900">
              <a:lnSpc>
                <a:spcPct val="120000"/>
              </a:lnSpc>
              <a:buClr>
                <a:srgbClr val="FFFF00"/>
              </a:buClr>
              <a:buFont typeface="Wingdings" panose="05000000000000000000" pitchFamily="2" charset="2"/>
              <a:buChar char="§"/>
            </a:pP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Στην απόφαση </a:t>
            </a:r>
            <a:r>
              <a:rPr lang="el-GR"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Bosman</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το ΔΕΕ φροντίζει να ξεκαθαρίσει εξαρχής, ότι η προηγούμενη νομολογία του δε μπορεί να αποτελέσει τη βάση για μια συνολική εξαίρεση του αθλητισμού από τους Ευρωπαϊκούς Κανόνες, καθώς αναφέρει στην παράγραφο 76 πως </a:t>
            </a:r>
            <a:r>
              <a:rPr lang="el-GR" i="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«Ως προς τη δυσχέρεια διαχωρισμού των οικονομικών και αθλητικών πλευρών του ποδοσφαίρου, το Δικαστήριο έκρινε, στην προαναφερθείσα απόφαση </a:t>
            </a:r>
            <a:r>
              <a:rPr lang="el-GR" i="1"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Dona</a:t>
            </a:r>
            <a:r>
              <a:rPr lang="el-GR" i="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σκέψεις 14 και 15, ότι οι κοινοτικές διατάξεις περί ελεύθερης κυκλοφορίας των προσώπων και των υπηρεσιών δεν αποκλείουν κανονιστικές ρυθμίσεις ή πρακτικές δικαιολογούμενες από μη οικονομικούς λόγους αναγόμενους στον ειδικό χαρακτήρα και στο πλαίσιο ορισμένων συναντήσεων. Υπογράμμισε, όμως, ότι αυτός ο περιορισμός του πεδίου εφαρμογής των εν λόγω διατάξεων δεν πρέπει να υπερβαίνει τον σκοπό για τον οποίο προβλέπεται. Δεν μπορεί επομένως να προβληθεί προκειμένου να αποκλεισθεί ολόκληρος ο αθλητικός τομέας από το πεδίο εφαρμογής της Συνθήκης.»</a:t>
            </a:r>
          </a:p>
        </p:txBody>
      </p:sp>
    </p:spTree>
    <p:extLst>
      <p:ext uri="{BB962C8B-B14F-4D97-AF65-F5344CB8AC3E}">
        <p14:creationId xmlns:p14="http://schemas.microsoft.com/office/powerpoint/2010/main" val="2317330873"/>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4956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 sz="2400"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 Αθλητισμός στην Οικονομία της Αγοράς</a:t>
            </a:r>
            <a:endParaRPr lang="el" sz="3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315310" y="612200"/>
            <a:ext cx="6940896" cy="9772204"/>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Μετά από μικρό χρονικό διάστημα οι δημόσιες λειτουργίες του αθλητισμού ήταν ξεχασμένες και στο μυαλό καθενός, ο αθλητισμός ήταν επίσημα "απλώς μια ακόμη οικονομική δραστηριότητα". Κατά συνέπεια οι φορολογικοί κανόνες και οι κανονισμοί εταιρικού δικαίου εφαρμόστηκαν και στον αθλητισμό. Ήταν μόνο θέμα χρόνου προτού να πιέσουν οι κρατικές αρχές για την εφαρμογή των κανόνων ανταγωνισμού στον τομέα αυτό.</a:t>
            </a:r>
          </a:p>
          <a:p>
            <a:pPr marL="342900" indent="-342900">
              <a:lnSpc>
                <a:spcPct val="120000"/>
              </a:lnSpc>
              <a:buClr>
                <a:srgbClr val="FFFF00"/>
              </a:buClr>
              <a:buFont typeface="Wingdings" panose="05000000000000000000" pitchFamily="2" charset="2"/>
              <a:buChar char="§"/>
            </a:pP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Εντούτοις, ο αθλητισμός μπορεί άραγε να εξακολουθήσει να επιτελεί τις λειτουργίες του, εάν αντιμετωπίζεται αυτόν τον τρόπο; Είναι ο αθλητισμός πραγματικά μια ακόμη οικονομική δραστηριότητα;</a:t>
            </a:r>
          </a:p>
          <a:p>
            <a:pPr marL="342900" indent="-342900">
              <a:lnSpc>
                <a:spcPct val="120000"/>
              </a:lnSpc>
              <a:buClr>
                <a:srgbClr val="FFFF00"/>
              </a:buClr>
              <a:buFont typeface="Wingdings" panose="05000000000000000000" pitchFamily="2" charset="2"/>
              <a:buChar char="§"/>
            </a:pP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 αθλητισμός έχει ορισμένα μοναδικά χαρακτηριστικά, τα οποία πρέπει να προστατευθούν, εάν θέλουμε να αποφύγουμε την αλλοτρίωσή του. Η δυσκολία είναι ποιος θα είναι ο νόμος, που μπορεί να εφαρμοστεί στις οικονομικές πτυχές του αθλητισμού λαμβάνοντας υπόψη τη μοναδικότητα, το χαρακτήρα και τις ιδιαιτερότητες του αθλητισμού σε σχέση με τις άλλες μορφές οικονομικής δραστηριότητας.</a:t>
            </a:r>
          </a:p>
          <a:p>
            <a:pPr marL="342900" indent="-342900">
              <a:lnSpc>
                <a:spcPct val="120000"/>
              </a:lnSpc>
              <a:buClr>
                <a:srgbClr val="FFFF00"/>
              </a:buClr>
              <a:buFont typeface="Wingdings" panose="05000000000000000000" pitchFamily="2" charset="2"/>
              <a:buChar char="§"/>
            </a:pP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Οι κρατικές αρχές, νομοθέτες, δικαστές, δικηγόροι, αναλυτές αγοράς, πρέπει να αρχίσουν να μελετούν την περιοχή του αθλητισμού ως ειδικό κλάδο από κάθε πτυχή. Όλοι οι νομικοί ή οικονομικοί κανόνες, που ισχύουν για άλλες οικονομικές δραστηριότητες πρέπει να εξεταστούν λεπτομερώς πριν να ισχύσουν στον αθλητισμό.</a:t>
            </a:r>
          </a:p>
        </p:txBody>
      </p:sp>
    </p:spTree>
    <p:extLst>
      <p:ext uri="{BB962C8B-B14F-4D97-AF65-F5344CB8AC3E}">
        <p14:creationId xmlns:p14="http://schemas.microsoft.com/office/powerpoint/2010/main" val="3330174059"/>
      </p:ext>
    </p:extLst>
  </p:cSld>
  <p:clrMapOvr>
    <a:overrideClrMapping bg1="lt1" tx1="dk1" bg2="lt2" tx2="dk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4956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Θέσπιση και η Αναγνώριση της Εξαίρεσης </a:t>
            </a:r>
          </a:p>
        </p:txBody>
      </p:sp>
      <p:sp>
        <p:nvSpPr>
          <p:cNvPr id="3" name="Rectangle 2"/>
          <p:cNvSpPr/>
          <p:nvPr/>
        </p:nvSpPr>
        <p:spPr>
          <a:xfrm>
            <a:off x="315310" y="612200"/>
            <a:ext cx="6934975" cy="99035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Στην προκειμένη περίπτωση στην υπόθεση </a:t>
            </a:r>
            <a:r>
              <a:rPr lang="el-GR"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Bosman</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το ΔΕΕ δεν απέρριψε την προηγούμενη νομολογία του αλλά την περιόρισε σημαντικά καθορίζοντας το πλαίσιό της. Αντί να εξετάσει αν η πρακτική αποτελούσε θέμα γνήσιου αθλητικού ενδιαφέροντος, προχώρησε αμέσως στο επόμενο ερώτημα αν δηλαδή η επίδικη πρακτική περιλαμβάνει οικονομική δραστηριότητα. Όσο για το τελευταίο κριτήριο αν δηλαδή η επίδικη πρακτική αποτελεί θέμα αθλητικού ενδιαφέροντος, ώστε να μην αποτελεί οικονομική δραστηριότητα, προφανώς δεν </a:t>
            </a:r>
            <a:r>
              <a:rPr lang="el-GR"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ετίθετο</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πλέον θέμα αφού είχε κρίνει ήδη, ότι αποτελεί οικονομική δραστηριότητα.</a:t>
            </a:r>
          </a:p>
          <a:p>
            <a:pPr marL="342900" indent="-342900">
              <a:lnSpc>
                <a:spcPct val="120000"/>
              </a:lnSpc>
              <a:buClr>
                <a:srgbClr val="FFFF00"/>
              </a:buClr>
              <a:buFont typeface="Wingdings" panose="05000000000000000000" pitchFamily="2" charset="2"/>
              <a:buChar char="§"/>
            </a:pP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Επομένως μια ερμηνεία της απόφασης μπορεί να είναι, ότι ο κανόνας που έθεσε η απόφαση </a:t>
            </a:r>
            <a:r>
              <a:rPr lang="el-GR"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Bosman</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είναι, πως αν μια πρακτική αποτελεί οικονομική δραστηριότητα δεν εξαιρείται. Το ΔΕΕ λοιπόν δε χρειαζόταν να αναφερθεί στην απόφαση </a:t>
            </a:r>
            <a:r>
              <a:rPr lang="el-GR"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Dona</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αφού σύμφωνα με αυτή μόνο αν η πρακτική δεν αποτελεί οικονομική δραστηριότητα μπορεί να είναι αθλητικού ενδιαφέροντος και άρα να εξαιρείται. </a:t>
            </a:r>
            <a:r>
              <a:rPr lang="el-GR"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Ποιός</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είναι άραγε ο λόγος, που επιλέγει να αναφερθεί στην απόφαση </a:t>
            </a:r>
            <a:r>
              <a:rPr lang="el-GR"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Dona</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ενώ θα μπορούσε πολύ απλά να την αγνοήσει;</a:t>
            </a:r>
            <a:endPar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342900" indent="-342900">
              <a:lnSpc>
                <a:spcPct val="120000"/>
              </a:lnSpc>
              <a:buClr>
                <a:srgbClr val="FFFF00"/>
              </a:buClr>
              <a:buFont typeface="Wingdings" panose="05000000000000000000" pitchFamily="2" charset="2"/>
              <a:buChar char="§"/>
            </a:pP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μη αναφορά του ΔΕΕ στον κανόνα, που τέθηκε στην υπόθεση </a:t>
            </a:r>
            <a:r>
              <a:rPr lang="el-GR"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Walrave</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και η αναφορά από την άλλη στην παράγραφο 76 στον κανόνα, που έθεσε στην υπόθεση </a:t>
            </a:r>
            <a:r>
              <a:rPr lang="el-GR"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Dona</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σε συνδυασμό με την προσπάθειά του να ανακαλύψει μια δίοδο μέσα από αυτή δεν μπορεί να σημαίνει τίποτε άλλο από το γεγονός, ότι τροποποίησε τον κανόνα της απόφασης </a:t>
            </a:r>
            <a:r>
              <a:rPr lang="el-GR"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Dona</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ο οποίος όριζε, πως οι αθλητικού ενδιαφέροντος πρακτικές δε στερούνται πάντοτε οικονομικού χαρακτήρα και για το λόγο αυτό εξαιρούνται αλλά εξαιρούνται επειδή είναι αθλητικού ενδιαφέροντος και μπορούν να εξαιρεθούν ακόμη κι όταν έχουν οικονομικό χαρακτήρα εφόσον δεν υπερβαίνουν το σκοπό για τον οποίο θεσπίστηκαν.</a:t>
            </a:r>
          </a:p>
          <a:p>
            <a:pPr marL="342900" indent="-342900">
              <a:lnSpc>
                <a:spcPct val="120000"/>
              </a:lnSpc>
              <a:buClr>
                <a:srgbClr val="FFFF00"/>
              </a:buClr>
              <a:buFont typeface="Wingdings" panose="05000000000000000000" pitchFamily="2" charset="2"/>
              <a:buChar char="§"/>
            </a:pP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ερμηνεία αυτή μπορεί να μην είναι η πιο προφανής. Πράγματι για πολλά χρόνια θεωρείτο ως πιο προφανής η ερμηνεία της απόφασης </a:t>
            </a:r>
            <a:r>
              <a:rPr lang="el-GR"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Bosman</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με τέτοιο τρόπο ώστε να θεωρείται, ότι ποτέ δεν εξαιρούνται οι οικονομικού χαρακτήρα πρακτικές στον αθλητισμό. Αυτή όμως είναι σίγουρα η μόνη ερμηνεία, η οποία συμβαδίζει και προετοιμάζει το έδαφος για τη νομολογία του ΔΕΕ που έμελλε να ακολουθήσει.</a:t>
            </a:r>
          </a:p>
          <a:p>
            <a:pPr marL="342900" indent="-342900">
              <a:lnSpc>
                <a:spcPct val="120000"/>
              </a:lnSpc>
              <a:buClr>
                <a:srgbClr val="FFFF00"/>
              </a:buClr>
              <a:buFont typeface="Wingdings" panose="05000000000000000000" pitchFamily="2" charset="2"/>
              <a:buChar char="§"/>
            </a:pPr>
            <a:endParaRPr lang="el-GR" i="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49061950"/>
      </p:ext>
    </p:extLst>
  </p:cSld>
  <p:clrMapOvr>
    <a:overrideClrMapping bg1="lt1" tx1="dk1" bg2="lt2" tx2="dk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4956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Θέσπιση και η Αναγνώριση της Εξαίρεσης </a:t>
            </a:r>
          </a:p>
        </p:txBody>
      </p:sp>
      <p:sp>
        <p:nvSpPr>
          <p:cNvPr id="3" name="Rectangle 2"/>
          <p:cNvSpPr/>
          <p:nvPr/>
        </p:nvSpPr>
        <p:spPr>
          <a:xfrm>
            <a:off x="315310" y="612200"/>
            <a:ext cx="6934975" cy="99035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ερμηνεία αυτή μπορεί να μην είναι η πιο προφανής. Πράγματι για πολλά χρόνια θεωρείτο ως πιο προφανής η ερμηνεία της απόφασης </a:t>
            </a:r>
            <a:r>
              <a:rPr lang="el-GR"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Bosman</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με τέτοιο τρόπο ώστε να θεωρείται, ότι ποτέ δεν εξαιρούνται οι οικονομικού χαρακτήρα πρακτικές στον αθλητισμό. Αυτή όμως είναι σίγουρα η μόνη ερμηνεία, η οποία συμβαδίζει και προετοιμάζει το έδαφος για τη νομολογία του ΔΕΕ που έμελλε να ακολουθήσει.</a:t>
            </a:r>
          </a:p>
          <a:p>
            <a:pPr marL="342900" indent="-342900">
              <a:lnSpc>
                <a:spcPct val="120000"/>
              </a:lnSpc>
              <a:buClr>
                <a:srgbClr val="FFFF00"/>
              </a:buClr>
              <a:buFont typeface="Wingdings" panose="05000000000000000000" pitchFamily="2" charset="2"/>
              <a:buChar char="§"/>
            </a:pPr>
            <a:endParaRPr lang="el-GR" i="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11333225"/>
      </p:ext>
    </p:extLst>
  </p:cSld>
  <p:clrMapOvr>
    <a:overrideClrMapping bg1="lt1" tx1="dk1" bg2="lt2" tx2="dk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Από τον Περιορισμό του «Αθλητικού Ενδιαφέροντος»</a:t>
            </a:r>
            <a:endParaRPr lang="en-US"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στην Αρχή της Αναλογικότητας</a:t>
            </a:r>
          </a:p>
        </p:txBody>
      </p:sp>
      <p:sp>
        <p:nvSpPr>
          <p:cNvPr id="3" name="Rectangle 2"/>
          <p:cNvSpPr/>
          <p:nvPr/>
        </p:nvSpPr>
        <p:spPr>
          <a:xfrm>
            <a:off x="315310" y="736600"/>
            <a:ext cx="6934975"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Στις υποθέσεις </a:t>
            </a:r>
            <a:r>
              <a:rPr lang="el-GR"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Deliege</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και </a:t>
            </a:r>
            <a:r>
              <a:rPr lang="el-GR"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Lehtonen</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μπορεί να πει κανείς, ότι εξειδικεύεται η έννοια του </a:t>
            </a:r>
            <a:r>
              <a:rPr lang="el-GR"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αθλητικού ενδιαφέροντος</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Το ΔΕΕ αναφέρει δύο περιπτώσεις, όπου ανεξαρτήτως εάν αποτελούν οικονομική δραστηριότητα θεωρούνται, ότι εξαιρούνται.</a:t>
            </a:r>
            <a:endPar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342900" indent="-342900">
              <a:lnSpc>
                <a:spcPct val="120000"/>
              </a:lnSpc>
              <a:buClr>
                <a:srgbClr val="FFFF00"/>
              </a:buClr>
              <a:buFont typeface="Wingdings" panose="05000000000000000000" pitchFamily="2" charset="2"/>
              <a:buChar char="§"/>
            </a:pP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Στην υπόθεση </a:t>
            </a:r>
            <a:r>
              <a:rPr lang="el-GR"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Deliege</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εξαιρούνται λοιπόν οι αθλητικοί κανόνες, που απορρέουν από μια ανάγκη συμφυή της διοργάνωσης διεθνών αθλητικών αγώνων υψηλού επιπέδου, όχι γιατί δεν έχουν οικονομικό ενδιαφέρον αλλά διότι δε συνιστούν </a:t>
            </a:r>
            <a:r>
              <a:rPr lang="el-GR"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καθεαυτόν</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περιορισμό της ελεύθερης παροχής υπηρεσιών.</a:t>
            </a:r>
            <a:endPar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342900" indent="-342900">
              <a:lnSpc>
                <a:spcPct val="120000"/>
              </a:lnSpc>
              <a:buClr>
                <a:srgbClr val="FFFF00"/>
              </a:buClr>
              <a:buFont typeface="Wingdings" panose="05000000000000000000" pitchFamily="2" charset="2"/>
              <a:buChar char="§"/>
            </a:pP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Αλλά και στην υπόθεση </a:t>
            </a:r>
            <a:r>
              <a:rPr lang="el-GR"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Lehtonen</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το δικαστήριο δεν αναφέρεται στο κριτήριο της οικονομικής δραστηριότητας και εκτιμά, ότι δε θα αντίκειται στους κανόνες της Εσωτερικής Αγοράς μια διάταξη εφόσον η υιοθέτησή της οφείλεται σε αντικειμενικούς λόγους, που αφορούν αποκλειστικά στον αθλητισμό και δικαιολογούν μια τέτοια διαφορετική ρύθμιση.</a:t>
            </a:r>
            <a:endPar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342900" indent="-342900">
              <a:lnSpc>
                <a:spcPct val="120000"/>
              </a:lnSpc>
              <a:buClr>
                <a:srgbClr val="FFFF00"/>
              </a:buClr>
              <a:buFont typeface="Wingdings" panose="05000000000000000000" pitchFamily="2" charset="2"/>
              <a:buChar char="§"/>
            </a:pP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Με τις υποθέσεις αυτές θεσπίζεται </a:t>
            </a:r>
            <a:r>
              <a:rPr lang="el-GR"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εξαίρεση για τον αθλητισμό από την εφαρμογή των κανόνων της Εσωτερικής Αγοράς.</a:t>
            </a:r>
          </a:p>
          <a:p>
            <a:pPr marL="342900" indent="-342900">
              <a:lnSpc>
                <a:spcPct val="120000"/>
              </a:lnSpc>
              <a:buClr>
                <a:srgbClr val="FFFF00"/>
              </a:buClr>
              <a:buFont typeface="Wingdings" panose="05000000000000000000" pitchFamily="2" charset="2"/>
              <a:buChar char="§"/>
            </a:pP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Αν </a:t>
            </a:r>
            <a:r>
              <a:rPr lang="el-GR"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εξετάσσει</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κανείς τις μέχρι τώρα αναφερθείσες αποφάσεις του ΔΕΕ, διαπιστώνει, ότι </a:t>
            </a:r>
            <a:r>
              <a:rPr lang="el-GR"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οι αθλητικού ενδιαφέροντος πρακτικές δεν εξαιρούνται αυτομάτως αλλά τίθενται συνεχώς προϋποθέσεις </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για τον περιορισμό της εξαίρεσης. Το ΔΕΕ διακατέχεται προφανώς από το φόβο, που έχει εκφράσει την παράγραφο 76 της απόφασης </a:t>
            </a:r>
            <a:r>
              <a:rPr lang="el-GR"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Bosman</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ότι το επιχείρημα του αθλητικού ενδιαφέροντος δε θα πρέπει να αποτελέσει τη δικαιολογία για να εξαιρεθεί ολόκληρος ο αθλητισμός από</a:t>
            </a:r>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 ευρωπαϊκό δίκαιο καθώς υπάρχει ένα σημαντικό κομμάτι του, που αποτελεί οικονομική δραστηριότητα.</a:t>
            </a:r>
            <a:endParaRPr lang="el-GR" i="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42132073"/>
      </p:ext>
    </p:extLst>
  </p:cSld>
  <p:clrMapOvr>
    <a:overrideClrMapping bg1="lt1" tx1="dk1" bg2="lt2" tx2="dk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Από τον Περιορισμό του «Αθλητικού Ενδιαφέροντος»</a:t>
            </a:r>
            <a:endParaRPr lang="en-US"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στην Αρχή της Αναλογικότητας</a:t>
            </a:r>
          </a:p>
        </p:txBody>
      </p:sp>
      <p:sp>
        <p:nvSpPr>
          <p:cNvPr id="3" name="Rectangle 2"/>
          <p:cNvSpPr/>
          <p:nvPr/>
        </p:nvSpPr>
        <p:spPr>
          <a:xfrm>
            <a:off x="315310" y="736600"/>
            <a:ext cx="6934975"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Μετά και από τις αποφάσεις αυτές πάντως, μια πρακτική αθλητικού ενδιαφέροντος ανεξαρτήτως αν έχει οικονομικό χαρακτήρα μπορεί να εξαιρείται, όταν δεν υπερβαίνει το σκοπό για τον οποίο θεσπίστηκε (</a:t>
            </a:r>
            <a:r>
              <a:rPr lang="el-GR"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Dona</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όταν δεν αποτελεί </a:t>
            </a:r>
            <a:r>
              <a:rPr lang="el-GR"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καθεαυτόν</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περιορισμό της ελεύθερης παροχής υπηρεσιών (</a:t>
            </a:r>
            <a:r>
              <a:rPr lang="el-GR"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Deliege</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και όταν η υιοθέτησή της οφείλεται σε αντικειμενικούς λόγους, που αφορούν αποκλειστικά στον αθλητισμό και δικαιολογούν μια τέτοια διαφορετική ρύθμιση (</a:t>
            </a:r>
            <a:r>
              <a:rPr lang="el-GR"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Lehtonen</a:t>
            </a: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342900" indent="-342900">
              <a:lnSpc>
                <a:spcPct val="120000"/>
              </a:lnSpc>
              <a:buClr>
                <a:srgbClr val="FFFF00"/>
              </a:buClr>
              <a:buFont typeface="Wingdings" panose="05000000000000000000" pitchFamily="2" charset="2"/>
              <a:buChar char="§"/>
            </a:pPr>
            <a:r>
              <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Είναι προφανές, ότι το ΔΕΕ δεν μπορούσε να συνεχίσει επ' άπειρον να επινοεί διαφορετικές έννοιες σε κάθε απόφαση για να περιορίσει τις υποθέσεις αθλητικού ενδιαφέροντος. Κατά την έννοια αυτή οδηγήθηκε αναγκαστικά προς την αρχή της αναλογικότητας ως τη μόνη λύση για να εμποδίσει τις διάφορες εξαιρέσεις να καταργήσουν τον κανόνα.</a:t>
            </a:r>
            <a:endParaRPr lang="el-GR" i="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94517107"/>
      </p:ext>
    </p:extLst>
  </p:cSld>
  <p:clrMapOvr>
    <a:overrideClrMapping bg1="lt1" tx1="dk1" bg2="lt2" tx2="dk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Αμφισβήτηση και Τελική Επικράτηση</a:t>
            </a:r>
            <a:endParaRPr lang="en-US"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της Αρχής της Αναλογικότητας</a:t>
            </a:r>
          </a:p>
        </p:txBody>
      </p:sp>
      <p:sp>
        <p:nvSpPr>
          <p:cNvPr id="3" name="Rectangle 2"/>
          <p:cNvSpPr/>
          <p:nvPr/>
        </p:nvSpPr>
        <p:spPr>
          <a:xfrm>
            <a:off x="315310" y="736600"/>
            <a:ext cx="6934975"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 απόφαση του ΔΕΕ στην υπόθεση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Meca-Medina</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έχει πολύ μεγαλύτερο ενδιαφέρον καθώς εισήχθη αρχικώς στο Πρωτοδικείο των Ευρωπαϊκών Κοινοτήτων και αυτό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αναγνώρισε μεν την αρχή της εξαίρεσης του αθλητισμού</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αλλά στήριξε την απόφασή του στις παλαιότερες αποφάσεις του ΔΕΕ επί του θέματος.</a:t>
            </a:r>
            <a:r>
              <a:rPr lang="en-US"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Επικαλέστηκε δηλαδή τις αποφάσεις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Walrave</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και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Dona</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Κατά τον τρόπο αυτό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αντί να χρησιμοποιήσει την αρχή της αναλογικότητας αναφέρθηκε σε αμιγώς αθλητικούς κανόνες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δηλαδή κανόνες που διέπουν ζητήματα τα οποία αφορούν αποκλειστικώς τον αθλητισμό και, ως τέτοια, είναι ξένα προς την οικονομική δραστηριότητα. Κατόπιν προσέθεσε, ότι το γεγονός πως μια αμιγώς αθλητική κανονιστική ρύθμιση είναι ξένη προς την οικονομική δραστηριότητα, με συνέπεια να μην εμπίπτει στο πεδίο εφαρμογής των κανόνων της Εσωτερικής Αγοράς σημαίνει επίσης, ότι είναι ξένη προς τις οικονομικές σχέσεις ανταγωνισμού, με συνέπεια, να μην εμπίπτει ούτε στο πεδίο εφαρμογής των άρθρων 81 ΕΚ και 82 ΕΚ. Το σκεπτικό αυτό μας επαναφέρει στη δεκαετία του ’70 και συγκεκριμένα στην απόφαση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Walrave</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κυρίως αφού αναφέρεται σε αμιγώς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αθλητικούς κανόνες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και κανόνες που εξ ορισμού δεν αποτελούν οικονομική δραστηριότητα.</a:t>
            </a:r>
          </a:p>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αναταραχή, που θα προκαλούσε η υπόθεση αυτή θα ήταν μεγάλη αν δεν εισαγόταν ενώπιον του ΔΕΕ σε δεύτερο βαθμό για να ανατραπεί τελικώς</a:t>
            </a:r>
            <a:r>
              <a:rPr lang="en-US"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Ο νομικός και αθλητικός κόσμος ανέμενε πλέον με αγωνία να διαπιστώσει αν θα επικυρωνόταν αυτή η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πρωτόβαθμη</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απόφαση, καθώς κάτι τέτοιο θα σήμαινε ότι το ΔΕΕ θα εγκατέλειπε την αρχή της αναλογικότητας και θα επέστρεφε πολλά χρόνια πίσω στη θεωρία περί ύπαρξης κανόνων αμιγώς αθλητικής φύσης.</a:t>
            </a:r>
            <a:endParaRPr lang="en-US"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 ΔΕΕ αναιρώντας την απόφαση αυτή του Πρωτοδικείου μάλλον έθεσε οριστικά την ταφόπλακα στη θεωρία των αμιγώς αθλητικών κανόνων προς όφελος της αρχής της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αναλογικότητας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el-GR"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13720473"/>
      </p:ext>
    </p:extLst>
  </p:cSld>
  <p:clrMapOvr>
    <a:overrideClrMapping bg1="lt1" tx1="dk1" bg2="lt2" tx2="dk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Δίκαιο και Τυχερά Παιχνίδια</a:t>
            </a:r>
          </a:p>
        </p:txBody>
      </p:sp>
      <p:sp>
        <p:nvSpPr>
          <p:cNvPr id="3" name="Rectangle 2"/>
          <p:cNvSpPr/>
          <p:nvPr/>
        </p:nvSpPr>
        <p:spPr>
          <a:xfrm>
            <a:off x="315310" y="736600"/>
            <a:ext cx="6934975"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Τα τυχερά παιγνίδια σήμερα θεωρούνται μια σημαντική επιχειρηματική δραστηριότητα. Η δραστηριότητα αυτή χωρίς να θεωρείται απαραίτητα αντικοινωνική, αναγνωρίζεται εντούτοις διεθνώς, ότι ενέχει κινδύνους για το κοινωνικό σύνολο. Τα κράτη μέλη στην Ευρωπαϊκή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Ενωση</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έχουν θεσπίσει διαφορετικές ρυθμίσεις. Συνοψίζοντας μπορεί να πει κανείς, ότι σχεδόν όλα τα κράτη μέλη ρυθμίζουν τα τυχερά παιγνίδια και τα αθλητικά στοιχήματα περιοριστικά. Ενώ όμως ο στόχος της περιοριστικής αυτής ρύθμισης θα έπρεπε να είναι η προστασία και μόνο του κοινωνικού συνόλου, φαίνεται ότι η κρατική πολιτική της προστασίας του κοινωνικού συνόλου από τους κινδύνους αυτούς τείνει να αμβλύνεται, όταν οι κυβερνήσεις χρησιμοποιούν τα τεράστια έσοδα από τα τυχερά παιγνίδια για να ενισχύσουν τον κρατικό προϋπολογισμό. Η νομολογία του ΔΕΕ έχει αναλάβει πλέον τον ιδιαίτερα σημαντικό ρόλο της υπενθύμισης στα κράτη μέλη, πως οι νομοθετικές ρυθμίσεις, που επιλέγουν σχετικά με τα τυχερά παιγνίδια πρέπει να έχουν στόχο την προστασία των διοικουμένων κι όχι την διασφάλιση των κρατικών εσόδων.</a:t>
            </a:r>
          </a:p>
        </p:txBody>
      </p:sp>
    </p:spTree>
    <p:extLst>
      <p:ext uri="{BB962C8B-B14F-4D97-AF65-F5344CB8AC3E}">
        <p14:creationId xmlns:p14="http://schemas.microsoft.com/office/powerpoint/2010/main" val="1292872821"/>
      </p:ext>
    </p:extLst>
  </p:cSld>
  <p:clrMapOvr>
    <a:overrideClrMapping bg1="lt1" tx1="dk1" bg2="lt2" tx2="dk2" accent1="accent1" accent2="accent2" accent3="accent3" accent4="accent4" accent5="accent5" accent6="accent6" hlink="hlink" folHlink="folHlink"/>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Οι Στόχοι του Δικαίου του Ανταγωνισμού</a:t>
            </a:r>
          </a:p>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και η Αγορά Τυχερών Παιγνιδιών</a:t>
            </a:r>
          </a:p>
        </p:txBody>
      </p:sp>
      <p:sp>
        <p:nvSpPr>
          <p:cNvPr id="3" name="Rectangle 2"/>
          <p:cNvSpPr/>
          <p:nvPr/>
        </p:nvSpPr>
        <p:spPr>
          <a:xfrm>
            <a:off x="315310" y="736600"/>
            <a:ext cx="6934975"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 αν θα πρέπει να εφαρμόζονται οι κανόνες περί ελεύθερης αγοράς στα τυχερά παιγνίδια είναι κάτι που χρειάζεται περαιτέρω διευκρίνιση. Η ανάλυση θα πρέπει να ξεκινήσει από το σκοπό που επιδιώκεται μέσω των νόμων της αγοράς, καθώς επίσης και από το σκοπό που επιδιώκεται από τους κανόνες ανταγωνισμού που θεσπίζονται σε μια αγορά. Καταρχήν πρέπει να αναφέρουμε, ότι ελλείψει εναρμονισμένων κανόνων σε κοινοτικό επίπεδο στον τομέα των παιγνιδιών,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τα κράτη μέλη παραμένουν μόνα αρμόδια για τον καθορισμό των προϋποθέσεων άσκησης των δραστηριοτήτων στον εν λόγω τομέα</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ωστόσο υποχρεούνται να ασκούν αυτή την αρμοδιότητα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σεβόμενα τις περί κυκλοφορίας ελευθερίες.</a:t>
            </a:r>
          </a:p>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Τα κράτη μέλη, όταν θεμελίωσαν την Ευρωπαϊκή Οικονομική Κοινότητα είχαν στόχο τη διαμόρφωση μιας κατά το δυνατόν ελεύθερης - ανοικτής αγοράς. Η κρατούσα άποψη ήταν, ότι ο ανταγωνισμός, όταν είναι υγιής, εξασφαλίζει την τεχνολογική πρόοδο και βελτιώνει την ποιότητα μιας παρεχόμενης υπηρεσίας, ενός παραγόμενου προϊόντος και εγγυάται ταυτόχρονα μείωση του κόστους. Ο υγιής ανταγωνισμός ασκεί πίεση στις επιχειρήσεις και ευνοεί, συνεπώς, τους καταναλωτές, διότι τους προσφέρονται έτσι προϊόντα ή υπηρεσίες ολοένα καλύτερης ποιότητας, σε ολοένα καλύτερη τιμή. Ο ανταγωνισμός αποτελεί λοιπόν και πρέπει να αποτελεί πηγή προόδου και ανάπτυξης.</a:t>
            </a:r>
          </a:p>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Ωστόσο, τα πλεονεκτήματα αυτά της ελεύθερης αγοράς και του υγειούς ανταγωνισμού, δεν απαντώνται στον τομέα των τυχερών παιγνιδιών. Για να γίνει πιο αντιληπτό το θέμα αρκεί κανείς να συγκρίνει την αγορά των τυχερών παιγνιδιών με την αγορά των ιατρικών υπηρεσιών. Η ελεύθερη κυκλοφορία των ιατρών και φορέων παροχής ιατρικών υπηρεσιών εντός της Ευρωπαϊκής Ένωσης, αυξάνει τις δυνατότητες περίθαλψης, που προσφέρονται σε κάθε πολίτη της Ένωσης, επιτρέποντάς του την πρόσβαση στις υπηρεσίες του τομέα της υγείας στα άλλα κράτη μέλη</a:t>
            </a:r>
          </a:p>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Αντίθετα η ελεύθερη κυκλοφορία των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παρόχων</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τυχερών παιγνιδιών θα απομυζούσε τον οικογενειακό προϋπολογισμό των πολιτών της Ευρωπαϊκής Ένωσης.</a:t>
            </a:r>
          </a:p>
        </p:txBody>
      </p:sp>
    </p:spTree>
    <p:extLst>
      <p:ext uri="{BB962C8B-B14F-4D97-AF65-F5344CB8AC3E}">
        <p14:creationId xmlns:p14="http://schemas.microsoft.com/office/powerpoint/2010/main" val="1508403724"/>
      </p:ext>
    </p:extLst>
  </p:cSld>
  <p:clrMapOvr>
    <a:overrideClrMapping bg1="lt1" tx1="dk1" bg2="lt2" tx2="dk2" accent1="accent1" accent2="accent2" accent3="accent3" accent4="accent4" accent5="accent5" accent6="accent6" hlink="hlink" folHlink="folHlink"/>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Οι Στόχοι του Δικαίου του Ανταγωνισμού</a:t>
            </a:r>
          </a:p>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και η Αγορά Τυχερών Παιγνιδιών</a:t>
            </a:r>
          </a:p>
        </p:txBody>
      </p:sp>
      <p:sp>
        <p:nvSpPr>
          <p:cNvPr id="3" name="Rectangle 2"/>
          <p:cNvSpPr/>
          <p:nvPr/>
        </p:nvSpPr>
        <p:spPr>
          <a:xfrm>
            <a:off x="309389" y="736600"/>
            <a:ext cx="6934975"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 ανταγωνισμός μεταξύ των παρεχόντων υπηρεσίες στον τομέα αυτόν τους οδηγεί αναγκαστικά στο να προσφέρουν στους καταναλωτές παιγνίδια όλο και πιο ελκυστικά, ώστε οι καταναλωτές να χάνουν ακόμη πιο εύκολα και ολοένα και πιο γρήγορα χρήματα, ώστε οι παρέχοντες τα παιγνίδια να πραγματοποιούν τα μέγιστα κέρδη. Η πρακτική αυτή δεν αποτελεί πηγή προόδου και ανάπτυξης. Επίσης, δεν επιτυγχάνεται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καμμία</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πρόοδος με την προώθηση της δυνατότητας των καταναλωτών να συμμετέχουν στα κρατικά λαχεία, που οργανώνονται στα διάφορα κράτη μέλη και να στοιχηματίζουν π.χ. σε όλες τις ιπποδρομίες ή τους αθλητικούς αγώνες που οργανώνονται στο εσωτερικό της Ευρωπαϊκής Ένωσης.</a:t>
            </a:r>
          </a:p>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Οι επιχειρήσεις, που προσφέρουν τυχερά και χρηματικά παιγνίδια δεν μπορούν να είναι κερδοφόρες παρά μόνον, όταν οι παίκτες χάνουν περισσότερα από όσα κερδίζουν. Το άνοιγμα της αγοράς στον τομέα αυτόν, που θα συνεπαγόταν αύξηση του τμήματος εκείνου του προϋπολογισμού των νοικοκυριών, που αφιερώνεται στα παιγνίδια, θα είχε ως αναγκαία συνέπεια, για τα περισσότερα νοικοκυριά, μείωση των πόρων τους.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Ομως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βασικός στόχος ενός δημοκρατικού και σύγχρονου κράτους πρόνοιας είναι η βελτίωση των οικονομικών των νοικοκυριών, η ενίσχυση του οικογενειακού προϋπολογισμού. Μια επιχείρηση, που για να παραμείνει κερδοφόρα αντιμάχεται αυτή την σημαντική κρατική αποστολή θα πρέπει να λειτουργεί σε καθεστώς περιορισμού και κρατικού ελέγχου.</a:t>
            </a:r>
          </a:p>
          <a:p>
            <a:pPr>
              <a:lnSpc>
                <a:spcPct val="120000"/>
              </a:lnSpc>
              <a:buClr>
                <a:srgbClr val="FFFF00"/>
              </a:buClr>
            </a:pPr>
            <a:endPar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29894611"/>
      </p:ext>
    </p:extLst>
  </p:cSld>
  <p:clrMapOvr>
    <a:overrideClrMapping bg1="lt1" tx1="dk1" bg2="lt2" tx2="dk2" accent1="accent1" accent2="accent2" accent3="accent3" accent4="accent4" accent5="accent5" accent6="accent6" hlink="hlink" folHlink="folHlink"/>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Τα Μέτρα των Κρατών - Μελών της Ευρωπαϊκής </a:t>
            </a:r>
            <a:r>
              <a:rPr lang="el-GR" b="1"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Ενωσης</a:t>
            </a:r>
            <a:endPar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309389" y="736600"/>
            <a:ext cx="6934975"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Μπορεί να διακρίνει κανείς πέντε δυνατότητες κρατικής ρύθμισης των τυχερών παιγνιδιών κατά βαθμίδα αυστηρότητας:</a:t>
            </a:r>
          </a:p>
          <a:p>
            <a:pPr marL="360363" lvl="1">
              <a:lnSpc>
                <a:spcPct val="120000"/>
              </a:lnSpc>
              <a:buClr>
                <a:srgbClr val="FFFF00"/>
              </a:buCl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   Απόλυτη απαγόρευση.</a:t>
            </a:r>
          </a:p>
          <a:p>
            <a:pPr marL="360363" lvl="1">
              <a:lnSpc>
                <a:spcPct val="120000"/>
              </a:lnSpc>
              <a:buClr>
                <a:srgbClr val="FFFF00"/>
              </a:buCl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   Κρατικό Μονοπώλιο.</a:t>
            </a:r>
          </a:p>
          <a:p>
            <a:pPr marL="360363" lvl="1">
              <a:lnSpc>
                <a:spcPct val="120000"/>
              </a:lnSpc>
              <a:buClr>
                <a:srgbClr val="FFFF00"/>
              </a:buCl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3.   Κρατικά ελεγχόμενη παροχή αδειών κατόπιν ελέγχου σκοπιμότητας.</a:t>
            </a:r>
          </a:p>
          <a:p>
            <a:pPr marL="360363" lvl="1">
              <a:lnSpc>
                <a:spcPct val="120000"/>
              </a:lnSpc>
              <a:buClr>
                <a:srgbClr val="FFFF00"/>
              </a:buCl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4.   Παροχή αδειών κατόπιν ελέγχου νομιμότητας.</a:t>
            </a:r>
          </a:p>
          <a:p>
            <a:pPr marL="360363" lvl="1">
              <a:lnSpc>
                <a:spcPct val="120000"/>
              </a:lnSpc>
              <a:buClr>
                <a:srgbClr val="FFFF00"/>
              </a:buCl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5.   Απόλυτη ελευθερία παροχής υπηρεσιών τυχερών παιγνιδιών.</a:t>
            </a:r>
          </a:p>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Γεγονός είναι πάντως ότι σήμερα, στα περισσότερα κράτη μέλη της Ένωσης, τα τυχερά και χρηματικά παιγνίδια αποτελούν αντικείμενο περιοριστικής ρύθμισης. Η περιοριστική αυτή ρύθμιση λαμβάνει συνήθως τη μορφή της καταρχήν απαγόρευσης των τυχερών και χρηματικών παιγνιδιών, συνοδευόμενης από ειδικές παρεκκλίσεις. Η εκμετάλλευση τυχερού και χρηματικού παιγνιδιού από ιδιωτικό φορέα, όταν αυτή προβλέπεται, εξαρτάται από τη λήψη άδειας από την αρμόδια αρχή και όσον αφορά στον αριθμό των φορέων στους οποίους επιτρέπεται η εκμετάλλευση ενός συγκεκριμένου παιγνιδιού, συνήθως ισχύει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numerus</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clausus</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Σε πολλά κράτη μέλη, η εκμετάλλευση τυχερών και χρηματικών παιγνιδιών μπορεί επίσης να αποτελέσει αντικείμενο αποκλειστικού δικαιώματος το οποίο παραχωρείται σε κρατικό οργανισμό, όπως συμβαίνει στην Πορτογαλία ή σε ιδιωτικό φορέα, όπως συμβαίνει στην Ελλάδα. Οι ισχύουσες ρυθμίσεις στα κράτη μέλη διαφέρουν, συνεπώς, σημαντικά μεταξύ τους. Το ίδιο παιγνίδι μπορεί, συνεπώς, να επιτρέπεται σε ένα κράτος μέλος και σε κάποιο άλλο να απαγορεύεται ή να αντιμετωπίζεται διαφορετικά.</a:t>
            </a:r>
          </a:p>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Τέλος, η φορολογική μεταχείριση των τυχερών και χρηματικών παιγνιδιών διαφέρει πολύ από το ένα κράτος μέλος στο άλλο, καθόσον σε μερικά κράτη μέλη τα κέρδη από την εκμετάλλευση των παιγνιδιών αυτών διατίθενται, για σκοπούς γενικού συμφέροντος. Ομοίως, το μερίδιο των κερδών, που διανέμονται στους παίκτες ποικίλλει σημαντικά.</a:t>
            </a:r>
          </a:p>
        </p:txBody>
      </p:sp>
    </p:spTree>
    <p:extLst>
      <p:ext uri="{BB962C8B-B14F-4D97-AF65-F5344CB8AC3E}">
        <p14:creationId xmlns:p14="http://schemas.microsoft.com/office/powerpoint/2010/main" val="2112833321"/>
      </p:ext>
    </p:extLst>
  </p:cSld>
  <p:clrMapOvr>
    <a:overrideClrMapping bg1="lt1" tx1="dk1" bg2="lt2" tx2="dk2" accent1="accent1" accent2="accent2" accent3="accent3" accent4="accent4" accent5="accent5" accent6="accent6" hlink="hlink" folHlink="folHlink"/>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Τα Μέτρα των Κρατών - Μελών της Ευρωπαϊκής </a:t>
            </a:r>
            <a:r>
              <a:rPr lang="el-GR" b="1"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Ενωσης</a:t>
            </a:r>
            <a:endPar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309389" y="736600"/>
            <a:ext cx="6934975"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Παρόλα αυτά τα τυχερά παιγνίδια γνώρισαν τα τελευταία έτη σημαντική ανάπτυξη. Αντιπροσωπεύουν πλέον μια οικονομική δραστηριότητα μέσα στην αγορά, που μπορεί να χαρακτηριστεί σημαντική. Πράγματι, αφενός, συνεπάγονται για τους οργανισμούς που τα εκμεταλλεύονται πολύ υψηλά έσοδα, αφετέρου δε, αντιπροσωπεύουν υψηλό αριθμό θέσεων εργασίας στα διάφορα κράτη μέλη. Τα κράτη μέλη διαθέτουν τη δυνατότητα να αποφασίζουν, ότι από τα έσοδα αυτά δε θα πρέπει να επωφελούνται ιδιωτικά συμφέροντα.</a:t>
            </a:r>
          </a:p>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 ΔΕΕ δέχεται στις αποφάσεις του στις υποθέσεις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Schindler</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Laara</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κ.λπ.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και</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Zenatti</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ότι</a:t>
            </a:r>
            <a:r>
              <a:rPr lang="el-GR" sz="1600" i="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«οι ηθικής, θρησκευτικής ή πολιτιστικής φύσεως ιδιομορφίες, καθώς και οι ηθικώς και οικονομικώς επιζήμιες, για το άτομο και την κοινωνία, συνέπειες των παιγνίων και των στοιχημάτων, θα μπορούσαν να δικαιολογήσουν την αναγνώριση υπέρ των εθνικών αρχών επαρκούς εξουσίας εκτιμήσεως προκειμένου να καθορίζουν τις απαιτήσεις που συνεπάγεται η προστασία των καταναλωτών και της κοινωνικής τάξεως».</a:t>
            </a:r>
            <a:endPar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50575323"/>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15310" y="116578"/>
            <a:ext cx="6940896" cy="4956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 sz="2400"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 Αθλητισμός στην Οικονομία της Αγοράς</a:t>
            </a:r>
            <a:endParaRPr lang="el" sz="28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315310" y="612200"/>
            <a:ext cx="6940896" cy="9772204"/>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Προκειμένου να ρυθμιστούν οι αθλητικές δραστηριότητες, ορισμένες κοινές νομικές διατάξεις και οικονομικοί κανόνες πρέπει κάποιες φορές να τροποποιηθούν και κάποιες άλλες να </a:t>
            </a:r>
            <a:r>
              <a:rPr lang="el-GR" sz="20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απορρίφθούν</a:t>
            </a: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ολοκληρωτικά.</a:t>
            </a:r>
          </a:p>
          <a:p>
            <a:pPr marL="342900" indent="-342900">
              <a:lnSpc>
                <a:spcPct val="120000"/>
              </a:lnSpc>
              <a:buClr>
                <a:srgbClr val="FFFF00"/>
              </a:buClr>
              <a:buFont typeface="Wingdings" panose="05000000000000000000" pitchFamily="2" charset="2"/>
              <a:buChar char="§"/>
            </a:pPr>
            <a:endPar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36381249"/>
      </p:ext>
    </p:extLst>
  </p:cSld>
  <p:clrMapOvr>
    <a:overrideClrMapping bg1="lt1" tx1="dk1" bg2="lt2" tx2="dk2" accent1="accent1" accent2="accent2" accent3="accent3" accent4="accent4" accent5="accent5" accent6="accent6" hlink="hlink" folHlink="folHlink"/>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Συμπεράσματα</a:t>
            </a:r>
          </a:p>
        </p:txBody>
      </p:sp>
      <p:sp>
        <p:nvSpPr>
          <p:cNvPr id="3" name="Rectangle 2"/>
          <p:cNvSpPr/>
          <p:nvPr/>
        </p:nvSpPr>
        <p:spPr>
          <a:xfrm>
            <a:off x="309389" y="736600"/>
            <a:ext cx="6934975"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Οι διαφορετικές κρατικές ρυθμίσεις στον ευρωπαϊκό χώρο σχετικά με τα τυχερά παιγνίδια θα δικαιολογούσαν τη δημιουργία ενός εναρμονισμένου θεσμικού πλαισίου μέσω μιας οδηγίας της Ε.Ε.. Οι οδηγίες όμως, που θα μπορούσαν να ρυθμίσουν το θέμα ρητά εξαιρούν τα τυχερά παιγνίδια.</a:t>
            </a:r>
          </a:p>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 ΔΕΕ έχει κρίνει ότι απαγορεύεται οποιοδήποτε εθνικό μέτρο ενδέχεται να παρακωλύσει ή να καταστήσει λιγότερο ελκυστική την άσκηση, από τους υπηκόους των κρατών μελών της Κοινότητας, των θεμελιωδών ελευθεριών, που εξασφαλίζονται από τη Συνθήκη εκτός εάν το εν λόγω μέτρο επιδιώκει θεμιτό σκοπό συμβιβαζόμενο με τη Συνθήκη και δικαιολογείται από επιτακτικούς λόγους γενικού συμφέροντος. Ακόμα όμως και στην περίπτωση αυτή, θα πρέπει η εφαρμογή της οικείας εθνικής ρύθμισης να είναι κατάλληλη για την επίτευξη του επιδιωκόμενου σκοπού και να μην είναι δεσμευτική πέραν του βαθμού, που είναι αναγκαίο για την επίτευξη του σκοπού αυτού.</a:t>
            </a:r>
          </a:p>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Ενώπιον του ΔΕΕ έχουν τεθεί διάφορες υποθέσεις που αφορούν στα τυχερά παιγνίδια. Στις αποφάσεις του δεν παραλείπει να αναφέρει ότι κρατικά μέτρα, που περιορίζουν τα τυχερά παιγνίδια θεωρούνται καταρχήν περιορισμοί της ελευθερίας εγκατάστασης και της ελευθερίας παροχής υπηρεσιών και κατόπιν εξετάζει αν υπάρχουν λόγοι, ώστε να δικαιολογούνται οι περιορισμοί αυτοί.</a:t>
            </a:r>
          </a:p>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Τα κράτη μέλη διαθέτουν μιας ευρείας έκτασης διακριτική ευχέρεια σε ότι αφορά στον τρόπο που θα ρυθμίσουν (θα περιορίσουν) την παροχή υπηρεσιών τυχερών παιγνιδιών. Τα περισσότερα κράτη έχουν επιλέξει τη θέσπιση ενός ελεγχόμενου ολιγοπωλίου, ενώ υπάρχουν και κράτη, όπως η Ελλάδα και η Πορτογαλία, που επιβάλλουν μονοπώλιο.</a:t>
            </a:r>
          </a:p>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 κατά πόσο αυτό αντιβαίνει στον κανόνα της ελεύθερης παροχής υπηρεσιών και εγκατάστασης, θα κρίνεται βάσει της αρχής της αναλογικότητας. Σύμφωνα με την αρχή αυτή ένα περιοριστικό της ελευθερίας παροχής υπηρεσιών μέτρο, πρέπει να είναι πρόσφορο και να είναι αναγκαίο, δηλαδή δε θα πρέπει να υπάρχει κάποιο άλλο λιγότερο περιοριστικό της ελευθερίας αυτής μέτρο, που να είναι ικανό να επιτύχει τον ίδιο στόχο.</a:t>
            </a:r>
          </a:p>
        </p:txBody>
      </p:sp>
    </p:spTree>
    <p:extLst>
      <p:ext uri="{BB962C8B-B14F-4D97-AF65-F5344CB8AC3E}">
        <p14:creationId xmlns:p14="http://schemas.microsoft.com/office/powerpoint/2010/main" val="772192377"/>
      </p:ext>
    </p:extLst>
  </p:cSld>
  <p:clrMapOvr>
    <a:overrideClrMapping bg1="lt1" tx1="dk1" bg2="lt2" tx2="dk2" accent1="accent1" accent2="accent2" accent3="accent3" accent4="accent4" accent5="accent5" accent6="accent6" hlink="hlink" folHlink="folHlink"/>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Συμπεράσματα</a:t>
            </a:r>
          </a:p>
        </p:txBody>
      </p:sp>
      <p:sp>
        <p:nvSpPr>
          <p:cNvPr id="3" name="Rectangle 2"/>
          <p:cNvSpPr/>
          <p:nvPr/>
        </p:nvSpPr>
        <p:spPr>
          <a:xfrm>
            <a:off x="309389" y="736600"/>
            <a:ext cx="6934975"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Ανακύπτει λοιπόν το ερώτημα, αν ο ίδιος στόχος που επιδιώκεται με την επιβολή μονοπωλίου στα τυχερά παιγνίδια σε ένα κράτος μέλος δε θα μπορούσε να επιτευχθεί εξίσου καλά και με την επιβολή ολιγοπωλίου.</a:t>
            </a:r>
          </a:p>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Φαίνεται όμως από την απόφαση του ΔΕΕ στην υπόθεση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Bwin</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Liga</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ότι δεν αντιβαίνει στην αρχή της αναλογικότητας να θεσπίζει ένα κράτος μέλος ακόμη και μονοπώλιο στην παροχή υπηρεσιών τυχερών παιγνιδιών. Εν τούτοις δεν πρέπει να λησμονεί κανείς, ότι η υπόθεση αφορούσε μονοπώλιο ανατεθέν σε νομικό πρόσωπο, που σύμφωνα με το καταστατικό του είναι «νομικό πρόσωπο διοικητικής δημοσίας ωφέλειας», δηλαδή νομικό πρόσωπο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επιδιώκον</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μη κερδοσκοπικούς σκοπούς και σκοπούς γενικού συμφέροντος, στο οποίο έχουν χορηγηθεί «εξουσίες Διοικητικής Δημόσιας Αρχής». Το συγκεκριμένο αυτό νομικό αυτό πρόσωπο στην Πορτογαλία αποτελεί ίδρυμα κοινωνικής αλληλεγγύης, που ιδρύθηκε το 1498. Αφιέρωσε ανέκαθεν τη δραστηριότητά του όχι μόνο στο κοινωνικό έργο παροχής βοήθειας προς τους μη προνομιούχους αλλά και στον περιορισμό της εξάπλωσης των τυχερών παιγνιδιών.</a:t>
            </a:r>
          </a:p>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Συμπεραίνει κανείς λοιπόν, ότι πολύ δύσκολα θα συμβιβαζόταν με το σκεπτικό της απόφασης αυτής ένα καθεστώς μονοπωλίου, που θα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ανετίθετο</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σε ιδιωτική κερδοσκοπική εταιρεία, όπως συμβαίνει σε άλλες ευρωπαϊκές χώρες.</a:t>
            </a:r>
          </a:p>
        </p:txBody>
      </p:sp>
    </p:spTree>
    <p:extLst>
      <p:ext uri="{BB962C8B-B14F-4D97-AF65-F5344CB8AC3E}">
        <p14:creationId xmlns:p14="http://schemas.microsoft.com/office/powerpoint/2010/main" val="2415892096"/>
      </p:ext>
    </p:extLst>
  </p:cSld>
  <p:clrMapOvr>
    <a:overrideClrMapping bg1="lt1" tx1="dk1" bg2="lt2" tx2="dk2" accent1="accent1" accent2="accent2" accent3="accent3" accent4="accent4" accent5="accent5" accent6="accent6" hlink="hlink" folHlink="folHlink"/>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Εφαρμογή της Αρχής της Αναλογικότητας</a:t>
            </a:r>
          </a:p>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στα Αθλητικά Στοιχήματα (</a:t>
            </a:r>
            <a:r>
              <a:rPr lang="el-GR" b="1"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Zenatti</a:t>
            </a: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b="1"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Gambelli</a:t>
            </a: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p:txBody>
      </p:sp>
      <p:sp>
        <p:nvSpPr>
          <p:cNvPr id="3" name="Rectangle 2"/>
          <p:cNvSpPr/>
          <p:nvPr/>
        </p:nvSpPr>
        <p:spPr>
          <a:xfrm>
            <a:off x="309389" y="736600"/>
            <a:ext cx="6934975"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 ΔΕΕ ακολούθησε την ίδια πολιτική της παροχής μεγάλης ελευθερίας δράσης και στην απόφασή του στην υπόθεση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Zenatti</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Η απόφαση αυτή ήταν η πρώτη που αφορούσε τον αθλητισμό. Στην περίπτωση αυτή όμως η αρχή της αναλογικότητας δεν υπονοείται απλώς σε μια παράγραφο της απόφασης αλλά αναφέρεται ξεκάθαρα.</a:t>
            </a:r>
          </a:p>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 ΔΕΕ στην υπόθεση αυτή διευκρίνισε, ότι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οι διατάξεις της Συνθήκης σχετικά με την ελεύθερη παροχή υπηρεσιών δεν απαγορεύουν εθνική νομοθεσία, η οποία επιφυλάσσει σε ορισμένους οργανισμούς το δικαίωμα της συλλογής των στοιχημάτων επί αθλητικών γεγονότων, εφόσον η οικεία νομοθεσία δικαιολογείται πράγματι από στόχους κοινωνικής πολιτικής προς περιορισμό των επιβλαβών συνεπειών παρόμοιων δραστηριοτήτων και εφόσον οι περιορισμοί που επιβάλλει δεν είναι δυσανάλογοι σε σχέση με αυτούς τους στόχους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Επομένως εκτός από τους λόγους δημοσίου συμφέροντος, που πρέπει να υπάρχουν θα πρέπει να εξετάζεται και το κατά πόσον οι ίδιοι στόχοι δημοσίου συμφέροντος θα μπορούσαν να επιτευχθούν με την επιβολή μικρότερης έκτασης περιορισμών στην ελεύθερη παροχή της υπηρεσίας των τυχερών παιχνιδιών.</a:t>
            </a:r>
          </a:p>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Στην υπόθεση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Gambelli</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πλέον το ΔΕΕ αφού κάνει μια γενική επισκόπηση της σχετικής νομολογίας του μέχρι τη στιγμή εκείνη, κατόπιν αναφέρεται και σε άλλες αποφάσεις του για να επιβεβαιώσει τον κανόνα της αρχής της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αναλογικότητας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ο οποίος πρέπει να λαμβάνεται υπόψη κατά τη θέσπιση περιορισμών στην ελευθερία παροχής υπηρεσιών και ελευθερία εγκατάστασης. Διευκρινίζει δηλαδή, ότι οι περιορισμοί, που μπορεί να επιβάλει ένα κράτος μέλος για τους προαναφερθέντες λόγους δημοσίου συμφέροντος θα πρέπει:</a:t>
            </a:r>
          </a:p>
          <a:p>
            <a:pPr marL="360363" lvl="1">
              <a:lnSpc>
                <a:spcPct val="120000"/>
              </a:lnSpc>
              <a:buClr>
                <a:srgbClr val="FFFF00"/>
              </a:buCl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να δικαιολογούνται από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επιτακτικούς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λόγους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γενικού συμφέροντος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360363" lvl="1">
              <a:lnSpc>
                <a:spcPct val="120000"/>
              </a:lnSpc>
              <a:buClr>
                <a:srgbClr val="FFFF00"/>
              </a:buCl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να είναι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πρόσφοροι</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για την επίτευξη του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επιδιωκομένου</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σκοπού</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και</a:t>
            </a:r>
          </a:p>
          <a:p>
            <a:pPr marL="360363" lvl="1">
              <a:lnSpc>
                <a:spcPct val="120000"/>
              </a:lnSpc>
              <a:buClr>
                <a:srgbClr val="FFFF00"/>
              </a:buCl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να μην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βαίνουν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πέραν του αναγκαίου ορίου</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για την επίτευξη του σκοπού αυτού.</a:t>
            </a:r>
          </a:p>
          <a:p>
            <a:pPr marL="342900" indent="-342900">
              <a:lnSpc>
                <a:spcPct val="120000"/>
              </a:lnSpc>
              <a:buClr>
                <a:srgbClr val="FFFF00"/>
              </a:buClr>
              <a:buFont typeface="Wingdings" panose="05000000000000000000" pitchFamily="2" charset="2"/>
              <a:buChar char="§"/>
            </a:pPr>
            <a:endPar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83216141"/>
      </p:ext>
    </p:extLst>
  </p:cSld>
  <p:clrMapOvr>
    <a:overrideClrMapping bg1="lt1" tx1="dk1" bg2="lt2" tx2="dk2" accent1="accent1" accent2="accent2" accent3="accent3" accent4="accent4" accent5="accent5" accent6="accent6" hlink="hlink" folHlink="folHlink"/>
  </p:clrMapOvr>
</p:sld>
</file>

<file path=ppt/slides/slide4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Εξειδίκευση των Όρων</a:t>
            </a:r>
          </a:p>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της Αρχής της Αναλογικότητας (</a:t>
            </a:r>
            <a:r>
              <a:rPr lang="el-GR" b="1"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Gambelli</a:t>
            </a: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p:txBody>
      </p:sp>
      <p:sp>
        <p:nvSpPr>
          <p:cNvPr id="3" name="Rectangle 2"/>
          <p:cNvSpPr/>
          <p:nvPr/>
        </p:nvSpPr>
        <p:spPr>
          <a:xfrm>
            <a:off x="309389" y="736600"/>
            <a:ext cx="6934975"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Διευκρινίζοντας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το ΔΕΕ την εφαρμογή των δύο πρώτων από τα ανωτέρω στοιχεία της αρχής της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αναλογικότητας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θεσπίζει και ορισμένες επιπλέον προϋποθέσεις.</a:t>
            </a:r>
            <a:endParaRPr lang="en-US"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Θεσπίζει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μια</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γενική προϋπόθεση</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που θα πρέπει να εξετάζεται μετά τη διαπίστωση των όρων της αρχής της αναλογικότητας και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δύο ειδικές προϋποθέσεις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που θα πρέπει να εξετάζονται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ταυτόχρονα</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με τον πρώτο και το δεύτερο από τους όρους της αρχής της αναλογικότητας.</a:t>
            </a:r>
          </a:p>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a:t>
            </a:r>
            <a:r>
              <a:rPr lang="el-GR" sz="1600" u="sng"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γενική προϋπόθεση</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έγκειται στο ότι οι προβλεπόμενοι από τη νομοθεσία του κράτους μέλους περιορισμοί πρέπει να επιβάλλονται αδιακρίτως, υπό την έννοια ότι πρέπει να εφαρμόζονται με τον ίδιο τρόπο και με τα ίδια κριτήρια στους επιχειρηματίες, που είναι εγκατεστημένοι στη χώρα αυτή καθώς και σε εκείνους που προέρχονται από άλλα κράτη μέλη. Στην περίπτωση αυτή ανακύπτει το ερώτημα, ποια μπορεί να είναι η σημασία του κριτηρίου αυτού όταν μιλάμε για κράτη-μέλη, όπου οι υπηρεσίες τυχερών παιγνίων παρέχονται μονοπωλιακά από το κράτος.</a:t>
            </a:r>
          </a:p>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Όσον αφορά στον πρώτο από τους όρους της αρχής της αναλογικότητας, ενώ τα μέτρα πρέπει να δικαιολογούνται από επιτακτικούς λόγους γενικού συμφέροντος εντούτοις, εφόσον οι αρχές κράτους μέλους ενισχύουν και ενθαρρύνουν τους καταναλωτές να μετέχουν σε λαχειοφόρες αγορές, σε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τυχηρά</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παίγνια και σε παίγνια στοιχημάτων με σκοπό την άντληση οφέλους για το δημόσιο ταμείο, οι αρχές του εν λόγω κράτους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δεν</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μπορούν να επικαλούνται τη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δημόσια κοινωνική τάξη</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προς δικαιολόγηση των περιορισμών.</a:t>
            </a:r>
          </a:p>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Τέλος στην υπόθεση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Gambelli</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το ΔΕΕ έκρινε σχετικά με το δεύτερο από τους όρους της αρχής της αναλογικότητας, ότι ενώ οι περιορισμοί της δραστηριότητας των παιγνίων πρέπει να είναι πρόσφοροι προς διασφάλιση της επιτεύξεως αυτών των σκοπών δημοσίου συμφέροντος, εντούτοις οι περιορισμοί αυτοί πρέπει να συμβάλλουν στον περιορισμό της δραστηριότητας των στοιχημάτων κατά τρόπο συνεπή και συστηματικό.</a:t>
            </a:r>
          </a:p>
        </p:txBody>
      </p:sp>
    </p:spTree>
    <p:extLst>
      <p:ext uri="{BB962C8B-B14F-4D97-AF65-F5344CB8AC3E}">
        <p14:creationId xmlns:p14="http://schemas.microsoft.com/office/powerpoint/2010/main" val="683843686"/>
      </p:ext>
    </p:extLst>
  </p:cSld>
  <p:clrMapOvr>
    <a:overrideClrMapping bg1="lt1" tx1="dk1" bg2="lt2" tx2="dk2" accent1="accent1" accent2="accent2" accent3="accent3" accent4="accent4" accent5="accent5" accent6="accent6" hlink="hlink" folHlink="folHlink"/>
  </p:clrMapOvr>
</p:sld>
</file>

<file path=ppt/slides/slide4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Εξειδίκευση των Λοιπών Όρων</a:t>
            </a:r>
          </a:p>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του Κανόνα (</a:t>
            </a:r>
            <a:r>
              <a:rPr lang="el-GR" b="1"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Lindman</a:t>
            </a: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b="1"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Placanica</a:t>
            </a: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p:txBody>
      </p:sp>
      <p:sp>
        <p:nvSpPr>
          <p:cNvPr id="3" name="Rectangle 2"/>
          <p:cNvSpPr/>
          <p:nvPr/>
        </p:nvSpPr>
        <p:spPr>
          <a:xfrm>
            <a:off x="309389" y="736600"/>
            <a:ext cx="6934975"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Εκτός όμως από τους όρους της αρχής της αναλογικότητας υπήρχαν και άλλοι όροι στον κανόνα, που είχε τεθεί μέχρι την υπόθεση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Gambelli</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και χρειάζονταν περαιτέρω διευκρίνιση. Καταρχήν οι όροι γενικότερου συμφέροντος, που επικαλούνταν τα κράτη-μέλη δεν μπορούσαν να είναι ασαφείς και το ΔΕΕ έπρεπε να πιέσει τα κράτη-μέλη να διευκρινίζουν τους λόγους αυτούς, που επικαλούνταν αόριστα για να επιβάλλουν περιορισμούς στην ελευθερία παροχής υπηρεσιών τυχερών παιγνιδιών.</a:t>
            </a:r>
          </a:p>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Στην υπόθεση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Lindman</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βρήκε την ευκαιρία να ασχοληθεί με το θέμα αυτό. Έτσι το ΔΕΕ έκρινε, ότι οι δικαιολογητικοί λόγοι, που μπορούν να προβληθούν από ένα κράτος μέλος πρέπει να συνοδεύονται από ανάλυση της σκοπιμότητας και της αναλογικότητας του περιοριστικού μέτρου που λαμβάνεται από το κράτος μέλος αυτό.</a:t>
            </a:r>
          </a:p>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Κατόπιν έκρινε, ότι δεν αρκούν οι αόριστοι ισχυρισμοί του κράτους-μέλους περί λόγων δημοσίου συμφέροντος αλλά απαιτούνται πιο συγκεκριμένα στοιχεία, που τεκμηριώνουν τη σοβαρότητα των κινδύνων από τα τυχερά παιχνίδια και την ύπαρξη ιδιαίτερης συνάφειας μεταξύ των κινδύνων αυτών και της συμμετοχής των υπηκόων του οικείου κράτους μέλους σε λαχειοφόρους αγορές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διοργανούμενες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σε άλλα κράτη μέλη.</a:t>
            </a:r>
          </a:p>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Όμως, όπως φάνηκε από την υπόθεση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Gambelli</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η γενική προϋπόθεση, που το ΔΕΕ δέχθηκε ως απαραίτητη, ότι δηλαδή οι προβλεπόμενοι από τη νομοθεσία του κράτους-μέλους περιορισμοί πρέπει να εφαρμόζονται με τον ίδιο τρόπο και με τα ίδια κριτήρια στους επιχειρηματίες, που είναι εγκατεστημένοι στη χώρα αυτή καθώς και σε εκείνους που προέρχονται από άλλα κράτη μέλη, δε θα έχει κανένα νόημα σε κράτη-μέλη όπου οι υπηρεσίες τυχερών παιγνίων παρέχονται μονοπωλιακά από το κράτος.</a:t>
            </a:r>
          </a:p>
          <a:p>
            <a:pPr>
              <a:lnSpc>
                <a:spcPct val="120000"/>
              </a:lnSpc>
              <a:buClr>
                <a:srgbClr val="FFFF00"/>
              </a:buClr>
            </a:pPr>
            <a:endPar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46682718"/>
      </p:ext>
    </p:extLst>
  </p:cSld>
  <p:clrMapOvr>
    <a:overrideClrMapping bg1="lt1" tx1="dk1" bg2="lt2" tx2="dk2" accent1="accent1" accent2="accent2" accent3="accent3" accent4="accent4" accent5="accent5" accent6="accent6" hlink="hlink" folHlink="folHlink"/>
  </p:clrMapOvr>
</p:sld>
</file>

<file path=ppt/slides/slide4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Εξειδίκευση των Λοιπών Όρων</a:t>
            </a:r>
          </a:p>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του Κανόνα (</a:t>
            </a:r>
            <a:r>
              <a:rPr lang="el-GR" b="1"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Lindman</a:t>
            </a: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b="1"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Placanica</a:t>
            </a: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p:txBody>
      </p:sp>
      <p:sp>
        <p:nvSpPr>
          <p:cNvPr id="3" name="Rectangle 2"/>
          <p:cNvSpPr/>
          <p:nvPr/>
        </p:nvSpPr>
        <p:spPr>
          <a:xfrm>
            <a:off x="309389" y="736600"/>
            <a:ext cx="6934975"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υπόθεση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Placanica</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εκ πρώτης όψεως φαίνεται να σηματοδοτεί το τέλος των κρατικών μονοπωλίων στα τυχερά παίγνια. Αυτό όμως δεν είναι ορθό. Το ΔΕΕ έκρινε βέβαια αρνητικά μια κρατική ρύθμιση, που επέβαλε τη διαδικασία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αδειοδότησης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σε επιχειρηματίες, που επιθυμούν να παράσχουν υπηρεσίες τυχερών παιγνίων, την απόφασή του όμως τη στήριξε στο γεγονός, ότι η κρατική ρύθμιση χρησιμοποιώντας ως επιχείρημα λόγους γενικού συμφέροντος προχώρησε πλέον του αναγκαίου μέτρου στην επιβολή πολύ αυστηρών περιορισμών, ενώ το ίδιο γενικό συμφέρον μπορούσε να προστατευθεί και με λιγότερο αυστηρούς περιορισμούς.</a:t>
            </a:r>
          </a:p>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Έτσι το κράτος μέλος αποκλείοντας για λόγους διαφάνειας όλες τις κεφαλαιουχικές εταιρείες από τη δυνατότητα λήψης άδειας παραβίασε την αρχή της αναλογικότητας.</a:t>
            </a:r>
          </a:p>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Εκ πρώτης όψεως λοιπόν αφού το ΔΕΕ στην απόφαση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Placanica</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δεν απέκλεισε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expressis</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verbis</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τα μονοπώλια παροχής υπηρεσιών τυχερών παιγνίων</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αυτό σημαίνει άραγε ότι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κάθε κράτος-μέλος διατηρεί το δικαίωμα</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επικαλούμενο λόγους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γενικού-δημοσίου συμφέροντος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ακόμη και να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εγκαθιδρύει μονοπώλια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στη δραστηριότητα της παροχής των υπηρεσιών αυτών; Η εφαρμογή της αρχής της αναλογικότητας μπορεί να συμβιβαστεί με κάτι τέτοιο;</a:t>
            </a:r>
          </a:p>
        </p:txBody>
      </p:sp>
    </p:spTree>
    <p:extLst>
      <p:ext uri="{BB962C8B-B14F-4D97-AF65-F5344CB8AC3E}">
        <p14:creationId xmlns:p14="http://schemas.microsoft.com/office/powerpoint/2010/main" val="4086115373"/>
      </p:ext>
    </p:extLst>
  </p:cSld>
  <p:clrMapOvr>
    <a:overrideClrMapping bg1="lt1" tx1="dk1" bg2="lt2" tx2="dk2" accent1="accent1" accent2="accent2" accent3="accent3" accent4="accent4" accent5="accent5" accent6="accent6" hlink="hlink" folHlink="folHlink"/>
  </p:clrMapOvr>
</p:sld>
</file>

<file path=ppt/slides/slide4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Κρατικά και Ιδιωτικά Μονοπώλια (</a:t>
            </a:r>
            <a:r>
              <a:rPr lang="el-GR" b="1"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Santa</a:t>
            </a: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b="1"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Casa</a:t>
            </a: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b="1"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Markus</a:t>
            </a: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b="1"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Stoss</a:t>
            </a: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p:txBody>
      </p:sp>
      <p:sp>
        <p:nvSpPr>
          <p:cNvPr id="3" name="Rectangle 2"/>
          <p:cNvSpPr/>
          <p:nvPr/>
        </p:nvSpPr>
        <p:spPr>
          <a:xfrm>
            <a:off x="309389" y="736600"/>
            <a:ext cx="6934975"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Στα παραπάνω ερωτήματα το ΔΕΕ είχε την ευκαιρία να απαντήσει με δύο αποφάσεις του.</a:t>
            </a:r>
          </a:p>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Καταρχήν στην υπόθεση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Santa</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Casa</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Bwin</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Liga</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το ΔΕΕ έκρινε ότι, όταν ο παράνομος τζόγος φτάνει να αποτελεί ένα σημαντικό πρόβλημα σε μια χώρα, ένα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σύστημα παροχής αδειών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μπορεί να αποτελεί έναν αποτελεσματικό μηχανισμό για να ελέγχει τους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παρόχους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υπηρεσιών τυχερών παιγνιδιών προς το σκοπό της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αποτροπής του κοινού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από το να στραφεί προς το παράνομο κύκλωμα παροχής των υπηρεσιών αυτών. Το επιχείρημα αυτό πάντως μέχρι την απόφαση στην υπόθεση αυτή είχε χρησιμοποιηθεί μόνο για την επιβολή ενός συστήματος παροχής αδειών και όχι για την επιβολή και ενός κρατικού μονοπωλίου. Ο Γενικός Εισαγγελέας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Bot</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όμως στην εισήγησή του προς το ΔΕΕ για την υπόθεση αυτή χρησιμοποίησε το ίδιο επιχείρημα και τελικώς το ΔΕΕ το έκανε δεκτό.</a:t>
            </a:r>
          </a:p>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Επομένως η παρούσα απόφαση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εξειδικεύει-ερμηνεύει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την προγενέστερη νομολογία του ΔΕΕ κατά την έννοια, ότι δεν αφορά τη νομιμοποίηση μόνο ενός συστήματος απλά περιοριστικής ρύθμισης των τυχερών παιγνιδιών, που προβλέπει την παροχή αδειών αλλά ακόμη και ενός συστήματος επιβολής κρατικού μονοπωλίου στα τυχερά παιγνίδια.</a:t>
            </a:r>
          </a:p>
          <a:p>
            <a:pPr marL="342900" indent="-342900">
              <a:lnSpc>
                <a:spcPct val="120000"/>
              </a:lnSpc>
              <a:buClr>
                <a:srgbClr val="FFFF00"/>
              </a:buClr>
              <a:buFont typeface="Wingdings" panose="05000000000000000000" pitchFamily="2" charset="2"/>
              <a:buChar char="§"/>
            </a:pP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To</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ΔΕΕ στην υπόθεση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Markus</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Stoss</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βασιζόμενο καταρχήν στο ότι κάθε κράτος μέλος μπορεί να θεωρεί ότι, στο πλαίσιο της διακριτικής ευχέρειας που διαθέτει, η χορήγηση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αποκλειστικών δικαιωμάτων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σε δημόσιο οργανισμό ή σε ιδιωτική επιχείρηση (επί των δραστηριοτήτων της οποίας οι δημόσιες αρχές είναι σε θέση να ασκήσουν συστηματικό έλεγχο), του επιτρέπει να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ελέγχει κατά αποτελεσματικότερο τρόπο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τους κινδύνους, που εγκυμονεί ο τομέας των τυχερών παιγνίων και να επιδιώκει το θεμιτό σκοπό αποτροπής της ενθάρρυνσης υποβολής των πολιτών σε υπερβολικά υψηλές δαπάνες για παίγνια και της καταστολής της εξάρτησης από αυτά.</a:t>
            </a:r>
          </a:p>
        </p:txBody>
      </p:sp>
    </p:spTree>
    <p:extLst>
      <p:ext uri="{BB962C8B-B14F-4D97-AF65-F5344CB8AC3E}">
        <p14:creationId xmlns:p14="http://schemas.microsoft.com/office/powerpoint/2010/main" val="3943213810"/>
      </p:ext>
    </p:extLst>
  </p:cSld>
  <p:clrMapOvr>
    <a:overrideClrMapping bg1="lt1" tx1="dk1" bg2="lt2" tx2="dk2" accent1="accent1" accent2="accent2" accent3="accent3" accent4="accent4" accent5="accent5" accent6="accent6" hlink="hlink" folHlink="folHlink"/>
  </p:clrMapOvr>
</p:sld>
</file>

<file path=ppt/slides/slide4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Κρατικά και Ιδιωτικά Μονοπώλια (</a:t>
            </a:r>
            <a:r>
              <a:rPr lang="el-GR" b="1"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Santa</a:t>
            </a: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b="1"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Casa</a:t>
            </a: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b="1"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Markus</a:t>
            </a: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b="1"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Stoss</a:t>
            </a: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p:txBody>
      </p:sp>
      <p:sp>
        <p:nvSpPr>
          <p:cNvPr id="3" name="Rectangle 2"/>
          <p:cNvSpPr/>
          <p:nvPr/>
        </p:nvSpPr>
        <p:spPr>
          <a:xfrm>
            <a:off x="309389" y="736600"/>
            <a:ext cx="6934975"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Επομένως ένα κράτος μέλος μπορεί να θεωρεί, ότι η επιβολή κρατικού ή ακόμη και ιδιωτικού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μονοπωλίου</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μπορεί να διασφαλίζει καλύτερα την προστασία των πολιτών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του από τους κινδύνους των τυχερών παιγνίων σε σχέση με ένα σύστημα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αδειοδότησης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επιχειρηματιών ακόμη και με αυστηρά κριτήρια. Οι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περιορισμοί</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αυτοί όμως (οι οποίοι στηρίζονται σε τέτοιους λόγους καθώς και στην ανάγκη αποτροπής της διατάραξης της κοινωνικής τάξης), είναι και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πρόσφοροι</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προς διασφάλιση της επίτευξης αυτών των σκοπών,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τότε μόνο όταν συμβάλλουν στον περιορισμό της δραστηριότητας των στοιχημάτων κατά τρόπο συνεπή και συστηματικό.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 θεμιτός αυτός σκοπός θεωρείται, ότι επιδιώκεται κατά τρόπο συνεπή και συστηματικό ακόμη κι αν μέσα στο ίδιο κράτος μέλος άλλα τυχερά παίγνια υπόκεινται σε κρατικό μονοπώλιο και άλλα σε σύστημα χορηγήσεως αδειών σε ιδιωτικές επιχειρήσεις.</a:t>
            </a:r>
            <a:endParaRPr lang="en-US"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Συγκεκριμένα, τέτοια απόκλιση μεταξύ νομικών συστημάτων δεν μπορεί, από μόνη της, να επηρεάσει την ικανότητα ενός τέτοιου κρατικού μονοπωλίου να επιτύχει το σκοπό της καταστολής της εξαρτήσεως από τα τυχερά παίγνια και της αποτροπής της ενθάρρυνσης των πολιτών να καταναλώνουν υπερβολικά ποσά στα παίγνια αυτά.</a:t>
            </a:r>
          </a:p>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Πέραν αυτού ειδικά για την περίπτωση της επιβολής κρατικού μονοπωλίου ένα κράτος μέλος διαθέτει ένα επιπλέον επιχείρημα, ότι δηλαδή επιβάλλοντας κρατικό μονοπώλιο και ασκώντας έλεγχο επί του οργανισμού στον οποίο έχει ανατεθεί το μονοπώλιο, διαθέτει πρόσθετα μέσα, που παρέχουν στο κράτος τη δυνατότητα να επηρεάζει τη συμπεριφορά του οργανισμού αυτού εκτός του πλαισίου ρυθμιστικών μηχανισμών και νομικών ελέγχων. Επίσης έχει τη δυνατότητα να διασφαλίζει καλύτερο έλεγχο της προσφοράς τυχερών παιγνίων και καλύτερες εγγυήσεις αποτελεσματικότητας κατά την εφαρμογή της πολιτικής του από ό,τι στην περίπτωση, που οι δραστηριότητες αυτές ασκούνταν από ιδιωτικές επιχειρήσεις</a:t>
            </a:r>
            <a:r>
              <a:rPr lang="en-US"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υπό συνθήκες ανταγωνισμού, ακόμα και αν αυτές οι επιχειρήσεις υπόκεινται σε σύστημα έγκρισης και σε καθεστώς ελέγχου και κυρώσεων.</a:t>
            </a:r>
          </a:p>
        </p:txBody>
      </p:sp>
    </p:spTree>
    <p:extLst>
      <p:ext uri="{BB962C8B-B14F-4D97-AF65-F5344CB8AC3E}">
        <p14:creationId xmlns:p14="http://schemas.microsoft.com/office/powerpoint/2010/main" val="4247338834"/>
      </p:ext>
    </p:extLst>
  </p:cSld>
  <p:clrMapOvr>
    <a:overrideClrMapping bg1="lt1" tx1="dk1" bg2="lt2" tx2="dk2" accent1="accent1" accent2="accent2" accent3="accent3" accent4="accent4" accent5="accent5" accent6="accent6" hlink="hlink" folHlink="folHlink"/>
  </p:clrMapOvr>
</p:sld>
</file>

<file path=ppt/slides/slide4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Κρατικά και Ιδιωτικά Μονοπώλια (</a:t>
            </a:r>
            <a:r>
              <a:rPr lang="el-GR" b="1"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Santa</a:t>
            </a: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b="1"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Casa</a:t>
            </a: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b="1"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Markus</a:t>
            </a: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b="1"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Stoss</a:t>
            </a: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p:txBody>
      </p:sp>
      <p:sp>
        <p:nvSpPr>
          <p:cNvPr id="3" name="Rectangle 2"/>
          <p:cNvSpPr/>
          <p:nvPr/>
        </p:nvSpPr>
        <p:spPr>
          <a:xfrm>
            <a:off x="309389" y="736600"/>
            <a:ext cx="6934975"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Προς επίτευξη μάλιστα του σκοπού αυτού, οι επιχειρήσεις, που ασκούν δραστηριότητες κατόπιν άδειας πρέπει να προσφέρουν μια αξιόπιστη και ταυτόχρονα ελκυστική εναλλακτική επιλογή σε σχέση με μία απαγορευμένη δραστηριότητα. Αυτό μάλιστα μπορεί να σημαίνει την προσφορά ευρέος φάσματος παιγνίων, την εκτεταμένη προβολή των δραστηριοτήτων τους μέσω της διαφημίσεως και τη χρησιμοποίηση σύγχρονων μεθόδων διανομής.</a:t>
            </a:r>
            <a:endParaRPr lang="en-US"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Εντούτοις, πρέπει η διαφήμιση, την οποία ενδεχομένως χρησιμοποιεί ο φορέας του κρατικού μονοπωλίου, να παραμένει ποσοτικά ελεγχόμενη και να περιορίζεται αυστηρώς σε ό,τι απαιτείται προκειμένου να κατευθυνθούν οι καταναλωτές προς τα δίκτυα παιγνίων, που έχουν άδεια. Αυτή η διαφήμιση δε θα πρέπει, αντιθέτως, να αποσκοπεί στην ενίσχυση της φυσικής ροπής των καταναλωτών προς τα παίγνια μέσω της ενθάρρυνσης της ενεργούς συμμετοχής τους σε αυτά, καθιστώντας μεταξύ άλλων κοινότυπα τα παίγνια ή δημιουργώντας μία θετική εικόνα προβάλλοντας το γεγονός, ότι τα πραγματοποιούμενα έσοδα προορίζονται για δραστηριότητες γενικού συμφέροντος, ή ακόμα αυξάνοντας τη δύναμη έλξης των παιγνιδιών μέσω διαφημιστικών μηνυμάτων, που προβάλλουν παραπλανητικά υψηλά κέρδη.</a:t>
            </a:r>
          </a:p>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Εφόσον όμως οι αρχές κράτους μέλους ενισχύουν και ενθαρρύνουν τους καταναλωτές να μετέχουν σε τυχερά παίγνια με σκοπό την άντληση οφέλους για το δημόσιο ταμείο, οι αρχές του εν λόγω κράτους δεν μπορούν κατόπιν να επικαλούνται τη δημόσια κοινωνική τάξη, που απαιτεί τη μείωση των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προσφερομένων</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παιγνίων, προς δικαιολόγηση περιοριστικών μέτρων, ακόμα και αν αυτά αφορούν, αποκλειστικώς δραστηριότητες στοιχημάτων. Ένα κράτος, που έχει επιβάλει μονοπωλιακό σύστημα στα στοιχήματα δεν μπορεί όσον αφορά τα παίγνια σε καζίνο και τις αυτόματες μηχανές παιγνίων, τα οποία εγκυμονούν ακόμη υψηλότερο κίνδυνο εξάρτησης από ό,τι τα στοιχήματα επί αθλητικών εκδηλώσεων, να επιτρέπει ή να ανέχεται πολιτικές επέκτασης της προσφοράς σε</a:t>
            </a:r>
            <a:r>
              <a:rPr lang="en-US"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άλλους χώρους πλην καζίνο, όπως είναι οι λέσχες παιγνίων, εστιατόρια, καφενεία κ.λπ..</a:t>
            </a:r>
          </a:p>
        </p:txBody>
      </p:sp>
    </p:spTree>
    <p:extLst>
      <p:ext uri="{BB962C8B-B14F-4D97-AF65-F5344CB8AC3E}">
        <p14:creationId xmlns:p14="http://schemas.microsoft.com/office/powerpoint/2010/main" val="2368692483"/>
      </p:ext>
    </p:extLst>
  </p:cSld>
  <p:clrMapOvr>
    <a:overrideClrMapping bg1="lt1" tx1="dk1" bg2="lt2" tx2="dk2" accent1="accent1" accent2="accent2" accent3="accent3" accent4="accent4" accent5="accent5" accent6="accent6" hlink="hlink" folHlink="folHlink"/>
  </p:clrMapOvr>
</p:sld>
</file>

<file path=ppt/slides/slide4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Κρατικά και Ιδιωτικά Μονοπώλια (</a:t>
            </a:r>
            <a:r>
              <a:rPr lang="el-GR" b="1"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Santa</a:t>
            </a: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b="1"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Casa</a:t>
            </a: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b="1"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Markus</a:t>
            </a: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b="1"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Stoss</a:t>
            </a: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p:txBody>
      </p:sp>
      <p:sp>
        <p:nvSpPr>
          <p:cNvPr id="3" name="Rectangle 2"/>
          <p:cNvSpPr/>
          <p:nvPr/>
        </p:nvSpPr>
        <p:spPr>
          <a:xfrm>
            <a:off x="309389" y="736600"/>
            <a:ext cx="6934975"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Σύμφωνα με τα ανωτέρω αναφερόμενα, πέραν εκείνων των τυχερών παιγνίων, που εμπίπτουν στο κρατικό μονοπώλιο, οι αρμόδιες αρχές δεν επιτρέπεται να εφαρμόζουν ή να ανέχονται πολιτικές, που αποσκοπούν στην ενθάρρυνση της συμμετοχής σε άλλα εκτός μονοπωλίου παίγνια. Πρέπει και σε αυτά ο σκοπός της πολιτικής να είναι η μείωση των προσφερόμενων παιγνίων και ο περιορισμός των δραστηριοτήτων στον τομέα αυτό κατά συνεκτικό και συστηματικό τρόπο. Διαφορετικά ο σκοπός αποτροπής της ενθαρρύνσεως των πολιτών να δαπανούν υπερβολικά ποσά στα τυχερά παίγνια και καταστολής της εξάρτησης από αυτά, ο οποίος και αποτέλεσε τη βάση για τη σύσταση του εν λόγω μονοπωλίου, δεν μπορεί πλέον να επιδιώκεται αποτελεσματικά μέσω αυτού του μονοπωλίου, κατά τρόπο ώστε να μην μπορεί πλέον να δικαιολογείται (το μονοπώλιο) αυτό βάσει των άρθρων της Συνθήκης ΛΕΕ.</a:t>
            </a:r>
          </a:p>
        </p:txBody>
      </p:sp>
    </p:spTree>
    <p:extLst>
      <p:ext uri="{BB962C8B-B14F-4D97-AF65-F5344CB8AC3E}">
        <p14:creationId xmlns:p14="http://schemas.microsoft.com/office/powerpoint/2010/main" val="571698794"/>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4956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sz="2400"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Αθλητικές Επιχειρήσεις</a:t>
            </a:r>
            <a:endParaRPr lang="el" sz="2400"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315310" y="612199"/>
            <a:ext cx="6940896" cy="9963035"/>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Εντός της καλούμενης «Αθλητικής Αγοράς» δραστηριοποιούνται οι αθλητικές επιχειρήσεις. Όταν όμως λέμε «αθλητικές επιχειρήσεις», πρέπει να καταλάβουμε ακριβώς ποιο είδος επιχειρήσεων αναφέρουμε.</a:t>
            </a:r>
          </a:p>
          <a:p>
            <a:pPr marL="342900" indent="-342900">
              <a:lnSpc>
                <a:spcPct val="120000"/>
              </a:lnSpc>
              <a:buClr>
                <a:srgbClr val="FFFF00"/>
              </a:buClr>
              <a:buFont typeface="Wingdings" panose="05000000000000000000" pitchFamily="2" charset="2"/>
              <a:buChar char="§"/>
            </a:pP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Υπάρχουν μερικές σχετικές με τον αθλητισμό επιχειρήσεις, οι οποίες παράγουν προϊόντα, όπως κάθε άλλη βιομηχανία π.χ. μια βιομηχανία αθλητικών παπουτσιών. Υπάρχουν επίσης επιχειρήσεις, οι οποίες δημιουργούν το αθλητικό προϊόν, το θέαμα που οργανώνεται, υποστηρίζεται και μεταδίδεται τηλεοπτικά και ραδιοφωνικά από άλλες σχετικές με τον αθλητισμό βιομηχανίες. Αυτές οι επιχειρήσεις, που οργανώνονται σήμερα ως συνηθισμένες επιχειρήσεις εφεξής θα αναφέρονται ως «αθλητικές επιχειρήσεις».</a:t>
            </a:r>
          </a:p>
          <a:p>
            <a:pPr marL="342900" indent="-342900">
              <a:lnSpc>
                <a:spcPct val="120000"/>
              </a:lnSpc>
              <a:buClr>
                <a:srgbClr val="FFFF00"/>
              </a:buClr>
              <a:buFont typeface="Wingdings" panose="05000000000000000000" pitchFamily="2" charset="2"/>
              <a:buChar char="§"/>
            </a:pP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Τι πωλούν οι επιχειρήσεις αυτές; Πωλούν ένα πολύ ειδικό προϊόν, το αθλητικό θέαμα. Η επιχείρηση, που </a:t>
            </a:r>
            <a:r>
              <a:rPr lang="el-GR" sz="20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πωλεί</a:t>
            </a: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το καλύτερο θέαμα είναι λογικό να κερδίζει περισσότερα χρήματα από τις άλλες. Ακριβώς όπως οι αθλητικές επιχειρήσεις και οι θεατρικές επιχειρήσεις αγωνίζονται να παράγουν το καλύτερο θέαμα προκειμένου να προσελκύσουν περισσότερους πελάτες και να ωφεληθούν από τα εισιτήρια, τη ραδιοφωνική ή τηλεοπτική αναμετάδοση, τις χορηγίες </a:t>
            </a:r>
            <a:r>
              <a:rPr lang="el-GR" sz="20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κ.λ.π</a:t>
            </a: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342900" indent="-342900">
              <a:lnSpc>
                <a:spcPct val="120000"/>
              </a:lnSpc>
              <a:buClr>
                <a:srgbClr val="FFFF00"/>
              </a:buClr>
              <a:buFont typeface="Wingdings" panose="05000000000000000000" pitchFamily="2" charset="2"/>
              <a:buChar char="§"/>
            </a:pP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Ποια όμως είναι η επιχείρηση, που παράγει το αθλητικό θέαμα; Ποιος παράγει, </a:t>
            </a:r>
            <a:r>
              <a:rPr lang="el-GR" sz="20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πωλεί</a:t>
            </a: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και εν γένει εκμεταλλεύεται το πρωτάθλημα στο οποίο συμμετέχουν οι ομάδες; Είναι η διοργανώτρια ομοσπονδία ή οι ομάδες;</a:t>
            </a:r>
          </a:p>
          <a:p>
            <a:pPr marL="342900" indent="-342900">
              <a:lnSpc>
                <a:spcPct val="120000"/>
              </a:lnSpc>
              <a:buClr>
                <a:srgbClr val="FFFF00"/>
              </a:buClr>
              <a:buFont typeface="Wingdings" panose="05000000000000000000" pitchFamily="2" charset="2"/>
              <a:buChar char="§"/>
            </a:pPr>
            <a:endPar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342900" indent="-342900">
              <a:lnSpc>
                <a:spcPct val="120000"/>
              </a:lnSpc>
              <a:buClr>
                <a:srgbClr val="FFFF00"/>
              </a:buClr>
              <a:buFont typeface="Wingdings" panose="05000000000000000000" pitchFamily="2" charset="2"/>
              <a:buChar char="§"/>
            </a:pPr>
            <a:endPar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0242730"/>
      </p:ext>
    </p:extLst>
  </p:cSld>
  <p:clrMapOvr>
    <a:overrideClrMapping bg1="lt1" tx1="dk1" bg2="lt2" tx2="dk2" accent1="accent1" accent2="accent2" accent3="accent3" accent4="accent4" accent5="accent5" accent6="accent6" hlink="hlink" folHlink="folHlink"/>
  </p:clrMapOvr>
</p:sld>
</file>

<file path=ppt/slides/slide5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 Στόχος της Ελληνικής Νομοθεσίας</a:t>
            </a:r>
          </a:p>
        </p:txBody>
      </p:sp>
      <p:sp>
        <p:nvSpPr>
          <p:cNvPr id="3" name="Rectangle 2"/>
          <p:cNvSpPr/>
          <p:nvPr/>
        </p:nvSpPr>
        <p:spPr>
          <a:xfrm>
            <a:off x="309389" y="736600"/>
            <a:ext cx="6934975"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Στην Ελλάδα, η διοργάνωση του στοιχήματος έχει ανατεθεί στον ΟΠΑΠ, ο οποίος συστάθηκε το 1958 με την έκδοση Βασιλικού Διατάγματος ως Νομικό Πρόσωπο Ιδιωτικού Δικαίου. Από το Διάταγμα αυτό δεν προκύπτει η ανάθεση στον ΟΠΑΠ της αποστολής του περιορισμού της εξάπλωσης του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στοιχηματισμού</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ή της προστασίας των πολιτών από τους κινδύνους, που ενέχει το στοίχημα.</a:t>
            </a:r>
          </a:p>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 1999 εκδόθηκε Προεδρικό Διάταγμα (Π.Δ.) με το οποίο ο ΟΠΑΠ μετατράπηκε σε ΑΕ. Στο Π.Δ. αυτό περιλαμβάνεται και το καταστατικό της ΟΠΑΠ. Ιδιαίτερη σημασία έχει να διαβάσει κανείς το σκοπό της νέας αυτής ανώνυμης εταιρείας. Στους σκοπούς της ΟΠΑΠ περιλαμβάνεται η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διασφάλιση της κανονικής και απρόσκοπτης λειτουργίας των παιγνιδιών, εκπόνηση οικονομικών, οικονομοτεχνικών, τεχνικών και εμπορικών μελετών για τυχερά παιγνίδια για δημόσιους ή ιδιωτικούς φορείς της ημεδαπής και της αλλοδαπής, τεχνολογική υποστήριξη των τυχερών παιγνιδιών της εταιρείας και ιδιαίτερα των παιγνιδιών στοιχημάτων, με την ανάπτυξη, εγκατάσταση, λειτουργία, διαχείριση και εκμετάλλευση νέων υπηρεσιών υψηλής τεχνολογίας. Επίσης η διαφήμιση, προώθηση, προβολή και εμπορική ανάπτυξη των παιγνιδιών της εταιρείας καθώς, και η αναμόρφωση των πρακτορείων εν γένει. Τέλος, η χορήγηση οικονομικών ενισχύσεων, επιχορηγήσεων και χορηγιών σε αθλητικούς, πολιτιστικούς και κοινωνικούς φορείς.</a:t>
            </a:r>
          </a:p>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Κατόπιν το 2000 το Ελληνικό Δημόσιο απέκτησε τη δυνατότητα να διαθέτει σε επενδυτές μέσω του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Χρηματιστηρίου</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Αθηνών ποσοστό έως εξήντα έξι τοις εκατό (66%) του εκάστοτε μετοχικού κεφαλαίου της ανώνυμης εταιρείας ΟΠΑΠ Α.Ε..</a:t>
            </a:r>
          </a:p>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 2004 συστάθηκε η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Επιτροπή Εποπτείας Ελέγχου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Τυχερών Παιχνιδιών, στην οποία ανατέθηκε ο κρατικός έλεγχος των τυχερών παιγνίων και στοιχημάτων για τη διασφάλιση των δημοσίων συμφερόντων και την προστασία των παικτών. Πιθανώς, ο νομοθέτης έκρινε ότι η ΟΠΑΠ, ως ιδιωτική και εισηγμένη στο χρηματιστήριο εταιρία, είχε πλέον ως σκοπό της τη διασφάλιση των συμφερόντων των επενδυτών-μετόχων του και όχι των συμφερόντων των παικτών και για το λόγο αυτό ανέθεσε τις αρμοδιότητες αυτές της εποπτείας της στο νέο αυτό όργανο.</a:t>
            </a:r>
          </a:p>
        </p:txBody>
      </p:sp>
    </p:spTree>
    <p:extLst>
      <p:ext uri="{BB962C8B-B14F-4D97-AF65-F5344CB8AC3E}">
        <p14:creationId xmlns:p14="http://schemas.microsoft.com/office/powerpoint/2010/main" val="1691257893"/>
      </p:ext>
    </p:extLst>
  </p:cSld>
  <p:clrMapOvr>
    <a:overrideClrMapping bg1="lt1" tx1="dk1" bg2="lt2" tx2="dk2" accent1="accent1" accent2="accent2" accent3="accent3" accent4="accent4" accent5="accent5" accent6="accent6" hlink="hlink" folHlink="folHlink"/>
  </p:clrMapOvr>
</p:sld>
</file>

<file path=ppt/slides/slide5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 Στόχος της Ελληνικής Νομοθεσίας</a:t>
            </a:r>
          </a:p>
        </p:txBody>
      </p:sp>
      <p:sp>
        <p:nvSpPr>
          <p:cNvPr id="3" name="Rectangle 2"/>
          <p:cNvSpPr/>
          <p:nvPr/>
        </p:nvSpPr>
        <p:spPr>
          <a:xfrm>
            <a:off x="309389" y="736600"/>
            <a:ext cx="6934975"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Άλλωστε στην παράγραφο 1.1.2 του ενημερωτικού δελτίου ΟΠΑΠ του έτους 2005 προς τους επενδυτές-μετόχους αναφέρεται, ότι ο στόχος της μεταξύ άλλων είναι η αναζωογόνηση του στοιχήματος, η εισαγωγή νέων και επανασχεδιασμός υφιστάμενων παιχνιδιών, βελτίωση και διεύρυνση του δικτύου διανομής και η συνέχιση του αγώνα κατά των παράνομων παιχνιδιών.</a:t>
            </a:r>
          </a:p>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Πέραν αυτών για να διαπιστώσει κανείς τους στόχους, που είχε ο νομοθέτης σχετικά με την ΟΠΑΠ και την αποστολή, που της ανέθεσε θα πρέπει να μελετήσει και τις εκθέσεις, που συνοδεύουν τους σχετικούς Νόμους που ψηφίστηκαν το 1996 καθώς στις εκθέσεις αυτές ο νομοθέτης επεξηγεί το σκοπό για τον οποίο εισάγονται νέα τυχερά παιγνίδια και τους λόγους για τους οποίους η ΟΠΑΠ μετατράπηκε σε Ανώνυμη Εταιρεία.</a:t>
            </a:r>
          </a:p>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Σύμφωνα με την πρώτη από τις εκθέσεις αυτές </a:t>
            </a:r>
            <a:r>
              <a:rPr lang="el-GR" sz="1600" i="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«στις περισσότερες χώρες της Ευρωπαϊκής Ένωσης τα παιχνίδια αυτά έχουν καθιερωθεί προ πολλού και διεξάγονται με επιτυχία. Κρίνεται ακόμη αναγκαίο να καθιερωθεί δελτίο για όλες τις μορφές παιχνιδιών, στα οποία μπορεί να διεξάγονται στοιχήματα "προκαθορισμένης ή μη απόδοσης", έτσι ώστε να καταστεί πιο αποτελεσματική η πάταξη των παράνομων παιχνιδιών στη χώρα μας, τα οποία, εκτός όλων των άλλων, έχουν σαν άμεση συνέπεια την εξαγωγή συναλλάγματος, αφού οι εταιρείες που διεξάγουν σήμερα παράνομα παιχνίδια στην Ελλάδα συνεργάζονται με ξένες εταιρείες και δέχονται και τέτοια στοιχήματα για λογαριασμό τους.»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Επίσης σχετικά με τη διάταξη της τιμωρίας των παραβατών αναφέρεται ότι </a:t>
            </a:r>
            <a:r>
              <a:rPr lang="el-GR" sz="1600" i="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παραδειγματική τιμωρία όλων όσων ασχολούνται με οποιονδήποτε τρόπο με τα παράνομα στοιχήματα, θα συμβάλλει αποτελεσματικά στη δραστική μείωση των στοιχημάτων αυτών και ταυτόχρονα θα συμβάλλει στην ανάπτυξη των παιχνιδιών των προκαθορισμένων στοιχημάτων, που θα διεξάγονται νόμιμα πλέον από τον ΟΠΑΠ.»</a:t>
            </a:r>
          </a:p>
          <a:p>
            <a:pPr marL="342900" indent="-342900">
              <a:lnSpc>
                <a:spcPct val="120000"/>
              </a:lnSpc>
              <a:buClr>
                <a:srgbClr val="FFFF00"/>
              </a:buClr>
              <a:buFont typeface="Wingdings" panose="05000000000000000000" pitchFamily="2" charset="2"/>
              <a:buChar char="§"/>
            </a:pPr>
            <a:endPar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5024796"/>
      </p:ext>
    </p:extLst>
  </p:cSld>
  <p:clrMapOvr>
    <a:overrideClrMapping bg1="lt1" tx1="dk1" bg2="lt2" tx2="dk2" accent1="accent1" accent2="accent2" accent3="accent3" accent4="accent4" accent5="accent5" accent6="accent6" hlink="hlink" folHlink="folHlink"/>
  </p:clrMapOvr>
</p:sld>
</file>

<file path=ppt/slides/slide5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 Στόχος της Ελληνικής Νομοθεσίας</a:t>
            </a:r>
          </a:p>
        </p:txBody>
      </p:sp>
      <p:sp>
        <p:nvSpPr>
          <p:cNvPr id="3" name="Rectangle 2"/>
          <p:cNvSpPr/>
          <p:nvPr/>
        </p:nvSpPr>
        <p:spPr>
          <a:xfrm>
            <a:off x="309389" y="736600"/>
            <a:ext cx="6934975"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Στη δεύτερη από τις εκθέσεις αυτές εξετάζοντας τους στόχους, που θέλησε να επιτύχει ο νομοθέτης με τη μετατροπή των Δημοσίων Επιχειρήσεων σε ΑΕ διαπιστώνουμε, ότι ένας από τους τρεις στόχους, που αναφέρονται είναι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 λειτουργικός και οργανωτικός εκσυγχρονισμός τους για την επίτευξη υψηλότερων βαθμών οικονομικής αποτελεσματικότητας»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Οι άλλοι δύο λόγοι αφορούν στην ενίσχυση της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ανεξαρτησίας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τους από το κράτος και στο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σαφή καθορισμό των σχέσεων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με το κράτος. Κατόπιν γίνεται αναφορά σε επιχειρησιακά σχέδια και στόχους, που θα τίθενται βάσει ενός συμβολαίου με το κράτος για τη βελτίωση των αποτελεσμάτων τους.</a:t>
            </a:r>
          </a:p>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Στην αιτιολογική έκθεση του 2000 που προέβλεψε τη δυνατότητα μείωσης του ποσοστού συμμετοχής του Δημοσίου στην ΟΠΑΠ έως και το 34% αναφέρεται, ότι στόχος του Δημοσίου είναι η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άσκηση ουσιαστικού ελέγχου της εταιρείας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καθώς επίσης η εξασφάλιση των μετόχων και των πολιτών, που εμπιστεύονται την εταιρεία.</a:t>
            </a:r>
          </a:p>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Στη σχετική νομοθεσία, που προωθείται για τα τυχερά παίγνια προβλέπονται αναφορές και στην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προστασία των παικτών</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όπως και στα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έσοδα</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που θα προκύψουν από την πολιτική της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απελευθέρωσης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των τυχερών παιγνίων.</a:t>
            </a:r>
          </a:p>
          <a:p>
            <a:pPr marL="342900" indent="-342900">
              <a:lnSpc>
                <a:spcPct val="120000"/>
              </a:lnSpc>
              <a:buClr>
                <a:srgbClr val="FFFF00"/>
              </a:buClr>
              <a:buFont typeface="Wingdings" panose="05000000000000000000" pitchFamily="2" charset="2"/>
              <a:buChar char="§"/>
            </a:pPr>
            <a:endPar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07725325"/>
      </p:ext>
    </p:extLst>
  </p:cSld>
  <p:clrMapOvr>
    <a:overrideClrMapping bg1="lt1" tx1="dk1" bg2="lt2" tx2="dk2" accent1="accent1" accent2="accent2" accent3="accent3" accent4="accent4" accent5="accent5" accent6="accent6" hlink="hlink" folHlink="folHlink"/>
  </p:clrMapOvr>
</p:sld>
</file>

<file path=ppt/slides/slide5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 Ευρωπαϊκό Δίκαιο και ο </a:t>
            </a:r>
            <a:r>
              <a:rPr lang="el-GR" b="1"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Στοιχηματισμός</a:t>
            </a: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στην Ελλάδα</a:t>
            </a:r>
          </a:p>
        </p:txBody>
      </p:sp>
      <p:sp>
        <p:nvSpPr>
          <p:cNvPr id="3" name="Rectangle 2"/>
          <p:cNvSpPr/>
          <p:nvPr/>
        </p:nvSpPr>
        <p:spPr>
          <a:xfrm>
            <a:off x="309389" y="736600"/>
            <a:ext cx="6934975"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60363" lvl="1">
              <a:lnSpc>
                <a:spcPct val="120000"/>
              </a:lnSpc>
              <a:buClr>
                <a:srgbClr val="FFFF00"/>
              </a:buClr>
            </a:pPr>
            <a:r>
              <a:rPr lang="el-GR" sz="1600" u="sng"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Προδικαστική Παραπομπή στο ΔΕΕ</a:t>
            </a:r>
          </a:p>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Σύμφωνα με το άρθρο 267 της Συνθήκης περί Ευρωπαϊκής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Ενωσης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το ΔΕΕ αποφαίνεται με προδικαστικές αποφάσεις επί της ερμηνείας των Συνθηκών. Δικαστήριο κράτους μέλους, ενώπιον του οποίου ανακύπτει σχετικό ζήτημα, δύναται, αν κρίνει ότι απόφαση επί του ζητήματος είναι αναγκαία για την έκδοση της δικής του απόφασης, να παραπέμψει το ζήτημα στο Δικαστήριο για να αποφανθεί επ’ αυτού. Δικαστήριο κράτους μέλους, ενώπιον του οποίου ανακύπτει τέτοιο ζήτημα σε εκκρεμή υπόθεση και του οποίου οι αποφάσεις δεν υπόκεινται σε ένδικα μέσα βάσει του εσωτερικού δικαίου, οφείλει να παραπέμψει το ζήτημα στο Δικαστήριο. Το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ΣτΕ</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με τις αποφάσεις του υπ'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αριθμ</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231/2011 και 232/2011 διατύπωσε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προδικαστικά ερωτήματα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στο ΔΕΕ, που αφορούν στο κατά πόσο είναι σύμφωνη με τις διατάξεις της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ΣυνθΕΕ</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η εθνική πολιτική της εγκαθίδρυσης μονοπωλίου στοιχημάτων μέσω της παραχώρησης αποκλειστικού δικαιώματος διεξαγωγής, οργάνωσης διαχείρισης και λειτουργίας τους σε μια εταιρεία όπως η ΟΠΑΠ ΑΕ.</a:t>
            </a:r>
          </a:p>
          <a:p>
            <a:pPr marL="360363" lvl="1">
              <a:lnSpc>
                <a:spcPct val="120000"/>
              </a:lnSpc>
              <a:buClr>
                <a:srgbClr val="FFFF00"/>
              </a:buClr>
            </a:pPr>
            <a:r>
              <a:rPr lang="el-GR" sz="1600" u="sng"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Ελευθερία Εγκατάστασης και Παροχής Υπηρεσιών</a:t>
            </a:r>
          </a:p>
          <a:p>
            <a:pPr marL="342900" indent="-34290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Ορισμένες διεθνώς γνωστές εταιρείες, οι οποίες δραστηριοποιούνται στο χώρο της οργάνωσης, διαχείρισης και διεξαγωγής στοιχημάτων, που αφορούν ατομικά και ομαδικά αθλήματα, με έδρα στη Βρετανία, επιθυμώντας να επεκτείνουν την επιχειρηματική τους δραστηριότητα στην Ελλάδα, κατέθεσαν αίτηση, ώστε να τους δοθεί άδεια διοργάνωσης τυχερών παιγνιδιών στη χώρα μας. Τα τυχερά παιγνίδια διοργανώνει βάσει της ισχύουσας ελληνικής νομοθεσίας κατ’ αποκλειστικότητα η ΟΠΑΠ ΑΕ στη χώρα μας και για το λόγο αυτό οι αιτούσες επικαλέστηκαν την εφαρμογή του κοινοτικού δικαίου. Το κρίσιμο λοιπόν ήταν κατά πόσο το κοινοτικό δίκαιο, το οποίο έχει υπέρτερη ισχύ από το εθνικό δίκαιο, δίνει το δικαίωμα αυτό στις αιτούσες και επομένως κατά πόσο η παραχώρηση μονοπωλίου στην ΟΠΑΠ ΑΕ προσκρούει στις διατάξεις και στη νομολογία του ευρωπαϊκού δικαίου. Ειδικότερα τα άρθρα 43 και 49 της Συνθήκης ΛΕΕ κατοχυρώνουν την ελευθερία εγκατάστασης και την ελευθερία παροχής υπηρεσιών και κατά πάγια νομολογία του ΔΕΕ είναι δεκτικές άμεσης επίκλησης από ιδιώτες ενώπιον των εθνικών αρχών.</a:t>
            </a:r>
          </a:p>
          <a:p>
            <a:pPr marL="342900" indent="-342900">
              <a:lnSpc>
                <a:spcPct val="120000"/>
              </a:lnSpc>
              <a:buClr>
                <a:srgbClr val="FFFF00"/>
              </a:buClr>
              <a:buFont typeface="Wingdings" panose="05000000000000000000" pitchFamily="2" charset="2"/>
              <a:buChar char="§"/>
            </a:pPr>
            <a:endPar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05365321"/>
      </p:ext>
    </p:extLst>
  </p:cSld>
  <p:clrMapOvr>
    <a:overrideClrMapping bg1="lt1" tx1="dk1" bg2="lt2" tx2="dk2" accent1="accent1" accent2="accent2" accent3="accent3" accent4="accent4" accent5="accent5" accent6="accent6" hlink="hlink" folHlink="folHlink"/>
  </p:clrMapOvr>
</p:sld>
</file>

<file path=ppt/slides/slide5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 Ευρωπαϊκό Δίκαιο και ο </a:t>
            </a:r>
            <a:r>
              <a:rPr lang="el-GR" b="1"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Στοιχηματισμός</a:t>
            </a: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στην Ελλάδα</a:t>
            </a:r>
          </a:p>
        </p:txBody>
      </p:sp>
      <p:sp>
        <p:nvSpPr>
          <p:cNvPr id="3" name="Rectangle 2"/>
          <p:cNvSpPr/>
          <p:nvPr/>
        </p:nvSpPr>
        <p:spPr>
          <a:xfrm>
            <a:off x="309390" y="736600"/>
            <a:ext cx="6940896"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646113" lvl="1"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Σύμφωνα με πάγια νομολογία του ΔΕΕ, κάθε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εθνική ρύθμιση που παρακωλύει ή καθιστά λιγότερο ελκυστική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την άσκηση των ελευθεριών εγκατάστασης και παροχής υπηρεσιών και πολύ περισσότερο αν τις απαγορεύει,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συνιστά περιορισμό</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ο οποίος μόνο κατ' εξαίρεση μπορεί να γίνει ανεκτός. Θεωρείται γενικά, ότι τα τυχερά παιγνίδια είναι μια επιχειρηματική δραστηριότητα επικίνδυνη για τους καταναλωτές και για την κοινωνική τάξη.</a:t>
            </a:r>
          </a:p>
          <a:p>
            <a:pPr marL="646113" lvl="1"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Όμως στα κράτη μέλη αναγνωρίζεται μια ευρεία εξουσία να αποφασίσουν το βαθμό της προστασίας των καταναλωτών και της κοινωνικής τάξης, που κρίνουν αυτά, ότι απαιτείται και αν το επιθυμούν να μην επιλέξουν την ελεύθερη παροχή τυχερών παιγνιδιών αλλά να θέσουν περιορισμούς.</a:t>
            </a:r>
          </a:p>
          <a:p>
            <a:pPr marL="625475" lvl="1">
              <a:lnSpc>
                <a:spcPct val="120000"/>
              </a:lnSpc>
              <a:buClr>
                <a:srgbClr val="FFFF00"/>
              </a:buClr>
            </a:pPr>
            <a:r>
              <a:rPr lang="el-GR" sz="1600" u="sng"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Επιλογή Πολιτικής από κάθε Κράτος Μέλος</a:t>
            </a:r>
          </a:p>
          <a:p>
            <a:pPr marL="646113" lvl="1"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Αν τα κράτη μέλη επιλέξουν μια περιοριστική των τυχερών παιγνιδιών πολιτική, ο απώτερος στόχος τους μπορεί να είναι υποχρεωτικά είτε η μείωση της προσφοράς τυχερών παιγνιδιών είτε η καταπολέμηση της συναφούς με τα τυχερά παιγνίδια εγκληματικότητας. Δεν ελέγχονται όμως μόνο οι απώτεροι στόχοι αλλά και τα περιοριστικά μέτρα που λαμβάνονται. Θα πρέπει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σχέση απώτερων στόχων και περιοριστικών μέτρων</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που λαμβάνονται για να επιτευχθούν οι στόχοι αυτοί, να πληρούν τους όρους της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αρχής της αναλογικότητας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646113" lvl="1"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Δηλαδή τα περιοριστικά μέτρα να είναι ικανά και πρόσφορα να επιτύχουν το στόχο της επιλεγείσας πολιτικής (μείωση στοιχημάτων ή εγκληματικότητας) και να μην υπήρχε κάποιο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ηπιώτερο</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μέτρο, που θα επιτύγχανε τον ίδιο στόχο.</a:t>
            </a:r>
          </a:p>
        </p:txBody>
      </p:sp>
    </p:spTree>
    <p:extLst>
      <p:ext uri="{BB962C8B-B14F-4D97-AF65-F5344CB8AC3E}">
        <p14:creationId xmlns:p14="http://schemas.microsoft.com/office/powerpoint/2010/main" val="3335223598"/>
      </p:ext>
    </p:extLst>
  </p:cSld>
  <p:clrMapOvr>
    <a:overrideClrMapping bg1="lt1" tx1="dk1" bg2="lt2" tx2="dk2" accent1="accent1" accent2="accent2" accent3="accent3" accent4="accent4" accent5="accent5" accent6="accent6" hlink="hlink" folHlink="folHlink"/>
  </p:clrMapOvr>
</p:sld>
</file>

<file path=ppt/slides/slide5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 Ευρωπαϊκό Δίκαιο και ο </a:t>
            </a:r>
            <a:r>
              <a:rPr lang="el-GR" b="1"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Στοιχηματισμός</a:t>
            </a: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στην Ελλάδα</a:t>
            </a:r>
          </a:p>
        </p:txBody>
      </p:sp>
      <p:sp>
        <p:nvSpPr>
          <p:cNvPr id="3" name="Rectangle 2"/>
          <p:cNvSpPr/>
          <p:nvPr/>
        </p:nvSpPr>
        <p:spPr>
          <a:xfrm>
            <a:off x="309390" y="736600"/>
            <a:ext cx="6940896"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625475" lvl="1">
              <a:lnSpc>
                <a:spcPct val="120000"/>
              </a:lnSpc>
              <a:buClr>
                <a:srgbClr val="FFFF00"/>
              </a:buClr>
            </a:pPr>
            <a:r>
              <a:rPr lang="el-GR" sz="1600" u="sng"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Αξιολόγηση της Ελληνικής Πολιτικής</a:t>
            </a:r>
          </a:p>
          <a:p>
            <a:pPr marL="646113" lvl="1"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ΣτΕ</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διαπίστωσε, βάσει των εισηγητικών εκθέσεων της σχετικής νομοθεσίας, των υπουργικών δηλώσεων, του νομικού καθεστώτος της ΟΠΑΠ ΑΕ (μετοχοποίηση, εισαγωγή στο Χρηματιστήριο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κ.λ.π</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καθώς επίσης και της επιχειρηματικής ανάπτυξης της ΟΠΑΠ ΑΕ στην αγορά, ότι η επιλογή της παραχώρησης στην ΟΠΑΠ ΑΕ μονοπωλίου έχει γίνει με απώτερο στόχο τη δημιουργία εσόδων για χρηματοδότηση δραστηριοτήτων και γενικώς για την άντληση οφέλους για το δημόσιο ταμείο. Ο στόχος αυτός δεν ανήκει σε έναν από τους δύο προαναφερθέντες στόχους, που δικαιολογούν τον περιορισμό των ελευθεριών των άρθρων 43 και 49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ΣυνθΕΕ</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646113" lvl="1"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Μειοψηφούντες Σύμβουλοι του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ΣτΕ</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όμως διατύπωσαν και την άποψη, ότι βάσει της αιτιολογικής έκθεσης του σχετικού νόμου ο απώτερος στόχος της επιλογής της πολιτικής του μονοπωλίου ήταν καταρχήν η πάταξη της εγκληματικότητας και κατά δεύτερον η αύξηση των εσόδων. Επομένως κατά τη μειοψηφία η εξέταση της συμφωνίας των επίμαχων διατάξεων με το κοινοτικό δίκαιο θα έπρεπε να γίνει εν όψει του κύριου στόχου της πάταξης της εγκληματικότητας και όχι του δευτερεύοντος, δηλαδή της αύξησης των εσόδων, που άλλωστε είναι δεδομένο ότι δεν αποτελεί έναν από τους δύο επιτρεπόμενους από τη νομολογία του ΔΕΕ θεμιτούς στόχους, όπως προαναφέρθηκε. Οι μειοψηφούντες Σύμβουλοι ανέφεραν ως επιχείρημα, ότι στην αιτιολογική έκθεση του σχετικού περί στοιχημάτων νόμου (Ν.2433/1996) αναφέρεται, ότι τα παράνομα στοιχήματα «έχουν λάβει τη μορφή επιδημίας τα τελευταία χρόνια στη χώρα μας» και επίσης αναφέρεται, ότι </a:t>
            </a:r>
            <a:r>
              <a:rPr lang="el-GR" sz="1600" i="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«κρίνεται αναγκαίο να καθιερωθεί δελτίο ... ώστε να καταστεί πιο αποτελεσματική η πάταξη των παράνομων παιγνιδιών στη χώρα μας, τα οποία εκτός των άλλων έχουν σαν άμεση συνέπεια την εξαγωγή συναλλάγματος... ».</a:t>
            </a:r>
          </a:p>
        </p:txBody>
      </p:sp>
    </p:spTree>
    <p:extLst>
      <p:ext uri="{BB962C8B-B14F-4D97-AF65-F5344CB8AC3E}">
        <p14:creationId xmlns:p14="http://schemas.microsoft.com/office/powerpoint/2010/main" val="961756665"/>
      </p:ext>
    </p:extLst>
  </p:cSld>
  <p:clrMapOvr>
    <a:overrideClrMapping bg1="lt1" tx1="dk1" bg2="lt2" tx2="dk2" accent1="accent1" accent2="accent2" accent3="accent3" accent4="accent4" accent5="accent5" accent6="accent6" hlink="hlink" folHlink="folHlink"/>
  </p:clrMapOvr>
</p:sld>
</file>

<file path=ppt/slides/slide5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 Ευρωπαϊκό Δίκαιο και ο </a:t>
            </a:r>
            <a:r>
              <a:rPr lang="el-GR" b="1"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Στοιχηματισμός</a:t>
            </a: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στην Ελλάδα</a:t>
            </a:r>
          </a:p>
        </p:txBody>
      </p:sp>
      <p:sp>
        <p:nvSpPr>
          <p:cNvPr id="3" name="Rectangle 2"/>
          <p:cNvSpPr/>
          <p:nvPr/>
        </p:nvSpPr>
        <p:spPr>
          <a:xfrm>
            <a:off x="309390" y="736600"/>
            <a:ext cx="6940896"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625475" lvl="1">
              <a:lnSpc>
                <a:spcPct val="120000"/>
              </a:lnSpc>
              <a:buClr>
                <a:srgbClr val="FFFF00"/>
              </a:buClr>
            </a:pPr>
            <a:r>
              <a:rPr lang="el-GR" sz="1600" u="sng"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 Περιορισμός των Παράνομων Τυχερών Παιγνιδιών</a:t>
            </a:r>
          </a:p>
          <a:p>
            <a:pPr marL="646113" lvl="1"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Σύμφωνα με τη νομολογία του ΔΕΕ, ένα κράτος μπορεί να επικαλείται ως απώτερο στόχο της επιλεγείσας πολιτικής του την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αποτροπή της εκμετάλλευσης των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τυχηρών</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παιγνιδιών για εγκληματικούς σκοπούς ή για απάτες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καθώς μια πολιτική ελεγχόμενης ανάπτυξης των εν λόγω δραστηριοτήτων μπορεί να συνάδει με το σκοπό της διοχέτευσης των καταναλωτών εντός ελεγχόμενων κυκλωμάτων, μέσω της προσέλκυσης όσων επιδίδονται σε απαγορευμένες δραστηριότητες παράνομων παιγνίων και στοιχημάτων προς τις δραστηριότητες, που ασκούνται κατόπιν άδειας και βάσει των προβλεπόμενων από τον νόμο κανόνων.</a:t>
            </a:r>
          </a:p>
          <a:p>
            <a:pPr marL="646113" lvl="1"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Συγκεκριμένα, προς επίτευξη του σκοπού αυτού της αποτροπής, οι επιχειρήσεις, που ασκούν δραστηριότητες κατόπιν άδειας, όπως προαναφέρθηκε, πρέπει να προσφέρουν μια αξιόπιστη και,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ταυτοχρόνα</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ελκυστική εναλλακτική επιλογή σε σχέση με μία απαγορευμένη δραστηριότητα. Αυτό συνεπάγεται την προσφορά ευρέος φάσματος παιγνίων, την εκτεταμένη προβολή των δραστηριοτήτων τους μέσω της διαφήμισης και τη χρησιμοποίηση σύγχρονων μεθόδων διανομής. Επομένως απλώς και μόνο η επίκληση της επιλογής μιας περιοριστικής του στοιχήματος εθνικής πολιτικής, που αποσκοπεί στον περιορισμό των παράνομων στοιχημάτων, που έχουν λάβει τη μορφή επιδημίας τα τελευταία χρόνια δεν αρκεί.</a:t>
            </a:r>
          </a:p>
          <a:p>
            <a:pPr marL="646113" lvl="1"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Στην υπόθεση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Placanica</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ενώπιον του ΔΕΕ, στην οποία τέθηκε ο σχετικός κανόνας, η ιταλική κυβέρνηση προσκόμισε στοιχεία, που συνέδεαν τα παράνομα παιγνίδια με εγκληματικές πράξεις και απάτες. Αυτός είναι και ο λόγος, που το ΔΕΕ αναφέρει ως αποδεκτό στόχο μιας εθνικής πολιτικής την </a:t>
            </a:r>
            <a:r>
              <a:rPr lang="el-GR" sz="1600" i="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«αποτροπή της εκμετάλλευσης των </a:t>
            </a:r>
            <a:r>
              <a:rPr lang="el-GR" sz="1600" i="1"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τυχηρών</a:t>
            </a:r>
            <a:r>
              <a:rPr lang="el-GR" sz="1600" i="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παιγνιδιών για εγκληματικούς σκοπούς ή για απάτες»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και όχι απλά την αποτροπή των παράνομων στοιχημάτων. Και είναι λογικό αυτό διότι σε μια χώρα, που έχει παραχωρήσει μονοπώλιο διοργάνωσης στοιχημάτων, όπως είναι η Ελλάδα, παράνομα ονομάζονται όλα τα στοιχήματα, που παρέχονται από όλες τις άλλες εταιρείες στοιχημάτων πλην της ΟΠΑΠ ΑΕ.</a:t>
            </a:r>
          </a:p>
        </p:txBody>
      </p:sp>
    </p:spTree>
    <p:extLst>
      <p:ext uri="{BB962C8B-B14F-4D97-AF65-F5344CB8AC3E}">
        <p14:creationId xmlns:p14="http://schemas.microsoft.com/office/powerpoint/2010/main" val="3413123641"/>
      </p:ext>
    </p:extLst>
  </p:cSld>
  <p:clrMapOvr>
    <a:overrideClrMapping bg1="lt1" tx1="dk1" bg2="lt2" tx2="dk2" accent1="accent1" accent2="accent2" accent3="accent3" accent4="accent4" accent5="accent5" accent6="accent6" hlink="hlink" folHlink="folHlink"/>
  </p:clrMapOvr>
</p:sld>
</file>

<file path=ppt/slides/slide5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 Ευρωπαϊκό Δίκαιο και ο </a:t>
            </a:r>
            <a:r>
              <a:rPr lang="el-GR" b="1"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Στοιχηματισμός</a:t>
            </a: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στην Ελλάδα</a:t>
            </a:r>
          </a:p>
        </p:txBody>
      </p:sp>
      <p:sp>
        <p:nvSpPr>
          <p:cNvPr id="3" name="Rectangle 2"/>
          <p:cNvSpPr/>
          <p:nvPr/>
        </p:nvSpPr>
        <p:spPr>
          <a:xfrm>
            <a:off x="309390" y="736600"/>
            <a:ext cx="6940896"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Και είναι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παράνομα</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ακόμη κι αν ο υποψήφιος παίκτης έχει πρόσβαση μέσω διαδικτύου σε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ιστοσελίδες άλλου κράτους μέλους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όπου εκεί λειτουργούν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νόμιμα</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Αυτά τα εκτός μονοπωλίου στοιχήματα είναι εξ ορισμού παράνομα αλλά δεν είναι αναγκαία και στοιχήματα των οποίων τα κέρδη διοχετεύονται σε εγκληματικές δραστηριότητες και απάτες.</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Με άλλα λόγια συχνά (όχι πάντα) οι προσφέροντες τα παράνομα στοιχήματα σε μια χώρα με μονοπώλιο επιθυμούν να παύσει να ισχύει το μονοπώλιο, ώστε να παύσουν να θεωρούνται παράνομες και οι επιχειρήσεις τους. Κάποιες φορές μάλιστα καταθέτουν και αίτηση για να νομιμοποιηθούν και προσφεύγουν και στα δικαστήρια, όπως στην προκειμένη υπόθεση. Είναι το ίδιο το κράτος με την πολιτική του μονοπωλίου, που επιλέγει να καταστήσει όλα τα εκτός μονοπωλίου στοιχήματα παράνομα.</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Κατόπιν αυτού ένα κράτος μέλος δεν μπορεί να ισχυρίζεται, ότι ο λόγος που πρέπει να διατηρηθεί το μονοπώλιο είναι ότι υπάρχει αύξηση των παράνομων στοιχημάτων. Αν το κράτος μέλος όντως επιθυμεί να μειωθούν τα παράνομα στοιχήματα δεν έχει παρά να καταργήσει το μονοπώλιο και να επιλέξει μια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εθνική πολιτική παραχώρησης αδειών</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Επομένως για να είναι μια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εθνική πολιτική περιοριστική του στοιχήματος επιτρεπτή</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κατά τη νομολογία του ΔΕΕ θα πρέπει να</a:t>
            </a:r>
            <a:r>
              <a:rPr lang="en-US"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θέτει ως απώτερο στόχο, όχι απλά τον περιορισμό των παράνομων στοιχημάτων, που έχουν αυξηθεί αλλά να προσκομίζει και στοιχεία περί της διοχέτευσης των κερδών των παράνομων αυτών στοιχημάτων σε εγκληματικές δραστηριότητες και απάτες. Χωρίς το στοιχείο της διασύνδεσης με εγκληματικές δραστηριότητες στην ουσία κάθε βολή κατά των παράνομων στοιχημάτων είναι μια βολή κατά των απλά και ξεκάθαρα επίδοξων ανταγωνιστών του κατόχου του μονοπωλίου και κάθε κρατική ενέργεια καταστολής τους απλά μια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περιφρούριση</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των πελατών και των εσόδων του κατόχου μονοπωλίου από τους «κινδύνους» μιας ελεύθερης αγοράς.</a:t>
            </a:r>
          </a:p>
        </p:txBody>
      </p:sp>
    </p:spTree>
    <p:extLst>
      <p:ext uri="{BB962C8B-B14F-4D97-AF65-F5344CB8AC3E}">
        <p14:creationId xmlns:p14="http://schemas.microsoft.com/office/powerpoint/2010/main" val="3528097471"/>
      </p:ext>
    </p:extLst>
  </p:cSld>
  <p:clrMapOvr>
    <a:overrideClrMapping bg1="lt1" tx1="dk1" bg2="lt2" tx2="dk2" accent1="accent1" accent2="accent2" accent3="accent3" accent4="accent4" accent5="accent5" accent6="accent6" hlink="hlink" folHlink="folHlink"/>
  </p:clrMapOvr>
</p:sld>
</file>

<file path=ppt/slides/slide5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 Ευρωπαϊκό Δίκαιο και ο </a:t>
            </a:r>
            <a:r>
              <a:rPr lang="el-GR" b="1"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Στοιχηματισμός</a:t>
            </a: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στην Ελλάδα</a:t>
            </a:r>
          </a:p>
        </p:txBody>
      </p:sp>
      <p:sp>
        <p:nvSpPr>
          <p:cNvPr id="3" name="Rectangle 2"/>
          <p:cNvSpPr/>
          <p:nvPr/>
        </p:nvSpPr>
        <p:spPr>
          <a:xfrm>
            <a:off x="309390" y="736600"/>
            <a:ext cx="6940896"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Συνεπώς η επίκληση χωρίς περαιτέρω διευκρινήσεων του επιχειρήματος, ότι η Ελλάδα αναγκαστικά επέλεξε μια πολιτική μονοπωλίου στα στοιχήματα λόγω της μεγάλης έκτασης, που έχουν πάρει τα παράνομα στοιχήματα, δεν έχει να προσφέρει τίποτα περισσότερο από το αυτονόητο.</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Όσο πιο περιοριστική είναι η κρατική πολιτική στα στοιχήματα, τόσο πιο πολλά θα είναι τα εκτός μονοπωλίου στοιχήματα και άρα τα παράνομα στοιχήματα, αφού έτσι επιλέγει το ίδιο το κράτος να τα χαρακτηρίσει. Π.χ.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παράνομο</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θα θεωρείτο από τα ελληνικά δικαστήρια και στοίχημα, που θα προσφερόταν μέσω διαδικτύου στην αγορά της χώρας μας, το οποίο θα διοργάνωνε όχι ιδιώτης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αλλά ακόμη και κρατική αρχή άλλου κράτους μέλους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Κανείς δε θα μπορούσε να ισχυριστεί, ότι υπάρχει στην περίπτωση αυτή διασύνδεση με εγκληματικές δραστηριότητες και απάτες.</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Από προγενέστερη νομολογία του ΔΕΕ είχε επικρατήσει η άποψη, ότι απαιτείται να προηγείται της επιβολής περιοριστικών μέτρων, όπως είναι η επιβολή μονοπωλίου, μελέτη με στατιστικά στοιχεία, η οποία να έχει εκπονηθεί από το κράτος μέλος πριν την επιβολή των μέτρων αυτών, ώστε να μπορεί να αποδειχθεί η σοβαρότητα των κινδύνων, που προκύπτουν από τα τυχερά παιγνίδια και να δικαιολογούν τα λαμβανόμενα μέτρα.</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 ΔΕΕ θεωρεί, ότι κάτι τέτοιο θα αποτελούσε μια αυστηρή προσκόλληση στο γράμμα της προγενέστερης απόφασής του και χάνεται το πνεύμα της, διότι ουδέποτε υποστήριξε, πως είναι απαραίτητη η μελέτη αυτή, απλά ανέφερε ένα παράδειγμα. Επεσήμανε δηλαδή, ότι εφόσον κράτος μέλος προτίθεται να επικαλεστεί κάποιο σκοπό προκειμένου να δικαιολογήσει ένα φραγμό στην ελευθερία παροχής υπηρεσιών,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απόκειται</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στο κράτος μέλος να παράσχει στο δικαστήριο, που καλείται να αποφανθεί επ’ αυτού του ζητήματος όλα τα στοιχεία, τα οποία θα δώσουν στο Δικαστήριο τη δυνατότητα να εξακριβώσει αν το προαναφερθέν μέτρο ανταποκρίνεται στις απαιτήσεις, που απορρέουν από την αρχή της αναλογικότητας.</a:t>
            </a:r>
          </a:p>
        </p:txBody>
      </p:sp>
    </p:spTree>
    <p:extLst>
      <p:ext uri="{BB962C8B-B14F-4D97-AF65-F5344CB8AC3E}">
        <p14:creationId xmlns:p14="http://schemas.microsoft.com/office/powerpoint/2010/main" val="1042994871"/>
      </p:ext>
    </p:extLst>
  </p:cSld>
  <p:clrMapOvr>
    <a:overrideClrMapping bg1="lt1" tx1="dk1" bg2="lt2" tx2="dk2" accent1="accent1" accent2="accent2" accent3="accent3" accent4="accent4" accent5="accent5" accent6="accent6" hlink="hlink" folHlink="folHlink"/>
  </p:clrMapOvr>
</p:sld>
</file>

<file path=ppt/slides/slide5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 Ευρωπαϊκό Δίκαιο και ο </a:t>
            </a:r>
            <a:r>
              <a:rPr lang="el-GR" b="1"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Στοιχηματισμός</a:t>
            </a: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στην Ελλάδα</a:t>
            </a:r>
          </a:p>
        </p:txBody>
      </p:sp>
      <p:sp>
        <p:nvSpPr>
          <p:cNvPr id="3" name="Rectangle 2"/>
          <p:cNvSpPr/>
          <p:nvPr/>
        </p:nvSpPr>
        <p:spPr>
          <a:xfrm>
            <a:off x="309389" y="736600"/>
            <a:ext cx="6940896"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Δεν μπορεί να συναχθεί από τη νομολογία λοιπόν, ότι κράτος μέλος στερείται τη δυνατότητα να αποδείξει (με άλλα μέσα πλην της μελέτης), ότι το υιοθετηθέν περιοριστικό μέτρο πράγματι ανταποκρίνεται στο σκοπό που έχει τεθεί, εξαιτίας και μόνον του γεγονότος, ότι το εν λόγω κράτος μέλος δεν είναι σε θέση να παράσχει τις μελέτες επί των οποίων βασίσθηκε η επιλογή του επίμαχου περιοριστικού μέτρου.</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Επομένως το ΔΕΕ έχει κρίνει, ότι δεν υπάρχει ένας συγκεκριμένος τύπος μελέτης, που πρέπει να έχει καταρτισθεί εκ των προτέρων, πριν δηλαδή την επιλογή του συγκεκριμένου περιοριστικού μέτρου (εν προκειμένω του μονοπωλίου), όμως απαιτείται να προσκομίζονται στοιχεία για τους συγκεκριμένους κινδύνους, που επιδιώκει να αντιμετωπίσει το περιοριστικό μέτρο.</a:t>
            </a:r>
          </a:p>
          <a:p>
            <a:pPr marL="447675">
              <a:lnSpc>
                <a:spcPct val="120000"/>
              </a:lnSpc>
              <a:buClr>
                <a:srgbClr val="FFFF00"/>
              </a:buClr>
            </a:pPr>
            <a:r>
              <a:rPr lang="el-GR" sz="1600" u="sng"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 Περιορισμός Γενικά της Προσφοράς Τυχερών Παιγνιδιών</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παρούσα συγκυρία στη χώρα μας σχετικά με την αποκάλυψη κυκλώματος νόθευσης αποτελεσμάτων στο ποδόσφαιρο θα μπορούσε να συνηγορήσει υπέρ της χρήσης του επιχειρήματος του περιορισμού των παρανόμων δραστηριοτήτων ως αιτία επιλογής μιας μονοπωλιακής πολιτικής στη χώρα μας.</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Χωρίς παρόμοια στοιχεία όμως παραμένει αδύναμο το επιχείρημα, πως η χώρα μας επέλεξε το μονοπώλιο για να περιορίσει τις συναφείς εγκληματικές δραστηριότητες και απάτες και το μόνο επιχείρημα, που απομένει κατά τα ανωτέρω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εκτεθέντα</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είναι, ότι η επιλογή αυτή έγινε για τη μείωση της προσφοράς τυχερών παιγνιδιών στη χώρα μας. Επί αυτού του θέματος αναφέρονται πολλά επιχειρήματα στις αποφάσεις 231-232/2011 του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ΣτΕ</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περί του αντιθέτου. Πέραν αυτών όμως η ΟΠΑΠ, συστάθηκε το 1958 ως Νομικό Πρόσωπο Ιδιωτικού Δικαίου και ανέλαβε την οργάνωση και λειτουργία του δελτίου προγνωστικών αγώνων ποδοσφαίρου. Στο Διάταγμα αυτό, όπως αναφέρθηκε, δεν προκύπτει από κανένα άρθρο η ανάθεση στην ΟΠΑΠ της αποστολής του περιορισμού της εξάπλωσης του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στοιχηματισμού</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ή της προστασίας των πολιτών από τους κινδύνους, που ενέχει το στοίχημα.</a:t>
            </a:r>
          </a:p>
        </p:txBody>
      </p:sp>
    </p:spTree>
    <p:extLst>
      <p:ext uri="{BB962C8B-B14F-4D97-AF65-F5344CB8AC3E}">
        <p14:creationId xmlns:p14="http://schemas.microsoft.com/office/powerpoint/2010/main" val="3407802445"/>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4956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sz="2000"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εμφάνιση του «Παράδοξου της Αθλητικής Αγοράς»</a:t>
            </a:r>
            <a:endParaRPr lang="el" sz="28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315310" y="612199"/>
            <a:ext cx="6940896" cy="9963035"/>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 αθλητισμός έχει αναγνωριστεί πλέον από τα όργανα της Ευρωπαϊκής Ένωσης ως άλλη μια οικονομική δραστηριότητα. Η άποψη αυτή όμως πρέπει να διευκρινιστεί περισσότερο, διότι εάν διατυπώνεται γενικά και αόριστα υπάρχει κίνδυνος να οδηγήσει σε παράλογα αποτελέσματα.</a:t>
            </a:r>
          </a:p>
          <a:p>
            <a:pPr marL="342900" indent="-342900">
              <a:lnSpc>
                <a:spcPct val="120000"/>
              </a:lnSpc>
              <a:buClr>
                <a:srgbClr val="FFFF00"/>
              </a:buClr>
              <a:buFont typeface="Wingdings" panose="05000000000000000000" pitchFamily="2" charset="2"/>
              <a:buChar char="§"/>
            </a:pP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Όταν λοιπόν μιλάμε για αθλητική αγορά, αθλητικές επιχειρήσεις και ανταγωνισμό μεταξύ τους οπωσδήποτε πρέπει να αναφερόμαστε μόνο στις ομοσπονδίες, που πωλούν το θέαμα του πρωταθλήματος (έστω και με μονοπωλιακό καθεστώς). Σε καμία περίπτωση δε θα πρέπει να θεωρούνται επιχειρήσεις ανταγωνιζόμενες σε μια αγορά οι ομάδες, που συμμετέχουν σε ένα πρωτάθλημα, ούτε να θεωρείται, ότι μπορεί να εφαρμοστεί το δίκαιο περί ανταγωνισμού στο μεταξύ τους ανταγωνισμό. Όλες οι αγορές λειτουργούν με βάση ορισμένους κανόνες. Ο σκοπός του εμπόρου, που εισέρχεται σε μια αγορά είναι το κέρδος και ως εκ τούτου σε οποιαδήποτε δραστηριότητα της αγοράς, εφαρμόζεται ο κανόνας της προσφοράς και της ζήτησης.</a:t>
            </a:r>
            <a:endParaRPr lang="en-GB"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342900" indent="-342900">
              <a:lnSpc>
                <a:spcPct val="120000"/>
              </a:lnSpc>
              <a:buClr>
                <a:srgbClr val="FFFF00"/>
              </a:buClr>
              <a:buFont typeface="Wingdings" panose="05000000000000000000" pitchFamily="2" charset="2"/>
              <a:buChar char="§"/>
            </a:pP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Στον αθλητισμό, όμως, οι εμπλεκόμενοι έχουν διαφορετική νοοτροπία από εκείνη των δραστηριοποιούμενων σε άλλες αγορές παραγόντων.</a:t>
            </a:r>
          </a:p>
        </p:txBody>
      </p:sp>
    </p:spTree>
    <p:extLst>
      <p:ext uri="{BB962C8B-B14F-4D97-AF65-F5344CB8AC3E}">
        <p14:creationId xmlns:p14="http://schemas.microsoft.com/office/powerpoint/2010/main" val="2526541001"/>
      </p:ext>
    </p:extLst>
  </p:cSld>
  <p:clrMapOvr>
    <a:overrideClrMapping bg1="lt1" tx1="dk1" bg2="lt2" tx2="dk2" accent1="accent1" accent2="accent2" accent3="accent3" accent4="accent4" accent5="accent5" accent6="accent6" hlink="hlink" folHlink="folHlink"/>
  </p:clrMapOvr>
</p:sld>
</file>

<file path=ppt/slides/slide6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 Ευρωπαϊκό Δίκαιο και ο </a:t>
            </a:r>
            <a:r>
              <a:rPr lang="el-GR" b="1"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Στοιχηματισμός</a:t>
            </a: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στην Ελλάδα</a:t>
            </a:r>
          </a:p>
        </p:txBody>
      </p:sp>
      <p:sp>
        <p:nvSpPr>
          <p:cNvPr id="3" name="Rectangle 2"/>
          <p:cNvSpPr/>
          <p:nvPr/>
        </p:nvSpPr>
        <p:spPr>
          <a:xfrm>
            <a:off x="309389" y="736600"/>
            <a:ext cx="6940896"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447675">
              <a:lnSpc>
                <a:spcPct val="120000"/>
              </a:lnSpc>
              <a:buClr>
                <a:srgbClr val="FFFF00"/>
              </a:buClr>
            </a:pPr>
            <a:r>
              <a:rPr lang="el-GR" sz="1600" u="sng"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Συμπεράσματα</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Συμπερασματικά, ανακύπτει το ερώτημα αν είναι δυνατόν εξ ορισμού μια εταιρεία, που είναι εισηγμένη στο χρηματιστήριο να έχει μην έχει ως σκοπό την αύξηση των κερδών της και την προστασία της επένδυσης των επενδυτών αλλά σκοπούς προστασίας των καταναλωτών από το προϊόν, που προσφέρει η ίδια.</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Κι αν πράγματι ήταν έτσι, δε θα έπρεπε άραγε αυτό να αναφέρεται στο ενημερωτικό της δελτίο, ώστε να ενημερωθούν οι επενδυτές, πως η εταιρεία αυτή δεν έχει ως κύριο στόχο την προστασία των οικονομικών συμφερόντων των επενδυτών της, όπως οι άλλες εισηγμένες στο χρηματιστήριο επιχειρήσεις αλλά διαφορετικούς στόχους δημόσιας τάξης και κρατικής πολιτικής;</a:t>
            </a:r>
          </a:p>
          <a:p>
            <a:pPr marL="168275">
              <a:lnSpc>
                <a:spcPct val="120000"/>
              </a:lnSpc>
              <a:buClr>
                <a:srgbClr val="FFFF00"/>
              </a:buClr>
            </a:pPr>
            <a:endPar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48168053"/>
      </p:ext>
    </p:extLst>
  </p:cSld>
  <p:clrMapOvr>
    <a:overrideClrMapping bg1="lt1" tx1="dk1" bg2="lt2" tx2="dk2" accent1="accent1" accent2="accent2" accent3="accent3" accent4="accent4" accent5="accent5" accent6="accent6" hlink="hlink" folHlink="folHlink"/>
  </p:clrMapOvr>
</p:sld>
</file>

<file path=ppt/slides/slide6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Ιδιοκτησία των Δικαιωμάτων</a:t>
            </a:r>
          </a:p>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Μετάδοσης Αθλητικών Συναντήσεων</a:t>
            </a:r>
            <a:endParaRPr lang="el-GR"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309389" y="736600"/>
            <a:ext cx="6940896"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Σύμφωνα με το άρθρο 345 της Συνθήκης της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Ευρ</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Ένωσης </a:t>
            </a:r>
            <a:r>
              <a:rPr lang="el-GR" sz="1600" i="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«Οι Συνθήκες δεν προδικάζουν με κανένα τρόπο το καθεστώς της ιδιοκτησίας στα κράτη μέλη»</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Όσον αφορά και στον τομέα της πνευματικής ιδιοκτησίας δεν υπάρχουν άμεσες ρυθμίσεις, που να αναφέρονται στο είδος και στους κανόνες κτήσης των δικαιωμάτων πνευματικής ιδιοκτησίας.</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Καταρχήν τίθεται το ερώτημα κατά πόσο μπορούν οι αθλητικές συναντήσεις να θεωρηθούν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πρωτότυπα οπτικοακουστικά έργα</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που ως εκ τούτου εγείρουν θέματα πνευματικής ιδιοκτησίας του δημιουργού τους πάνω σε αυτά. Τα δικαιώματα αυτά διακρίνονται συνήθως στα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ηθικά</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δικαιώματα του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δημιουργού</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και στα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περιουσιακά</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δικαιώματα οικονομικής εκμετάλλευσης του προϊόντος.</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 πρώτο προφανές πρόβλημα, που ανακύπτει είναι το κατά πόσο πρόκειται για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«έργο»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που χρήζει προστασίας από πλευράς πνευματικών δικαιωμάτων, καθώς λόγω του ανταγωνιστικού χαρακτήρα των αθλητικών συναντήσεων το «έργο» δεν μπορεί να αναπαραχθεί επακριβώς όσες φορές κι αν γίνει η ίδια αθλητική συνάντηση. Σε αντίθεση με το αθλητικό γεγονός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καθεαυτό</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η οπτικοακουστική καταγραφή του γεγονότος με τα σύγχρονα τεχνικά μέσα μπορεί να αποκρυσταλλώσει εκ πρώτης όψεως ένα αθλητικό γεγονός σε ένα συγκεκριμένο δημιούργημα. Το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δημιούργημα</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αυτό όμως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δε θα είναι ένα πρωτότυπο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πνευματικό οπτικοακουστικό δημιούργημα, ώστε να προστατεύονται τα δικαιώματα του καταγράφοντος το γεγονός, ούτε ο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καταγράφων</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το γεγονός καθίσταται δημιουργός τους. Το εμπορεύσιμο οπτικοακουστικό υλικό αποτελεί μια απλή καταγραφή ενός τέτοιου πνευματικού δημιουργήματος (όπως θα μπορούσε να είναι μια φωτογραφία ενός γλυπτού).</a:t>
            </a:r>
          </a:p>
        </p:txBody>
      </p:sp>
    </p:spTree>
    <p:extLst>
      <p:ext uri="{BB962C8B-B14F-4D97-AF65-F5344CB8AC3E}">
        <p14:creationId xmlns:p14="http://schemas.microsoft.com/office/powerpoint/2010/main" val="1755618469"/>
      </p:ext>
    </p:extLst>
  </p:cSld>
  <p:clrMapOvr>
    <a:overrideClrMapping bg1="lt1" tx1="dk1" bg2="lt2" tx2="dk2" accent1="accent1" accent2="accent2" accent3="accent3" accent4="accent4" accent5="accent5" accent6="accent6" hlink="hlink" folHlink="folHlink"/>
  </p:clrMapOvr>
</p:sld>
</file>

<file path=ppt/slides/slide6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Ιδιοκτησία των Δικαιωμάτων</a:t>
            </a:r>
          </a:p>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Μετάδοσης Αθλητικών Συναντήσεων</a:t>
            </a:r>
            <a:endParaRPr lang="el-GR"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309389" y="736600"/>
            <a:ext cx="6940896"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 δεύτερο πρόβλημα σχετικά με τις αθλητικές συναντήσεις ως οπτικοακουστικά έργα είναι το ερώτημα, ποιος είναι ο δημιουργός τους. Η απάντηση σε αυτό γίνεται πιο περίπλοκη στις περιπτώσεις αθλητικών συναντήσεων ομαδικών αθλημάτων, καθώς εκεί υπάρχουν πολλοί, που από κοινού δημιουργούν το αθλητικό θέαμα.</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Στον αθλητισμό βέβαια ισχύει από παλαιά ο άγραφος κανόνας, ότι ο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διοργανωτής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μια αθλητικής συνάντησης έχει και τα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αποκλειστικά δικαιώματα οικονομικής εκμετάλλευσης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Εκτός από τον άγραφο αυτό κανόνα, τα δικαιώματα αυτά μπορούν να προκύπτουν και από το γεγονός, ότι ο διοργανωτής έχει την</a:t>
            </a:r>
            <a:r>
              <a:rPr lang="en-US"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κυριότητα του χώρου της συνάντησης ή έχει την νομή ή κατοχή του χώρου αυτού. Ο διοργανωτής μπορεί να θεμελιώσει πιθανώς δικαιώματα μετάδοσης επί του αθλητικού γεγονότος και βάσει του δικαίου του ανταγωνισμού, ισχυριζόμενος, ότι η ζωντανή μετάδοση από τρίτο μπορεί να περιορίσει την προσέλευση θεατών στο χώρο της αθλητικής συνάντησης.</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Εάν λοιπόν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 αθλητής δεν μπορεί να χαρακτηριστεί δημιουργός έργου</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είναι προφανές, ότι δεν μπορεί να μεταβιβάσει τα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περιουσιακά</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δικαιώματα του δημιουργού προς το διοργανωτή καθώς </a:t>
            </a:r>
            <a:r>
              <a:rPr lang="el-GR" sz="1600" i="1"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nemo</a:t>
            </a:r>
            <a:r>
              <a:rPr lang="el-GR" sz="1600" i="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i="1"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dat</a:t>
            </a:r>
            <a:r>
              <a:rPr lang="el-GR" sz="1600" i="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i="1"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quod</a:t>
            </a:r>
            <a:r>
              <a:rPr lang="el-GR" sz="1600" i="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non </a:t>
            </a:r>
            <a:r>
              <a:rPr lang="el-GR" sz="1600" i="1"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habet</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Ο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αθλητής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όμως μπορεί να μεταβιβάσει στο διοργανωτή δικαιώματα επί της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εικόνας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του, που προέρχονται από το δικαίωμα στην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προσωπικότητά</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του και με τον τρόπο αυτό μπορεί να θεμελιώσει νομικά ο διοργανωτής το δικαίωμα στην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εκμετάλλευση</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της μετάδοσης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του αγώνα.</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Στις 10 Μαρτίου 2009, το Ευρωπαϊκό Κοινοβούλιο υιοθέτησε ψήφισμα σχετικά με την τιμιότητα των τυχερών παιχνιδιών σε απευθείας ηλεκτρονική σύνδεση. Το ψήφισμα αυτό περιλαμβάνει κλήση προς την Επιτροπή να εξετάσει κατά πόσον είναι δυνατό να δοθεί στους διοργανωτές αγώνων ένα δικαίωμα πνευματικής ιδιοκτησίας (ένα είδος "δικαιώματος πορτρέτου") για τους αγώνες τους.</a:t>
            </a:r>
          </a:p>
        </p:txBody>
      </p:sp>
    </p:spTree>
    <p:extLst>
      <p:ext uri="{BB962C8B-B14F-4D97-AF65-F5344CB8AC3E}">
        <p14:creationId xmlns:p14="http://schemas.microsoft.com/office/powerpoint/2010/main" val="4199460314"/>
      </p:ext>
    </p:extLst>
  </p:cSld>
  <p:clrMapOvr>
    <a:overrideClrMapping bg1="lt1" tx1="dk1" bg2="lt2" tx2="dk2" accent1="accent1" accent2="accent2" accent3="accent3" accent4="accent4" accent5="accent5" accent6="accent6" hlink="hlink" folHlink="folHlink"/>
  </p:clrMapOvr>
</p:sld>
</file>

<file path=ppt/slides/slide6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Οι κανόνες Ανταγωνισμού της Ευρωπαϊκής Ένωσης</a:t>
            </a:r>
            <a:endParaRPr lang="el-GR"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309389" y="736600"/>
            <a:ext cx="6940896"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Από τη Συνθήκη της Ρώμης για την Ευρωπαϊκή Οικονομική Κοινότητα (ΕΟΚ) του 1957 στο άρθρο 3(f) βλέπουμε, ότι ένας από τους βασικούς στόχους της ΕΟΚ ήταν η δημιουργία ενός συστήματος, που θα εξασφάλιζε τον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ελεύθερο ανταγωνισμό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μέσα στο χώρο της Εσωτερικής Αγοράς.</a:t>
            </a:r>
            <a:endParaRPr lang="en-US"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Οι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βασικοί κανόνες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του ανταγωνισμού περιλαμβάνονταν στα άρθρα 85 και 86 της Συνθήκης της Ρώμης και περιλήφθηκαν και στις υπόλοιπες Ευρωπαϊκές Συνθήκες. Σύμφωνα με τα άρθρα αυτά είναι ασυμβίβαστες με την κοινή αγορά και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απαγορεύονται</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όλες οι συμφωνίες μεταξύ επιχειρήσεων, όλες οι αποφάσεις ενώσεων επιχειρήσεων και κάθε εναρμονισμένη πρακτική, που δύνανται να επηρεάσουν το εμπόριο μεταξύ</a:t>
            </a:r>
            <a:r>
              <a:rPr lang="en-US"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κρατών μελών και που έχουν ως αντικείμενο ή ως αποτέλεσμα την παρεμπόδιση, τον περιορισμό ή τη νόθευση του ανταγωνισμού εντός της κοινής αγοράς.</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Σύμφωνα όμως με το άρθρο 85(3) προβλέπεται και μια εξαίρεση του κανόνα αυτού.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Ετσι</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επιτρέπονται κατ’ εξαίρεση συμφωνίες, αποφάσεις και εναρμονισμένες πρακτικές, που συμβάλλουν στη βελτίωση της παραγωγής ή της διανομής των προϊόντων ή στην προώθηση της τεχνικής ή οικονομικής προόδου, εξασφαλίζοντας συγχρόνως στους καταναλωτές δίκαιο τμήμα από το όφελος που προκύπτει, εφόσον :</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 δεν επιβάλλονται στις ενδιαφερόμενες επιχειρήσεις περιορισμοί μη απαραίτητοι για την επίτευξη των στόχων αυτών και</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β) δεν παρέχεται στις επιχειρήσεις αυτές η δυνατότητα καταργήσεως του ανταγωνισμού επί σημαντικού τμήματος των σχετικών προϊόντων.</a:t>
            </a:r>
          </a:p>
          <a:p>
            <a:pPr marL="454025" indent="-285750">
              <a:lnSpc>
                <a:spcPct val="120000"/>
              </a:lnSpc>
              <a:buClr>
                <a:srgbClr val="FFFF00"/>
              </a:buClr>
              <a:buFont typeface="Wingdings" panose="05000000000000000000" pitchFamily="2" charset="2"/>
              <a:buChar char="§"/>
            </a:pPr>
            <a:endPar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76840699"/>
      </p:ext>
    </p:extLst>
  </p:cSld>
  <p:clrMapOvr>
    <a:overrideClrMapping bg1="lt1" tx1="dk1" bg2="lt2" tx2="dk2" accent1="accent1" accent2="accent2" accent3="accent3" accent4="accent4" accent5="accent5" accent6="accent6" hlink="hlink" folHlink="folHlink"/>
  </p:clrMapOvr>
</p:sld>
</file>

<file path=ppt/slides/slide6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Τα Προβλήματα Ανταγωνισμού</a:t>
            </a:r>
            <a:endParaRPr lang="en-US"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που έχει Αντιμετωπίσει η Επιτροπή</a:t>
            </a:r>
            <a:endParaRPr lang="el-GR"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309389" y="736600"/>
            <a:ext cx="6940896"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τηλεοπτική μετάδοση αθλητικών συναντήσεων ανήκει στα προγράμματα εκείνα που προσελκύουν τους περισσότερους τηλεθεατές. Οι τηλεθεατές αυτοί είναι συνήθως το αγοραστικό κοινό με τη μεγαλύτερη αγοραστική ικανότητα, δηλαδή άνδρες στην ηλικία μεταξύ 16 και 50 ετών. Το κοινό αυτό παρουσιάζει ιδιαίτερο ενδιαφέρον για τους διαφημιστές καθώς είναι ένα ξεχωριστό κοινό, που πολύ δύσκολα προσελκύεται από άλλα προγράμματα. Το αποτέλεσμα είναι να υπάρχει μεγάλος ανταγωνισμός για την μετάδοση διαφημίσεων στα προγράμματα αυτά καθώς επίσης και για την απόκτηση των δικαιωμάτων τηλεοπτικής μετάδοσης των αθλητικών συναντήσεων.</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τηλεοπτική</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μετάδοση</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αθλητικών συναντήσεων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παρουσιάζει ορισμένες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ιδιαιτερότητες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σε σχέση με τη μετάδοση άλλων γεγονότων.</a:t>
            </a:r>
            <a:endParaRPr lang="en-US"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Καταρχήν οι αθλητικές συναντήσεις έχουν εφήμερη τηλεοπτική αξία. Οι τηλεθεατές ενδιαφέρονται κυρίως για τη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ζωντανή μετάδοση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του αγώνα, όσο το αποτέλεσμα δεν είναι ακόμη γνωστό. Μετά τη λήξη του αγώνα και την ανακοίνωση του αποτελέσματος, το προϊόν χάνει το μεγαλύτερο τμήμα της τηλεοπτικής του αξίας.</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Κατά δεύτερον οι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αθλητικές συναντήσεις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ως τηλεοπτικά προϊόντα έχουν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μικρή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εναλλακτικότητα</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με την έννοια, ότι πολύ δύσκολα μπορεί να αντικαταστήσει κανείς στο πρόγραμμα μεταδόσεων τη μετάδοση ενός αγώνα με κάποιον άλλο χωρίς να δυσαρεστήσουν τους τηλεθεατές. Π.χ. ο τηλεθεατής, που επιθυμεί να παρακολουθήσει τον τελικό του παγκοσμίου πρωταθλήματος ποδοσφαίρου πολύ</a:t>
            </a:r>
            <a:r>
              <a:rPr lang="en-US"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δύσκολα θα ικανοποιηθεί παρακολουθώντας αντί αυτού τον τελικό του παγκοσμίου πρωταθλήματος πυγμαχίας.</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Εκτός αυτών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συγκέντρωση των δικαιωμάτων μετάδοσης στις αθλητικές ομοσπονδίες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η συνακόλουθη δημιουργία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μεγάλων τηλεοπτικών πακέτων</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με πολλές αθλητικές συναντήσεις, που συνδυάζουν την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αποκλειστική παραχώρηση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αυτών και μάλιστα για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μεγάλη χρονική διάρκεια</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καθιστούν το προϊόν πολύ ακριβό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με αποτέλεσμα μόνο πολύ ισχυροί παράγοντες της αγοράς να μπορούν να πλειοδοτήσουν για τα προϊόντα αυτά.</a:t>
            </a:r>
          </a:p>
        </p:txBody>
      </p:sp>
    </p:spTree>
    <p:extLst>
      <p:ext uri="{BB962C8B-B14F-4D97-AF65-F5344CB8AC3E}">
        <p14:creationId xmlns:p14="http://schemas.microsoft.com/office/powerpoint/2010/main" val="2839778540"/>
      </p:ext>
    </p:extLst>
  </p:cSld>
  <p:clrMapOvr>
    <a:overrideClrMapping bg1="lt1" tx1="dk1" bg2="lt2" tx2="dk2" accent1="accent1" accent2="accent2" accent3="accent3" accent4="accent4" accent5="accent5" accent6="accent6" hlink="hlink" folHlink="folHlink"/>
  </p:clrMapOvr>
</p:sld>
</file>

<file path=ppt/slides/slide6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Τα Προβλήματα Ανταγωνισμού</a:t>
            </a:r>
            <a:endParaRPr lang="en-US"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που έχει Αντιμετωπίσει η Επιτροπή</a:t>
            </a:r>
            <a:endParaRPr lang="el-GR"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309389" y="736600"/>
            <a:ext cx="6940896"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a:t>
            </a:r>
            <a:r>
              <a:rPr lang="en-US"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πώληση δικαιωμάτων αναμετάδοσης αθλητικών συναντήσεων γίνεται μέσω της διάθεσής τους από την αντίστοιχη αθλητική ομοσπονδία ως ένα συνολικό πακέτο. Με τον τρόπο αυτό οι ομάδες δεν ανταγωνίζονται μεταξύ τους για την πώληση του προϊόντος. Αντίστοιχα περιορίζεται και ο ανταγωνισμός μεταξύ των υποψηφίων αγοραστών των δικαιωμάτων αυτών. Πρόκειται για τον καλούμενο οριζόντιο περιορισμό του ανταγωνισμού.</a:t>
            </a:r>
            <a:endParaRPr lang="en-US"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Επίσης η παραχώρηση αποκλειστικών δικαιωμάτων λόγω της υψηλής τιμής που έχουν, όταν μάλιστα συνδυάζονται με την πώλησή τους ως συνολικό πακέτο, καταλήγουν στην περαιτέρω ενίσχυση των οικονομικά ισχυρών εις βάρος των ασθενέστερων καναλιών στην αγορά των δικαιωμάτων αναμετάδοσης αγώνων.</a:t>
            </a:r>
            <a:endParaRPr lang="en-US"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 αποτέλεσμα είναι στις περιπτώσεις αυτές ο αγοραστής των δικαιωμάτων να μην κάνει αναμετάδοση όλων των αγώνων αλλά των πιο σημαντικών και να περιορίζεται σε αποσπασματική αναμετάδοση των υπολοίπων, ενώ θα μπορούσε να παραχωρήσει τα δικαιώματα αυτά σε άλλα κανάλια, που θα τα μετέδιδαν ζωντανά. Κατάληξη αυτών είναι ο τηλεθεατής να έχει λιγότερες επιλογές. Στις περιπτώσεις αυτές μιλάμε για κάθετο περιορισμό του ανταγωνισμού.</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Από την άλλη πλευρά ο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κατακερματισμός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μιας σειράς αθλητικών συναντήσεων (π.χ. του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Euro</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ή του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champions</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league</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στο ποδόσφαιρο) παρουσιάζει εγγενείς αδυναμίες αλλά μειώνει και την αξία του προϊόντος. Οι εγγενείς αδυναμίες έγκεινται στο γεγονός, ότι καθώς είναι άγνωστο από την αρχή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ποιές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ομάδες θα περάσουν σε κάθε γύρο, με αποτέλεσμα ένας υποψήφιος αγοραστής μόνο των δικαιωμάτων αναμετάδοσης του τελικού, να μη γνωρίζει την ακριβή αξία και τρόπο προώθησης αυτού που αγοράζει, έτσι τελικώς δεν μπορεί να προβλέψει ούτε στο κοινό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ποιάς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χώρας θα απευθύνεται η μετάδοση του τελικού. Από την άλλη</a:t>
            </a:r>
            <a:r>
              <a:rPr lang="en-US"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454025" indent="-285750">
              <a:lnSpc>
                <a:spcPct val="120000"/>
              </a:lnSpc>
              <a:buClr>
                <a:srgbClr val="FFFF00"/>
              </a:buClr>
              <a:buFont typeface="Wingdings" panose="05000000000000000000" pitchFamily="2" charset="2"/>
              <a:buChar char="§"/>
            </a:pPr>
            <a:endPar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53251482"/>
      </p:ext>
    </p:extLst>
  </p:cSld>
  <p:clrMapOvr>
    <a:overrideClrMapping bg1="lt1" tx1="dk1" bg2="lt2" tx2="dk2" accent1="accent1" accent2="accent2" accent3="accent3" accent4="accent4" accent5="accent5" accent6="accent6" hlink="hlink" folHlink="folHlink"/>
  </p:clrMapOvr>
</p:sld>
</file>

<file path=ppt/slides/slide6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Τα Προβλήματα Ανταγωνισμού</a:t>
            </a:r>
            <a:endParaRPr lang="en-US"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που έχει Αντιμετωπίσει η Επιτροπή</a:t>
            </a:r>
            <a:endParaRPr lang="el-GR"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309389" y="736600"/>
            <a:ext cx="6940896"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Από την άλλη πλευρά η αξία του προϊόντος ως ένα σύνολο αυξάνεται, καθώς μπορούν να γίνουν πολύ καιρό πριν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προωθητικές ενέργειες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που θα διαφημίζουν το συνολικό προϊόν και θα διαφημίζουν την αξία του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συνολικού πρωταθλήματος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με αποτέλεσμα να δημιουργείται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ενδιαφέρον</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από όλους τους τηλεθεατές ακόμη και στις φάσεις που δε συμμετέχει η ομάδα τους.</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Αντίθετα προωθητικές ενέργειες, που θα διαφημίζουν συγκεκριμένο αγώνα εντός του συγκεκριμένου πρωταθλήματος δεν μπορούν να γίνουν προκαταβολικά καθώς δεν είναι γνωστό από πριν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ποιές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ομάδες θα συναντηθούν και σε ποια ακριβώς ημερομηνία. Μάλιστα ως γνωστό αυτή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αδυναμία πρόβλεψης είναι που προσδίδει μεγάλη αξία στο προϊόν.</a:t>
            </a:r>
          </a:p>
        </p:txBody>
      </p:sp>
    </p:spTree>
    <p:extLst>
      <p:ext uri="{BB962C8B-B14F-4D97-AF65-F5344CB8AC3E}">
        <p14:creationId xmlns:p14="http://schemas.microsoft.com/office/powerpoint/2010/main" val="2144584104"/>
      </p:ext>
    </p:extLst>
  </p:cSld>
  <p:clrMapOvr>
    <a:overrideClrMapping bg1="lt1" tx1="dk1" bg2="lt2" tx2="dk2" accent1="accent1" accent2="accent2" accent3="accent3" accent4="accent4" accent5="accent5" accent6="accent6" hlink="hlink" folHlink="folHlink"/>
  </p:clrMapOvr>
</p:sld>
</file>

<file path=ppt/slides/slide6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Οι Αποφάσεις της Επιτροπής και η Νομολογία του ΔΕΕ</a:t>
            </a:r>
            <a:endParaRPr lang="el-GR"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309389" y="736600"/>
            <a:ext cx="6940896"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Οι περισσότερες υποθέσεις, που αφορούν τα δικαιώματα μετάδοσης αθλητικών συναντήσεων δεν έχουν κριθεί ενώπιον του ΔΕΕ. Η αντιδικία έχει ολοκληρωθεί ενώπιον της Επιτροπής χωρίς να παραπεμφθεί στο ΔΕΕ.</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Από το 1991 ήδη η Επιτροπή είχε εκδώσει μια απόφαση στην υπόθεση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Screensport</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κατά EBU</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που αφορούσε στην καταγγελία του συστήματος της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Eurovision</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από την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Screensport</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Το αθλητικό αυτό κανάλι κατέθεσε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καταγγελία</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σχετικά με το σύστημα της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Eurovision</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που αποκλείει όσα άλλα κανάλια δεν είναι μέλη της EBU από τη λήψη δικαιωμάτων μετάδοσης αγώνων</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δεδομένου μάλιστα ότι ορισμένα μέλη της EBU συμμετείχαν στο κανάλι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Eurosport</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ανταγωνιστικό κανάλι του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Screensport</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Μη μέλη της EBU μπορούσαν μεν να λάβουν άδεια μετάδοσης αγώνων αλλά με πολλούς περιορισμούς. Αντίθετα το κανάλι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Eurosport</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λάμβανε άδεια χωρίς περιορισμούς.</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πρακτική</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αυτή, έκρινε η Επιτροπή, ήταν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αντίθετη στις αρχές του ελεύθερου ανταγωνισμού στην Κοινή Αγορά</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Παρόλα αυτά σε μεταγενέστερη απόφασή της η Επιτροπή το Μάϊο του 2000 έκρινε, ότι το σύστημα της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Eurovision</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μπορεί να παρέχει οφέλη για την παραγωγή και διανομή προγραμμάτων, ενώ μπορεί και να συμβάλει στην τεχνική και οικονομική πρόοδο προς όφελος των καταναλωτών και επομένως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μπορεί να ενταχθεί στην εξαίρεση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του άρθρου 85(3) της Συνθήκης, σύμφωνα με το οποίο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επιτρέπονται κατ' εξαίρεση συμφωνίες, αποφάσεις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και εναρμονισμένες πρακτικές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που συμβάλλουν στη βελτίωση της παραγωγής ή της διανομής των προϊόντων ή στην προώθηση της τεχνικής ή οικονομικής προόδου, εξασφαλίζοντας συγχρόνως στους καταναλωτές δίκαιο τμήμα από το όφελος, που προκύπτει.</a:t>
            </a:r>
          </a:p>
          <a:p>
            <a:pPr marL="454025" indent="-285750">
              <a:lnSpc>
                <a:spcPct val="120000"/>
              </a:lnSpc>
              <a:buClr>
                <a:srgbClr val="FFFF00"/>
              </a:buClr>
              <a:buFont typeface="Wingdings" panose="05000000000000000000" pitchFamily="2" charset="2"/>
              <a:buChar char="§"/>
            </a:pPr>
            <a:endPar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454025" indent="-285750">
              <a:lnSpc>
                <a:spcPct val="120000"/>
              </a:lnSpc>
              <a:buClr>
                <a:srgbClr val="FFFF00"/>
              </a:buClr>
              <a:buFont typeface="Wingdings" panose="05000000000000000000" pitchFamily="2" charset="2"/>
              <a:buChar char="§"/>
            </a:pPr>
            <a:endPar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79123569"/>
      </p:ext>
    </p:extLst>
  </p:cSld>
  <p:clrMapOvr>
    <a:overrideClrMapping bg1="lt1" tx1="dk1" bg2="lt2" tx2="dk2" accent1="accent1" accent2="accent2" accent3="accent3" accent4="accent4" accent5="accent5" accent6="accent6" hlink="hlink" folHlink="folHlink"/>
  </p:clrMapOvr>
</p:sld>
</file>

<file path=ppt/slides/slide6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Οι Αποφάσεις της Επιτροπής και η Νομολογία του ΔΕΕ</a:t>
            </a:r>
            <a:endParaRPr lang="el-GR"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309389" y="736600"/>
            <a:ext cx="6940896"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 2002 η απόφαση της Επιτροπής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προσβλήθηκε ενώπιον του ΔΕΕ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(στις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συνεκδικαζόμενες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υποθέσεις T-185/00, T-216/00, T-299/00 και T-300/00) από ένα γαλλικό κανάλι με την επωνυμία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Metropole</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Television</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το οποίο μάλιστα είχε υποβάλει έξι φορές αίτηση να γίνει μέλος της EBU, ώστε να απολαμβάνει των σχετικών προνομίων στη λήψη δικαιωμάτων μετάδοσης αθλητικών συναντήσεων. Καθώς δεν κατόρθωσε να γίνει μέλος, μπορούσε να λάβει δικαιώματα μόνο σε αγώνες, που κανένα μέλος της EBU δεν επιθυμούσε να μεταδώσει.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Αν ένα μέλος επιθυμούσε να μεταδώσει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την αθλητική συνάντηση ή ακόμη κι ένα μικρό τμήμα της,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όλα τα υπόλοιπα κανάλια μη μέλη της EBU αποκλείονταν</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και τους επιτρεπόταν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μόνο μη ζωντανή μετάδοση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της συνάντησης. Το ΔΕΕ έκρινε, ότι η πρακτική αυτή είναι αντίθετη στους κανόνες ανταγωνισμού και εξ αυτού του λόγου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απαγορεύεται</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διαμάχη μεταξύ των ιδιωτικών και δημόσιων καναλιών, που αποτελούν μέλη της EBU είναι εντονότερη στο θέμα των δικαιωμάτων αποκλειστικής μετάδοσης των Ολυμπιακών Αγώνων. Πολλά έχουν αλλάξει από το 1960, όταν οι Ολυμπιακοί Αγώνες της Ρώμης μεταδόθηκαν για πρώτη φορά τηλεοπτικά. Σήμερα οι προσφορές για την απόκτηση των αποκλειστικών αυτών δικαιωμάτων ανέρχονται σε δισεκατομμύρια ευρώ, ποσά που τα ευρωπαϊκά ιδιωτικά κανάλια δύσκολα μπορούν να αντέξουν σε αντίθεση με τα δημόσια κανάλια, που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εισπράτουν</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τεράστια ποσά ως τέλη, που επιβάλλονται υποχρεωτικά από την ισχύουσα νομοθεσία στους κατοίκους των ευρωπαϊκών χωρών με αποτέλεσμα να διαθέτουν τεράστιες οικονομικές δυνατότητες. </a:t>
            </a:r>
          </a:p>
          <a:p>
            <a:pPr marL="454025" indent="-285750">
              <a:lnSpc>
                <a:spcPct val="120000"/>
              </a:lnSpc>
              <a:buClr>
                <a:srgbClr val="FFFF00"/>
              </a:buClr>
              <a:buFont typeface="Wingdings" panose="05000000000000000000" pitchFamily="2" charset="2"/>
              <a:buChar char="§"/>
            </a:pPr>
            <a:endPar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454025" indent="-285750">
              <a:lnSpc>
                <a:spcPct val="120000"/>
              </a:lnSpc>
              <a:buClr>
                <a:srgbClr val="FFFF00"/>
              </a:buClr>
              <a:buFont typeface="Wingdings" panose="05000000000000000000" pitchFamily="2" charset="2"/>
              <a:buChar char="§"/>
            </a:pPr>
            <a:endPar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454025" indent="-285750">
              <a:lnSpc>
                <a:spcPct val="120000"/>
              </a:lnSpc>
              <a:buClr>
                <a:srgbClr val="FFFF00"/>
              </a:buClr>
              <a:buFont typeface="Wingdings" panose="05000000000000000000" pitchFamily="2" charset="2"/>
              <a:buChar char="§"/>
            </a:pPr>
            <a:endPar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59894921"/>
      </p:ext>
    </p:extLst>
  </p:cSld>
  <p:clrMapOvr>
    <a:overrideClrMapping bg1="lt1" tx1="dk1" bg2="lt2" tx2="dk2" accent1="accent1" accent2="accent2" accent3="accent3" accent4="accent4" accent5="accent5" accent6="accent6" hlink="hlink" folHlink="folHlink"/>
  </p:clrMapOvr>
</p:sld>
</file>

<file path=ppt/slides/slide6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Οι Αποφάσεις της Επιτροπής και η Νομολογία του ΔΕΕ</a:t>
            </a:r>
            <a:endParaRPr lang="el-GR"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309389" y="736600"/>
            <a:ext cx="6940896"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διαμάχη κορυφώθηκε τον Ιούλιο του 2004, όταν η Διεθνής Ολυμπιακή Επιτροπή (ΔΟΕ) αποδέχθηκε την προσφορά της EBU για τα δικαιώματα πρώτης μετάδοσης των Ολυμπιακών Αγώνων του 2010 και 2012. Ιδιωτικά κανάλια είχαν υποβάλει και αυτά προσφορές, μεταξύ αυτών και το γερμανικό ιδιωτικό κανάλι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Premiere</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Η ΔΟΕ προτίμησε την προσφορά της EBU, παρότι τα ιδιωτικά κανάλια είχαν υποβάλει υψηλότερη προσφορά. Η ΔΟΕ αιτιολόγησε την απόφασή της υποστηρίζοντας, ότι επιλέγοντας την παραχώρηση των δικαιωμάτων στην EBU εξασφάλιζε την τηλεοπτική πρόσβαση στους αγώνες σε μεγαλύτερο ποσοστό του πληθυσμού καθώς τα δημόσια κανάλια, που είναι μέλη της EBU έχουν μεγαλύτερη εμβέλεια από τα ιδιωτικά. Το κανάλι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Premiere</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κατέθεσε καταγγελία στην Επιτροπή κατά της EBU με τον ισχυρισμό, ότι η EBU αποτελεί ένα καρτέλ, που μονοπωλεί τα δικαιώματα μετάδοσης αθλητικών συναντήσεων στην Ευρώπη βασίζοντας τα επιχειρήματά του στην πρόσφατη απόφαση του ΔΕΕ στην υπόθεση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Metropole</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Ισως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ήταν η πίεση των γεγονότων αυτών, χάρη στην οποία κατόπιν η EBU δέχθηκε ως μέλη της και πολλά ιδιωτικά κανάλια.</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Υπάρχουν όμως και άλλες δύο πολύ σημαντικές υποθέσεις που προέρχονται από το χώρο του ποδοσφαίρου και δεν εισήχθησαν ποτέ για κρίση ενώπιον του ΔΕΕ. Πρόκειται για τις υποθέσεις της UEFA και της γερμανικής ποδοσφαιρικής ομοσπονδίας DFB.</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Στην πρώτη από τις υποθέσεις αυτές η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UEFA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 1999 υπέβαλε αίτηση στην Επιτροπή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για να λάβει την άδεια να πωλήσει ως πακέτο, συνολικά τα εμπορικά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διικαιώματα</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του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Champions</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League</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Τα εμπορικά δικαιώματα, που θα πωλούνταν ως πακέτο περιλάμβαναν εκτός από τα δικαιώματα μετάδοσης των αγώνων και τα δικαιώματα χορηγίας, διαφήμισης και πνευματικής ιδιοκτησίας.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UEFA υποστήριξε, ότι είναι τουλάχιστον συνιδιοκτήτης των εμπορικών δικαιωμάτων του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Champions</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League</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καθώς δημιούργησε και καθιέρωσε το προϊόν στην αγορά ως θεσμό με ένα δικό του ξεχωριστό όνομα και ένα συγκεκριμένο κοινό ως καταναλωτές. </a:t>
            </a:r>
          </a:p>
          <a:p>
            <a:pPr marL="454025" indent="-285750">
              <a:lnSpc>
                <a:spcPct val="120000"/>
              </a:lnSpc>
              <a:buClr>
                <a:srgbClr val="FFFF00"/>
              </a:buClr>
              <a:buFont typeface="Wingdings" panose="05000000000000000000" pitchFamily="2" charset="2"/>
              <a:buChar char="§"/>
            </a:pPr>
            <a:endPar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454025" indent="-285750">
              <a:lnSpc>
                <a:spcPct val="120000"/>
              </a:lnSpc>
              <a:buClr>
                <a:srgbClr val="FFFF00"/>
              </a:buClr>
              <a:buFont typeface="Wingdings" panose="05000000000000000000" pitchFamily="2" charset="2"/>
              <a:buChar char="§"/>
            </a:pPr>
            <a:endPar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454025" indent="-285750">
              <a:lnSpc>
                <a:spcPct val="120000"/>
              </a:lnSpc>
              <a:buClr>
                <a:srgbClr val="FFFF00"/>
              </a:buClr>
              <a:buFont typeface="Wingdings" panose="05000000000000000000" pitchFamily="2" charset="2"/>
              <a:buChar char="§"/>
            </a:pPr>
            <a:endPar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47309246"/>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4956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sz="2000"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εμφάνιση του «Παράδοξου της Αθλητικής Αγοράς»</a:t>
            </a:r>
            <a:endParaRPr lang="el" sz="28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315310" y="612200"/>
            <a:ext cx="6934975" cy="9963036"/>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Στην περίπτωση λοιπόν, που θεωρηθούν οι αθλητικές επιχειρήσεις ανταγωνιζόμενες επιχειρήσεις μέσα σε μια αθλητική αγορά, προκύπτει το «Παράδοξο της Αθλητικής Αγοράς», που δημιουργεί πλήθος θεωρητικών και πρακτικών προβλημάτων, που περιγράφονται πιο κάτω.</a:t>
            </a:r>
          </a:p>
          <a:p>
            <a:pPr marL="342900" indent="-342900">
              <a:lnSpc>
                <a:spcPct val="120000"/>
              </a:lnSpc>
              <a:buClr>
                <a:srgbClr val="FFFF00"/>
              </a:buClr>
              <a:buFont typeface="Wingdings" panose="05000000000000000000" pitchFamily="2" charset="2"/>
              <a:buChar char="§"/>
            </a:pP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Οι ιδιοκτήτες μιας ομάδας (ιδιαίτερα στα ομαδικά αθλήματα) επενδύουν τεράστια χρηματικά ποσά για τη στήριξη των ομάδων, χωρίς να περιμένουν αντίστοιχα κέρδη. Μερικές φορές παραμένουν για πολλά χρόνια στο πηδάλιο των εταιρειών αυτών και εμφανίζονται ως ικανοποιημένοι επενδυτές, ακόμη και σε</a:t>
            </a:r>
            <a:r>
              <a:rPr lang="en-GB"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περιπτώσεις, όπου υπάρχουν ελάχιστα κέρδη ή ακόμα και ζημιές. Πολλοί από αυτούς έχουν διατελέσει επιτυχημένοι επιχειρηματίες δραστηριοποιούμενοι σε εκτός αθλητισμού χώρους. Σε κάθε άλλη περίπτωση δε θα επένδυαν σε μια εταιρεία, χωρίς τη δυνατότητα να ανακτήσουν τουλάχιστον τα αρχικά κεφάλαια που επενδύθηκαν. Επίσης πριν προχωρήσουν σε τόσο μεγάλη επένδυση θα διεξήγαγαν εκτεταμένους ελέγχους ανάλυσης των κινδύνων.</a:t>
            </a:r>
            <a:endParaRPr lang="en-GB"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342900" indent="-342900">
              <a:lnSpc>
                <a:spcPct val="120000"/>
              </a:lnSpc>
              <a:buClr>
                <a:srgbClr val="FFFF00"/>
              </a:buClr>
              <a:buFont typeface="Wingdings" panose="05000000000000000000" pitchFamily="2" charset="2"/>
              <a:buChar char="§"/>
            </a:pP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Ωστόσο, οι ίδιοι αυτοί επιχειρηματίες είναι πρόθυμοι να αγνοήσουν τις προειδοποιήσεις των οικονομικών συμβούλων για βιώσιμες επενδύσεις και εμφανίζονται ως απερίσκεπτοι, ανυπόμονοι επενδυτές, όταν πρόκειται για την αγορά μιας ομάδας, που υποστηρίζουν. Από την άλλη πλευρά είναι πολύ απρόθυμοι να αγοράσουν μια κερδοφόρα ομάδα, την οποία δεν υποστηρίζουν ως φίλαθλοι.</a:t>
            </a:r>
          </a:p>
          <a:p>
            <a:pPr marL="342900" indent="-342900">
              <a:lnSpc>
                <a:spcPct val="120000"/>
              </a:lnSpc>
              <a:buClr>
                <a:srgbClr val="FFFF00"/>
              </a:buClr>
              <a:buFont typeface="Wingdings" panose="05000000000000000000" pitchFamily="2" charset="2"/>
              <a:buChar char="§"/>
            </a:pPr>
            <a:endPar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79257741"/>
      </p:ext>
    </p:extLst>
  </p:cSld>
  <p:clrMapOvr>
    <a:overrideClrMapping bg1="lt1" tx1="dk1" bg2="lt2" tx2="dk2" accent1="accent1" accent2="accent2" accent3="accent3" accent4="accent4" accent5="accent5" accent6="accent6" hlink="hlink" folHlink="folHlink"/>
  </p:clrMapOvr>
</p:sld>
</file>

<file path=ppt/slides/slide7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Οι Αποφάσεις της Επιτροπής και η Νομολογία του ΔΕΕ</a:t>
            </a:r>
            <a:endParaRPr lang="el-GR"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309389" y="736600"/>
            <a:ext cx="6940896"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Επίσης η UEFA τόνισε, ότι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επιβαρύνεται</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με ένα πλήθος οργανωτικών υποχρεώσεων, που αφορούν στη διοργάνωση των αγώνων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καθεαυτών</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τη θέσπιση των κανόνων και την επίβλεψη της εφαρμογής τους, οργάνωση των αγωνιστικών χώρων, θέματα ασφάλειας αγώνων κ.α.</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πιο σημαντική συνεισφορά της όμως έγκειται στην ανάληψη του τεράστιου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οικονομικού κινδύνου</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που εμπεριέχεται σε μια τέτοια διοργάνωση καθώς μάλιστα εξασφαλίζει στις συμμετέχουσες ομάδες και ένα ελάχιστο ποσό για τη συμμετοχή τους ανεξάρτητα από την έκταση της προσέλευσης του κοινού στους αγωνιστικούς χώρους. H UEFA μάλιστα μέχρι το 2003 είχε τροποποιήσει τον κανονισμό της σχετικά με τη μετάδοση αγώνων, ώστε να παραχωρήσει και στις συμμετέχουσες ομάδες ορισμένα δικαιώματα. Έτσι οι ομάδες διατηρούσαν τα δικαιώματα πάνω στους προκριματικούς αγώνες του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Champions</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League</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ενώ η UEFA θα είχε τα αποκλειστικά καταρχήν δικαιώματα στη φάση των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ομίλλων</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και στους τελικούς. Αν όμως η UEFA δεν κατορθώσει να πωλήσει τα δικαιώματα εντός μιας εβδομάδας από την επιλογή των ομάδων στη φάση των ομίλων, οι ομάδες επανακτούν το δικαίωμα να πωλήσουν παράλληλα με την UEFA τα δικαιώματα αυτά. Η Επιτροπή έκρινε, ότι συνολική πώληση αυτή των δικαιωμάτων μπορεί να περιληφθεί στις περιπτώσεις εξαίρεσης βάσει του άρθρου 85(3) της Συνθήκης.</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δεύτερη υπόθεση της γερμανικής ποδοσφαιρικής ομοσπονδίας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Deutsche</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Fussball</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Bund</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(DFB),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αφορούσε τη χορήγηση άδειας για τη συνολική πώληση δικαιωμάτων τηλεοπτικής και ραδιοφωνικής μετάδοσης αγώνων του γερμανικού πρωταθλήματος. Τα επιχειρήματα της DFB αφορούσαν κυρίως τα οφέλη που αποκόμιζαν από την πρακτική αυτή οι ασθενέστερες οικονομικά ομάδες του πρωταθλήματος καθώς η ομοσπονδία φρόντιζε για μια ορθολογική διανομή των κερδών σε όλες τις ομάδες. Επίσης τα δικαιώματα αυτά δεν απέκλειαν ολοκληρωτικά τις ομάδες από τα δικαιώματα αυτά και έτσι η Επιτροπή έκρινε και πάλι θετικά την πρακτική αυτή.</a:t>
            </a:r>
            <a:endPar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60882880"/>
      </p:ext>
    </p:extLst>
  </p:cSld>
  <p:clrMapOvr>
    <a:overrideClrMapping bg1="lt1" tx1="dk1" bg2="lt2" tx2="dk2" accent1="accent1" accent2="accent2" accent3="accent3" accent4="accent4" accent5="accent5" accent6="accent6" hlink="hlink" folHlink="folHlink"/>
  </p:clrMapOvr>
</p:sld>
</file>

<file path=ppt/slides/slide7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Εφαρμογή της Αρχής της Αναλογικότητας</a:t>
            </a:r>
            <a:endParaRPr lang="en-US"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και στα Τηλεοπτικά Δικαιώματα</a:t>
            </a:r>
          </a:p>
        </p:txBody>
      </p:sp>
      <p:sp>
        <p:nvSpPr>
          <p:cNvPr id="3" name="Rectangle 2"/>
          <p:cNvSpPr/>
          <p:nvPr/>
        </p:nvSpPr>
        <p:spPr>
          <a:xfrm>
            <a:off x="309389" y="736600"/>
            <a:ext cx="6940896"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454025" indent="-285750">
              <a:lnSpc>
                <a:spcPct val="120000"/>
              </a:lnSpc>
              <a:buClr>
                <a:srgbClr val="FFFF00"/>
              </a:buClr>
              <a:buFont typeface="Wingdings" panose="05000000000000000000" pitchFamily="2" charset="2"/>
              <a:buChar char="§"/>
            </a:pPr>
            <a:r>
              <a:rPr lang="en-US"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κδόθηκε</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από το ΔΕΕ μια απόφαση, που μπορεί να προσδώσει μια νέα διάσταση στο θέμα των αποκλειστικών δικαιωμάτων μετάδοσης αθλητικών συναντήσεων. Πρόκειται για μια υπόθεση στην οποία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UEFA στρέφεται κατά της Επιτροπής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όπου τίθεται το ερώτημα αν κάποια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ιδιαίτερα σημαντικά αθλητικά γεγονότα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θα πρέπει να ενταχθούν στο άρθρο 3α της οδηγίας του Συμβουλίου 89/552/ΕΟΚ ως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"μείζονος σημασίας για την κοινωνία"</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με αποτέλεσμα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να μην μπορούν να αποτελέσουν αντικείμενο αποκλειστικών ραδιοτηλεοπτικών δικαιωμάτων</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διότι αλλιώς μια σημαντική μερίδα του κοινού στο εν λόγω κράτος</a:t>
            </a:r>
            <a:r>
              <a:rPr lang="en-US"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μέλος θα εμποδίζεται να παρακολουθήσει τις εκδηλώσεις αυτές μέσω δωρεάν ζωντανής ή αναμεταδιδόμενης κάλυψης.</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Στην υπόθεση αυτή και βάσει της ανωτέρω οδηγίας οι αρμόδιες αρχές της Βρετανίας συμπεριέλαβαν στη λίστα των αθλητικών εκδηλώσεων μείζονος σημασίας για την κοινωνία και το ευρωπαϊκό πρωτάθλημα ποδοσφαίρου. Η UEFA έχει αντιτάξει διάφορα επιχειρήματα με σημαντικότερο αυτό της αρχής της αναλογικότητας, με την έννοια, ότι η απόφαση της Επιτροπής, που εκτίμησε ότι ένα αθλητικό γεγονός, όπως το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Euro</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συμπεριλαμβάνεται στις εκδηλώσεις "μείζονος σημασίας για την κοινωνία", με αποτέλεσμα να μην μπορούν να αποτελέσει αντικείμενο αποκλειστικών ραδιοτηλεοπτικών δικαιωμάτων, δεν είναι ούτε η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ενεδειγμένη</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ούτε αναγκαία για την επίτευξη των σκοπών που επιδιώκει.</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 ΔΕΕ έκρινε, ότι το μέτρο αυτό που έλαβε η Βρετανία συνιστά καταρχήν περιορισμό της ελεύθερης παροχής υπηρεσιών. Εντούτοις, όπως προκύπτει από τη δέκατη όγδοη αιτιολογική σκέψη της οδηγίας 97/36, τα μέτρα που διαλαμβάνονται στο άρθρο 3α της οδηγίας 89/552 αποβλέπουν στην προστασία του δικαιώματος στην ενημέρωση και στη διασφάλιση ευρείας προσβάσεως του κοινού στην τηλεοπτική κάλυψη εκδηλώσεων, εθνικών και μη, μείζονος σημασίας για την κοινωνία. </a:t>
            </a:r>
            <a:endPar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4762723"/>
      </p:ext>
    </p:extLst>
  </p:cSld>
  <p:clrMapOvr>
    <a:overrideClrMapping bg1="lt1" tx1="dk1" bg2="lt2" tx2="dk2" accent1="accent1" accent2="accent2" accent3="accent3" accent4="accent4" accent5="accent5" accent6="accent6" hlink="hlink" folHlink="folHlink"/>
  </p:clrMapOvr>
</p:sld>
</file>

<file path=ppt/slides/slide7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Εφαρμογή της Αρχής της Αναλογικότητας</a:t>
            </a:r>
            <a:endParaRPr lang="en-US"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και στα Τηλεοπτικά Δικαιώματα</a:t>
            </a:r>
          </a:p>
        </p:txBody>
      </p:sp>
      <p:sp>
        <p:nvSpPr>
          <p:cNvPr id="3" name="Rectangle 2"/>
          <p:cNvSpPr/>
          <p:nvPr/>
        </p:nvSpPr>
        <p:spPr>
          <a:xfrm>
            <a:off x="309389" y="736600"/>
            <a:ext cx="6940896"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Σύμφωνα με την εικοστή πρώτη αιτιολογική σκέψη της οδηγίας 97/36,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μια εκδήλωση θεωρείται «μείζονος σημασίας» οσάκις αποτελεί σημαντικό γεγονός που παρουσιάζει ενδιαφέρον για το ευρύ κοινό, εντός της Ευρωπαϊκής Ενώσεως ή εντός κράτους μέλους ή σε σημαντικό τμήμα συγκεκριμένου κράτους μέλους, και διοργανώνονται εκ των προτέρων από υπεύθυνο ο οποίος νομιμοποιείται να μεταβιβάσει τα σχετικά με την εκδήλωση αυτή δικαιώματα.</a:t>
            </a:r>
            <a:endParaRPr lang="en-US"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Ως εκ τούτου, σε περίπτωση κατά την οποία αφορούν εκδηλώσεις μείζονος σημασίας για την κοινωνία, τα μέτρα που διαλαμβάνονται στο άρθρο 3α, παράγραφος 1, της οδηγίας 89/552 δικαιολογούνται από επιτακτικούς λόγους γενικού συμφέροντος. Εν συνεχεία έκρινε ότι τα επίμαχα μέτρα είναι κατάλληλα για την επίτευξη του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επιδιωκομένου</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από αυτά σκοπού και δεν υπερβαίνουν το αναγκαίο για την επίτευξή του μέτρο.</a:t>
            </a:r>
            <a:endParaRPr lang="en-US"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υπόθεση αυτή περιλαμβάνει μια πρωτόγνωρη κατάσταση. Συνήθως είναι οι αθλητικοί φορείς αυτοί που προβάλλουν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επιχείρηματα</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υπέρ της σημασίας, που έχει ο αθλητισμός για την κοινωνία και για τη δημόσια αποστολή του αθλητισμού, με στόχο να δικαιολογήσουν την καλούμενη ιδιαιτερότητα του αθλητισμού και την εξαίρεσή του από τους κανόνες του ανταγωνισμού.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Στόχος ήταν πάντα ο αθλητισμός να μη θεωρείται απλά άλλη μια οικονομική δραστηριότητα αλλά κάτι περισσότερο, που χρήζει ιδιαίτερης μεταχείρισης.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Τώρα το επιχείρημα αυτό επιστρέφεται από την άλλη πλευρά καθώς κράτος μέλος το επικαλείται για να</a:t>
            </a:r>
            <a:r>
              <a:rPr lang="en-US"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στηρίξει, ότι οι μεγάλες αθλητικές εκδηλώσεις είναι "μείζονος σημασίας για την κοινωνία", με αποτέλεσμα να μην μπορούν να αποτελέσουν αντικείμενο αποκλειστικών ραδιοτηλεοπτικών δικαιωμάτων. Φαίνεται λοιπόν, ότι για άλλη μια φορά το ΔΕΕ καταφεύγει στην αρχή, που απ' ό,τι φαίνεται μέχρι σήμερα αποτελεί την απάντηση σε όλα τα αθλητικά νομικά ζητήματα, την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αρχή της αναλογικότητας.</a:t>
            </a:r>
          </a:p>
        </p:txBody>
      </p:sp>
    </p:spTree>
    <p:extLst>
      <p:ext uri="{BB962C8B-B14F-4D97-AF65-F5344CB8AC3E}">
        <p14:creationId xmlns:p14="http://schemas.microsoft.com/office/powerpoint/2010/main" val="3416225996"/>
      </p:ext>
    </p:extLst>
  </p:cSld>
  <p:clrMapOvr>
    <a:overrideClrMapping bg1="lt1" tx1="dk1" bg2="lt2" tx2="dk2" accent1="accent1" accent2="accent2" accent3="accent3" accent4="accent4" accent5="accent5" accent6="accent6" hlink="hlink" folHlink="folHlink"/>
  </p:clrMapOvr>
</p:sld>
</file>

<file path=ppt/slides/slide7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Υπόθεση </a:t>
            </a:r>
            <a:r>
              <a:rPr lang="en-US"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Karen Murphy</a:t>
            </a:r>
            <a:endPar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309389" y="736600"/>
            <a:ext cx="6940896"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Στις διάφορες χώρες της Ευρώπης τα τηλεοπτικά δικαιώματα προβολής αθλητικών συναντήσεων αποτελούν τη μεγαλύτερη πηγή εισοδήματος για τον αθλητισμό. Όταν μάλιστα αναφερόμαστε σε αθλητικές συναντήσεις, που παρουσιάζουν ενδιαφέρον για το κοινό πολλών χωρών τα ποσά αυτά μεγιστοποιούνται. Αρκεί να αναλογιστεί κανείς, ότι χωρίς τη διεθνή ή μη τηλεοπτική προβολή ο αθλητισμός δύσκολα θα εξασφάλιζε χορηγίες εμπορικών εταιριών.</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πώληση δικαιωμάτων αναμετάδοσης αθλητικών συναντήσεων γίνεται μέσω της διάθεσής τους από την ομοσπονδία τους ως ένα συνολικό πακέτο. Με τον τρόπο αυτό οι ομάδες δεν ανταγωνίζονται μεταξύ τους για την πώληση του κάθε αγώνα. Αντίστοιχα περιορίζεται και ο ανταγωνισμός μεταξύ των υποψηφίων αγοραστών των δικαιωμάτων αυτών. Πρόκειται για τον καλούμενο οριζόντιο περιορισμό του ανταγωνισμού.</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Μέχρι τον Οκτώβριο του 2011 αν και η Commission είχε ασχοληθεί με πληθώρα περιπτώσεων αθλητικών τηλεοπτικών μεταδόσεων η βασική απόφαση του Δικαστηρίου της Ευρωπαϊκής Ένωσης ήταν η περίφημη υπόθεση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Metropole</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Τον Οκτώβριο του 2011 όμως δημοσιεύθηκε μια απόφαση του ΔΕΕ, καλούμενης συνήθως για συντομία «απόφαση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Karen</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Murphy</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(το περιεχόμενό της παρατίθεται παρακάτω), που αφορά στην πώληση των τηλεοπτικών δικαιωμάτων του αγγλικού πρωταθλήματος και αναμένεται να αλλάξει τα δεδομένα στην ευρωπαϊκή αγορά της πώλησης δικαιωμάτων δορυφορικής μετάδοσης αθλητικών συναντήσεων.</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υπόθεση αυτή δεν εμφανίστηκε ως κεραυνός εν αιθρία ενώπιον του ΔΕΕ. Το πρόβλημα των ποδοσφαιρικών τηλεοπτικών μεταδόσεων και ειδικότερα των αγγλικών αγώνων της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Premier</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League</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είναι γνωστό στην Commission από το 1992 τουλάχιστον, καθώς από το έτος αυτό μέχρι σήμερα η FAPL έχει συνάψει διαδοχικές αποκλειστικές συμφωνίες με τη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BSkyB</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για την πώληση των σχετικών</a:t>
            </a:r>
            <a:r>
              <a:rPr lang="en-US"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τηλεοπτικών δικαιωμάτων.</a:t>
            </a:r>
          </a:p>
        </p:txBody>
      </p:sp>
    </p:spTree>
    <p:extLst>
      <p:ext uri="{BB962C8B-B14F-4D97-AF65-F5344CB8AC3E}">
        <p14:creationId xmlns:p14="http://schemas.microsoft.com/office/powerpoint/2010/main" val="920996778"/>
      </p:ext>
    </p:extLst>
  </p:cSld>
  <p:clrMapOvr>
    <a:overrideClrMapping bg1="lt1" tx1="dk1" bg2="lt2" tx2="dk2" accent1="accent1" accent2="accent2" accent3="accent3" accent4="accent4" accent5="accent5" accent6="accent6" hlink="hlink" folHlink="folHlink"/>
  </p:clrMapOvr>
</p:sld>
</file>

<file path=ppt/slides/slide7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Υπόθεση </a:t>
            </a:r>
            <a:r>
              <a:rPr lang="en-US"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Karen Murphy</a:t>
            </a:r>
            <a:endPar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309389" y="736600"/>
            <a:ext cx="6940896"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Commission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προέβαλε</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συνεχώς το πρόβλημα, που παρουσιάζει από πλευράς ανταγωνισμού μια τέτοια συμφωνία τόσο όσον αφορά στην αποκλειστικότητα, όσο και στη διάρκεια (πενταετής σύμβαση) αλλά και στο μεγάλο αριθμό των αγώνων τα δικαιώματα των οποίων πωλούνταν.</a:t>
            </a:r>
            <a:endParaRPr lang="en-US"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 1993 υπήρξε καταγγελία της πρακτικής αυτής και χορηγήθηκε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εξαίρεση</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βάσει του άρθρου 81 παρ.3 της Συνθήκης ΛΕΕ με το σκεπτικό, ότι ο ραδιοτηλεοπτικός σταθμός (που τότε δεν καλούνταν ακόμη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BSkyB</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είχε συσταθεί μόλις το 1990 και χρειαζόταν ένα μακροχρόνιο συμβόλαιο για να «πατήσει στα πόδια του» και να καθιερωθεί στην αγορά. Όμως αν αυτός ο προστατευτισμός μπορούσε να δικαιολογηθεί το 1993, είναι ανεξήγητο πώς δικαιολογείτο τη δεκαετία του 2000, όταν πλέον το κανάλι αυτό ήταν ισχυρότατο και καταξιωμένο και μάλιστα με δεσπόζουσα θέση στην αγορά.</a:t>
            </a:r>
          </a:p>
        </p:txBody>
      </p:sp>
    </p:spTree>
    <p:extLst>
      <p:ext uri="{BB962C8B-B14F-4D97-AF65-F5344CB8AC3E}">
        <p14:creationId xmlns:p14="http://schemas.microsoft.com/office/powerpoint/2010/main" val="769828004"/>
      </p:ext>
    </p:extLst>
  </p:cSld>
  <p:clrMapOvr>
    <a:overrideClrMapping bg1="lt1" tx1="dk1" bg2="lt2" tx2="dk2" accent1="accent1" accent2="accent2" accent3="accent3" accent4="accent4" accent5="accent5" accent6="accent6" hlink="hlink" folHlink="folHlink"/>
  </p:clrMapOvr>
</p:sld>
</file>

<file path=ppt/slides/slide7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Ιδιαιτερότητα των Αθλητικών Τηλεοπτικών Μεταδόσεων</a:t>
            </a:r>
          </a:p>
        </p:txBody>
      </p:sp>
      <p:sp>
        <p:nvSpPr>
          <p:cNvPr id="3" name="Rectangle 2"/>
          <p:cNvSpPr/>
          <p:nvPr/>
        </p:nvSpPr>
        <p:spPr>
          <a:xfrm>
            <a:off x="309389" y="736600"/>
            <a:ext cx="6940896"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Τα αθλητικά γεγονότα άλλοτε παρουσιάζουν μόνο εθνικό ενδιαφέρον ενώ άλλοτε και διεθνές ενδιαφέρον. Ένα από τα σημαντικότερα προϊόντα αθλητικού θεάματος στην Ευρώπη είναι το αγγλικό πρωτάθλημα ποδοσφαίρου, συνήθως αποκαλούμενο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Premier</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League</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Ως γνωστό δεν πρόκειται για ένα αθλητικό γεγονός, μια αθλητική συνάντηση αλλά για μια ολόκληρη (ετήσια) σειρά ποδοσφαιρικών συναντήσεων.</a:t>
            </a:r>
            <a:endParaRPr lang="en-US"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 προϊόν αυτό πωλείται συνολικά ως πακέτο αγώνων καταρχήν στην αγγλική αγορά. Δεδομένου όμως του διεθνούς ενδιαφέροντος που παρουσιάζει, πωλείται και σε τρίτες χώρες, όπως είναι και η Ελλάδα. Βεβαίως είναι προφανές, ότι το κοινό τρίτων χωρών δείχνει μικρότερο ενδιαφέρον για το προϊόν αυτό από ό,τι το αγγλικό κοινό.</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Football</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Association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Premier</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League</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Ltd</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(στο εξής FAPL)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είναι η εταιρία, στην οποία συμμετέχουν οι ποδοσφαιρικοί σύλλογοι του αγγλικού πρωταθλήματος ποδοσφαίρου. Η FAPL μεταξύ άλλων, εκμεταλλεύεται τα δικαιώματα τηλεοπτικής μετάδοσης των αγώνων της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Premier</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League</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Εξασφαλίζει δηλαδή την προβολή του αγγλικού πρωταθλήματος προς τους τηλεθεατές όχι μόνο της Αγγλίας αλλά και ολόκληρου του πλανήτη προς όφελος των μελών της. Όμως οι άδειες εκμετάλλευσης των δικαιωμάτων αυτών παραχωρούνται σε διαφορετικούς ραδιοτηλεοπτικούς οργανισμούς στην Ευρώπη ανά κράτος συνήθως, με άδειες εθνικής ισχύος. Ο κάθε ραδιοτηλεοπτικός οργανισμός στον οποίο παραχωρείται το</a:t>
            </a:r>
            <a:r>
              <a:rPr lang="en-US"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δικαίωμα απευθείας μετάδοσης αποκτά αποκλειστικό δικαίωμα ραδιοτηλεοπτικής μετάδοσής τους εντός της εν λόγω περιοχής. Μάλιστα, για να προστατευθεί η εδαφική αποκλειστικότητα όλων των ραδιοτηλεοπτικών οργανισμών, καθένας τους δεσμεύεται συμβατικά να εμποδίζει την πρόσβαση του κοινού στις εκπομπές του εκτός της περιοχής που καλύπτει η άδεια αυτή, κατά συνέπεια οι σχετικές εκπομπές τους πρέπει να κωδικοποιούνται. Απαγορεύεται επομένως στους οργανισμούς αυτούς να παρέχουν στο κοινό συσκευές αποκωδικοποίησης των εκπομπών τους, οι οποίες προορίζονται να χρησιμοποιηθούν εκτός της καλυπτόμενης από την άδειά τους περιοχής.</a:t>
            </a:r>
          </a:p>
          <a:p>
            <a:pPr marL="454025" indent="-285750">
              <a:lnSpc>
                <a:spcPct val="120000"/>
              </a:lnSpc>
              <a:buClr>
                <a:srgbClr val="FFFF00"/>
              </a:buClr>
              <a:buFont typeface="Wingdings" panose="05000000000000000000" pitchFamily="2" charset="2"/>
              <a:buChar char="§"/>
            </a:pPr>
            <a:endPar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4822187"/>
      </p:ext>
    </p:extLst>
  </p:cSld>
  <p:clrMapOvr>
    <a:overrideClrMapping bg1="lt1" tx1="dk1" bg2="lt2" tx2="dk2" accent1="accent1" accent2="accent2" accent3="accent3" accent4="accent4" accent5="accent5" accent6="accent6" hlink="hlink" folHlink="folHlink"/>
  </p:clrMapOvr>
</p:sld>
</file>

<file path=ppt/slides/slide7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Ιδιαιτερότητα των Αθλητικών Τηλεοπτικών Μεταδόσεων</a:t>
            </a:r>
          </a:p>
        </p:txBody>
      </p:sp>
      <p:sp>
        <p:nvSpPr>
          <p:cNvPr id="3" name="Rectangle 2"/>
          <p:cNvSpPr/>
          <p:nvPr/>
        </p:nvSpPr>
        <p:spPr>
          <a:xfrm>
            <a:off x="309389" y="736600"/>
            <a:ext cx="6940896"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Στους ραδιοτηλεοπτικούς αυτούς οργανισμούς διαβιβάζονται οι εικόνες και το ηχητικό περιβάλλον του αγώνα, όπως καταγράφονται, σε μονάδα παραγωγής η οποία προσθέτει τους λογοτύπους, τις εγγραφές βίντεο, τα γραφιστικά, που εμφανίζονται επί της οθόνης, τη μουσική και τον σχολιασμό στην αγγλική γλώσσα. Το σήμα αποστέλλεται μέσω δορυφόρου στον ραδιοτηλεοπτικό οργανισμό, ο οποίος προσθέτει το δικό του λογότυπο και, ενδεχομένως, σχολιασμό. Ο τηλεθεατής στη χώρα του μπορεί να το αποκωδικοποιήσει και να το δει να προβάλλεται στην οθόνη του μέσω ενός δορυφορικού αποκωδικοποιητή.</a:t>
            </a:r>
            <a:endParaRPr lang="en-US"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Στην Ελλάδα, κάτοχος της εκ παραχωρήσεως άδειας μετάδοσης των αναμετρήσεων της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Premier</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League</a:t>
            </a:r>
            <a:r>
              <a:rPr lang="en-US"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ήταν η εταιρία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NetMed</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Hellas</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η οποία μετέδιδε τους αγώνες αυτούς μέσω της πλατφόρμας NOVA.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Πρόσβαση</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στα εν λόγω κανάλια είχαν οι τηλεθεατές, που ήταν συνδρομητές του δορυφορικού πακέτου της NOVA. Όλοι οι συνδρομητές οφείλουν να δηλώνουν όνομα, όπως επίσης διεύθυνση και αριθμό τηλεφώνου στην Ελλάδα.</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Αντίστοιχα στην Αγγλία κατά τον κρίσιμο χρόνο της υπόθεσης κάτοχος της αδείας για την απευθείας ραδιοτηλεοπτική μετάδοση των αγώνων της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Premier</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League</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ήταν η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BSkyB</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Ltd</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Όμως η κάρτα με την οποία ο τηλεθεατής αποκωδικοποιεί το σήμα της NOVA στην Ελλάδα κοστίζει φθηνότερα από την κάρτα με την οποία ο τηλεθεατής αποκωδικοποιεί το σήμα της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BSkyB</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Ορισμένα εστιατόρια λοιπόν στην Αγγλία άρχισαν να χρησιμοποιούν συσκευές αποκωδικοποίησης της NOVA από την Ελλάδα για να εξασφαλίζουν φθηνή πρόσβαση στους αγώνες της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Premier</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League</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Οι επίμαχες κάρτες αποκωδικοποίησης έχουν μεν κατασκευαστεί και διατεθεί στην αγορά με την άδεια του παρέχοντος την υπηρεσία, πλην όμως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στη συνέχεια γίνεται μη εγκεκριμένη χρήση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τους, δεδομένου, ότι οι οικείοι ραδιοτηλεοπτικοί οργανισμοί τις παραδίδουν στους πελάτες υπό την προϋπόθεση, ότι δεν θα τις χρησιμοποιήσουν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εκτός του εδάφους του οικείου κράτους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3829484630"/>
      </p:ext>
    </p:extLst>
  </p:cSld>
  <p:clrMapOvr>
    <a:overrideClrMapping bg1="lt1" tx1="dk1" bg2="lt2" tx2="dk2" accent1="accent1" accent2="accent2" accent3="accent3" accent4="accent4" accent5="accent5" accent6="accent6" hlink="hlink" folHlink="folHlink"/>
  </p:clrMapOvr>
</p:sld>
</file>

<file path=ppt/slides/slide7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Ιδιαιτερότητα των Αθλητικών Τηλεοπτικών Μεταδόσεων</a:t>
            </a:r>
          </a:p>
        </p:txBody>
      </p:sp>
      <p:sp>
        <p:nvSpPr>
          <p:cNvPr id="3" name="Rectangle 2"/>
          <p:cNvSpPr/>
          <p:nvPr/>
        </p:nvSpPr>
        <p:spPr>
          <a:xfrm>
            <a:off x="309389" y="736600"/>
            <a:ext cx="6940896"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πρακτική αυτή ζημιώνει τα συμφέροντά της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FAPL</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καθόσον θίγει τον αποκλειστικό χαρακτήρα των δικαιωμάτων, που έχουν παραχωρηθεί βάσει άδειας για συγκεκριμένη περιοχή.</a:t>
            </a:r>
            <a:endParaRPr lang="en-US"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Συγκεκριμένα, ο ραδιοτηλεοπτικός οργανισμός, ο οποίος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πωλεί</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τις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φθηνότερες κάρτες αποκωδικοποίησης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θα μπορούσε να καταστεί de facto ο οργανισμός, που παρέχει την υπηρεσία ραδιοτηλεοπτικής μετάδοσης σε ευρωπαϊκή κλίμακα, το οποίο θα σήμαινε, ότι τα δικαιώματα ραδιοτηλεοπτικής μετάδοσης στην Ευρωπαϊκή Ένωση θα έπρεπε να παραχωρούνται σε ευρωπαϊκό επίπεδο. Κάτι τέτοιο θα επέφερε σημαντική απώλεια εσόδων τόσο για την FAPL όσο και για τους ραδιοτηλεοπτικούς οργανισμούς, με συνέπεια να υπονομευθεί η βιωσιμότητα των υπηρεσιών, που παρέχουν. Η πολυπλοκότητα του προβλήματος αυξάνεται εξαιτίας του γεγονότος, ότι δεν πρόκειται για πειρατικές κάρτες αποκωδικοποίησης, καθώς όλες οι κάρτες αυτές έχουν χορηγηθεί και διατεθεί νομίμως στην αγορά, σε ένα άλλο κράτος μέλος, από τον υπεύθυνο για τις δορυφορικές ραδιοτηλεοπτικές μεταδόσεις οργανισμό</a:t>
            </a:r>
            <a:r>
              <a:rPr lang="en-US"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52821597"/>
      </p:ext>
    </p:extLst>
  </p:cSld>
  <p:clrMapOvr>
    <a:overrideClrMapping bg1="lt1" tx1="dk1" bg2="lt2" tx2="dk2" accent1="accent1" accent2="accent2" accent3="accent3" accent4="accent4" accent5="accent5" accent6="accent6" hlink="hlink" folHlink="folHlink"/>
  </p:clrMapOvr>
</p:sld>
</file>

<file path=ppt/slides/slide7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Περιορισμός της Ελεύθερης Παροχής Υπηρεσιών</a:t>
            </a:r>
          </a:p>
        </p:txBody>
      </p:sp>
      <p:sp>
        <p:nvSpPr>
          <p:cNvPr id="3" name="Rectangle 2"/>
          <p:cNvSpPr/>
          <p:nvPr/>
        </p:nvSpPr>
        <p:spPr>
          <a:xfrm>
            <a:off x="309389" y="736600"/>
            <a:ext cx="6940896"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Σύμφωνα με το άρθρο 56 της Συνθήκης ΛΕΕ επιβάλλεται η κατάργηση κάθε περιορισμού της ελεύθερης παροχής υπηρεσιών. Η σχετική εθνική ρύθμιση στην Αγγλία απαγορεύει την εισαγωγή, την πώληση και τη χρήση στην Αγγλία συσκευών αποκωδικοποίησης αλλοδαπής προέλευσης, οι οποίες παρέχουν πρόσβαση σε υπηρεσίες δορυφορικής ραδιοτηλεοπτικής μετάδοσης προερχόμενης από άλλο κράτος μέλος. Η σχετική εθνική ρύθμιση λοιπόν αποκλείει τη λήψη των υπηρεσιών αυτών από πρόσωπα, που κατοικούν εκτός της Αγγλίας.</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Κατά συνέπεια, η ρύθμιση αυτή έχει ως αποτέλεσμα την παρακώλυση της πρόσβασης των ως άνω προσώπων στις υπηρεσίες αυτές. Ασφαλώς, το εμπόδιο στη λήψη των υπηρεσιών αυτών ανάγεται στις συναφθείσες μεταξύ των ραδιοτηλεοπτικών οργανισμών και των πελατών τους συμβάσεις, οι οποίες αντανακλούν, με τη σειρά τους, το περιεχόμενο των ρητρών περί εδαφικής αποκλειστικότητας, που περιλαμβάνονται στις συμβάσεις των εν λόγω οργανισμών με τους δικαιούχους των δικαιωμάτων πνευματικής ιδιοκτησίας. Όμως, η επίμαχη ρύθμιση, παρέχοντας στους περιορισμούς αυτούς έννομη προστασία και επιβάλλοντας την τήρησή τους επ’ απειλή αστικών και ποινικών κυρώσεων, περιορίζει την ελεύθερη παροχή των υπηρεσιών.</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Ως εκ τούτου, η συγκεκριμένη ρύθμιση συνιστά περιορισμό της ελεύθερης παροχής υπηρεσιών, ο οποίος απαγορεύεται από το άρθρο 56 ΣΛΕΕ, εκτός αν μπορεί να δικαιολογηθεί αντικειμενικώς.</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Ένας περιορισμός των θεμελιωδών ελευθεριών τις οποίες κατοχυρώνει η Συνθήκη είναι δυνατό να δικαιολογηθεί μόνον από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επιτακτικούς λόγους γενικού συμφέροντος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εφόσον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διασφαλίζεται</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σκοπός γενικού συμφέροντος και εφόσον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δε γίνεται υπέρβαση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του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αναγκαίου</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για την επίτευξη του σκοπού αυτού μέτρο.</a:t>
            </a:r>
          </a:p>
        </p:txBody>
      </p:sp>
    </p:spTree>
    <p:extLst>
      <p:ext uri="{BB962C8B-B14F-4D97-AF65-F5344CB8AC3E}">
        <p14:creationId xmlns:p14="http://schemas.microsoft.com/office/powerpoint/2010/main" val="1360667397"/>
      </p:ext>
    </p:extLst>
  </p:cSld>
  <p:clrMapOvr>
    <a:overrideClrMapping bg1="lt1" tx1="dk1" bg2="lt2" tx2="dk2" accent1="accent1" accent2="accent2" accent3="accent3" accent4="accent4" accent5="accent5" accent6="accent6" hlink="hlink" folHlink="folHlink"/>
  </p:clrMapOvr>
</p:sld>
</file>

<file path=ppt/slides/slide7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Προστασία των Δικαιωμάτων Πνευματικής Ιδιοκτησίας</a:t>
            </a:r>
          </a:p>
        </p:txBody>
      </p:sp>
      <p:sp>
        <p:nvSpPr>
          <p:cNvPr id="3" name="Rectangle 2"/>
          <p:cNvSpPr/>
          <p:nvPr/>
        </p:nvSpPr>
        <p:spPr>
          <a:xfrm>
            <a:off x="309389" y="736600"/>
            <a:ext cx="6940896"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Κατά πάγια νομολογία του ΔΕΕ,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ένας περιορισμός των θεμελιωδών ελευθεριών είναι δυνατό να δικαιολογηθεί ειδικώς από επιτακτικούς λόγους γενικού συμφέροντος σχετικούς με την προστασία δικαιωμάτων πνευματικής ιδιοκτησίας.</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Όμως η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FAPL</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δεν είναι σε θέση να προβάλει δικαίωμα δημιουργού επί των αγώνων της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Premier</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League</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δεδομένου ότι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οι αγώνες δεν μπορούν να χαρακτηριστούν ως «έργο»</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Κάτι τέτοιο προϋποθέτει ότι το οικείο αντικείμενο είναι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πρωτότυπο</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υπό την έννοια ότι αποτελεί προϊόν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προσωπικής πνευματικής εργασίας του δημιουργού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του.</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Οι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αθλητικές εκδηλώσεις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όμως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δεν μπορούν να θεωρηθούν πνευματικές δημιουργίες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που μπορούν να χαρακτηριστούν έργα κατά την έννοια της οδηγίας για το δικαίωμα του δημιουργού. Πολύ περισσότερο ισχύει αυτό για τους ποδοσφαιρικούς αγώνες, οι οποίοι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διέπονται</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από τους κανόνες του παιχνιδιού που δεν αφήνουν περιθώριο για δημιουργική ελευθερία</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όπως νοείται στο πλαίσιο του δικαιώματος του δημιουργού.</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Υπό τις συνθήκες αυτές, οι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ποδοσφαιρικοί αγώνες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δεν απολαύουν προστασίας βάσει του δικαιώματος του δημιουργού. Εξάλλου, το δίκαιο της Ένωσης ουδεμία άλλη βάση για την προστασία τους αναγνωρίζει εντός του τομέα της πνευματικής ιδιοκτησίας.</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Βεβαίως οι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εσωτερικές έννομες τάξεις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των κρατών μελών μπορούν να αναγνωρίζουν στις αθλητικές εκδηλώσεις μοναδικό και, ως εκ τούτου, πρωτότυπο χαρακτήρα, ικανό να τις αναγάγει σε αντικείμενα που χρήζουν προστασίας ανάλογης με εκείνη, που καλύπτει τα έργα.</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Επομένως, σε περίπτωση, που σκοπός μιας εθνικής ρύθμισης είναι να παράσχει προστασία στις αθλητικές εκδηλώσεις, το δίκαιο της Ένωσης δεν απαγορεύει κατ’ αρχήν την παροχή τέτοιας προστασίας, οπότε μπορεί να δικαιολογηθεί περιορισμός της ελεύθερης παροχής υπηρεσιών.</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Πρέπει, όμως επιπλέον ο εν λόγω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περιορισμός να μην υπερβαίνει το μέτρο, που είναι αναγκαίο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για την επίτευξη του επιδιωκόμενου σκοπού της προστασίας της διακυβευόμενης πνευματικής ιδιοκτησίας. Το ΔΕΕ στην παρούσα υπόθεση έκρινε, ότι ο περιορισμός υπερβαίνει το αναγκαίο μέτρο και επομένως δε δικαιολογείται.</a:t>
            </a:r>
          </a:p>
        </p:txBody>
      </p:sp>
    </p:spTree>
    <p:extLst>
      <p:ext uri="{BB962C8B-B14F-4D97-AF65-F5344CB8AC3E}">
        <p14:creationId xmlns:p14="http://schemas.microsoft.com/office/powerpoint/2010/main" val="344061852"/>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4956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sz="2000"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εμφάνιση του «Παράδοξου της Αθλητικής Αγοράς»</a:t>
            </a:r>
            <a:endParaRPr lang="el" sz="28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315310" y="612200"/>
            <a:ext cx="6934975" cy="9963036"/>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Οι παίκτες που συμμετέχουν ως εργαζόμενοι σε ένα αθλητικό σωματείο, αν και είναι επαγγελματίες, οι οποίοι κάνουν αυτή τη δουλειά βιοποριστικά, ορισμένες φορές εμφανίζονται να λαμβάνουν αποφάσεις σύναψης σύμβασης με μια ομάδα, αδιαφορώντας για το ποσό, που προσφέρεται ή τις προοπτικές σταδιοδρομίας τους, όπως θα έκανε κάθε συνετός επαγγελματίας.</a:t>
            </a:r>
          </a:p>
          <a:p>
            <a:pPr marL="342900" indent="-342900">
              <a:lnSpc>
                <a:spcPct val="120000"/>
              </a:lnSpc>
              <a:buClr>
                <a:srgbClr val="FFFF00"/>
              </a:buClr>
              <a:buFont typeface="Wingdings" panose="05000000000000000000" pitchFamily="2" charset="2"/>
              <a:buChar char="§"/>
            </a:pP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Συχνά οι παίκτες αρνούνται καλύτερες προσφορές, κάνουν τατουάζ στο σώμα τους το εμπορικό σήμα του εργοδότη τους ή αρνούνται πεισματικά σε αντίθεση με την κοινή λογική μια εξαιρετική προσφορά από έναν συγκεκριμένο εργοδότη.</a:t>
            </a:r>
          </a:p>
          <a:p>
            <a:pPr marL="342900" indent="-342900">
              <a:lnSpc>
                <a:spcPct val="120000"/>
              </a:lnSpc>
              <a:buClr>
                <a:srgbClr val="FFFF00"/>
              </a:buClr>
              <a:buFont typeface="Wingdings" panose="05000000000000000000" pitchFamily="2" charset="2"/>
              <a:buChar char="§"/>
            </a:pP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Επίσης, μερικές φορές ακόμη και οι αθλητές εμφανίζονται να αποφεύγουν να παίζουν αγώνες με προηγούμενο εργοδότη τους. Αρκετά συχνά βλέπουμε τον Τύπο να θέτει ερωτήματα κατά πόσο ένας συγκεκριμένος αθλητής-εργαζόμενος θα είναι σε θέση να αποδώσει σε έναν αγώνα εναντίον της πρώην ομάδας του-εργοδότη.</a:t>
            </a:r>
          </a:p>
          <a:p>
            <a:pPr marL="342900" indent="-342900">
              <a:lnSpc>
                <a:spcPct val="120000"/>
              </a:lnSpc>
              <a:buClr>
                <a:srgbClr val="FFFF00"/>
              </a:buClr>
              <a:buFont typeface="Wingdings" panose="05000000000000000000" pitchFamily="2" charset="2"/>
              <a:buChar char="§"/>
            </a:pP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Ανάλογες καταστάσεις προκύπτουν, επίσης, και στην περίπτωση άλλων εργαζομένων της αθλητικής αγοράς, όπως είναι οι προπονητές. Μερικές φορές οι αθλητές νωρίς στην καριέρα συνεργάζονται με έναν προπονητή για την εκπαίδευσή τους (π.χ. στο τένις) και παρόλο, που εξελίσσονται σε επαγγελματίες ή ακόμη και αστέρες διεθνούς φήμης, εντούτοις αρνούνται να αντικαταστήσουν τον προπονητή τους με έναν πιο έμπειρο, όπως αναμένεται από κάθε επαγγελματία.</a:t>
            </a:r>
          </a:p>
        </p:txBody>
      </p:sp>
    </p:spTree>
    <p:extLst>
      <p:ext uri="{BB962C8B-B14F-4D97-AF65-F5344CB8AC3E}">
        <p14:creationId xmlns:p14="http://schemas.microsoft.com/office/powerpoint/2010/main" val="318792555"/>
      </p:ext>
    </p:extLst>
  </p:cSld>
  <p:clrMapOvr>
    <a:overrideClrMapping bg1="lt1" tx1="dk1" bg2="lt2" tx2="dk2" accent1="accent1" accent2="accent2" accent3="accent3" accent4="accent4" accent5="accent5" accent6="accent6" hlink="hlink" folHlink="folHlink"/>
  </p:clrMapOvr>
</p:sld>
</file>

<file path=ppt/slides/slide8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Ενθάρρυνση της Προσέλευσης του Κοινού στα Γήπεδα</a:t>
            </a:r>
          </a:p>
        </p:txBody>
      </p:sp>
      <p:sp>
        <p:nvSpPr>
          <p:cNvPr id="3" name="Rectangle 2"/>
          <p:cNvSpPr/>
          <p:nvPr/>
        </p:nvSpPr>
        <p:spPr>
          <a:xfrm>
            <a:off x="309389" y="736600"/>
            <a:ext cx="6940896"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 επίμαχος περιορισμός θα μπορούσε να θεωρηθεί πιθανώς, ότι είναι αναγκαίος προς διασφάλιση της τήρησης του λεγόμενου «κανόνα του Μπλακάουτ», ο οποίος απαγορεύει τη ραδιοτηλεοπτική μετάδοση σε ολόκληρη την Αγγλία ποδοσφαιρικών αγώνων το μεσημέρι του Σαββάτου (15:00 έως 17:00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μμ</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 κανόνας αυτός έχει ως σκοπό να ενθαρρύνει την προσέλευση του κοινού στα γήπεδα</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όπου διεξάγονται οι ποδοσφαιρικοί αγώνες. Αν οι τηλεθεατές στην Αγγλία μπορούσαν να παρακολουθήσουν ζωντανά τις αναμετρήσεις της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Premier</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League</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που μεταδίδονται από ραδιοτηλεοπτικούς οργανισμούς άλλων κρατών μελών, τότε ο κανόνας του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Μπλακάουτ</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δε θα είχε κανένα νόημα.</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Όμως ακόμη και αν υποτεθεί, ότι ο σκοπός της ενθάρρυνσης της προσέλευσης του κοινού στα γήπεδα μπορεί να θεωρηθεί κατάλληλος, ώστε να δικαιολογήσει περιορισμό των θεμελιωδών ελευθεριών, και πάλι το ίδιο αποτέλεσμα μπορεί να επιτευχθεί με επιβολή στους δικαιούχους των οικείων δικαιωμάτων ραδιοτηλεοπτικούς οργανισμούς, συμβατικού περιορισμού ο οποίος θα προβλέπει, ότι οι οργανισμοί αυτοί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δεσμεύονται να μη μεταδίδουν τις αναμετρήσεις της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Premier</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League</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κατά τη διάρκεια της περιόδου Μπλακάουτ</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Το μέτρο αυτό θα έθιγε τις θεμελιώδεις ελευθερίες πολύ λιγότερο απ’ ό,τι η εφαρμογή του επίδικου περιορισμού (αν και θα μειωνόταν η αξία των προς πώληση δικαιωμάτων, εάν απαγορευόταν στους δικαιούχους η ζωντανή μετάδοση των αγώνων).</a:t>
            </a:r>
          </a:p>
          <a:p>
            <a:pPr marL="454025" indent="-285750">
              <a:lnSpc>
                <a:spcPct val="120000"/>
              </a:lnSpc>
              <a:buClr>
                <a:srgbClr val="FFFF00"/>
              </a:buClr>
              <a:buFont typeface="Wingdings" panose="05000000000000000000" pitchFamily="2" charset="2"/>
              <a:buChar char="§"/>
            </a:pP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Επομένως, το ΔΕΕ έκρινε, ότι ο περιορισμός που συνίσταται στην απαγόρευση της χρήσης συσκευών αποκωδικοποίησης αλλοδαπής προέλευσης δεν μπορεί να δικαιολογηθεί από το σκοπό της ενθάρρυνσης της προσέλευσης του κοινού στα γήπεδα ποδοσφαίρου.</a:t>
            </a:r>
          </a:p>
        </p:txBody>
      </p:sp>
    </p:spTree>
    <p:extLst>
      <p:ext uri="{BB962C8B-B14F-4D97-AF65-F5344CB8AC3E}">
        <p14:creationId xmlns:p14="http://schemas.microsoft.com/office/powerpoint/2010/main" val="2610654863"/>
      </p:ext>
    </p:extLst>
  </p:cSld>
  <p:clrMapOvr>
    <a:overrideClrMapping bg1="lt1" tx1="dk1" bg2="lt2" tx2="dk2" accent1="accent1" accent2="accent2" accent3="accent3" accent4="accent4" accent5="accent5" accent6="accent6" hlink="hlink" folHlink="folHlink"/>
  </p:clrMapOvr>
</p:sld>
</file>

<file path=ppt/slides/slide8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Κανόνες της Συνθήκης ΛΕΕ που Αφορούν τον Ανταγωνισμό</a:t>
            </a:r>
          </a:p>
        </p:txBody>
      </p:sp>
      <p:sp>
        <p:nvSpPr>
          <p:cNvPr id="3" name="Rectangle 2"/>
          <p:cNvSpPr/>
          <p:nvPr/>
        </p:nvSpPr>
        <p:spPr>
          <a:xfrm>
            <a:off x="309389" y="736600"/>
            <a:ext cx="6940896"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Οι ρήτρες σύμβασης, που συνάπτει η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FAPL</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με ραδιοτηλεοπτικό οργανισμό για την παραχώρηση αποκλειστικής άδειας εκμετάλλευσης, οι οποίες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επιβάλλουν στον οργανισμό αυτό την υποχρέωση να μην παρέχει συσκευές αποκωδικοποίησης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όταν πρόκειται να χρησιμοποιηθούν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εκτός της περιοχής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που καλύπτει η σχετική άδεια εκμετάλλευσης, μπορεί να συνιστούν και απαγορευμένο από το άρθρο 101 της Συνθήκης ΛΕΕ περιορισμό του ανταγωνισμού.</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Μια συμφωνία εμπίπτει στην απαγόρευση του άρθρου 101, παράγραφος 1, ΣΛΕΕ αν έχει ως αντικείμενο ή ως αποτέλεσμα την παρεμπόδιση, τον περιορισμό ή τη νόθευση του ανταγωνισμού. Το γεγονός και μόνον, ότι ο δικαιούχος έχει παραχωρήσει σε έναν και μόνον κάτοχο άδειας εκμετάλλευσης το αποκλειστικό δικαίωμα να μεταδίδει ραδιοτηλεοπτικώς, από συγκεκριμένο κράτος μέλος, προστατευόμενο πρόγραμμα και, ως εκ τούτου, να απαγορεύει τη μετάδοσή του από άλλους για ορισμένη χρονική περίοδο δεν αρκεί για να διαπιστωθεί, ότι η σχετική συμφωνία έχει αντίθετο προς τον ανταγωνισμό αντικείμενο.</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FAPL</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μπορεί</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κατ’ αρχήν,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να παραχωρήσει σε έναν και μόνον κάτοχο άδειας εκμετάλλευσης το αποκλειστικό δικαίωμα να μεταδίδει προστατευόμενο πρόγραμμα ραδιοτηλεοπτικώς, είτε μόνον από το κράτος μέλος της εκπομπής είτε από περισσότερα κράτη μέλη, μέσω δορυφόρου και για ορισμένη χρονική περίοδο.</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Ωστόσο, όσον αφορά τους εδαφικούς περιορισμούς της άσκησης παρόμοιου δικαιώματος, κατά πάγια νομολογία του ΔΕΕ, συμφωνίες οι οποίες τείνουν να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ανασυστήσουν</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τα στεγανά των εθνικών αγορών ενδέχεται να αντιβαίνουν στον σκοπό της Συνθήκης, που συνίσταται στην ενοποίηση των αγορών αυτών με την εγκαθίδρυση μίας κοινής αγοράς. Έτσι, συμβάσεις οι οποίες αποσκοπούν στη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στεγανοποίηση των εθνικών αγορών</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κατ’ αντιστοιχία προς τα εθνικά σύνορα ή παρακωλύουν την οικονομική αλληλοδιείσδυση των εθνικών αγορών πρέπει, κατ’ αρχήν, να θεωρούνται συμφωνίες που έχουν ως αντικείμενο τον περιορισμό του ανταγωνισμού, κατά την έννοια του άρθρου 101, παράγραφος 1, ΣΛΕΕ.</a:t>
            </a:r>
          </a:p>
        </p:txBody>
      </p:sp>
    </p:spTree>
    <p:extLst>
      <p:ext uri="{BB962C8B-B14F-4D97-AF65-F5344CB8AC3E}">
        <p14:creationId xmlns:p14="http://schemas.microsoft.com/office/powerpoint/2010/main" val="1591885157"/>
      </p:ext>
    </p:extLst>
  </p:cSld>
  <p:clrMapOvr>
    <a:overrideClrMapping bg1="lt1" tx1="dk1" bg2="lt2" tx2="dk2" accent1="accent1" accent2="accent2" accent3="accent3" accent4="accent4" accent5="accent5" accent6="accent6" hlink="hlink" folHlink="folHlink"/>
  </p:clrMapOvr>
</p:sld>
</file>

<file path=ppt/slides/slide8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Κανόνες της Συνθήκης ΛΕΕ που Αφορούν τον Ανταγωνισμό</a:t>
            </a:r>
          </a:p>
        </p:txBody>
      </p:sp>
      <p:sp>
        <p:nvSpPr>
          <p:cNvPr id="3" name="Rectangle 2"/>
          <p:cNvSpPr/>
          <p:nvPr/>
        </p:nvSpPr>
        <p:spPr>
          <a:xfrm>
            <a:off x="309389" y="736600"/>
            <a:ext cx="6940896"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Οι συμφωνίες που κατήρτισε η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FAPL</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είναι προφανές ότι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απαγορεύουν στους ραδιοτηλεοπτικούς οργανισμούς κάθε διασυνοριακή παροχή υπηρεσιών σχετική με τους οικείους ποδοσφαιρικούς αγώνες</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έτσι ώστε να αναγνωρίζεται στον κάθε ραδιοτηλεοπτικό οργανισμό απόλυτη εδαφική αποκλειστικότητα εντός της ζώνης που καλύπτει η άδειά του και, κατά συνέπεια, να εξαλείφεται κάθε ανταγωνισμός μεταξύ των διαφόρων ραδιοτηλεοπτικών οργανισμών στον τομέα των ως άνω υπηρεσιών.</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Επομένως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το ΔΕΕ έκρινε, ότι οι ρήτρες σύμβασης, που συνάπτει ο δικαιούχος δικαιωμάτων πνευματικής ιδιοκτησίας με ραδιοτηλεοπτικό οργανισμό για την παραχώρηση αποκλειστικής άδειας εκμετάλλευσης συνιστούν απαγορευμένο από το άρθρο 101 ΣΛΕΕ περιορισμό του ανταγωνισμού.</a:t>
            </a:r>
          </a:p>
        </p:txBody>
      </p:sp>
    </p:spTree>
    <p:extLst>
      <p:ext uri="{BB962C8B-B14F-4D97-AF65-F5344CB8AC3E}">
        <p14:creationId xmlns:p14="http://schemas.microsoft.com/office/powerpoint/2010/main" val="3969978431"/>
      </p:ext>
    </p:extLst>
  </p:cSld>
  <p:clrMapOvr>
    <a:overrideClrMapping bg1="lt1" tx1="dk1" bg2="lt2" tx2="dk2" accent1="accent1" accent2="accent2" accent3="accent3" accent4="accent4" accent5="accent5" accent6="accent6" hlink="hlink" folHlink="folHlink"/>
  </p:clrMapOvr>
</p:sld>
</file>

<file path=ppt/slides/slide8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Πνευματικά Δικαιώματα του Δημιουργού</a:t>
            </a:r>
          </a:p>
        </p:txBody>
      </p:sp>
      <p:sp>
        <p:nvSpPr>
          <p:cNvPr id="3" name="Rectangle 2"/>
          <p:cNvSpPr/>
          <p:nvPr/>
        </p:nvSpPr>
        <p:spPr>
          <a:xfrm>
            <a:off x="309389" y="736600"/>
            <a:ext cx="6940896"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Σύμφωνα με τις διατάξεις του άρθρου 2, στοιχείο α', 3, παράγραφος 1, και 5, παράγραφος 1, της οδηγίας για το δικαίωμα του δημιουργού, προστατεύονται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τα δικαιώματα πνευματικής ιδιοκτησίας επί του βίντεο των τίτλων έναρξης, επί του ύμνου της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Premier</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League</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επί μαγνητοσκοπημένων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στιγμιοτύπων</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με τις πλέον χαρακτηριστικές φάσεις πρόσφατων αγώνων της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Premier</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League</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και επί διαφόρων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γραφιστικών</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στοιχείων.</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Σύμφωνα με τη νομολογία του ΔΕΕ τα διάφορα τμήματα ενός έργου απολαύουν προστασίας δυνάμει της ως άνω διάταξης υπό την προϋπόθεση, ότι περιλαμβάνουν στοιχεία, που αποτελούν την έκφραση της προσωπικής πνευματικής εργασίας του δημιουργού του έργου αυτού.</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Επομένως το δικαίωμα αναπαραγωγής καλύπτει τη δημιουργία προσωρινών αποσπασμάτων των έργων στη μνήμη δορυφορικού αποκωδικοποιητή και επί τηλεοπτικής οθόνης,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υπό την προϋπόθεση</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ότι τα εν λόγω αποσπάσματα περιέχουν στοιχεία, που αποτελούν έκφραση της προσωπικής πνευματικής εργασίας των οικείων δημιουργών.</a:t>
            </a:r>
          </a:p>
        </p:txBody>
      </p:sp>
    </p:spTree>
    <p:extLst>
      <p:ext uri="{BB962C8B-B14F-4D97-AF65-F5344CB8AC3E}">
        <p14:creationId xmlns:p14="http://schemas.microsoft.com/office/powerpoint/2010/main" val="1342272163"/>
      </p:ext>
    </p:extLst>
  </p:cSld>
  <p:clrMapOvr>
    <a:overrideClrMapping bg1="lt1" tx1="dk1" bg2="lt2" tx2="dk2" accent1="accent1" accent2="accent2" accent3="accent3" accent4="accent4" accent5="accent5" accent6="accent6" hlink="hlink" folHlink="folHlink"/>
  </p:clrMapOvr>
</p:sld>
</file>

<file path=ppt/slides/slide8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Ερμηνεία της Απόφασης </a:t>
            </a:r>
            <a:r>
              <a:rPr lang="el-GR" b="1"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Karen</a:t>
            </a: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b="1"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Murphy</a:t>
            </a:r>
            <a:endPar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σε Εθνικό Επίπεδο</a:t>
            </a:r>
          </a:p>
        </p:txBody>
      </p:sp>
      <p:sp>
        <p:nvSpPr>
          <p:cNvPr id="3" name="Rectangle 2"/>
          <p:cNvSpPr/>
          <p:nvPr/>
        </p:nvSpPr>
        <p:spPr>
          <a:xfrm>
            <a:off x="309389" y="736600"/>
            <a:ext cx="6940896"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δημοσίευση της απόφασης συνοδεύτηκε από εκτιμήσεις περί απελευθέρωσης της αγοράς τηλεοπτικών δικαιωμάτων αθλητικών συναντήσεων. Στην πραγματικότητα το ΔΕΕ επέλυσε ορισμένα θέματα αλλά έχει αφήσει διάφορα θέματα στην κρίση του εθνικού δικαστηρίου, δηλαδή εν προκειμένω του </a:t>
            </a:r>
            <a:r>
              <a:rPr lang="el-GR" sz="1600" dirty="0" err="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Ανωτάτου</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Δικαστηρίου της Αγγλίας.</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Αυτό που προκύπτει με βεβαιότητα από την εξεταζόμενη απόφαση είναι, ότι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μια εθνική ρύθμιση, που απαγορεύει την εισαγωγή, πώληση και χρήση αλλοδαπών αποκωδικοποιητών δορυφορικών μεταδόσεων αθλητικών γεγονότων είναι αντίθετη στο άρθρο 56 της Συνθήκης ΛΕΕ περί ελεύθερης παροχής των υπηρεσιών.</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Επίσης οι συμφωνίες περί πώλησης των τηλεοπτικών δικαιωμάτων σε αθλητικές συναντήσεις κατά τρόπο, ώστε να αναβιώνει ο θεσμός των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συνοριακών φραγμών μεταξύ των κρατών μελών έρχεται σε αντίθεση με τις ευρωπαϊκές διατάξεις περί ανταγωνισμού και ειδικότερα το άρθρο 101 της Συνθήκης ΛΕΕ. Τέλος, δεν μπορούν να προβληθούν πνευματικά δικαιώματα για την προβολή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καθεαυτής</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της ποδοσφαιρικής συνάντησης.</a:t>
            </a:r>
          </a:p>
        </p:txBody>
      </p:sp>
    </p:spTree>
    <p:extLst>
      <p:ext uri="{BB962C8B-B14F-4D97-AF65-F5344CB8AC3E}">
        <p14:creationId xmlns:p14="http://schemas.microsoft.com/office/powerpoint/2010/main" val="2905868841"/>
      </p:ext>
    </p:extLst>
  </p:cSld>
  <p:clrMapOvr>
    <a:overrideClrMapping bg1="lt1" tx1="dk1" bg2="lt2" tx2="dk2" accent1="accent1" accent2="accent2" accent3="accent3" accent4="accent4" accent5="accent5" accent6="accent6" hlink="hlink" folHlink="folHlink"/>
  </p:clrMapOvr>
</p:sld>
</file>

<file path=ppt/slides/slide8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6200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Ερμηνεία της Απόφασης </a:t>
            </a:r>
            <a:r>
              <a:rPr lang="el-GR" b="1"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Karen</a:t>
            </a: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l-GR" b="1"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Murphy</a:t>
            </a:r>
            <a:endPar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r>
              <a:rPr lang="el-GR"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σε Εθνικό Επίπεδο</a:t>
            </a:r>
          </a:p>
        </p:txBody>
      </p:sp>
      <p:sp>
        <p:nvSpPr>
          <p:cNvPr id="3" name="Rectangle 2"/>
          <p:cNvSpPr/>
          <p:nvPr/>
        </p:nvSpPr>
        <p:spPr>
          <a:xfrm>
            <a:off x="309389" y="736600"/>
            <a:ext cx="6940896" cy="9779160"/>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Όμως παρότι τα τηλεοπτικά δικαιώματα δεν μπορούν να πωλούνται με βάση τον εθνικό κατακερματισμό της αγοράς, κατά τρόπο ώστε να καταργείται η έννοια της κοινής ευρωπαϊκής αγοράς, εντούτοις αυτό δε σημαίνει, ότι η εκπομπή που προορίζεται για τη μετάδοση σε μια χώρα μπορεί χωρίς κόστος να μεταδίδεται σε μια άλλη χώρα.</a:t>
            </a:r>
          </a:p>
          <a:p>
            <a:pPr marL="454025" indent="-285750">
              <a:lnSpc>
                <a:spcPct val="120000"/>
              </a:lnSpc>
              <a:buClr>
                <a:srgbClr val="FFFF00"/>
              </a:buClr>
              <a:buFont typeface="Wingdings" panose="05000000000000000000" pitchFamily="2" charset="2"/>
              <a:buChar char="§"/>
            </a:pP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Οι δημιουργοί του αθλητικού θεάματος ενσωματώνουν στις σκηνές που προβάλλονται διάφορα επιλεγμένα στιγμιότυπα, τίτλους έναρξης, λογότυπα, εμπορικά σήματα, γραφιστικά στοιχεία, πρωτότυπη μουσική (ύμνος) </a:t>
            </a:r>
            <a:r>
              <a:rPr lang="el-GR" sz="1600" dirty="0" err="1">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κ.λ.π</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στα οποία μπορούν να προβάλουν τα δικαιώματα του δημιουργού. </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Κατά την έννοια αυτή όταν γίνεται συμβατική προβολή των αγώνων η άδεια προβολής και των στοιχείων αυτών θεωρείται δεδομένη, όταν όμως αυτός που προβάλει τους αγώνες δεν καλύπτεται από σχετική σύμβαση, προφανώς χρειάζεται τουλάχιστον κάποια </a:t>
            </a:r>
            <a:r>
              <a:rPr lang="el-GR" sz="1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άδεια</a:t>
            </a: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για να προβάλει τα στοιχεία αυτά.</a:t>
            </a:r>
          </a:p>
          <a:p>
            <a:pPr marL="454025" indent="-285750">
              <a:lnSpc>
                <a:spcPct val="120000"/>
              </a:lnSpc>
              <a:buClr>
                <a:srgbClr val="FFFF00"/>
              </a:buClr>
              <a:buFont typeface="Wingdings" panose="05000000000000000000" pitchFamily="2" charset="2"/>
              <a:buChar char="§"/>
            </a:pPr>
            <a:r>
              <a:rPr lang="el-GR" sz="160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Επίσης και οι ραδιοτηλεοπτικοί οργανισμοί με τη σειρά τους μπορούν να επικαλεστούν το δικαίωμα υλικής ενσωμάτωσης των εκπομπών τους, τα συγγενικά δικαιώματα, το δικαίωμα παρουσίασης των εκπομπών τους στο κοινό ή ακόμη και το δικαίωμα αναπαραγωγής της υλικής ενσωμάτωσης των εκπομπών τους.</a:t>
            </a:r>
          </a:p>
        </p:txBody>
      </p:sp>
    </p:spTree>
    <p:extLst>
      <p:ext uri="{BB962C8B-B14F-4D97-AF65-F5344CB8AC3E}">
        <p14:creationId xmlns:p14="http://schemas.microsoft.com/office/powerpoint/2010/main" val="650167800"/>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09389" y="116578"/>
            <a:ext cx="6940896" cy="495622"/>
          </a:xfrm>
          <a:prstGeom prst="rect">
            <a:avLst/>
          </a:prstGeom>
        </p:spPr>
        <p:style>
          <a:lnRef idx="0">
            <a:schemeClr val="accent2"/>
          </a:lnRef>
          <a:fillRef idx="3">
            <a:schemeClr val="accent2"/>
          </a:fillRef>
          <a:effectRef idx="3">
            <a:schemeClr val="accent2"/>
          </a:effectRef>
          <a:fontRef idx="minor">
            <a:schemeClr val="lt1"/>
          </a:fontRef>
        </p:style>
        <p:txBody>
          <a:bodyPr wrap="none" lIns="0" tIns="0" rIns="0" bIns="0" anchor="ctr" anchorCtr="0">
            <a:noAutofit/>
          </a:bodyPr>
          <a:lstStyle/>
          <a:p>
            <a:pPr algn="ctr"/>
            <a:r>
              <a:rPr lang="el-GR" sz="2000"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Η εμφάνιση του «Παράδοξου της Αθλητικής Αγοράς»</a:t>
            </a:r>
            <a:endParaRPr lang="el" sz="28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315310" y="612200"/>
            <a:ext cx="6934975" cy="9963036"/>
          </a:xfrm>
          <a:prstGeom prst="rect">
            <a:avLst/>
          </a:prstGeom>
        </p:spPr>
        <p:style>
          <a:lnRef idx="0">
            <a:schemeClr val="accent1"/>
          </a:lnRef>
          <a:fillRef idx="3">
            <a:schemeClr val="accent1"/>
          </a:fillRef>
          <a:effectRef idx="3">
            <a:schemeClr val="accent1"/>
          </a:effectRef>
          <a:fontRef idx="minor">
            <a:schemeClr val="lt1"/>
          </a:fontRef>
        </p:style>
        <p:txBody>
          <a:bodyPr lIns="0" tIns="0" rIns="0" bIns="0">
            <a:noAutofit/>
          </a:bodyPr>
          <a:lstStyle/>
          <a:p>
            <a:pPr marL="342900" indent="-342900">
              <a:lnSpc>
                <a:spcPct val="120000"/>
              </a:lnSpc>
              <a:buClr>
                <a:srgbClr val="FFFF00"/>
              </a:buClr>
              <a:buFont typeface="Wingdings" panose="05000000000000000000" pitchFamily="2" charset="2"/>
              <a:buChar char="§"/>
            </a:pP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Όλα αυτά ακούγονται λογικά στην αγορά του αθλητικού θεάματος αλλά ακατανόητα, παράλογα σε οποιαδήποτε άλλη αγορά.</a:t>
            </a:r>
            <a:endParaRPr lang="en-US"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342900" indent="-342900">
              <a:lnSpc>
                <a:spcPct val="120000"/>
              </a:lnSpc>
              <a:buClr>
                <a:srgbClr val="FFFF00"/>
              </a:buClr>
              <a:buFont typeface="Wingdings" panose="05000000000000000000" pitchFamily="2" charset="2"/>
              <a:buChar char="§"/>
            </a:pP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Όμως ακόμα και οι καταναλωτές στον τομέα του αθλητισμού, που καλούνται φίλαθλοι, δεν αποφασίζουν να αγοράσουν το καλύτερο προϊόν, όπως συμβαίνει με τους καταναλωτές των άλλων αγορών.</a:t>
            </a:r>
            <a:endParaRPr lang="en-US"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342900" indent="-342900">
              <a:lnSpc>
                <a:spcPct val="120000"/>
              </a:lnSpc>
              <a:buClr>
                <a:srgbClr val="FFFF00"/>
              </a:buClr>
              <a:buFont typeface="Wingdings" panose="05000000000000000000" pitchFamily="2" charset="2"/>
              <a:buChar char="§"/>
            </a:pPr>
            <a:r>
              <a:rPr lang="el-GR"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Μια ομάδα μπορεί να προσφέρει το χειρότερο θέαμα στο πρωτάθλημα της σεζόν χωρίς αυτό να σημαίνει, ότι οι καταναλωτές-φίλαθλοι θα τους γυρίσουν την πλάτη στην επόμενη σεζόν ή ότι θα αγοράσουν εισιτήρια για τους αγώνες άλλης ομάδας. Αντ' αυτού συχνά αποδεικνύεται, ότι μικρή σημασία έχει αν η ομάδα προσφέρει ένα καλό προϊόν. Οι καταναλωτές στην αγορά του αθλητικού θεάματος θα αγοράσουν εισιτήρια διαρκείας (όπως και διαφημιστικά) της δικής της ομάδας ή δεν θα αγοράσουν καθόλου. Ακόμη και στις περιπτώσεις στις οποίες μια ομάδα διαπράττει αδίκημα, όπως ντόπινγκ ή αποδεικνύεται, ότι έχει προβεί σε κάποια παράνομη ενέργεια αλλοίωσης αποτελέσματος και έτσι το θέαμα, που προσφέρθηκε στους καταναλωτές-φιλάθλους θα έπρεπε αναμφισβήτητα να θεωρείται απαράδεκτο προϊόν κακής ποιότητας, και πάλι ο καταναλωτής-φίλαθλος δε θα αναζητήσει άλλο παραγωγό τους προϊόντος ούτε θα μποϋκοτάρει την ομάδα, όπως θα έκανε κάθε λογικός καταναλωτής.</a:t>
            </a:r>
          </a:p>
        </p:txBody>
      </p:sp>
    </p:spTree>
    <p:extLst>
      <p:ext uri="{BB962C8B-B14F-4D97-AF65-F5344CB8AC3E}">
        <p14:creationId xmlns:p14="http://schemas.microsoft.com/office/powerpoint/2010/main" val="3327005920"/>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1267</TotalTime>
  <Words>20232</Words>
  <Application>Microsoft Office PowerPoint</Application>
  <PresentationFormat>Custom</PresentationFormat>
  <Paragraphs>403</Paragraphs>
  <Slides>85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85</vt:i4>
      </vt:variant>
    </vt:vector>
  </HeadingPairs>
  <TitlesOfParts>
    <vt:vector size="89" baseType="lpstr">
      <vt:lpstr>Calibri</vt:lpstr>
      <vt:lpstr>Tahoma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ΙΩΑΝΝΗΣ Κ. ΑΝΑΓΝΩΣΤΟΠΟΥΛΟΣ</dc:creator>
  <cp:keywords/>
  <cp:lastModifiedBy>ianag</cp:lastModifiedBy>
  <cp:revision>278</cp:revision>
  <dcterms:modified xsi:type="dcterms:W3CDTF">2020-04-06T11:06:45Z</dcterms:modified>
</cp:coreProperties>
</file>