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98" r:id="rId5"/>
    <p:sldId id="259" r:id="rId6"/>
    <p:sldId id="260" r:id="rId7"/>
    <p:sldId id="277" r:id="rId8"/>
    <p:sldId id="261" r:id="rId9"/>
    <p:sldId id="262" r:id="rId10"/>
    <p:sldId id="263" r:id="rId11"/>
    <p:sldId id="264" r:id="rId12"/>
    <p:sldId id="268" r:id="rId13"/>
    <p:sldId id="265" r:id="rId14"/>
    <p:sldId id="284" r:id="rId15"/>
    <p:sldId id="267" r:id="rId16"/>
    <p:sldId id="293" r:id="rId17"/>
    <p:sldId id="270" r:id="rId18"/>
    <p:sldId id="271" r:id="rId19"/>
    <p:sldId id="286" r:id="rId20"/>
    <p:sldId id="291" r:id="rId21"/>
    <p:sldId id="297" r:id="rId22"/>
    <p:sldId id="287" r:id="rId23"/>
    <p:sldId id="288" r:id="rId24"/>
    <p:sldId id="275" r:id="rId25"/>
    <p:sldId id="276" r:id="rId26"/>
    <p:sldId id="289" r:id="rId27"/>
    <p:sldId id="290" r:id="rId28"/>
    <p:sldId id="299" r:id="rId29"/>
    <p:sldId id="300" r:id="rId30"/>
    <p:sldId id="280" r:id="rId31"/>
    <p:sldId id="281" r:id="rId32"/>
    <p:sldId id="294" r:id="rId33"/>
    <p:sldId id="295" r:id="rId34"/>
    <p:sldId id="296" r:id="rId35"/>
    <p:sldId id="283" r:id="rId36"/>
    <p:sldId id="282" r:id="rId37"/>
  </p:sldIdLst>
  <p:sldSz cx="12192000" cy="6858000"/>
  <p:notesSz cx="6794500" cy="99314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55" d="100"/>
          <a:sy n="155" d="100"/>
        </p:scale>
        <p:origin x="-408" y="-1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7">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8">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9">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10">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1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917779-DFF4-45AF-B264-B04CF0AACB08}" type="doc">
      <dgm:prSet loTypeId="urn:microsoft.com/office/officeart/2005/8/layout/vList2" loCatId="list" qsTypeId="urn:microsoft.com/office/officeart/2005/8/quickstyle/simple1#1" qsCatId="simple" csTypeId="urn:microsoft.com/office/officeart/2005/8/colors/accent1_2#1" csCatId="accent1" phldr="1"/>
      <dgm:spPr/>
      <dgm:t>
        <a:bodyPr/>
        <a:lstStyle/>
        <a:p>
          <a:endParaRPr lang="el-GR"/>
        </a:p>
      </dgm:t>
    </dgm:pt>
    <dgm:pt modelId="{227F6652-88C6-4B22-8249-F80BBCA513F7}">
      <dgm:prSet custT="1"/>
      <dgm:spPr/>
      <dgm:t>
        <a:bodyPr/>
        <a:lstStyle/>
        <a:p>
          <a:pPr rtl="0" eaLnBrk="1" latinLnBrk="0" hangingPunct="1">
            <a:buClr>
              <a:schemeClr val="accent1"/>
            </a:buClr>
            <a:buSzPct val="80000"/>
            <a:buFont typeface="Wingdings 3" panose="05040102010807070707" pitchFamily="18" charset="2"/>
            <a:buChar char="u"/>
          </a:pPr>
          <a:r>
            <a:rPr lang="el-GR" sz="1800" dirty="0"/>
            <a:t>Η δημιουργία μάρκας αποτελεί ένα από τα σημαντικότερα εργαλεία προώθησης, με το οποίο οι εταιρείες επιθυμούν να ενημερώσουν, να πείσουν, και να υπενθυμίσουν στους πελάτες, είτε άμεσα είτε έμμεσα, σχετικά με τα προϊόντα/υπηρεσίες </a:t>
          </a:r>
          <a:r>
            <a:rPr lang="el-GR" sz="1800" dirty="0" smtClean="0"/>
            <a:t>τους</a:t>
          </a:r>
          <a:r>
            <a:rPr lang="en-US" sz="1800" dirty="0" smtClean="0"/>
            <a:t> </a:t>
          </a:r>
          <a:r>
            <a:rPr lang="el-GR" sz="1800" dirty="0" smtClean="0"/>
            <a:t>(</a:t>
          </a:r>
          <a:r>
            <a:rPr lang="en-US" sz="1600" dirty="0" err="1" smtClean="0"/>
            <a:t>Kotler</a:t>
          </a:r>
          <a:r>
            <a:rPr lang="el-GR" sz="1600" dirty="0" smtClean="0"/>
            <a:t> και </a:t>
          </a:r>
          <a:r>
            <a:rPr lang="en-US" sz="1600" dirty="0" smtClean="0"/>
            <a:t>Keller</a:t>
          </a:r>
          <a:r>
            <a:rPr lang="el-GR" sz="1600" dirty="0" smtClean="0"/>
            <a:t>, 2006</a:t>
          </a:r>
          <a:r>
            <a:rPr lang="el-GR" sz="1800" dirty="0" smtClean="0"/>
            <a:t>). </a:t>
          </a:r>
          <a:endParaRPr lang="el-GR" sz="1800" dirty="0"/>
        </a:p>
      </dgm:t>
    </dgm:pt>
    <dgm:pt modelId="{C67506DA-969B-49B4-B4F3-406D153FFEB9}" type="parTrans" cxnId="{54644DDB-F675-41CD-9ADD-18EE8734422A}">
      <dgm:prSet/>
      <dgm:spPr/>
      <dgm:t>
        <a:bodyPr/>
        <a:lstStyle/>
        <a:p>
          <a:endParaRPr lang="el-GR"/>
        </a:p>
      </dgm:t>
    </dgm:pt>
    <dgm:pt modelId="{17E23297-A347-4A1D-BB4A-E72AE24BE5CF}" type="sibTrans" cxnId="{54644DDB-F675-41CD-9ADD-18EE8734422A}">
      <dgm:prSet/>
      <dgm:spPr/>
      <dgm:t>
        <a:bodyPr/>
        <a:lstStyle/>
        <a:p>
          <a:endParaRPr lang="el-GR"/>
        </a:p>
      </dgm:t>
    </dgm:pt>
    <dgm:pt modelId="{86591D9B-1D0E-432B-86D9-465B347AA544}">
      <dgm:prSet custT="1"/>
      <dgm:spPr/>
      <dgm:t>
        <a:bodyPr/>
        <a:lstStyle/>
        <a:p>
          <a:pPr rtl="0" eaLnBrk="1" latinLnBrk="0" hangingPunct="1"/>
          <a:r>
            <a:rPr lang="el-GR" sz="1800" dirty="0"/>
            <a:t>Επίσης ορίζεται ως η αντίληψη των καταναλωτών σχετικά με το προσφερόμενο αγαθό – τον τρόπο λειτουργίας του και εμφάνισής του, τα συναισθήματα που προκαλεί σε κάποιον, και το μήνυμα που </a:t>
          </a:r>
          <a:r>
            <a:rPr lang="el-GR" sz="1800" dirty="0" smtClean="0"/>
            <a:t>εκπέμπει</a:t>
          </a:r>
          <a:r>
            <a:rPr lang="en-US" sz="1800" dirty="0" smtClean="0"/>
            <a:t> </a:t>
          </a:r>
          <a:r>
            <a:rPr lang="el-GR" sz="1600" dirty="0" smtClean="0"/>
            <a:t>(</a:t>
          </a:r>
          <a:r>
            <a:rPr lang="en-US" sz="1600" dirty="0" smtClean="0"/>
            <a:t>Walton</a:t>
          </a:r>
          <a:r>
            <a:rPr lang="el-GR" sz="1600" dirty="0" smtClean="0"/>
            <a:t>, 2008</a:t>
          </a:r>
          <a:r>
            <a:rPr lang="el-GR" sz="1800" dirty="0" smtClean="0"/>
            <a:t>)</a:t>
          </a:r>
          <a:r>
            <a:rPr lang="en-US" sz="1800" dirty="0" smtClean="0"/>
            <a:t>.</a:t>
          </a:r>
          <a:r>
            <a:rPr lang="el-GR" sz="1800" dirty="0" smtClean="0"/>
            <a:t> </a:t>
          </a:r>
          <a:endParaRPr lang="el-GR" sz="1800" dirty="0"/>
        </a:p>
      </dgm:t>
    </dgm:pt>
    <dgm:pt modelId="{241068B1-3758-4DD9-8485-32E84F7C66F2}" type="parTrans" cxnId="{3195B858-312E-46CE-9E74-D86BE7FCB45F}">
      <dgm:prSet/>
      <dgm:spPr/>
      <dgm:t>
        <a:bodyPr/>
        <a:lstStyle/>
        <a:p>
          <a:endParaRPr lang="el-GR"/>
        </a:p>
      </dgm:t>
    </dgm:pt>
    <dgm:pt modelId="{871ED824-5089-4FC1-B77B-1FEED60B7290}" type="sibTrans" cxnId="{3195B858-312E-46CE-9E74-D86BE7FCB45F}">
      <dgm:prSet/>
      <dgm:spPr/>
      <dgm:t>
        <a:bodyPr/>
        <a:lstStyle/>
        <a:p>
          <a:endParaRPr lang="el-GR"/>
        </a:p>
      </dgm:t>
    </dgm:pt>
    <dgm:pt modelId="{C78282CD-7740-4F91-8E9E-22593276DF37}">
      <dgm:prSet custT="1"/>
      <dgm:spPr/>
      <dgm:t>
        <a:bodyPr/>
        <a:lstStyle/>
        <a:p>
          <a:pPr rtl="0" eaLnBrk="1" latinLnBrk="0" hangingPunct="1"/>
          <a:r>
            <a:rPr lang="el-GR" sz="1800" dirty="0"/>
            <a:t>Οι μάρκες είναι το αποτέλεσμα ποικίλων επαγγελματικών δραστηριοτήτων, συμπεριλαμβανομένου του μάρκετινγκ, του γραφικού σχεδιασμού και του σχεδιασμού προϊόντος, της λογιστικής, των μέσων επικοινωνίας, του λιανεμπορίου, της διοίκησης, και της </a:t>
          </a:r>
          <a:r>
            <a:rPr lang="el-GR" sz="1800" dirty="0" smtClean="0"/>
            <a:t>νομικής</a:t>
          </a:r>
          <a:r>
            <a:rPr lang="en-US" sz="1800" dirty="0" smtClean="0"/>
            <a:t> </a:t>
          </a:r>
          <a:r>
            <a:rPr lang="en-US" sz="1600" dirty="0" smtClean="0"/>
            <a:t>(</a:t>
          </a:r>
          <a:r>
            <a:rPr lang="en-US" sz="1600" dirty="0" err="1" smtClean="0"/>
            <a:t>Lury</a:t>
          </a:r>
          <a:r>
            <a:rPr lang="el-GR" sz="1600" dirty="0" smtClean="0"/>
            <a:t> </a:t>
          </a:r>
          <a:r>
            <a:rPr lang="en-US" sz="1600" dirty="0" smtClean="0"/>
            <a:t>,</a:t>
          </a:r>
          <a:r>
            <a:rPr lang="el-GR" sz="1600" dirty="0" smtClean="0"/>
            <a:t>2009</a:t>
          </a:r>
          <a:r>
            <a:rPr lang="el-GR" sz="1800" dirty="0" smtClean="0"/>
            <a:t>)</a:t>
          </a:r>
          <a:r>
            <a:rPr lang="en-US" sz="1800" dirty="0" smtClean="0"/>
            <a:t>.</a:t>
          </a:r>
          <a:endParaRPr lang="el-GR" sz="1800" dirty="0"/>
        </a:p>
      </dgm:t>
    </dgm:pt>
    <dgm:pt modelId="{D4DCEB11-C078-46F4-9AD4-C0D5C4FBBDA3}" type="parTrans" cxnId="{4DF6D7E0-DFA1-4387-8A58-41816382B37E}">
      <dgm:prSet/>
      <dgm:spPr/>
      <dgm:t>
        <a:bodyPr/>
        <a:lstStyle/>
        <a:p>
          <a:endParaRPr lang="el-GR"/>
        </a:p>
      </dgm:t>
    </dgm:pt>
    <dgm:pt modelId="{7CFC58C8-C062-4538-8B0F-EB02465EF272}" type="sibTrans" cxnId="{4DF6D7E0-DFA1-4387-8A58-41816382B37E}">
      <dgm:prSet/>
      <dgm:spPr/>
      <dgm:t>
        <a:bodyPr/>
        <a:lstStyle/>
        <a:p>
          <a:endParaRPr lang="el-GR"/>
        </a:p>
      </dgm:t>
    </dgm:pt>
    <dgm:pt modelId="{25D7919A-C2EE-4629-9037-E10F1D4355A6}" type="pres">
      <dgm:prSet presAssocID="{B3917779-DFF4-45AF-B264-B04CF0AACB08}" presName="linear" presStyleCnt="0">
        <dgm:presLayoutVars>
          <dgm:animLvl val="lvl"/>
          <dgm:resizeHandles val="exact"/>
        </dgm:presLayoutVars>
      </dgm:prSet>
      <dgm:spPr/>
      <dgm:t>
        <a:bodyPr/>
        <a:lstStyle/>
        <a:p>
          <a:endParaRPr lang="en-US"/>
        </a:p>
      </dgm:t>
    </dgm:pt>
    <dgm:pt modelId="{DB9466CB-1E63-4E22-8498-206E8EFB37BF}" type="pres">
      <dgm:prSet presAssocID="{227F6652-88C6-4B22-8249-F80BBCA513F7}" presName="parentText" presStyleLbl="node1" presStyleIdx="0" presStyleCnt="3">
        <dgm:presLayoutVars>
          <dgm:chMax val="0"/>
          <dgm:bulletEnabled val="1"/>
        </dgm:presLayoutVars>
      </dgm:prSet>
      <dgm:spPr/>
      <dgm:t>
        <a:bodyPr/>
        <a:lstStyle/>
        <a:p>
          <a:endParaRPr lang="en-US"/>
        </a:p>
      </dgm:t>
    </dgm:pt>
    <dgm:pt modelId="{052D7E43-9D71-44DC-B985-FB81D7084991}" type="pres">
      <dgm:prSet presAssocID="{17E23297-A347-4A1D-BB4A-E72AE24BE5CF}" presName="spacer" presStyleCnt="0"/>
      <dgm:spPr/>
    </dgm:pt>
    <dgm:pt modelId="{E79B9C9E-5F76-48A7-B756-D8B33FDE0C9F}" type="pres">
      <dgm:prSet presAssocID="{86591D9B-1D0E-432B-86D9-465B347AA544}" presName="parentText" presStyleLbl="node1" presStyleIdx="1" presStyleCnt="3">
        <dgm:presLayoutVars>
          <dgm:chMax val="0"/>
          <dgm:bulletEnabled val="1"/>
        </dgm:presLayoutVars>
      </dgm:prSet>
      <dgm:spPr/>
      <dgm:t>
        <a:bodyPr/>
        <a:lstStyle/>
        <a:p>
          <a:endParaRPr lang="en-US"/>
        </a:p>
      </dgm:t>
    </dgm:pt>
    <dgm:pt modelId="{8DE7503C-648E-45EF-ADE7-241FD64D088B}" type="pres">
      <dgm:prSet presAssocID="{871ED824-5089-4FC1-B77B-1FEED60B7290}" presName="spacer" presStyleCnt="0"/>
      <dgm:spPr/>
    </dgm:pt>
    <dgm:pt modelId="{4FCC7E72-F22A-4BB0-89B4-688073303BDE}" type="pres">
      <dgm:prSet presAssocID="{C78282CD-7740-4F91-8E9E-22593276DF37}" presName="parentText" presStyleLbl="node1" presStyleIdx="2" presStyleCnt="3">
        <dgm:presLayoutVars>
          <dgm:chMax val="0"/>
          <dgm:bulletEnabled val="1"/>
        </dgm:presLayoutVars>
      </dgm:prSet>
      <dgm:spPr/>
      <dgm:t>
        <a:bodyPr/>
        <a:lstStyle/>
        <a:p>
          <a:endParaRPr lang="en-US"/>
        </a:p>
      </dgm:t>
    </dgm:pt>
  </dgm:ptLst>
  <dgm:cxnLst>
    <dgm:cxn modelId="{4318EFC4-7D59-4750-81F3-8A5B7D62C7C5}" type="presOf" srcId="{C78282CD-7740-4F91-8E9E-22593276DF37}" destId="{4FCC7E72-F22A-4BB0-89B4-688073303BDE}" srcOrd="0" destOrd="0" presId="urn:microsoft.com/office/officeart/2005/8/layout/vList2"/>
    <dgm:cxn modelId="{4DF6D7E0-DFA1-4387-8A58-41816382B37E}" srcId="{B3917779-DFF4-45AF-B264-B04CF0AACB08}" destId="{C78282CD-7740-4F91-8E9E-22593276DF37}" srcOrd="2" destOrd="0" parTransId="{D4DCEB11-C078-46F4-9AD4-C0D5C4FBBDA3}" sibTransId="{7CFC58C8-C062-4538-8B0F-EB02465EF272}"/>
    <dgm:cxn modelId="{3195B858-312E-46CE-9E74-D86BE7FCB45F}" srcId="{B3917779-DFF4-45AF-B264-B04CF0AACB08}" destId="{86591D9B-1D0E-432B-86D9-465B347AA544}" srcOrd="1" destOrd="0" parTransId="{241068B1-3758-4DD9-8485-32E84F7C66F2}" sibTransId="{871ED824-5089-4FC1-B77B-1FEED60B7290}"/>
    <dgm:cxn modelId="{6F4A5090-14C7-44DA-8C16-9A1651B0F79E}" type="presOf" srcId="{227F6652-88C6-4B22-8249-F80BBCA513F7}" destId="{DB9466CB-1E63-4E22-8498-206E8EFB37BF}" srcOrd="0" destOrd="0" presId="urn:microsoft.com/office/officeart/2005/8/layout/vList2"/>
    <dgm:cxn modelId="{DF16C448-5A0C-4C45-B651-E10F3BC54163}" type="presOf" srcId="{B3917779-DFF4-45AF-B264-B04CF0AACB08}" destId="{25D7919A-C2EE-4629-9037-E10F1D4355A6}" srcOrd="0" destOrd="0" presId="urn:microsoft.com/office/officeart/2005/8/layout/vList2"/>
    <dgm:cxn modelId="{B35E641C-7345-4B97-A035-B3DA8C018437}" type="presOf" srcId="{86591D9B-1D0E-432B-86D9-465B347AA544}" destId="{E79B9C9E-5F76-48A7-B756-D8B33FDE0C9F}" srcOrd="0" destOrd="0" presId="urn:microsoft.com/office/officeart/2005/8/layout/vList2"/>
    <dgm:cxn modelId="{54644DDB-F675-41CD-9ADD-18EE8734422A}" srcId="{B3917779-DFF4-45AF-B264-B04CF0AACB08}" destId="{227F6652-88C6-4B22-8249-F80BBCA513F7}" srcOrd="0" destOrd="0" parTransId="{C67506DA-969B-49B4-B4F3-406D153FFEB9}" sibTransId="{17E23297-A347-4A1D-BB4A-E72AE24BE5CF}"/>
    <dgm:cxn modelId="{7190D345-CAA4-473A-968D-C430A440718A}" type="presParOf" srcId="{25D7919A-C2EE-4629-9037-E10F1D4355A6}" destId="{DB9466CB-1E63-4E22-8498-206E8EFB37BF}" srcOrd="0" destOrd="0" presId="urn:microsoft.com/office/officeart/2005/8/layout/vList2"/>
    <dgm:cxn modelId="{D0FE82ED-CBB7-4434-A8C5-DA918CDEA1CE}" type="presParOf" srcId="{25D7919A-C2EE-4629-9037-E10F1D4355A6}" destId="{052D7E43-9D71-44DC-B985-FB81D7084991}" srcOrd="1" destOrd="0" presId="urn:microsoft.com/office/officeart/2005/8/layout/vList2"/>
    <dgm:cxn modelId="{F1CFC55B-070E-4104-ADF7-B2CC79522985}" type="presParOf" srcId="{25D7919A-C2EE-4629-9037-E10F1D4355A6}" destId="{E79B9C9E-5F76-48A7-B756-D8B33FDE0C9F}" srcOrd="2" destOrd="0" presId="urn:microsoft.com/office/officeart/2005/8/layout/vList2"/>
    <dgm:cxn modelId="{BE38EBA3-0886-4A82-848C-DE7FF590FF18}" type="presParOf" srcId="{25D7919A-C2EE-4629-9037-E10F1D4355A6}" destId="{8DE7503C-648E-45EF-ADE7-241FD64D088B}" srcOrd="3" destOrd="0" presId="urn:microsoft.com/office/officeart/2005/8/layout/vList2"/>
    <dgm:cxn modelId="{0DD7B0C7-9E7B-4F0E-ABEF-F94D83D7C5E1}" type="presParOf" srcId="{25D7919A-C2EE-4629-9037-E10F1D4355A6}" destId="{4FCC7E72-F22A-4BB0-89B4-688073303BD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8F2DFB5-88A9-462A-B4A1-DA62D936DB4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98363B0-1519-40F5-BF79-C911320BA0CA}">
      <dgm:prSet>
        <dgm:style>
          <a:lnRef idx="2">
            <a:schemeClr val="accent5"/>
          </a:lnRef>
          <a:fillRef idx="1">
            <a:schemeClr val="lt1"/>
          </a:fillRef>
          <a:effectRef idx="0">
            <a:schemeClr val="accent5"/>
          </a:effectRef>
          <a:fontRef idx="minor">
            <a:schemeClr val="dk1"/>
          </a:fontRef>
        </dgm:style>
      </dgm:prSet>
      <dgm:spPr>
        <a:ln>
          <a:noFill/>
        </a:ln>
      </dgm:spPr>
      <dgm:t>
        <a:bodyPr/>
        <a:lstStyle/>
        <a:p>
          <a:pPr rtl="0"/>
          <a:r>
            <a:rPr lang="en-US" dirty="0" smtClean="0"/>
            <a:t> </a:t>
          </a:r>
          <a:r>
            <a:rPr lang="el-GR" dirty="0" smtClean="0"/>
            <a:t>Πιο αναλυτικά οι παράγοντες που σε πάρα πολύ μεγάλο βαθμό που αποτελούν εμπόδιο στο να καταστεί ο Πειραιάς ένας ανταγωνιστικός τουριστικός προορισμός είναι οι κάτωθι με την εξής σειρά :</a:t>
          </a:r>
          <a:endParaRPr lang="en-US" dirty="0"/>
        </a:p>
      </dgm:t>
    </dgm:pt>
    <dgm:pt modelId="{88B58D40-E9AA-4866-B7EF-16C732ADA7AE}" type="parTrans" cxnId="{D4DEB694-0E7E-4549-9539-21121A54159F}">
      <dgm:prSet/>
      <dgm:spPr/>
      <dgm:t>
        <a:bodyPr/>
        <a:lstStyle/>
        <a:p>
          <a:endParaRPr lang="en-US"/>
        </a:p>
      </dgm:t>
    </dgm:pt>
    <dgm:pt modelId="{0E765767-65A9-408E-AC80-2180A5F90566}" type="sibTrans" cxnId="{D4DEB694-0E7E-4549-9539-21121A54159F}">
      <dgm:prSet/>
      <dgm:spPr/>
      <dgm:t>
        <a:bodyPr/>
        <a:lstStyle/>
        <a:p>
          <a:endParaRPr lang="en-US"/>
        </a:p>
      </dgm:t>
    </dgm:pt>
    <dgm:pt modelId="{38C1A730-34E9-4D9C-86B5-D642DE323FA3}">
      <dgm:prSet>
        <dgm:style>
          <a:lnRef idx="1">
            <a:schemeClr val="accent5"/>
          </a:lnRef>
          <a:fillRef idx="2">
            <a:schemeClr val="accent5"/>
          </a:fillRef>
          <a:effectRef idx="1">
            <a:schemeClr val="accent5"/>
          </a:effectRef>
          <a:fontRef idx="minor">
            <a:schemeClr val="dk1"/>
          </a:fontRef>
        </dgm:style>
      </dgm:prSet>
      <dgm:spPr/>
      <dgm:t>
        <a:bodyPr/>
        <a:lstStyle/>
        <a:p>
          <a:pPr rtl="0"/>
          <a:r>
            <a:rPr lang="el-GR" b="1" dirty="0" smtClean="0"/>
            <a:t>Οι περιορισμένες τουριστικές υποδομές (75,2%)</a:t>
          </a:r>
          <a:endParaRPr lang="en-US" dirty="0"/>
        </a:p>
      </dgm:t>
    </dgm:pt>
    <dgm:pt modelId="{5FAA463E-E098-4BBE-BEDF-1C3C62BACA09}" type="parTrans" cxnId="{156B1977-3BFD-4FE5-8A2F-5890F401AAF6}">
      <dgm:prSet/>
      <dgm:spPr/>
      <dgm:t>
        <a:bodyPr/>
        <a:lstStyle/>
        <a:p>
          <a:endParaRPr lang="en-US"/>
        </a:p>
      </dgm:t>
    </dgm:pt>
    <dgm:pt modelId="{3E17CD56-B0F3-4309-A639-00DFAFE5A1CC}" type="sibTrans" cxnId="{156B1977-3BFD-4FE5-8A2F-5890F401AAF6}">
      <dgm:prSet/>
      <dgm:spPr/>
      <dgm:t>
        <a:bodyPr/>
        <a:lstStyle/>
        <a:p>
          <a:endParaRPr lang="en-US"/>
        </a:p>
      </dgm:t>
    </dgm:pt>
    <dgm:pt modelId="{02D8F55F-F712-44F6-8579-60B5205A1CA4}">
      <dgm:prSet>
        <dgm:style>
          <a:lnRef idx="1">
            <a:schemeClr val="accent3"/>
          </a:lnRef>
          <a:fillRef idx="2">
            <a:schemeClr val="accent3"/>
          </a:fillRef>
          <a:effectRef idx="1">
            <a:schemeClr val="accent3"/>
          </a:effectRef>
          <a:fontRef idx="minor">
            <a:schemeClr val="dk1"/>
          </a:fontRef>
        </dgm:style>
      </dgm:prSet>
      <dgm:spPr/>
      <dgm:t>
        <a:bodyPr/>
        <a:lstStyle/>
        <a:p>
          <a:pPr rtl="0"/>
          <a:r>
            <a:rPr lang="el-GR" b="1" dirty="0" smtClean="0"/>
            <a:t>Η άναρχη δόμηση (58,4%)</a:t>
          </a:r>
          <a:endParaRPr lang="en-US" dirty="0"/>
        </a:p>
      </dgm:t>
    </dgm:pt>
    <dgm:pt modelId="{94A468CB-0ACD-4CE0-B4E4-755E3EF2323B}" type="parTrans" cxnId="{57FC6064-6C3C-466D-AB3B-45ADC98424D5}">
      <dgm:prSet/>
      <dgm:spPr/>
      <dgm:t>
        <a:bodyPr/>
        <a:lstStyle/>
        <a:p>
          <a:endParaRPr lang="en-US"/>
        </a:p>
      </dgm:t>
    </dgm:pt>
    <dgm:pt modelId="{7731A571-43FF-4C9B-99AE-70933140DD72}" type="sibTrans" cxnId="{57FC6064-6C3C-466D-AB3B-45ADC98424D5}">
      <dgm:prSet/>
      <dgm:spPr/>
      <dgm:t>
        <a:bodyPr/>
        <a:lstStyle/>
        <a:p>
          <a:endParaRPr lang="en-US"/>
        </a:p>
      </dgm:t>
    </dgm:pt>
    <dgm:pt modelId="{18B7AD19-7919-4DBF-8336-0C519CD6B556}">
      <dgm:prSet>
        <dgm:style>
          <a:lnRef idx="1">
            <a:schemeClr val="accent1"/>
          </a:lnRef>
          <a:fillRef idx="2">
            <a:schemeClr val="accent1"/>
          </a:fillRef>
          <a:effectRef idx="1">
            <a:schemeClr val="accent1"/>
          </a:effectRef>
          <a:fontRef idx="minor">
            <a:schemeClr val="dk1"/>
          </a:fontRef>
        </dgm:style>
      </dgm:prSet>
      <dgm:spPr/>
      <dgm:t>
        <a:bodyPr/>
        <a:lstStyle/>
        <a:p>
          <a:pPr rtl="0"/>
          <a:r>
            <a:rPr lang="el-GR" b="1" dirty="0" smtClean="0"/>
            <a:t>Η έλλειψη πολιτικής βούλησης (53,5%)</a:t>
          </a:r>
          <a:endParaRPr lang="en-US" dirty="0"/>
        </a:p>
      </dgm:t>
    </dgm:pt>
    <dgm:pt modelId="{C78FB201-E148-4C58-B6A9-79404B039F79}" type="parTrans" cxnId="{FF0E7D68-FE02-42F8-A3A4-47D4E8DF6C8F}">
      <dgm:prSet/>
      <dgm:spPr/>
      <dgm:t>
        <a:bodyPr/>
        <a:lstStyle/>
        <a:p>
          <a:endParaRPr lang="en-US"/>
        </a:p>
      </dgm:t>
    </dgm:pt>
    <dgm:pt modelId="{78240811-6FBB-44FC-8E10-1B9E633C2E0D}" type="sibTrans" cxnId="{FF0E7D68-FE02-42F8-A3A4-47D4E8DF6C8F}">
      <dgm:prSet/>
      <dgm:spPr/>
      <dgm:t>
        <a:bodyPr/>
        <a:lstStyle/>
        <a:p>
          <a:endParaRPr lang="en-US"/>
        </a:p>
      </dgm:t>
    </dgm:pt>
    <dgm:pt modelId="{11C3C4B7-1128-4275-9520-FF4D03FAEFA1}">
      <dgm:prSet>
        <dgm:style>
          <a:lnRef idx="1">
            <a:schemeClr val="accent4"/>
          </a:lnRef>
          <a:fillRef idx="2">
            <a:schemeClr val="accent4"/>
          </a:fillRef>
          <a:effectRef idx="1">
            <a:schemeClr val="accent4"/>
          </a:effectRef>
          <a:fontRef idx="minor">
            <a:schemeClr val="dk1"/>
          </a:fontRef>
        </dgm:style>
      </dgm:prSet>
      <dgm:spPr/>
      <dgm:t>
        <a:bodyPr/>
        <a:lstStyle/>
        <a:p>
          <a:pPr rtl="0"/>
          <a:r>
            <a:rPr lang="el-GR" b="1" dirty="0" smtClean="0"/>
            <a:t>Η έλλειψη διαχειριστή του λιμένος Πειραιώς (39,6%)</a:t>
          </a:r>
          <a:endParaRPr lang="en-US" dirty="0"/>
        </a:p>
      </dgm:t>
    </dgm:pt>
    <dgm:pt modelId="{8E607A8A-A17A-4EDF-AFB8-59B315D91C8A}" type="parTrans" cxnId="{A0336149-077A-4A00-B9E7-6E66A8ADCA9E}">
      <dgm:prSet/>
      <dgm:spPr/>
      <dgm:t>
        <a:bodyPr/>
        <a:lstStyle/>
        <a:p>
          <a:endParaRPr lang="en-US"/>
        </a:p>
      </dgm:t>
    </dgm:pt>
    <dgm:pt modelId="{5EA7F4E6-ED66-4A64-9093-3D4294B67EDB}" type="sibTrans" cxnId="{A0336149-077A-4A00-B9E7-6E66A8ADCA9E}">
      <dgm:prSet/>
      <dgm:spPr/>
      <dgm:t>
        <a:bodyPr/>
        <a:lstStyle/>
        <a:p>
          <a:endParaRPr lang="en-US"/>
        </a:p>
      </dgm:t>
    </dgm:pt>
    <dgm:pt modelId="{513002A7-5604-45BB-981F-C8567FF03D17}">
      <dgm:prSet>
        <dgm:style>
          <a:lnRef idx="1">
            <a:schemeClr val="accent1"/>
          </a:lnRef>
          <a:fillRef idx="2">
            <a:schemeClr val="accent1"/>
          </a:fillRef>
          <a:effectRef idx="1">
            <a:schemeClr val="accent1"/>
          </a:effectRef>
          <a:fontRef idx="minor">
            <a:schemeClr val="dk1"/>
          </a:fontRef>
        </dgm:style>
      </dgm:prSet>
      <dgm:spPr/>
      <dgm:t>
        <a:bodyPr/>
        <a:lstStyle/>
        <a:p>
          <a:pPr rtl="0"/>
          <a:r>
            <a:rPr lang="el-GR" b="1" dirty="0" smtClean="0"/>
            <a:t>Η έλλειψη συνεργασίας ιδιωτικών και δημόσιων φορέων (34,7%)</a:t>
          </a:r>
          <a:endParaRPr lang="en-US" dirty="0"/>
        </a:p>
      </dgm:t>
    </dgm:pt>
    <dgm:pt modelId="{DE141011-1AFA-4ED5-AE81-00B498865B63}" type="parTrans" cxnId="{9BB71519-904E-477E-BCBA-D0C9E1A6D0F0}">
      <dgm:prSet/>
      <dgm:spPr/>
      <dgm:t>
        <a:bodyPr/>
        <a:lstStyle/>
        <a:p>
          <a:endParaRPr lang="en-US"/>
        </a:p>
      </dgm:t>
    </dgm:pt>
    <dgm:pt modelId="{FAC4F90E-9A71-43D7-A16C-5B106AC82C81}" type="sibTrans" cxnId="{9BB71519-904E-477E-BCBA-D0C9E1A6D0F0}">
      <dgm:prSet/>
      <dgm:spPr/>
      <dgm:t>
        <a:bodyPr/>
        <a:lstStyle/>
        <a:p>
          <a:endParaRPr lang="en-US"/>
        </a:p>
      </dgm:t>
    </dgm:pt>
    <dgm:pt modelId="{B68A325E-F12A-4861-8693-4922BE1CD2A4}">
      <dgm:prSet>
        <dgm:style>
          <a:lnRef idx="1">
            <a:schemeClr val="accent4"/>
          </a:lnRef>
          <a:fillRef idx="3">
            <a:schemeClr val="accent4"/>
          </a:fillRef>
          <a:effectRef idx="2">
            <a:schemeClr val="accent4"/>
          </a:effectRef>
          <a:fontRef idx="minor">
            <a:schemeClr val="lt1"/>
          </a:fontRef>
        </dgm:style>
      </dgm:prSet>
      <dgm:spPr/>
      <dgm:t>
        <a:bodyPr/>
        <a:lstStyle/>
        <a:p>
          <a:pPr rtl="0"/>
          <a:r>
            <a:rPr lang="el-GR" b="1" dirty="0" smtClean="0"/>
            <a:t>Η έλλειψη συνεργασίας των επιχειρήσεων μεταξύ τους αποτελεί (26,7%)</a:t>
          </a:r>
          <a:endParaRPr lang="en-US" dirty="0"/>
        </a:p>
      </dgm:t>
    </dgm:pt>
    <dgm:pt modelId="{37E8113C-EEAA-47B3-B468-EFB0B06CB5DE}" type="parTrans" cxnId="{1B582213-F8EA-4BB7-B5DC-C46178739F35}">
      <dgm:prSet/>
      <dgm:spPr/>
      <dgm:t>
        <a:bodyPr/>
        <a:lstStyle/>
        <a:p>
          <a:endParaRPr lang="en-US"/>
        </a:p>
      </dgm:t>
    </dgm:pt>
    <dgm:pt modelId="{E289BFF4-8E69-4580-9F78-E59DCC8BE6C6}" type="sibTrans" cxnId="{1B582213-F8EA-4BB7-B5DC-C46178739F35}">
      <dgm:prSet/>
      <dgm:spPr/>
      <dgm:t>
        <a:bodyPr/>
        <a:lstStyle/>
        <a:p>
          <a:endParaRPr lang="en-US"/>
        </a:p>
      </dgm:t>
    </dgm:pt>
    <dgm:pt modelId="{97AAA553-D2B8-47F1-8813-1903FDBEE48D}" type="pres">
      <dgm:prSet presAssocID="{48F2DFB5-88A9-462A-B4A1-DA62D936DB4A}" presName="linear" presStyleCnt="0">
        <dgm:presLayoutVars>
          <dgm:animLvl val="lvl"/>
          <dgm:resizeHandles val="exact"/>
        </dgm:presLayoutVars>
      </dgm:prSet>
      <dgm:spPr/>
      <dgm:t>
        <a:bodyPr/>
        <a:lstStyle/>
        <a:p>
          <a:endParaRPr lang="en-US"/>
        </a:p>
      </dgm:t>
    </dgm:pt>
    <dgm:pt modelId="{3628F8A6-2189-45D8-A5A0-9C794AF2152A}" type="pres">
      <dgm:prSet presAssocID="{B98363B0-1519-40F5-BF79-C911320BA0CA}" presName="parentText" presStyleLbl="node1" presStyleIdx="0" presStyleCnt="7" custScaleY="127301">
        <dgm:presLayoutVars>
          <dgm:chMax val="0"/>
          <dgm:bulletEnabled val="1"/>
        </dgm:presLayoutVars>
      </dgm:prSet>
      <dgm:spPr/>
      <dgm:t>
        <a:bodyPr/>
        <a:lstStyle/>
        <a:p>
          <a:endParaRPr lang="en-US"/>
        </a:p>
      </dgm:t>
    </dgm:pt>
    <dgm:pt modelId="{71F40D55-A97C-4BFF-B0F3-DE6517FE718F}" type="pres">
      <dgm:prSet presAssocID="{0E765767-65A9-408E-AC80-2180A5F90566}" presName="spacer" presStyleCnt="0"/>
      <dgm:spPr/>
    </dgm:pt>
    <dgm:pt modelId="{904A7A42-C38B-4499-A191-73667E5D9A9C}" type="pres">
      <dgm:prSet presAssocID="{38C1A730-34E9-4D9C-86B5-D642DE323FA3}" presName="parentText" presStyleLbl="node1" presStyleIdx="1" presStyleCnt="7" custLinFactY="8329" custLinFactNeighborX="425" custLinFactNeighborY="100000">
        <dgm:presLayoutVars>
          <dgm:chMax val="0"/>
          <dgm:bulletEnabled val="1"/>
        </dgm:presLayoutVars>
      </dgm:prSet>
      <dgm:spPr/>
      <dgm:t>
        <a:bodyPr/>
        <a:lstStyle/>
        <a:p>
          <a:endParaRPr lang="en-US"/>
        </a:p>
      </dgm:t>
    </dgm:pt>
    <dgm:pt modelId="{29FFABE4-39C4-44CA-B1F1-DC79456E2A31}" type="pres">
      <dgm:prSet presAssocID="{3E17CD56-B0F3-4309-A639-00DFAFE5A1CC}" presName="spacer" presStyleCnt="0"/>
      <dgm:spPr/>
    </dgm:pt>
    <dgm:pt modelId="{CB0D3AE1-364D-4F80-8113-6C1AD589515D}" type="pres">
      <dgm:prSet presAssocID="{02D8F55F-F712-44F6-8579-60B5205A1CA4}" presName="parentText" presStyleLbl="node1" presStyleIdx="2" presStyleCnt="7">
        <dgm:presLayoutVars>
          <dgm:chMax val="0"/>
          <dgm:bulletEnabled val="1"/>
        </dgm:presLayoutVars>
      </dgm:prSet>
      <dgm:spPr/>
      <dgm:t>
        <a:bodyPr/>
        <a:lstStyle/>
        <a:p>
          <a:endParaRPr lang="en-US"/>
        </a:p>
      </dgm:t>
    </dgm:pt>
    <dgm:pt modelId="{3FE7D686-EA15-41A4-8BBE-0C54BFB2B301}" type="pres">
      <dgm:prSet presAssocID="{7731A571-43FF-4C9B-99AE-70933140DD72}" presName="spacer" presStyleCnt="0"/>
      <dgm:spPr/>
    </dgm:pt>
    <dgm:pt modelId="{C5818513-66C6-4622-B421-13B1BDA6E7FE}" type="pres">
      <dgm:prSet presAssocID="{18B7AD19-7919-4DBF-8336-0C519CD6B556}" presName="parentText" presStyleLbl="node1" presStyleIdx="3" presStyleCnt="7">
        <dgm:presLayoutVars>
          <dgm:chMax val="0"/>
          <dgm:bulletEnabled val="1"/>
        </dgm:presLayoutVars>
      </dgm:prSet>
      <dgm:spPr/>
      <dgm:t>
        <a:bodyPr/>
        <a:lstStyle/>
        <a:p>
          <a:endParaRPr lang="en-US"/>
        </a:p>
      </dgm:t>
    </dgm:pt>
    <dgm:pt modelId="{D23ECDBA-C9F9-4ABB-A478-F1FCE5E4890B}" type="pres">
      <dgm:prSet presAssocID="{78240811-6FBB-44FC-8E10-1B9E633C2E0D}" presName="spacer" presStyleCnt="0"/>
      <dgm:spPr/>
    </dgm:pt>
    <dgm:pt modelId="{7EA3E618-4387-4D81-B87C-5D2E027989ED}" type="pres">
      <dgm:prSet presAssocID="{11C3C4B7-1128-4275-9520-FF4D03FAEFA1}" presName="parentText" presStyleLbl="node1" presStyleIdx="4" presStyleCnt="7">
        <dgm:presLayoutVars>
          <dgm:chMax val="0"/>
          <dgm:bulletEnabled val="1"/>
        </dgm:presLayoutVars>
      </dgm:prSet>
      <dgm:spPr/>
      <dgm:t>
        <a:bodyPr/>
        <a:lstStyle/>
        <a:p>
          <a:endParaRPr lang="en-US"/>
        </a:p>
      </dgm:t>
    </dgm:pt>
    <dgm:pt modelId="{703D9AA2-3589-4767-BE83-FB39C2A2085C}" type="pres">
      <dgm:prSet presAssocID="{5EA7F4E6-ED66-4A64-9093-3D4294B67EDB}" presName="spacer" presStyleCnt="0"/>
      <dgm:spPr/>
    </dgm:pt>
    <dgm:pt modelId="{232A0FFE-51D8-4F11-BF7F-AC7DDD123C51}" type="pres">
      <dgm:prSet presAssocID="{513002A7-5604-45BB-981F-C8567FF03D17}" presName="parentText" presStyleLbl="node1" presStyleIdx="5" presStyleCnt="7">
        <dgm:presLayoutVars>
          <dgm:chMax val="0"/>
          <dgm:bulletEnabled val="1"/>
        </dgm:presLayoutVars>
      </dgm:prSet>
      <dgm:spPr/>
      <dgm:t>
        <a:bodyPr/>
        <a:lstStyle/>
        <a:p>
          <a:endParaRPr lang="en-US"/>
        </a:p>
      </dgm:t>
    </dgm:pt>
    <dgm:pt modelId="{7D6C94B1-D84F-43CB-BB1E-8CC29B6B2364}" type="pres">
      <dgm:prSet presAssocID="{FAC4F90E-9A71-43D7-A16C-5B106AC82C81}" presName="spacer" presStyleCnt="0"/>
      <dgm:spPr/>
    </dgm:pt>
    <dgm:pt modelId="{7432B148-D675-4E4E-94DC-54EC105B2D32}" type="pres">
      <dgm:prSet presAssocID="{B68A325E-F12A-4861-8693-4922BE1CD2A4}" presName="parentText" presStyleLbl="node1" presStyleIdx="6" presStyleCnt="7">
        <dgm:presLayoutVars>
          <dgm:chMax val="0"/>
          <dgm:bulletEnabled val="1"/>
        </dgm:presLayoutVars>
      </dgm:prSet>
      <dgm:spPr/>
      <dgm:t>
        <a:bodyPr/>
        <a:lstStyle/>
        <a:p>
          <a:endParaRPr lang="en-US"/>
        </a:p>
      </dgm:t>
    </dgm:pt>
  </dgm:ptLst>
  <dgm:cxnLst>
    <dgm:cxn modelId="{1B582213-F8EA-4BB7-B5DC-C46178739F35}" srcId="{48F2DFB5-88A9-462A-B4A1-DA62D936DB4A}" destId="{B68A325E-F12A-4861-8693-4922BE1CD2A4}" srcOrd="6" destOrd="0" parTransId="{37E8113C-EEAA-47B3-B468-EFB0B06CB5DE}" sibTransId="{E289BFF4-8E69-4580-9F78-E59DCC8BE6C6}"/>
    <dgm:cxn modelId="{A27BC784-8AD3-422F-9965-086C1B6A1F8D}" type="presOf" srcId="{48F2DFB5-88A9-462A-B4A1-DA62D936DB4A}" destId="{97AAA553-D2B8-47F1-8813-1903FDBEE48D}" srcOrd="0" destOrd="0" presId="urn:microsoft.com/office/officeart/2005/8/layout/vList2"/>
    <dgm:cxn modelId="{57FC6064-6C3C-466D-AB3B-45ADC98424D5}" srcId="{48F2DFB5-88A9-462A-B4A1-DA62D936DB4A}" destId="{02D8F55F-F712-44F6-8579-60B5205A1CA4}" srcOrd="2" destOrd="0" parTransId="{94A468CB-0ACD-4CE0-B4E4-755E3EF2323B}" sibTransId="{7731A571-43FF-4C9B-99AE-70933140DD72}"/>
    <dgm:cxn modelId="{A0336149-077A-4A00-B9E7-6E66A8ADCA9E}" srcId="{48F2DFB5-88A9-462A-B4A1-DA62D936DB4A}" destId="{11C3C4B7-1128-4275-9520-FF4D03FAEFA1}" srcOrd="4" destOrd="0" parTransId="{8E607A8A-A17A-4EDF-AFB8-59B315D91C8A}" sibTransId="{5EA7F4E6-ED66-4A64-9093-3D4294B67EDB}"/>
    <dgm:cxn modelId="{D4DEB694-0E7E-4549-9539-21121A54159F}" srcId="{48F2DFB5-88A9-462A-B4A1-DA62D936DB4A}" destId="{B98363B0-1519-40F5-BF79-C911320BA0CA}" srcOrd="0" destOrd="0" parTransId="{88B58D40-E9AA-4866-B7EF-16C732ADA7AE}" sibTransId="{0E765767-65A9-408E-AC80-2180A5F90566}"/>
    <dgm:cxn modelId="{66B92DB7-D0F5-4266-8B35-9FBF6ECAA7C0}" type="presOf" srcId="{02D8F55F-F712-44F6-8579-60B5205A1CA4}" destId="{CB0D3AE1-364D-4F80-8113-6C1AD589515D}" srcOrd="0" destOrd="0" presId="urn:microsoft.com/office/officeart/2005/8/layout/vList2"/>
    <dgm:cxn modelId="{531CA09F-201E-4FC1-B7AC-929DF7ED6034}" type="presOf" srcId="{513002A7-5604-45BB-981F-C8567FF03D17}" destId="{232A0FFE-51D8-4F11-BF7F-AC7DDD123C51}" srcOrd="0" destOrd="0" presId="urn:microsoft.com/office/officeart/2005/8/layout/vList2"/>
    <dgm:cxn modelId="{E004EA72-BB6D-47FB-B9C9-75F1A1EF1D48}" type="presOf" srcId="{18B7AD19-7919-4DBF-8336-0C519CD6B556}" destId="{C5818513-66C6-4622-B421-13B1BDA6E7FE}" srcOrd="0" destOrd="0" presId="urn:microsoft.com/office/officeart/2005/8/layout/vList2"/>
    <dgm:cxn modelId="{FF0E7D68-FE02-42F8-A3A4-47D4E8DF6C8F}" srcId="{48F2DFB5-88A9-462A-B4A1-DA62D936DB4A}" destId="{18B7AD19-7919-4DBF-8336-0C519CD6B556}" srcOrd="3" destOrd="0" parTransId="{C78FB201-E148-4C58-B6A9-79404B039F79}" sibTransId="{78240811-6FBB-44FC-8E10-1B9E633C2E0D}"/>
    <dgm:cxn modelId="{EE083FAA-3E7F-4438-827E-42C902374C43}" type="presOf" srcId="{B68A325E-F12A-4861-8693-4922BE1CD2A4}" destId="{7432B148-D675-4E4E-94DC-54EC105B2D32}" srcOrd="0" destOrd="0" presId="urn:microsoft.com/office/officeart/2005/8/layout/vList2"/>
    <dgm:cxn modelId="{156B1977-3BFD-4FE5-8A2F-5890F401AAF6}" srcId="{48F2DFB5-88A9-462A-B4A1-DA62D936DB4A}" destId="{38C1A730-34E9-4D9C-86B5-D642DE323FA3}" srcOrd="1" destOrd="0" parTransId="{5FAA463E-E098-4BBE-BEDF-1C3C62BACA09}" sibTransId="{3E17CD56-B0F3-4309-A639-00DFAFE5A1CC}"/>
    <dgm:cxn modelId="{416F97ED-74EA-496F-91B2-0C9466ED30CA}" type="presOf" srcId="{38C1A730-34E9-4D9C-86B5-D642DE323FA3}" destId="{904A7A42-C38B-4499-A191-73667E5D9A9C}" srcOrd="0" destOrd="0" presId="urn:microsoft.com/office/officeart/2005/8/layout/vList2"/>
    <dgm:cxn modelId="{FD339C39-2601-4378-A28C-9AA81BBC97B2}" type="presOf" srcId="{B98363B0-1519-40F5-BF79-C911320BA0CA}" destId="{3628F8A6-2189-45D8-A5A0-9C794AF2152A}" srcOrd="0" destOrd="0" presId="urn:microsoft.com/office/officeart/2005/8/layout/vList2"/>
    <dgm:cxn modelId="{9BB71519-904E-477E-BCBA-D0C9E1A6D0F0}" srcId="{48F2DFB5-88A9-462A-B4A1-DA62D936DB4A}" destId="{513002A7-5604-45BB-981F-C8567FF03D17}" srcOrd="5" destOrd="0" parTransId="{DE141011-1AFA-4ED5-AE81-00B498865B63}" sibTransId="{FAC4F90E-9A71-43D7-A16C-5B106AC82C81}"/>
    <dgm:cxn modelId="{2F45E931-01E9-4DDA-8880-A8A43628CCEE}" type="presOf" srcId="{11C3C4B7-1128-4275-9520-FF4D03FAEFA1}" destId="{7EA3E618-4387-4D81-B87C-5D2E027989ED}" srcOrd="0" destOrd="0" presId="urn:microsoft.com/office/officeart/2005/8/layout/vList2"/>
    <dgm:cxn modelId="{E3368724-26A5-4087-856F-49D24B933944}" type="presParOf" srcId="{97AAA553-D2B8-47F1-8813-1903FDBEE48D}" destId="{3628F8A6-2189-45D8-A5A0-9C794AF2152A}" srcOrd="0" destOrd="0" presId="urn:microsoft.com/office/officeart/2005/8/layout/vList2"/>
    <dgm:cxn modelId="{4C821C07-55C9-49FB-BC19-374C196FF03C}" type="presParOf" srcId="{97AAA553-D2B8-47F1-8813-1903FDBEE48D}" destId="{71F40D55-A97C-4BFF-B0F3-DE6517FE718F}" srcOrd="1" destOrd="0" presId="urn:microsoft.com/office/officeart/2005/8/layout/vList2"/>
    <dgm:cxn modelId="{5B168AD5-003B-4E0E-9612-041B530D2732}" type="presParOf" srcId="{97AAA553-D2B8-47F1-8813-1903FDBEE48D}" destId="{904A7A42-C38B-4499-A191-73667E5D9A9C}" srcOrd="2" destOrd="0" presId="urn:microsoft.com/office/officeart/2005/8/layout/vList2"/>
    <dgm:cxn modelId="{CDBBA076-37C1-44CE-93F2-033F8DFD0E78}" type="presParOf" srcId="{97AAA553-D2B8-47F1-8813-1903FDBEE48D}" destId="{29FFABE4-39C4-44CA-B1F1-DC79456E2A31}" srcOrd="3" destOrd="0" presId="urn:microsoft.com/office/officeart/2005/8/layout/vList2"/>
    <dgm:cxn modelId="{480DFED7-6C20-4D42-A56C-61F9831C842C}" type="presParOf" srcId="{97AAA553-D2B8-47F1-8813-1903FDBEE48D}" destId="{CB0D3AE1-364D-4F80-8113-6C1AD589515D}" srcOrd="4" destOrd="0" presId="urn:microsoft.com/office/officeart/2005/8/layout/vList2"/>
    <dgm:cxn modelId="{623A68A6-D59B-4582-96E0-D82B2E4100B7}" type="presParOf" srcId="{97AAA553-D2B8-47F1-8813-1903FDBEE48D}" destId="{3FE7D686-EA15-41A4-8BBE-0C54BFB2B301}" srcOrd="5" destOrd="0" presId="urn:microsoft.com/office/officeart/2005/8/layout/vList2"/>
    <dgm:cxn modelId="{4BCB9239-02CE-49A5-BC38-5F29AEDDF78A}" type="presParOf" srcId="{97AAA553-D2B8-47F1-8813-1903FDBEE48D}" destId="{C5818513-66C6-4622-B421-13B1BDA6E7FE}" srcOrd="6" destOrd="0" presId="urn:microsoft.com/office/officeart/2005/8/layout/vList2"/>
    <dgm:cxn modelId="{C7DE7615-19D5-4DD5-97D0-3369920C0D6B}" type="presParOf" srcId="{97AAA553-D2B8-47F1-8813-1903FDBEE48D}" destId="{D23ECDBA-C9F9-4ABB-A478-F1FCE5E4890B}" srcOrd="7" destOrd="0" presId="urn:microsoft.com/office/officeart/2005/8/layout/vList2"/>
    <dgm:cxn modelId="{402181E1-24E5-4352-B5D1-7C9DC7E7199D}" type="presParOf" srcId="{97AAA553-D2B8-47F1-8813-1903FDBEE48D}" destId="{7EA3E618-4387-4D81-B87C-5D2E027989ED}" srcOrd="8" destOrd="0" presId="urn:microsoft.com/office/officeart/2005/8/layout/vList2"/>
    <dgm:cxn modelId="{AD99AD0F-A7C3-4B5F-8FA9-204F9DCC9A6F}" type="presParOf" srcId="{97AAA553-D2B8-47F1-8813-1903FDBEE48D}" destId="{703D9AA2-3589-4767-BE83-FB39C2A2085C}" srcOrd="9" destOrd="0" presId="urn:microsoft.com/office/officeart/2005/8/layout/vList2"/>
    <dgm:cxn modelId="{625EA6AE-2014-4E55-AC4A-2470271C7AAA}" type="presParOf" srcId="{97AAA553-D2B8-47F1-8813-1903FDBEE48D}" destId="{232A0FFE-51D8-4F11-BF7F-AC7DDD123C51}" srcOrd="10" destOrd="0" presId="urn:microsoft.com/office/officeart/2005/8/layout/vList2"/>
    <dgm:cxn modelId="{B08A59B0-C3BC-4D99-ABEA-429D620B9619}" type="presParOf" srcId="{97AAA553-D2B8-47F1-8813-1903FDBEE48D}" destId="{7D6C94B1-D84F-43CB-BB1E-8CC29B6B2364}" srcOrd="11" destOrd="0" presId="urn:microsoft.com/office/officeart/2005/8/layout/vList2"/>
    <dgm:cxn modelId="{B6BA540D-4088-4EE3-BDF3-C5366788C524}" type="presParOf" srcId="{97AAA553-D2B8-47F1-8813-1903FDBEE48D}" destId="{7432B148-D675-4E4E-94DC-54EC105B2D32}"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8718679-8E4A-41ED-8EC9-8BE2D5643A6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469349B-CB82-4A8D-BBE5-4D7CA8DA7BF2}">
      <dgm:prSet/>
      <dgm:spPr/>
      <dgm:t>
        <a:bodyPr/>
        <a:lstStyle/>
        <a:p>
          <a:pPr rtl="0"/>
          <a:r>
            <a:rPr lang="el-GR" dirty="0" smtClean="0"/>
            <a:t>Με σειρά προτεραιότητας, τα στοιχεία αυτά είναι τα εξής:</a:t>
          </a:r>
          <a:endParaRPr lang="en-US" dirty="0"/>
        </a:p>
      </dgm:t>
    </dgm:pt>
    <dgm:pt modelId="{AB3A4AD6-E152-4AAA-9CC2-C3F6FD11F0F7}" type="parTrans" cxnId="{4BB0F13E-E0EE-49AE-A826-FE9F5973C5E6}">
      <dgm:prSet/>
      <dgm:spPr/>
      <dgm:t>
        <a:bodyPr/>
        <a:lstStyle/>
        <a:p>
          <a:endParaRPr lang="en-US"/>
        </a:p>
      </dgm:t>
    </dgm:pt>
    <dgm:pt modelId="{A7FB784A-38A3-4335-B589-CECA9EACCB3D}" type="sibTrans" cxnId="{4BB0F13E-E0EE-49AE-A826-FE9F5973C5E6}">
      <dgm:prSet/>
      <dgm:spPr/>
      <dgm:t>
        <a:bodyPr/>
        <a:lstStyle/>
        <a:p>
          <a:endParaRPr lang="en-US"/>
        </a:p>
      </dgm:t>
    </dgm:pt>
    <dgm:pt modelId="{98B7FC42-D82F-4EBC-B4C1-C6ED920F9AD2}">
      <dgm:prSet>
        <dgm:style>
          <a:lnRef idx="2">
            <a:schemeClr val="accent4"/>
          </a:lnRef>
          <a:fillRef idx="1">
            <a:schemeClr val="lt1"/>
          </a:fillRef>
          <a:effectRef idx="0">
            <a:schemeClr val="accent4"/>
          </a:effectRef>
          <a:fontRef idx="minor">
            <a:schemeClr val="dk1"/>
          </a:fontRef>
        </dgm:style>
      </dgm:prSet>
      <dgm:spPr/>
      <dgm:t>
        <a:bodyPr/>
        <a:lstStyle/>
        <a:p>
          <a:pPr rtl="0"/>
          <a:r>
            <a:rPr lang="el-GR" dirty="0" smtClean="0"/>
            <a:t>Πλήρως λειτουργικό όλο τον χρόνο λόγω των εξαιρετικών καιρικών συνθηκών </a:t>
          </a:r>
          <a:endParaRPr lang="en-US" dirty="0"/>
        </a:p>
      </dgm:t>
    </dgm:pt>
    <dgm:pt modelId="{615B457B-4503-4604-9CBA-258F6DC2BB02}" type="parTrans" cxnId="{6E7AEE5E-385D-4FB3-93E1-FCA43A6B0C2F}">
      <dgm:prSet/>
      <dgm:spPr/>
      <dgm:t>
        <a:bodyPr/>
        <a:lstStyle/>
        <a:p>
          <a:endParaRPr lang="en-US"/>
        </a:p>
      </dgm:t>
    </dgm:pt>
    <dgm:pt modelId="{4434E6A7-45DA-4BAD-9C04-5C81E81CC413}" type="sibTrans" cxnId="{6E7AEE5E-385D-4FB3-93E1-FCA43A6B0C2F}">
      <dgm:prSet/>
      <dgm:spPr/>
      <dgm:t>
        <a:bodyPr/>
        <a:lstStyle/>
        <a:p>
          <a:endParaRPr lang="en-US"/>
        </a:p>
      </dgm:t>
    </dgm:pt>
    <dgm:pt modelId="{5A65C66B-2637-4985-8F27-129D3E040BF2}">
      <dgm:prSet>
        <dgm:style>
          <a:lnRef idx="2">
            <a:schemeClr val="accent2"/>
          </a:lnRef>
          <a:fillRef idx="1">
            <a:schemeClr val="lt1"/>
          </a:fillRef>
          <a:effectRef idx="0">
            <a:schemeClr val="accent2"/>
          </a:effectRef>
          <a:fontRef idx="minor">
            <a:schemeClr val="dk1"/>
          </a:fontRef>
        </dgm:style>
      </dgm:prSet>
      <dgm:spPr/>
      <dgm:t>
        <a:bodyPr/>
        <a:lstStyle/>
        <a:p>
          <a:pPr rtl="0"/>
          <a:r>
            <a:rPr lang="el-GR" dirty="0" smtClean="0"/>
            <a:t>Καινούργιοι επιβατικοί σταθμοί </a:t>
          </a:r>
          <a:endParaRPr lang="en-US" dirty="0"/>
        </a:p>
      </dgm:t>
    </dgm:pt>
    <dgm:pt modelId="{FC492768-740D-413B-86BE-CB7E19BC0430}" type="parTrans" cxnId="{60443813-8270-4E8E-895F-276521AAC79A}">
      <dgm:prSet/>
      <dgm:spPr/>
      <dgm:t>
        <a:bodyPr/>
        <a:lstStyle/>
        <a:p>
          <a:endParaRPr lang="en-US"/>
        </a:p>
      </dgm:t>
    </dgm:pt>
    <dgm:pt modelId="{F12F936F-C468-4267-B3A0-4D2A3C3A0086}" type="sibTrans" cxnId="{60443813-8270-4E8E-895F-276521AAC79A}">
      <dgm:prSet/>
      <dgm:spPr/>
      <dgm:t>
        <a:bodyPr/>
        <a:lstStyle/>
        <a:p>
          <a:endParaRPr lang="en-US"/>
        </a:p>
      </dgm:t>
    </dgm:pt>
    <dgm:pt modelId="{DDABACDB-DC29-4401-B8DE-984510573DCE}">
      <dgm:prSet>
        <dgm:style>
          <a:lnRef idx="2">
            <a:schemeClr val="accent5"/>
          </a:lnRef>
          <a:fillRef idx="1">
            <a:schemeClr val="lt1"/>
          </a:fillRef>
          <a:effectRef idx="0">
            <a:schemeClr val="accent5"/>
          </a:effectRef>
          <a:fontRef idx="minor">
            <a:schemeClr val="dk1"/>
          </a:fontRef>
        </dgm:style>
      </dgm:prSet>
      <dgm:spPr/>
      <dgm:t>
        <a:bodyPr/>
        <a:lstStyle/>
        <a:p>
          <a:pPr rtl="0"/>
          <a:r>
            <a:rPr lang="el-GR" dirty="0" smtClean="0"/>
            <a:t>Μικρότερος χρόνος ταξιδιού και χαμηλότερο κόστος καυσίμου έναντι των λιμανιών της Μαύρης Θάλασσας και της Β. Ευρώπης </a:t>
          </a:r>
          <a:endParaRPr lang="en-US" dirty="0"/>
        </a:p>
      </dgm:t>
    </dgm:pt>
    <dgm:pt modelId="{7C287A0C-A72F-49F6-A551-E8CF8F0B332D}" type="parTrans" cxnId="{6524A025-8600-4228-8DF5-A4F5F31D40CA}">
      <dgm:prSet/>
      <dgm:spPr/>
      <dgm:t>
        <a:bodyPr/>
        <a:lstStyle/>
        <a:p>
          <a:endParaRPr lang="en-US"/>
        </a:p>
      </dgm:t>
    </dgm:pt>
    <dgm:pt modelId="{C2BE3CE6-DB8D-4106-920D-934D4ADA6DD1}" type="sibTrans" cxnId="{6524A025-8600-4228-8DF5-A4F5F31D40CA}">
      <dgm:prSet/>
      <dgm:spPr/>
      <dgm:t>
        <a:bodyPr/>
        <a:lstStyle/>
        <a:p>
          <a:endParaRPr lang="en-US"/>
        </a:p>
      </dgm:t>
    </dgm:pt>
    <dgm:pt modelId="{E0E09F53-E83C-49FA-B240-6B044DA535A6}">
      <dgm:prSet>
        <dgm:style>
          <a:lnRef idx="2">
            <a:schemeClr val="accent2"/>
          </a:lnRef>
          <a:fillRef idx="1">
            <a:schemeClr val="lt1"/>
          </a:fillRef>
          <a:effectRef idx="0">
            <a:schemeClr val="accent2"/>
          </a:effectRef>
          <a:fontRef idx="minor">
            <a:schemeClr val="dk1"/>
          </a:fontRef>
        </dgm:style>
      </dgm:prSet>
      <dgm:spPr/>
      <dgm:t>
        <a:bodyPr/>
        <a:lstStyle/>
        <a:p>
          <a:pPr rtl="0"/>
          <a:r>
            <a:rPr lang="el-GR" dirty="0" smtClean="0"/>
            <a:t>Καταστήματα αφορολόγητων ειδών</a:t>
          </a:r>
          <a:endParaRPr lang="en-US" dirty="0"/>
        </a:p>
      </dgm:t>
    </dgm:pt>
    <dgm:pt modelId="{3B9D81A4-965F-4FBB-BFF9-AE76DA30CB1A}" type="parTrans" cxnId="{A4A0DD5F-CED6-478D-9A34-53639C011DDF}">
      <dgm:prSet/>
      <dgm:spPr/>
      <dgm:t>
        <a:bodyPr/>
        <a:lstStyle/>
        <a:p>
          <a:endParaRPr lang="en-US"/>
        </a:p>
      </dgm:t>
    </dgm:pt>
    <dgm:pt modelId="{623B0F17-1D4F-4CC5-B0F5-573671493478}" type="sibTrans" cxnId="{A4A0DD5F-CED6-478D-9A34-53639C011DDF}">
      <dgm:prSet/>
      <dgm:spPr/>
      <dgm:t>
        <a:bodyPr/>
        <a:lstStyle/>
        <a:p>
          <a:endParaRPr lang="en-US"/>
        </a:p>
      </dgm:t>
    </dgm:pt>
    <dgm:pt modelId="{6765B671-81AE-471F-BE92-6AB539CB53AD}">
      <dgm:prSet>
        <dgm:style>
          <a:lnRef idx="2">
            <a:schemeClr val="accent4"/>
          </a:lnRef>
          <a:fillRef idx="1">
            <a:schemeClr val="lt1"/>
          </a:fillRef>
          <a:effectRef idx="0">
            <a:schemeClr val="accent4"/>
          </a:effectRef>
          <a:fontRef idx="minor">
            <a:schemeClr val="dk1"/>
          </a:fontRef>
        </dgm:style>
      </dgm:prSet>
      <dgm:spPr/>
      <dgm:t>
        <a:bodyPr/>
        <a:lstStyle/>
        <a:p>
          <a:pPr rtl="0"/>
          <a:r>
            <a:rPr lang="el-GR" dirty="0" smtClean="0"/>
            <a:t>Γεωφυσική θέση καθώς συνδέει τους εμπορικούς άξονες Ασίας – Δύσης </a:t>
          </a:r>
          <a:endParaRPr lang="en-US" dirty="0"/>
        </a:p>
      </dgm:t>
    </dgm:pt>
    <dgm:pt modelId="{632EA86F-78AF-4B4E-8442-F5661ED04E0F}" type="parTrans" cxnId="{1AB737A3-4655-42F9-B0CB-FD7406C194CF}">
      <dgm:prSet/>
      <dgm:spPr/>
      <dgm:t>
        <a:bodyPr/>
        <a:lstStyle/>
        <a:p>
          <a:endParaRPr lang="en-US"/>
        </a:p>
      </dgm:t>
    </dgm:pt>
    <dgm:pt modelId="{575FCA48-D6C9-4F44-83F3-747AD7E2ED98}" type="sibTrans" cxnId="{1AB737A3-4655-42F9-B0CB-FD7406C194CF}">
      <dgm:prSet/>
      <dgm:spPr/>
      <dgm:t>
        <a:bodyPr/>
        <a:lstStyle/>
        <a:p>
          <a:endParaRPr lang="en-US"/>
        </a:p>
      </dgm:t>
    </dgm:pt>
    <dgm:pt modelId="{93572670-2ECF-4365-A1C7-15926659E00D}">
      <dgm:prSet>
        <dgm:style>
          <a:lnRef idx="2">
            <a:schemeClr val="accent5"/>
          </a:lnRef>
          <a:fillRef idx="1">
            <a:schemeClr val="lt1"/>
          </a:fillRef>
          <a:effectRef idx="0">
            <a:schemeClr val="accent5"/>
          </a:effectRef>
          <a:fontRef idx="minor">
            <a:schemeClr val="dk1"/>
          </a:fontRef>
        </dgm:style>
      </dgm:prSet>
      <dgm:spPr/>
      <dgm:t>
        <a:bodyPr/>
        <a:lstStyle/>
        <a:p>
          <a:pPr rtl="0"/>
          <a:r>
            <a:rPr lang="el-GR" dirty="0" smtClean="0"/>
            <a:t>Εύκολη προσβασιμότητα χωρίς στενά περάσματα που δημιουργούν συμφόρηση και δυσκολία σε ελιγμούς </a:t>
          </a:r>
          <a:endParaRPr lang="en-US" dirty="0"/>
        </a:p>
      </dgm:t>
    </dgm:pt>
    <dgm:pt modelId="{B2C2D6E5-512F-4156-8A5D-CBAD81E3528C}" type="parTrans" cxnId="{4DB5B656-9462-475B-8CAF-0119AE5A540E}">
      <dgm:prSet/>
      <dgm:spPr/>
      <dgm:t>
        <a:bodyPr/>
        <a:lstStyle/>
        <a:p>
          <a:endParaRPr lang="en-US"/>
        </a:p>
      </dgm:t>
    </dgm:pt>
    <dgm:pt modelId="{2E7D66B9-BC07-49CC-94C4-DFC6F78B2091}" type="sibTrans" cxnId="{4DB5B656-9462-475B-8CAF-0119AE5A540E}">
      <dgm:prSet/>
      <dgm:spPr/>
      <dgm:t>
        <a:bodyPr/>
        <a:lstStyle/>
        <a:p>
          <a:endParaRPr lang="en-US"/>
        </a:p>
      </dgm:t>
    </dgm:pt>
    <dgm:pt modelId="{CA531C78-BCAB-47AC-9955-C9EB08A2D783}" type="pres">
      <dgm:prSet presAssocID="{28718679-8E4A-41ED-8EC9-8BE2D5643A6F}" presName="linear" presStyleCnt="0">
        <dgm:presLayoutVars>
          <dgm:animLvl val="lvl"/>
          <dgm:resizeHandles val="exact"/>
        </dgm:presLayoutVars>
      </dgm:prSet>
      <dgm:spPr/>
      <dgm:t>
        <a:bodyPr/>
        <a:lstStyle/>
        <a:p>
          <a:endParaRPr lang="en-US"/>
        </a:p>
      </dgm:t>
    </dgm:pt>
    <dgm:pt modelId="{8E958065-ED85-4FF2-89B4-E6718332B6CF}" type="pres">
      <dgm:prSet presAssocID="{6469349B-CB82-4A8D-BBE5-4D7CA8DA7BF2}" presName="parentText" presStyleLbl="node1" presStyleIdx="0" presStyleCnt="7">
        <dgm:presLayoutVars>
          <dgm:chMax val="0"/>
          <dgm:bulletEnabled val="1"/>
        </dgm:presLayoutVars>
      </dgm:prSet>
      <dgm:spPr/>
      <dgm:t>
        <a:bodyPr/>
        <a:lstStyle/>
        <a:p>
          <a:endParaRPr lang="en-US"/>
        </a:p>
      </dgm:t>
    </dgm:pt>
    <dgm:pt modelId="{CF5714F9-B238-48B1-A307-67F56AE3F629}" type="pres">
      <dgm:prSet presAssocID="{A7FB784A-38A3-4335-B589-CECA9EACCB3D}" presName="spacer" presStyleCnt="0"/>
      <dgm:spPr/>
    </dgm:pt>
    <dgm:pt modelId="{4D5130EC-C4C2-467A-9A58-EF2BAA8C5A4A}" type="pres">
      <dgm:prSet presAssocID="{98B7FC42-D82F-4EBC-B4C1-C6ED920F9AD2}" presName="parentText" presStyleLbl="node1" presStyleIdx="1" presStyleCnt="7">
        <dgm:presLayoutVars>
          <dgm:chMax val="0"/>
          <dgm:bulletEnabled val="1"/>
        </dgm:presLayoutVars>
      </dgm:prSet>
      <dgm:spPr/>
      <dgm:t>
        <a:bodyPr/>
        <a:lstStyle/>
        <a:p>
          <a:endParaRPr lang="en-US"/>
        </a:p>
      </dgm:t>
    </dgm:pt>
    <dgm:pt modelId="{25687941-DCB2-45BC-AC5E-8F21008DEEC1}" type="pres">
      <dgm:prSet presAssocID="{4434E6A7-45DA-4BAD-9C04-5C81E81CC413}" presName="spacer" presStyleCnt="0"/>
      <dgm:spPr/>
    </dgm:pt>
    <dgm:pt modelId="{47D62214-7132-4BC0-9925-8838E1385442}" type="pres">
      <dgm:prSet presAssocID="{5A65C66B-2637-4985-8F27-129D3E040BF2}" presName="parentText" presStyleLbl="node1" presStyleIdx="2" presStyleCnt="7">
        <dgm:presLayoutVars>
          <dgm:chMax val="0"/>
          <dgm:bulletEnabled val="1"/>
        </dgm:presLayoutVars>
      </dgm:prSet>
      <dgm:spPr/>
      <dgm:t>
        <a:bodyPr/>
        <a:lstStyle/>
        <a:p>
          <a:endParaRPr lang="en-US"/>
        </a:p>
      </dgm:t>
    </dgm:pt>
    <dgm:pt modelId="{01F4AD98-A583-4BCA-AC21-E587ABDAE7C2}" type="pres">
      <dgm:prSet presAssocID="{F12F936F-C468-4267-B3A0-4D2A3C3A0086}" presName="spacer" presStyleCnt="0"/>
      <dgm:spPr/>
    </dgm:pt>
    <dgm:pt modelId="{56FC3C67-7539-48FE-B1CF-F5BC7E029F3A}" type="pres">
      <dgm:prSet presAssocID="{DDABACDB-DC29-4401-B8DE-984510573DCE}" presName="parentText" presStyleLbl="node1" presStyleIdx="3" presStyleCnt="7">
        <dgm:presLayoutVars>
          <dgm:chMax val="0"/>
          <dgm:bulletEnabled val="1"/>
        </dgm:presLayoutVars>
      </dgm:prSet>
      <dgm:spPr/>
      <dgm:t>
        <a:bodyPr/>
        <a:lstStyle/>
        <a:p>
          <a:endParaRPr lang="en-US"/>
        </a:p>
      </dgm:t>
    </dgm:pt>
    <dgm:pt modelId="{2A7CCCD8-1D2D-4504-9081-4D7FFFCBF58D}" type="pres">
      <dgm:prSet presAssocID="{C2BE3CE6-DB8D-4106-920D-934D4ADA6DD1}" presName="spacer" presStyleCnt="0"/>
      <dgm:spPr/>
    </dgm:pt>
    <dgm:pt modelId="{9EAFA749-A04F-43F6-B658-6F553C355C46}" type="pres">
      <dgm:prSet presAssocID="{E0E09F53-E83C-49FA-B240-6B044DA535A6}" presName="parentText" presStyleLbl="node1" presStyleIdx="4" presStyleCnt="7">
        <dgm:presLayoutVars>
          <dgm:chMax val="0"/>
          <dgm:bulletEnabled val="1"/>
        </dgm:presLayoutVars>
      </dgm:prSet>
      <dgm:spPr/>
      <dgm:t>
        <a:bodyPr/>
        <a:lstStyle/>
        <a:p>
          <a:endParaRPr lang="en-US"/>
        </a:p>
      </dgm:t>
    </dgm:pt>
    <dgm:pt modelId="{3671B554-FDE1-4A8C-A39D-D4D407DD31C2}" type="pres">
      <dgm:prSet presAssocID="{623B0F17-1D4F-4CC5-B0F5-573671493478}" presName="spacer" presStyleCnt="0"/>
      <dgm:spPr/>
    </dgm:pt>
    <dgm:pt modelId="{50A07066-5EB9-4683-BB56-71B6FF027E10}" type="pres">
      <dgm:prSet presAssocID="{6765B671-81AE-471F-BE92-6AB539CB53AD}" presName="parentText" presStyleLbl="node1" presStyleIdx="5" presStyleCnt="7">
        <dgm:presLayoutVars>
          <dgm:chMax val="0"/>
          <dgm:bulletEnabled val="1"/>
        </dgm:presLayoutVars>
      </dgm:prSet>
      <dgm:spPr/>
      <dgm:t>
        <a:bodyPr/>
        <a:lstStyle/>
        <a:p>
          <a:endParaRPr lang="en-US"/>
        </a:p>
      </dgm:t>
    </dgm:pt>
    <dgm:pt modelId="{CB8A40B9-D3DF-449A-B303-731214730870}" type="pres">
      <dgm:prSet presAssocID="{575FCA48-D6C9-4F44-83F3-747AD7E2ED98}" presName="spacer" presStyleCnt="0"/>
      <dgm:spPr/>
    </dgm:pt>
    <dgm:pt modelId="{7158B25E-372E-49B9-8D25-7819603F9AB5}" type="pres">
      <dgm:prSet presAssocID="{93572670-2ECF-4365-A1C7-15926659E00D}" presName="parentText" presStyleLbl="node1" presStyleIdx="6" presStyleCnt="7">
        <dgm:presLayoutVars>
          <dgm:chMax val="0"/>
          <dgm:bulletEnabled val="1"/>
        </dgm:presLayoutVars>
      </dgm:prSet>
      <dgm:spPr/>
      <dgm:t>
        <a:bodyPr/>
        <a:lstStyle/>
        <a:p>
          <a:endParaRPr lang="en-US"/>
        </a:p>
      </dgm:t>
    </dgm:pt>
  </dgm:ptLst>
  <dgm:cxnLst>
    <dgm:cxn modelId="{6E7AEE5E-385D-4FB3-93E1-FCA43A6B0C2F}" srcId="{28718679-8E4A-41ED-8EC9-8BE2D5643A6F}" destId="{98B7FC42-D82F-4EBC-B4C1-C6ED920F9AD2}" srcOrd="1" destOrd="0" parTransId="{615B457B-4503-4604-9CBA-258F6DC2BB02}" sibTransId="{4434E6A7-45DA-4BAD-9C04-5C81E81CC413}"/>
    <dgm:cxn modelId="{A3D39D81-CB8C-4509-8216-C0491BBC3A6D}" type="presOf" srcId="{5A65C66B-2637-4985-8F27-129D3E040BF2}" destId="{47D62214-7132-4BC0-9925-8838E1385442}" srcOrd="0" destOrd="0" presId="urn:microsoft.com/office/officeart/2005/8/layout/vList2"/>
    <dgm:cxn modelId="{4DB5B656-9462-475B-8CAF-0119AE5A540E}" srcId="{28718679-8E4A-41ED-8EC9-8BE2D5643A6F}" destId="{93572670-2ECF-4365-A1C7-15926659E00D}" srcOrd="6" destOrd="0" parTransId="{B2C2D6E5-512F-4156-8A5D-CBAD81E3528C}" sibTransId="{2E7D66B9-BC07-49CC-94C4-DFC6F78B2091}"/>
    <dgm:cxn modelId="{A4A0DD5F-CED6-478D-9A34-53639C011DDF}" srcId="{28718679-8E4A-41ED-8EC9-8BE2D5643A6F}" destId="{E0E09F53-E83C-49FA-B240-6B044DA535A6}" srcOrd="4" destOrd="0" parTransId="{3B9D81A4-965F-4FBB-BFF9-AE76DA30CB1A}" sibTransId="{623B0F17-1D4F-4CC5-B0F5-573671493478}"/>
    <dgm:cxn modelId="{60443813-8270-4E8E-895F-276521AAC79A}" srcId="{28718679-8E4A-41ED-8EC9-8BE2D5643A6F}" destId="{5A65C66B-2637-4985-8F27-129D3E040BF2}" srcOrd="2" destOrd="0" parTransId="{FC492768-740D-413B-86BE-CB7E19BC0430}" sibTransId="{F12F936F-C468-4267-B3A0-4D2A3C3A0086}"/>
    <dgm:cxn modelId="{33C7341F-4997-4445-B930-D1725E954872}" type="presOf" srcId="{98B7FC42-D82F-4EBC-B4C1-C6ED920F9AD2}" destId="{4D5130EC-C4C2-467A-9A58-EF2BAA8C5A4A}" srcOrd="0" destOrd="0" presId="urn:microsoft.com/office/officeart/2005/8/layout/vList2"/>
    <dgm:cxn modelId="{1AB737A3-4655-42F9-B0CB-FD7406C194CF}" srcId="{28718679-8E4A-41ED-8EC9-8BE2D5643A6F}" destId="{6765B671-81AE-471F-BE92-6AB539CB53AD}" srcOrd="5" destOrd="0" parTransId="{632EA86F-78AF-4B4E-8442-F5661ED04E0F}" sibTransId="{575FCA48-D6C9-4F44-83F3-747AD7E2ED98}"/>
    <dgm:cxn modelId="{408B9261-4087-4FBA-B86A-9FFC3A683F08}" type="presOf" srcId="{93572670-2ECF-4365-A1C7-15926659E00D}" destId="{7158B25E-372E-49B9-8D25-7819603F9AB5}" srcOrd="0" destOrd="0" presId="urn:microsoft.com/office/officeart/2005/8/layout/vList2"/>
    <dgm:cxn modelId="{4BB0F13E-E0EE-49AE-A826-FE9F5973C5E6}" srcId="{28718679-8E4A-41ED-8EC9-8BE2D5643A6F}" destId="{6469349B-CB82-4A8D-BBE5-4D7CA8DA7BF2}" srcOrd="0" destOrd="0" parTransId="{AB3A4AD6-E152-4AAA-9CC2-C3F6FD11F0F7}" sibTransId="{A7FB784A-38A3-4335-B589-CECA9EACCB3D}"/>
    <dgm:cxn modelId="{45D08490-2F58-40C4-903B-9594E9D42754}" type="presOf" srcId="{E0E09F53-E83C-49FA-B240-6B044DA535A6}" destId="{9EAFA749-A04F-43F6-B658-6F553C355C46}" srcOrd="0" destOrd="0" presId="urn:microsoft.com/office/officeart/2005/8/layout/vList2"/>
    <dgm:cxn modelId="{87905D4D-2CD2-412B-ABF3-4CBF46A2112E}" type="presOf" srcId="{6469349B-CB82-4A8D-BBE5-4D7CA8DA7BF2}" destId="{8E958065-ED85-4FF2-89B4-E6718332B6CF}" srcOrd="0" destOrd="0" presId="urn:microsoft.com/office/officeart/2005/8/layout/vList2"/>
    <dgm:cxn modelId="{A1C05A83-F140-47FC-9661-3DEDC177CD51}" type="presOf" srcId="{6765B671-81AE-471F-BE92-6AB539CB53AD}" destId="{50A07066-5EB9-4683-BB56-71B6FF027E10}" srcOrd="0" destOrd="0" presId="urn:microsoft.com/office/officeart/2005/8/layout/vList2"/>
    <dgm:cxn modelId="{8E4AC067-E41F-475B-BDE6-AA16B9FD1B5E}" type="presOf" srcId="{DDABACDB-DC29-4401-B8DE-984510573DCE}" destId="{56FC3C67-7539-48FE-B1CF-F5BC7E029F3A}" srcOrd="0" destOrd="0" presId="urn:microsoft.com/office/officeart/2005/8/layout/vList2"/>
    <dgm:cxn modelId="{3C1D0344-EF7E-4174-A56D-C5081FD75663}" type="presOf" srcId="{28718679-8E4A-41ED-8EC9-8BE2D5643A6F}" destId="{CA531C78-BCAB-47AC-9955-C9EB08A2D783}" srcOrd="0" destOrd="0" presId="urn:microsoft.com/office/officeart/2005/8/layout/vList2"/>
    <dgm:cxn modelId="{6524A025-8600-4228-8DF5-A4F5F31D40CA}" srcId="{28718679-8E4A-41ED-8EC9-8BE2D5643A6F}" destId="{DDABACDB-DC29-4401-B8DE-984510573DCE}" srcOrd="3" destOrd="0" parTransId="{7C287A0C-A72F-49F6-A551-E8CF8F0B332D}" sibTransId="{C2BE3CE6-DB8D-4106-920D-934D4ADA6DD1}"/>
    <dgm:cxn modelId="{5208BA71-5717-413D-BB0A-48F484E54EED}" type="presParOf" srcId="{CA531C78-BCAB-47AC-9955-C9EB08A2D783}" destId="{8E958065-ED85-4FF2-89B4-E6718332B6CF}" srcOrd="0" destOrd="0" presId="urn:microsoft.com/office/officeart/2005/8/layout/vList2"/>
    <dgm:cxn modelId="{5D45C9BD-70FE-4781-A2E4-936C529CBB8F}" type="presParOf" srcId="{CA531C78-BCAB-47AC-9955-C9EB08A2D783}" destId="{CF5714F9-B238-48B1-A307-67F56AE3F629}" srcOrd="1" destOrd="0" presId="urn:microsoft.com/office/officeart/2005/8/layout/vList2"/>
    <dgm:cxn modelId="{98F567EC-D915-4A77-B925-2E69A54EC648}" type="presParOf" srcId="{CA531C78-BCAB-47AC-9955-C9EB08A2D783}" destId="{4D5130EC-C4C2-467A-9A58-EF2BAA8C5A4A}" srcOrd="2" destOrd="0" presId="urn:microsoft.com/office/officeart/2005/8/layout/vList2"/>
    <dgm:cxn modelId="{2263BA95-8D2B-4E6D-96CF-F14C5EDA35B9}" type="presParOf" srcId="{CA531C78-BCAB-47AC-9955-C9EB08A2D783}" destId="{25687941-DCB2-45BC-AC5E-8F21008DEEC1}" srcOrd="3" destOrd="0" presId="urn:microsoft.com/office/officeart/2005/8/layout/vList2"/>
    <dgm:cxn modelId="{100FD48A-8363-4C78-99C7-1F0A82807B90}" type="presParOf" srcId="{CA531C78-BCAB-47AC-9955-C9EB08A2D783}" destId="{47D62214-7132-4BC0-9925-8838E1385442}" srcOrd="4" destOrd="0" presId="urn:microsoft.com/office/officeart/2005/8/layout/vList2"/>
    <dgm:cxn modelId="{84063339-B96E-4C9A-9AC3-693628A671B0}" type="presParOf" srcId="{CA531C78-BCAB-47AC-9955-C9EB08A2D783}" destId="{01F4AD98-A583-4BCA-AC21-E587ABDAE7C2}" srcOrd="5" destOrd="0" presId="urn:microsoft.com/office/officeart/2005/8/layout/vList2"/>
    <dgm:cxn modelId="{07CF37AD-F683-4353-AB8E-802B79307F94}" type="presParOf" srcId="{CA531C78-BCAB-47AC-9955-C9EB08A2D783}" destId="{56FC3C67-7539-48FE-B1CF-F5BC7E029F3A}" srcOrd="6" destOrd="0" presId="urn:microsoft.com/office/officeart/2005/8/layout/vList2"/>
    <dgm:cxn modelId="{2544D99F-79F3-44D8-B8D0-76917ACD9049}" type="presParOf" srcId="{CA531C78-BCAB-47AC-9955-C9EB08A2D783}" destId="{2A7CCCD8-1D2D-4504-9081-4D7FFFCBF58D}" srcOrd="7" destOrd="0" presId="urn:microsoft.com/office/officeart/2005/8/layout/vList2"/>
    <dgm:cxn modelId="{467BDD10-66A9-4328-A162-B3412A49C61B}" type="presParOf" srcId="{CA531C78-BCAB-47AC-9955-C9EB08A2D783}" destId="{9EAFA749-A04F-43F6-B658-6F553C355C46}" srcOrd="8" destOrd="0" presId="urn:microsoft.com/office/officeart/2005/8/layout/vList2"/>
    <dgm:cxn modelId="{7D223BD8-146E-4051-A809-D2A9DB223539}" type="presParOf" srcId="{CA531C78-BCAB-47AC-9955-C9EB08A2D783}" destId="{3671B554-FDE1-4A8C-A39D-D4D407DD31C2}" srcOrd="9" destOrd="0" presId="urn:microsoft.com/office/officeart/2005/8/layout/vList2"/>
    <dgm:cxn modelId="{D2A1A12B-4C95-49BD-BA5C-8484EB359029}" type="presParOf" srcId="{CA531C78-BCAB-47AC-9955-C9EB08A2D783}" destId="{50A07066-5EB9-4683-BB56-71B6FF027E10}" srcOrd="10" destOrd="0" presId="urn:microsoft.com/office/officeart/2005/8/layout/vList2"/>
    <dgm:cxn modelId="{868DE481-F04C-4C98-9626-53FC7B7DED85}" type="presParOf" srcId="{CA531C78-BCAB-47AC-9955-C9EB08A2D783}" destId="{CB8A40B9-D3DF-449A-B303-731214730870}" srcOrd="11" destOrd="0" presId="urn:microsoft.com/office/officeart/2005/8/layout/vList2"/>
    <dgm:cxn modelId="{F169A138-A934-4EFE-83B5-3CE41C4C8664}" type="presParOf" srcId="{CA531C78-BCAB-47AC-9955-C9EB08A2D783}" destId="{7158B25E-372E-49B9-8D25-7819603F9AB5}"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40BCF86-E4D3-4D6E-A6FF-850AFE55E86C}" type="doc">
      <dgm:prSet loTypeId="urn:microsoft.com/office/officeart/2005/8/layout/hList6" loCatId="list" qsTypeId="urn:microsoft.com/office/officeart/2005/8/quickstyle/simple1" qsCatId="simple" csTypeId="urn:microsoft.com/office/officeart/2005/8/colors/accent1_2" csCatId="accent1"/>
      <dgm:spPr/>
      <dgm:t>
        <a:bodyPr/>
        <a:lstStyle/>
        <a:p>
          <a:endParaRPr lang="en-US"/>
        </a:p>
      </dgm:t>
    </dgm:pt>
    <dgm:pt modelId="{0D2560C7-6EAE-4A94-80E5-01C86E04CD67}">
      <dgm:prSet/>
      <dgm:spPr/>
      <dgm:t>
        <a:bodyPr/>
        <a:lstStyle/>
        <a:p>
          <a:pPr rtl="0"/>
          <a:r>
            <a:rPr lang="el-GR" dirty="0" smtClean="0"/>
            <a:t>Σχετικά με το κατά πόσο πιστεύουν οι συμμετέχοντες στην έρευνα ότι οι τρομοκρατικές επιθέσεις και οι πολιτικές αναταραχές στην Τουρκία μπορούν να χρησιμοποιηθούν από τον Πειραιά προκειμένου να αυξήσουν την </a:t>
          </a:r>
          <a:r>
            <a:rPr lang="el-GR" dirty="0" err="1" smtClean="0"/>
            <a:t>αναγνωρισιμότητα</a:t>
          </a:r>
          <a:r>
            <a:rPr lang="el-GR" dirty="0" smtClean="0"/>
            <a:t> του Πειραιά ως προορισμό για τουρισμό κρουαζιέρας, οι περισσότεροι απάντησαν θετικά σε ποσοστό 78,6%%.</a:t>
          </a:r>
          <a:endParaRPr lang="en-US" dirty="0"/>
        </a:p>
      </dgm:t>
    </dgm:pt>
    <dgm:pt modelId="{73A3329D-121F-4111-BE28-C77E7E7DE4C3}" type="parTrans" cxnId="{87FE8833-9D39-4EFF-AA62-B6154853AA95}">
      <dgm:prSet/>
      <dgm:spPr/>
      <dgm:t>
        <a:bodyPr/>
        <a:lstStyle/>
        <a:p>
          <a:endParaRPr lang="en-US"/>
        </a:p>
      </dgm:t>
    </dgm:pt>
    <dgm:pt modelId="{283A7BAC-3552-419D-9101-5CFC1D63B701}" type="sibTrans" cxnId="{87FE8833-9D39-4EFF-AA62-B6154853AA95}">
      <dgm:prSet/>
      <dgm:spPr/>
      <dgm:t>
        <a:bodyPr/>
        <a:lstStyle/>
        <a:p>
          <a:endParaRPr lang="en-US"/>
        </a:p>
      </dgm:t>
    </dgm:pt>
    <dgm:pt modelId="{0ECF963C-075B-4B0C-9BBF-B332D3BA8E6D}" type="pres">
      <dgm:prSet presAssocID="{340BCF86-E4D3-4D6E-A6FF-850AFE55E86C}" presName="Name0" presStyleCnt="0">
        <dgm:presLayoutVars>
          <dgm:dir/>
          <dgm:resizeHandles val="exact"/>
        </dgm:presLayoutVars>
      </dgm:prSet>
      <dgm:spPr/>
      <dgm:t>
        <a:bodyPr/>
        <a:lstStyle/>
        <a:p>
          <a:endParaRPr lang="en-US"/>
        </a:p>
      </dgm:t>
    </dgm:pt>
    <dgm:pt modelId="{960FD836-7F1D-4DD1-B616-4E18462E26D0}" type="pres">
      <dgm:prSet presAssocID="{0D2560C7-6EAE-4A94-80E5-01C86E04CD67}" presName="node" presStyleLbl="node1" presStyleIdx="0" presStyleCnt="1">
        <dgm:presLayoutVars>
          <dgm:bulletEnabled val="1"/>
        </dgm:presLayoutVars>
      </dgm:prSet>
      <dgm:spPr/>
      <dgm:t>
        <a:bodyPr/>
        <a:lstStyle/>
        <a:p>
          <a:endParaRPr lang="en-US"/>
        </a:p>
      </dgm:t>
    </dgm:pt>
  </dgm:ptLst>
  <dgm:cxnLst>
    <dgm:cxn modelId="{01AB8ABF-8670-4A16-91FA-CB92E09669D4}" type="presOf" srcId="{340BCF86-E4D3-4D6E-A6FF-850AFE55E86C}" destId="{0ECF963C-075B-4B0C-9BBF-B332D3BA8E6D}" srcOrd="0" destOrd="0" presId="urn:microsoft.com/office/officeart/2005/8/layout/hList6"/>
    <dgm:cxn modelId="{78268C8B-E716-4AE6-915E-4460B369DD61}" type="presOf" srcId="{0D2560C7-6EAE-4A94-80E5-01C86E04CD67}" destId="{960FD836-7F1D-4DD1-B616-4E18462E26D0}" srcOrd="0" destOrd="0" presId="urn:microsoft.com/office/officeart/2005/8/layout/hList6"/>
    <dgm:cxn modelId="{87FE8833-9D39-4EFF-AA62-B6154853AA95}" srcId="{340BCF86-E4D3-4D6E-A6FF-850AFE55E86C}" destId="{0D2560C7-6EAE-4A94-80E5-01C86E04CD67}" srcOrd="0" destOrd="0" parTransId="{73A3329D-121F-4111-BE28-C77E7E7DE4C3}" sibTransId="{283A7BAC-3552-419D-9101-5CFC1D63B701}"/>
    <dgm:cxn modelId="{47F6DDFD-4522-4A26-948E-0E0AEC5F208A}" type="presParOf" srcId="{0ECF963C-075B-4B0C-9BBF-B332D3BA8E6D}" destId="{960FD836-7F1D-4DD1-B616-4E18462E26D0}"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14318326-42E8-4286-A75F-B699B2127ABF}" type="doc">
      <dgm:prSet loTypeId="urn:microsoft.com/office/officeart/2005/8/layout/hList6" loCatId="list" qsTypeId="urn:microsoft.com/office/officeart/2005/8/quickstyle/simple1#7" qsCatId="simple" csTypeId="urn:microsoft.com/office/officeart/2005/8/colors/accent1_2#7" csCatId="accent1"/>
      <dgm:spPr/>
      <dgm:t>
        <a:bodyPr/>
        <a:lstStyle/>
        <a:p>
          <a:endParaRPr lang="el-GR"/>
        </a:p>
      </dgm:t>
    </dgm:pt>
    <dgm:pt modelId="{26992841-7EE2-4755-9BE6-89DD15903EA3}">
      <dgm:prSet/>
      <dgm:spPr/>
      <dgm:t>
        <a:bodyPr/>
        <a:lstStyle/>
        <a:p>
          <a:pPr rtl="0" eaLnBrk="1" latinLnBrk="0" hangingPunct="1">
            <a:buClr>
              <a:schemeClr val="accent1"/>
            </a:buClr>
            <a:buSzPct val="80000"/>
            <a:buFont typeface="Wingdings 3" panose="05040102010807070707" pitchFamily="18" charset="2"/>
            <a:buChar char="u"/>
          </a:pPr>
          <a:r>
            <a:rPr lang="el-GR" dirty="0"/>
            <a:t>Σχετικά με το κατά πόσο πιστεύουν οι συμμετέχοντες στην έρευνα ότι το εμπάργκο της Τουρκίας από την Ρωσία μπορεί να στρέψει τους Ρώσους πολίτες στον ελληνικό τουρισμό μέσω της κρουαζιέρας στο λιμάνι του Πειραιά, η πλειοψηφία απάντησε επίσης θετικά σε ποσοστό 80,8%.</a:t>
          </a:r>
        </a:p>
      </dgm:t>
    </dgm:pt>
    <dgm:pt modelId="{FCF714A9-231C-477C-B2B3-B84CDA555C3E}" type="parTrans" cxnId="{D5373599-689C-433D-A805-4C249D9D9E59}">
      <dgm:prSet/>
      <dgm:spPr/>
      <dgm:t>
        <a:bodyPr/>
        <a:lstStyle/>
        <a:p>
          <a:endParaRPr lang="el-GR"/>
        </a:p>
      </dgm:t>
    </dgm:pt>
    <dgm:pt modelId="{A0313B60-6F27-40E7-9CFF-C68E3D77CB8E}" type="sibTrans" cxnId="{D5373599-689C-433D-A805-4C249D9D9E59}">
      <dgm:prSet/>
      <dgm:spPr/>
      <dgm:t>
        <a:bodyPr/>
        <a:lstStyle/>
        <a:p>
          <a:endParaRPr lang="el-GR"/>
        </a:p>
      </dgm:t>
    </dgm:pt>
    <dgm:pt modelId="{B957ECC9-DE39-4D52-B4F8-1EDF2CD35B27}" type="pres">
      <dgm:prSet presAssocID="{14318326-42E8-4286-A75F-B699B2127ABF}" presName="Name0" presStyleCnt="0">
        <dgm:presLayoutVars>
          <dgm:dir/>
          <dgm:resizeHandles val="exact"/>
        </dgm:presLayoutVars>
      </dgm:prSet>
      <dgm:spPr/>
      <dgm:t>
        <a:bodyPr/>
        <a:lstStyle/>
        <a:p>
          <a:endParaRPr lang="en-US"/>
        </a:p>
      </dgm:t>
    </dgm:pt>
    <dgm:pt modelId="{7A5CF446-F0B9-49AD-A9A7-EDC1A9DD0937}" type="pres">
      <dgm:prSet presAssocID="{26992841-7EE2-4755-9BE6-89DD15903EA3}" presName="node" presStyleLbl="node1" presStyleIdx="0" presStyleCnt="1">
        <dgm:presLayoutVars>
          <dgm:bulletEnabled val="1"/>
        </dgm:presLayoutVars>
      </dgm:prSet>
      <dgm:spPr/>
      <dgm:t>
        <a:bodyPr/>
        <a:lstStyle/>
        <a:p>
          <a:endParaRPr lang="en-US"/>
        </a:p>
      </dgm:t>
    </dgm:pt>
  </dgm:ptLst>
  <dgm:cxnLst>
    <dgm:cxn modelId="{DF22C31D-7FDF-4C60-829E-47CBDAA4F40D}" type="presOf" srcId="{14318326-42E8-4286-A75F-B699B2127ABF}" destId="{B957ECC9-DE39-4D52-B4F8-1EDF2CD35B27}" srcOrd="0" destOrd="0" presId="urn:microsoft.com/office/officeart/2005/8/layout/hList6"/>
    <dgm:cxn modelId="{D5373599-689C-433D-A805-4C249D9D9E59}" srcId="{14318326-42E8-4286-A75F-B699B2127ABF}" destId="{26992841-7EE2-4755-9BE6-89DD15903EA3}" srcOrd="0" destOrd="0" parTransId="{FCF714A9-231C-477C-B2B3-B84CDA555C3E}" sibTransId="{A0313B60-6F27-40E7-9CFF-C68E3D77CB8E}"/>
    <dgm:cxn modelId="{521E6ED0-D3DC-4885-811D-0F56463D2404}" type="presOf" srcId="{26992841-7EE2-4755-9BE6-89DD15903EA3}" destId="{7A5CF446-F0B9-49AD-A9A7-EDC1A9DD0937}" srcOrd="0" destOrd="0" presId="urn:microsoft.com/office/officeart/2005/8/layout/hList6"/>
    <dgm:cxn modelId="{AAD4CA6B-2A15-4B19-ADDF-C28C22D09146}" type="presParOf" srcId="{B957ECC9-DE39-4D52-B4F8-1EDF2CD35B27}" destId="{7A5CF446-F0B9-49AD-A9A7-EDC1A9DD0937}"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6FC36F0-A3F4-4997-959F-EC93E1D17317}"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2D3B4C4B-A37B-4710-BB92-3185B2442D99}">
      <dgm:prSet>
        <dgm:style>
          <a:lnRef idx="2">
            <a:schemeClr val="accent1">
              <a:shade val="50000"/>
            </a:schemeClr>
          </a:lnRef>
          <a:fillRef idx="1">
            <a:schemeClr val="accent1"/>
          </a:fillRef>
          <a:effectRef idx="0">
            <a:schemeClr val="accent1"/>
          </a:effectRef>
          <a:fontRef idx="minor">
            <a:schemeClr val="lt1"/>
          </a:fontRef>
        </dgm:style>
      </dgm:prSet>
      <dgm:spPr/>
      <dgm:t>
        <a:bodyPr/>
        <a:lstStyle/>
        <a:p>
          <a:pPr rtl="0"/>
          <a:r>
            <a:rPr lang="el-GR" dirty="0" smtClean="0"/>
            <a:t>Τέλος, σε πάρα πολύ μεγάλο βαθμό πιστεύει το 42,6% των συμμετεχόντων στην έρευνα ότι ο Πειραιάς, συγκριτικά με άλλα λιμάνια της χώρας, χαρακτηρίζεται από </a:t>
          </a:r>
          <a:r>
            <a:rPr lang="en-US" dirty="0" smtClean="0"/>
            <a:t>value for money</a:t>
          </a:r>
          <a:r>
            <a:rPr lang="el-GR" dirty="0" smtClean="0"/>
            <a:t>.</a:t>
          </a:r>
          <a:endParaRPr lang="en-US" dirty="0"/>
        </a:p>
      </dgm:t>
    </dgm:pt>
    <dgm:pt modelId="{E9800B17-C4BD-47B7-9CB6-4B0AB8C4C8F8}" type="parTrans" cxnId="{4E8FDAA9-BFC1-40C7-B98B-954B8262683F}">
      <dgm:prSet/>
      <dgm:spPr/>
      <dgm:t>
        <a:bodyPr/>
        <a:lstStyle/>
        <a:p>
          <a:endParaRPr lang="en-US"/>
        </a:p>
      </dgm:t>
    </dgm:pt>
    <dgm:pt modelId="{D41E5781-0D9D-4866-A0E8-AA85CF81D15F}" type="sibTrans" cxnId="{4E8FDAA9-BFC1-40C7-B98B-954B8262683F}">
      <dgm:prSet/>
      <dgm:spPr/>
      <dgm:t>
        <a:bodyPr/>
        <a:lstStyle/>
        <a:p>
          <a:endParaRPr lang="en-US"/>
        </a:p>
      </dgm:t>
    </dgm:pt>
    <dgm:pt modelId="{727F242C-6A5E-4270-8514-D008FFE6F3EC}" type="pres">
      <dgm:prSet presAssocID="{A6FC36F0-A3F4-4997-959F-EC93E1D17317}" presName="Name0" presStyleCnt="0">
        <dgm:presLayoutVars>
          <dgm:dir/>
          <dgm:resizeHandles val="exact"/>
        </dgm:presLayoutVars>
      </dgm:prSet>
      <dgm:spPr/>
      <dgm:t>
        <a:bodyPr/>
        <a:lstStyle/>
        <a:p>
          <a:endParaRPr lang="en-US"/>
        </a:p>
      </dgm:t>
    </dgm:pt>
    <dgm:pt modelId="{1959BB05-47DF-4357-8CD1-F35C2285C22F}" type="pres">
      <dgm:prSet presAssocID="{2D3B4C4B-A37B-4710-BB92-3185B2442D99}" presName="node" presStyleLbl="node1" presStyleIdx="0" presStyleCnt="1" custLinFactNeighborY="1670">
        <dgm:presLayoutVars>
          <dgm:bulletEnabled val="1"/>
        </dgm:presLayoutVars>
      </dgm:prSet>
      <dgm:spPr/>
      <dgm:t>
        <a:bodyPr/>
        <a:lstStyle/>
        <a:p>
          <a:endParaRPr lang="en-US"/>
        </a:p>
      </dgm:t>
    </dgm:pt>
  </dgm:ptLst>
  <dgm:cxnLst>
    <dgm:cxn modelId="{683D648B-7B21-4621-844F-34BB94D3EB65}" type="presOf" srcId="{A6FC36F0-A3F4-4997-959F-EC93E1D17317}" destId="{727F242C-6A5E-4270-8514-D008FFE6F3EC}" srcOrd="0" destOrd="0" presId="urn:microsoft.com/office/officeart/2005/8/layout/hList6"/>
    <dgm:cxn modelId="{15A4635A-EAA8-4766-9B13-B8625833411A}" type="presOf" srcId="{2D3B4C4B-A37B-4710-BB92-3185B2442D99}" destId="{1959BB05-47DF-4357-8CD1-F35C2285C22F}" srcOrd="0" destOrd="0" presId="urn:microsoft.com/office/officeart/2005/8/layout/hList6"/>
    <dgm:cxn modelId="{4E8FDAA9-BFC1-40C7-B98B-954B8262683F}" srcId="{A6FC36F0-A3F4-4997-959F-EC93E1D17317}" destId="{2D3B4C4B-A37B-4710-BB92-3185B2442D99}" srcOrd="0" destOrd="0" parTransId="{E9800B17-C4BD-47B7-9CB6-4B0AB8C4C8F8}" sibTransId="{D41E5781-0D9D-4866-A0E8-AA85CF81D15F}"/>
    <dgm:cxn modelId="{D8A1C0A5-58DF-4842-B439-0C4C39C5C31E}" type="presParOf" srcId="{727F242C-6A5E-4270-8514-D008FFE6F3EC}" destId="{1959BB05-47DF-4357-8CD1-F35C2285C22F}"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BF6E9D6-E97D-417F-95B7-50E570D74AC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F34BA1D4-8D28-4831-90BE-39067ABA832F}">
      <dgm:prSet>
        <dgm:style>
          <a:lnRef idx="1">
            <a:schemeClr val="accent3"/>
          </a:lnRef>
          <a:fillRef idx="2">
            <a:schemeClr val="accent3"/>
          </a:fillRef>
          <a:effectRef idx="1">
            <a:schemeClr val="accent3"/>
          </a:effectRef>
          <a:fontRef idx="minor">
            <a:schemeClr val="dk1"/>
          </a:fontRef>
        </dgm:style>
      </dgm:prSet>
      <dgm:spPr/>
      <dgm:t>
        <a:bodyPr/>
        <a:lstStyle/>
        <a:p>
          <a:pPr rtl="0"/>
          <a:r>
            <a:rPr lang="el-GR" b="1" dirty="0" smtClean="0"/>
            <a:t>η βελτίωση των οδικών δικτύων, η ρύθμιση της κυκλοφορίας, η συνεργασία με τη ΣΤΑΣΥ για τη δημιουργία στάσεων λεωφορείων μπροστά από μουσεία και αρχαιολογικούς χώρους</a:t>
          </a:r>
          <a:endParaRPr lang="en-US" b="1" dirty="0"/>
        </a:p>
      </dgm:t>
    </dgm:pt>
    <dgm:pt modelId="{702D4C5F-DE98-4A79-87B7-449211EC121F}" type="parTrans" cxnId="{2DBE303A-5351-4D27-A35B-7B42CAD9CD59}">
      <dgm:prSet/>
      <dgm:spPr/>
      <dgm:t>
        <a:bodyPr/>
        <a:lstStyle/>
        <a:p>
          <a:endParaRPr lang="en-US"/>
        </a:p>
      </dgm:t>
    </dgm:pt>
    <dgm:pt modelId="{BB62FEA8-F6EE-4FB5-8E16-88DD5E4319CD}" type="sibTrans" cxnId="{2DBE303A-5351-4D27-A35B-7B42CAD9CD59}">
      <dgm:prSet/>
      <dgm:spPr/>
      <dgm:t>
        <a:bodyPr/>
        <a:lstStyle/>
        <a:p>
          <a:endParaRPr lang="en-US"/>
        </a:p>
      </dgm:t>
    </dgm:pt>
    <dgm:pt modelId="{3E804410-FCDF-4A89-B713-F40EF1193ED0}">
      <dgm:prSet>
        <dgm:style>
          <a:lnRef idx="1">
            <a:schemeClr val="accent3"/>
          </a:lnRef>
          <a:fillRef idx="2">
            <a:schemeClr val="accent3"/>
          </a:fillRef>
          <a:effectRef idx="1">
            <a:schemeClr val="accent3"/>
          </a:effectRef>
          <a:fontRef idx="minor">
            <a:schemeClr val="dk1"/>
          </a:fontRef>
        </dgm:style>
      </dgm:prSet>
      <dgm:spPr/>
      <dgm:t>
        <a:bodyPr/>
        <a:lstStyle/>
        <a:p>
          <a:pPr rtl="0"/>
          <a:r>
            <a:rPr lang="el-GR" b="1" dirty="0" smtClean="0"/>
            <a:t>«Ημέρες Θάλασσας» όπου υπάρχουν πολλές εκθέσεις τουριστικών προϊόντων</a:t>
          </a:r>
          <a:endParaRPr lang="en-US" b="1" dirty="0"/>
        </a:p>
      </dgm:t>
    </dgm:pt>
    <dgm:pt modelId="{7E0DC867-F8F3-4678-AD0B-EE38D27026A6}" type="parTrans" cxnId="{ED933B52-FE6B-4F07-B723-E4D4A46726AB}">
      <dgm:prSet/>
      <dgm:spPr/>
      <dgm:t>
        <a:bodyPr/>
        <a:lstStyle/>
        <a:p>
          <a:endParaRPr lang="en-US"/>
        </a:p>
      </dgm:t>
    </dgm:pt>
    <dgm:pt modelId="{34EF872C-3F5E-427B-8123-C8EB7E3B4EAB}" type="sibTrans" cxnId="{ED933B52-FE6B-4F07-B723-E4D4A46726AB}">
      <dgm:prSet/>
      <dgm:spPr/>
      <dgm:t>
        <a:bodyPr/>
        <a:lstStyle/>
        <a:p>
          <a:endParaRPr lang="en-US"/>
        </a:p>
      </dgm:t>
    </dgm:pt>
    <dgm:pt modelId="{26811CA1-7060-460C-A6DE-8B8C98D01859}">
      <dgm:prSet>
        <dgm:style>
          <a:lnRef idx="1">
            <a:schemeClr val="accent1"/>
          </a:lnRef>
          <a:fillRef idx="2">
            <a:schemeClr val="accent1"/>
          </a:fillRef>
          <a:effectRef idx="1">
            <a:schemeClr val="accent1"/>
          </a:effectRef>
          <a:fontRef idx="minor">
            <a:schemeClr val="dk1"/>
          </a:fontRef>
        </dgm:style>
      </dgm:prSet>
      <dgm:spPr/>
      <dgm:t>
        <a:bodyPr/>
        <a:lstStyle/>
        <a:p>
          <a:pPr rtl="0"/>
          <a:r>
            <a:rPr lang="el-GR" b="1" dirty="0" smtClean="0"/>
            <a:t>Η έλλειψη ενός ενιαίου φορέα για τη χάραξη μίας ολοκληρωμένης στρατηγικής, αλλά και το ότι εμπλέκονται διάφοροι δημόσιοι και ιδιωτικοί φορείς με αντικρουόμενα συμφέροντα δεν συμβάλλει στην δημιουργία στρατηγικής</a:t>
          </a:r>
          <a:r>
            <a:rPr lang="en-US" b="1" dirty="0" smtClean="0"/>
            <a:t>, </a:t>
          </a:r>
          <a:r>
            <a:rPr lang="el-GR" b="1" dirty="0" smtClean="0"/>
            <a:t>η έλλειψη υποδομών, η γραφειοκρατία, καθώς και το υψηλό κόστος ασφαλείας</a:t>
          </a:r>
          <a:r>
            <a:rPr lang="el-GR" dirty="0" smtClean="0"/>
            <a:t>.</a:t>
          </a:r>
          <a:endParaRPr lang="en-US" dirty="0"/>
        </a:p>
      </dgm:t>
    </dgm:pt>
    <dgm:pt modelId="{F4E94664-69D2-4E35-BF10-DFB82B50CE9D}" type="parTrans" cxnId="{10976C44-7EB4-460B-AD96-44CB81E6A409}">
      <dgm:prSet/>
      <dgm:spPr/>
      <dgm:t>
        <a:bodyPr/>
        <a:lstStyle/>
        <a:p>
          <a:endParaRPr lang="en-US"/>
        </a:p>
      </dgm:t>
    </dgm:pt>
    <dgm:pt modelId="{4DBB963A-1CB9-443E-AFC2-98EA09026492}" type="sibTrans" cxnId="{10976C44-7EB4-460B-AD96-44CB81E6A409}">
      <dgm:prSet/>
      <dgm:spPr/>
      <dgm:t>
        <a:bodyPr/>
        <a:lstStyle/>
        <a:p>
          <a:endParaRPr lang="en-US"/>
        </a:p>
      </dgm:t>
    </dgm:pt>
    <dgm:pt modelId="{700613D3-2F8E-4D5D-A5CC-2A69F2D0071B}">
      <dgm:prSet>
        <dgm:style>
          <a:lnRef idx="1">
            <a:schemeClr val="accent3"/>
          </a:lnRef>
          <a:fillRef idx="2">
            <a:schemeClr val="accent3"/>
          </a:fillRef>
          <a:effectRef idx="1">
            <a:schemeClr val="accent3"/>
          </a:effectRef>
          <a:fontRef idx="minor">
            <a:schemeClr val="dk1"/>
          </a:fontRef>
        </dgm:style>
      </dgm:prSet>
      <dgm:spPr/>
      <dgm:t>
        <a:bodyPr/>
        <a:lstStyle/>
        <a:p>
          <a:pPr rtl="0"/>
          <a:r>
            <a:rPr lang="el-GR" b="1" dirty="0" smtClean="0"/>
            <a:t>διαφήμιση, τη δημιουργία διαδικτυακής πλατφόρμας από το Δήμο Πειραιά για ηλεκτρονική προβολή </a:t>
          </a:r>
          <a:endParaRPr lang="el-GR" b="1" dirty="0"/>
        </a:p>
      </dgm:t>
    </dgm:pt>
    <dgm:pt modelId="{D1AEBA1A-BDCE-4721-96E4-9D05F6F6D54A}" type="sibTrans" cxnId="{188F7768-CF1E-4238-8716-214915B5B10B}">
      <dgm:prSet/>
      <dgm:spPr/>
      <dgm:t>
        <a:bodyPr/>
        <a:lstStyle/>
        <a:p>
          <a:endParaRPr lang="en-US"/>
        </a:p>
      </dgm:t>
    </dgm:pt>
    <dgm:pt modelId="{73F27246-3E18-4249-9661-375EC45FBE13}" type="parTrans" cxnId="{188F7768-CF1E-4238-8716-214915B5B10B}">
      <dgm:prSet/>
      <dgm:spPr/>
      <dgm:t>
        <a:bodyPr/>
        <a:lstStyle/>
        <a:p>
          <a:endParaRPr lang="en-US"/>
        </a:p>
      </dgm:t>
    </dgm:pt>
    <dgm:pt modelId="{4F82B533-69F5-4E3C-B2FE-0832904D0673}" type="pres">
      <dgm:prSet presAssocID="{0BF6E9D6-E97D-417F-95B7-50E570D74ACB}" presName="linear" presStyleCnt="0">
        <dgm:presLayoutVars>
          <dgm:animLvl val="lvl"/>
          <dgm:resizeHandles val="exact"/>
        </dgm:presLayoutVars>
      </dgm:prSet>
      <dgm:spPr/>
      <dgm:t>
        <a:bodyPr/>
        <a:lstStyle/>
        <a:p>
          <a:endParaRPr lang="en-US"/>
        </a:p>
      </dgm:t>
    </dgm:pt>
    <dgm:pt modelId="{732877FE-9D91-4872-93B5-90A2F9D8B295}" type="pres">
      <dgm:prSet presAssocID="{F34BA1D4-8D28-4831-90BE-39067ABA832F}" presName="parentText" presStyleLbl="node1" presStyleIdx="0" presStyleCnt="4" custScaleY="110587">
        <dgm:presLayoutVars>
          <dgm:chMax val="0"/>
          <dgm:bulletEnabled val="1"/>
        </dgm:presLayoutVars>
      </dgm:prSet>
      <dgm:spPr/>
      <dgm:t>
        <a:bodyPr/>
        <a:lstStyle/>
        <a:p>
          <a:endParaRPr lang="en-US"/>
        </a:p>
      </dgm:t>
    </dgm:pt>
    <dgm:pt modelId="{69B1AB17-F9A9-48CE-B4BA-1F2C3ABCA623}" type="pres">
      <dgm:prSet presAssocID="{BB62FEA8-F6EE-4FB5-8E16-88DD5E4319CD}" presName="spacer" presStyleCnt="0"/>
      <dgm:spPr/>
      <dgm:t>
        <a:bodyPr/>
        <a:lstStyle/>
        <a:p>
          <a:endParaRPr lang="en-US"/>
        </a:p>
      </dgm:t>
    </dgm:pt>
    <dgm:pt modelId="{DA7A8D51-38E6-4269-8080-5C3D1C204631}" type="pres">
      <dgm:prSet presAssocID="{700613D3-2F8E-4D5D-A5CC-2A69F2D0071B}" presName="parentText" presStyleLbl="node1" presStyleIdx="1" presStyleCnt="4">
        <dgm:presLayoutVars>
          <dgm:chMax val="0"/>
          <dgm:bulletEnabled val="1"/>
        </dgm:presLayoutVars>
      </dgm:prSet>
      <dgm:spPr/>
      <dgm:t>
        <a:bodyPr/>
        <a:lstStyle/>
        <a:p>
          <a:endParaRPr lang="en-US"/>
        </a:p>
      </dgm:t>
    </dgm:pt>
    <dgm:pt modelId="{35BC9EFC-4E5E-4609-8CEE-1937E6F2D5F3}" type="pres">
      <dgm:prSet presAssocID="{D1AEBA1A-BDCE-4721-96E4-9D05F6F6D54A}" presName="spacer" presStyleCnt="0"/>
      <dgm:spPr/>
      <dgm:t>
        <a:bodyPr/>
        <a:lstStyle/>
        <a:p>
          <a:endParaRPr lang="en-US"/>
        </a:p>
      </dgm:t>
    </dgm:pt>
    <dgm:pt modelId="{CAA26501-68A3-48C4-9D40-AC834FE840A6}" type="pres">
      <dgm:prSet presAssocID="{3E804410-FCDF-4A89-B713-F40EF1193ED0}" presName="parentText" presStyleLbl="node1" presStyleIdx="2" presStyleCnt="4">
        <dgm:presLayoutVars>
          <dgm:chMax val="0"/>
          <dgm:bulletEnabled val="1"/>
        </dgm:presLayoutVars>
      </dgm:prSet>
      <dgm:spPr/>
      <dgm:t>
        <a:bodyPr/>
        <a:lstStyle/>
        <a:p>
          <a:endParaRPr lang="en-US"/>
        </a:p>
      </dgm:t>
    </dgm:pt>
    <dgm:pt modelId="{B2FE0455-C49D-462C-8A52-A03996A6B567}" type="pres">
      <dgm:prSet presAssocID="{34EF872C-3F5E-427B-8123-C8EB7E3B4EAB}" presName="spacer" presStyleCnt="0"/>
      <dgm:spPr/>
      <dgm:t>
        <a:bodyPr/>
        <a:lstStyle/>
        <a:p>
          <a:endParaRPr lang="en-US"/>
        </a:p>
      </dgm:t>
    </dgm:pt>
    <dgm:pt modelId="{E6CF0570-868F-4620-879F-16020DD8C28E}" type="pres">
      <dgm:prSet presAssocID="{26811CA1-7060-460C-A6DE-8B8C98D01859}" presName="parentText" presStyleLbl="node1" presStyleIdx="3" presStyleCnt="4">
        <dgm:presLayoutVars>
          <dgm:chMax val="0"/>
          <dgm:bulletEnabled val="1"/>
        </dgm:presLayoutVars>
      </dgm:prSet>
      <dgm:spPr/>
      <dgm:t>
        <a:bodyPr/>
        <a:lstStyle/>
        <a:p>
          <a:endParaRPr lang="en-US"/>
        </a:p>
      </dgm:t>
    </dgm:pt>
  </dgm:ptLst>
  <dgm:cxnLst>
    <dgm:cxn modelId="{A78D2FF4-EA74-4AC7-8BBF-F7B1C3ED262D}" type="presOf" srcId="{F34BA1D4-8D28-4831-90BE-39067ABA832F}" destId="{732877FE-9D91-4872-93B5-90A2F9D8B295}" srcOrd="0" destOrd="0" presId="urn:microsoft.com/office/officeart/2005/8/layout/vList2"/>
    <dgm:cxn modelId="{39CD5F6B-FA7C-499D-AC7D-85751A6290B8}" type="presOf" srcId="{700613D3-2F8E-4D5D-A5CC-2A69F2D0071B}" destId="{DA7A8D51-38E6-4269-8080-5C3D1C204631}" srcOrd="0" destOrd="0" presId="urn:microsoft.com/office/officeart/2005/8/layout/vList2"/>
    <dgm:cxn modelId="{C1A2E2F8-B728-40E1-8026-5954E485C71F}" type="presOf" srcId="{26811CA1-7060-460C-A6DE-8B8C98D01859}" destId="{E6CF0570-868F-4620-879F-16020DD8C28E}" srcOrd="0" destOrd="0" presId="urn:microsoft.com/office/officeart/2005/8/layout/vList2"/>
    <dgm:cxn modelId="{1F7A9549-BEA2-4AE3-936A-4D0A73CB292C}" type="presOf" srcId="{3E804410-FCDF-4A89-B713-F40EF1193ED0}" destId="{CAA26501-68A3-48C4-9D40-AC834FE840A6}" srcOrd="0" destOrd="0" presId="urn:microsoft.com/office/officeart/2005/8/layout/vList2"/>
    <dgm:cxn modelId="{09C364B9-A836-412A-8BF5-E85D04F19C28}" type="presOf" srcId="{0BF6E9D6-E97D-417F-95B7-50E570D74ACB}" destId="{4F82B533-69F5-4E3C-B2FE-0832904D0673}" srcOrd="0" destOrd="0" presId="urn:microsoft.com/office/officeart/2005/8/layout/vList2"/>
    <dgm:cxn modelId="{2DBE303A-5351-4D27-A35B-7B42CAD9CD59}" srcId="{0BF6E9D6-E97D-417F-95B7-50E570D74ACB}" destId="{F34BA1D4-8D28-4831-90BE-39067ABA832F}" srcOrd="0" destOrd="0" parTransId="{702D4C5F-DE98-4A79-87B7-449211EC121F}" sibTransId="{BB62FEA8-F6EE-4FB5-8E16-88DD5E4319CD}"/>
    <dgm:cxn modelId="{ED933B52-FE6B-4F07-B723-E4D4A46726AB}" srcId="{0BF6E9D6-E97D-417F-95B7-50E570D74ACB}" destId="{3E804410-FCDF-4A89-B713-F40EF1193ED0}" srcOrd="2" destOrd="0" parTransId="{7E0DC867-F8F3-4678-AD0B-EE38D27026A6}" sibTransId="{34EF872C-3F5E-427B-8123-C8EB7E3B4EAB}"/>
    <dgm:cxn modelId="{188F7768-CF1E-4238-8716-214915B5B10B}" srcId="{0BF6E9D6-E97D-417F-95B7-50E570D74ACB}" destId="{700613D3-2F8E-4D5D-A5CC-2A69F2D0071B}" srcOrd="1" destOrd="0" parTransId="{73F27246-3E18-4249-9661-375EC45FBE13}" sibTransId="{D1AEBA1A-BDCE-4721-96E4-9D05F6F6D54A}"/>
    <dgm:cxn modelId="{10976C44-7EB4-460B-AD96-44CB81E6A409}" srcId="{0BF6E9D6-E97D-417F-95B7-50E570D74ACB}" destId="{26811CA1-7060-460C-A6DE-8B8C98D01859}" srcOrd="3" destOrd="0" parTransId="{F4E94664-69D2-4E35-BF10-DFB82B50CE9D}" sibTransId="{4DBB963A-1CB9-443E-AFC2-98EA09026492}"/>
    <dgm:cxn modelId="{B8E58BEB-BCB9-4165-8D0B-32AD74664A90}" type="presParOf" srcId="{4F82B533-69F5-4E3C-B2FE-0832904D0673}" destId="{732877FE-9D91-4872-93B5-90A2F9D8B295}" srcOrd="0" destOrd="0" presId="urn:microsoft.com/office/officeart/2005/8/layout/vList2"/>
    <dgm:cxn modelId="{5FB49829-959F-4703-8062-C2E9E02851C1}" type="presParOf" srcId="{4F82B533-69F5-4E3C-B2FE-0832904D0673}" destId="{69B1AB17-F9A9-48CE-B4BA-1F2C3ABCA623}" srcOrd="1" destOrd="0" presId="urn:microsoft.com/office/officeart/2005/8/layout/vList2"/>
    <dgm:cxn modelId="{5D7E5ACF-46B1-414B-983A-EE646E428DC7}" type="presParOf" srcId="{4F82B533-69F5-4E3C-B2FE-0832904D0673}" destId="{DA7A8D51-38E6-4269-8080-5C3D1C204631}" srcOrd="2" destOrd="0" presId="urn:microsoft.com/office/officeart/2005/8/layout/vList2"/>
    <dgm:cxn modelId="{772649B9-B1CB-4904-97A6-E7D8933B9451}" type="presParOf" srcId="{4F82B533-69F5-4E3C-B2FE-0832904D0673}" destId="{35BC9EFC-4E5E-4609-8CEE-1937E6F2D5F3}" srcOrd="3" destOrd="0" presId="urn:microsoft.com/office/officeart/2005/8/layout/vList2"/>
    <dgm:cxn modelId="{327F048A-4BC0-4FB9-BDD1-253A927CB1C5}" type="presParOf" srcId="{4F82B533-69F5-4E3C-B2FE-0832904D0673}" destId="{CAA26501-68A3-48C4-9D40-AC834FE840A6}" srcOrd="4" destOrd="0" presId="urn:microsoft.com/office/officeart/2005/8/layout/vList2"/>
    <dgm:cxn modelId="{681668F7-5AC0-490E-8709-21FDD71C6AF5}" type="presParOf" srcId="{4F82B533-69F5-4E3C-B2FE-0832904D0673}" destId="{B2FE0455-C49D-462C-8A52-A03996A6B567}" srcOrd="5" destOrd="0" presId="urn:microsoft.com/office/officeart/2005/8/layout/vList2"/>
    <dgm:cxn modelId="{8C2F6F30-E538-4DFF-8C0D-07C96CB329A8}" type="presParOf" srcId="{4F82B533-69F5-4E3C-B2FE-0832904D0673}" destId="{E6CF0570-868F-4620-879F-16020DD8C28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37A1A70-9383-44CC-80FF-3E185EBE6BF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E506AB3-AAAB-487E-B2E6-A8FA48E44A72}">
      <dgm:prSet>
        <dgm:style>
          <a:lnRef idx="1">
            <a:schemeClr val="accent3"/>
          </a:lnRef>
          <a:fillRef idx="2">
            <a:schemeClr val="accent3"/>
          </a:fillRef>
          <a:effectRef idx="1">
            <a:schemeClr val="accent3"/>
          </a:effectRef>
          <a:fontRef idx="minor">
            <a:schemeClr val="dk1"/>
          </a:fontRef>
        </dgm:style>
      </dgm:prSet>
      <dgm:spPr/>
      <dgm:t>
        <a:bodyPr/>
        <a:lstStyle/>
        <a:p>
          <a:pPr rtl="0"/>
          <a:r>
            <a:rPr lang="el-GR" dirty="0" smtClean="0"/>
            <a:t>η σύσταση μίας εθνικής επιτροπής κρουαζιέρας, η παράταση της τουριστικής περιόδου, η προώθηση της κρουαζιέρας με ημερόπλοια στον Αργοσαρωνικό.</a:t>
          </a:r>
          <a:endParaRPr lang="en-US" dirty="0"/>
        </a:p>
      </dgm:t>
    </dgm:pt>
    <dgm:pt modelId="{E45A05F4-0E9E-4999-80C9-E9B565191BCF}" type="parTrans" cxnId="{0CD4701B-8D8A-404F-B8D9-6D45BDC98FE1}">
      <dgm:prSet/>
      <dgm:spPr/>
      <dgm:t>
        <a:bodyPr/>
        <a:lstStyle/>
        <a:p>
          <a:endParaRPr lang="en-US"/>
        </a:p>
      </dgm:t>
    </dgm:pt>
    <dgm:pt modelId="{D2DF068A-2B29-49D1-BA96-64BE37E8668F}" type="sibTrans" cxnId="{0CD4701B-8D8A-404F-B8D9-6D45BDC98FE1}">
      <dgm:prSet/>
      <dgm:spPr/>
      <dgm:t>
        <a:bodyPr/>
        <a:lstStyle/>
        <a:p>
          <a:endParaRPr lang="en-US"/>
        </a:p>
      </dgm:t>
    </dgm:pt>
    <dgm:pt modelId="{E17F2C7B-71B8-4443-8FA6-A9D8F39E3540}">
      <dgm:prSet>
        <dgm:style>
          <a:lnRef idx="1">
            <a:schemeClr val="accent3"/>
          </a:lnRef>
          <a:fillRef idx="2">
            <a:schemeClr val="accent3"/>
          </a:fillRef>
          <a:effectRef idx="1">
            <a:schemeClr val="accent3"/>
          </a:effectRef>
          <a:fontRef idx="minor">
            <a:schemeClr val="dk1"/>
          </a:fontRef>
        </dgm:style>
      </dgm:prSet>
      <dgm:spPr/>
      <dgm:t>
        <a:bodyPr/>
        <a:lstStyle/>
        <a:p>
          <a:pPr rtl="0"/>
          <a:r>
            <a:rPr lang="el-GR" dirty="0" smtClean="0"/>
            <a:t>την ανάπτυξη του χειμερινού τουρισμού, την δημιουργία πακέτων-προσφορών πιο ανταγωνιστικών</a:t>
          </a:r>
          <a:endParaRPr lang="el-GR" dirty="0"/>
        </a:p>
      </dgm:t>
    </dgm:pt>
    <dgm:pt modelId="{1D804009-A746-4E4B-9899-FA04A6D62D87}" type="parTrans" cxnId="{DAEAD62B-BACF-4FBC-8F68-12C9767E7BE4}">
      <dgm:prSet/>
      <dgm:spPr/>
      <dgm:t>
        <a:bodyPr/>
        <a:lstStyle/>
        <a:p>
          <a:endParaRPr lang="en-US"/>
        </a:p>
      </dgm:t>
    </dgm:pt>
    <dgm:pt modelId="{F508E4DD-D258-41FB-9795-18895074A76B}" type="sibTrans" cxnId="{DAEAD62B-BACF-4FBC-8F68-12C9767E7BE4}">
      <dgm:prSet/>
      <dgm:spPr/>
      <dgm:t>
        <a:bodyPr/>
        <a:lstStyle/>
        <a:p>
          <a:endParaRPr lang="en-US"/>
        </a:p>
      </dgm:t>
    </dgm:pt>
    <dgm:pt modelId="{DC859467-AA54-45C3-84C3-CE7C2CE75C06}">
      <dgm:prSet>
        <dgm:style>
          <a:lnRef idx="1">
            <a:schemeClr val="accent3"/>
          </a:lnRef>
          <a:fillRef idx="2">
            <a:schemeClr val="accent3"/>
          </a:fillRef>
          <a:effectRef idx="1">
            <a:schemeClr val="accent3"/>
          </a:effectRef>
          <a:fontRef idx="minor">
            <a:schemeClr val="dk1"/>
          </a:fontRef>
        </dgm:style>
      </dgm:prSet>
      <dgm:spPr/>
      <dgm:t>
        <a:bodyPr/>
        <a:lstStyle/>
        <a:p>
          <a:pPr rtl="0"/>
          <a:r>
            <a:rPr lang="el-GR" dirty="0" smtClean="0"/>
            <a:t>η επιδότηση ασφαλιστικών εισφορών για εταιρείες με ελληνική σημαία, η δημιουργία αερογέφυρας με άλλες μεγάλες αγορές πελατών κρουαζιέρας από Ρωσία / Κίνα / ΗΠΑ, σύσταση ενός ανεξάρτητου φορέα προώθησης της κρουαζιέρας, η δημιουργία ναυτικού δικαστηρίου στον Πειραιά, η βελτίωση των χερσαίων εγκαταστάσεων, η πριμοδότηση για την ανακαίνιση-ανακατασκευή ξενοδοχειακών καταλυμάτων, η εκπαίδευση όσων ασχολούνται με τον τουρισμό</a:t>
          </a:r>
          <a:endParaRPr lang="el-GR" dirty="0"/>
        </a:p>
      </dgm:t>
    </dgm:pt>
    <dgm:pt modelId="{533553C9-1DA9-40F3-AADF-142173DACD45}" type="parTrans" cxnId="{9CA2E61D-E9E4-4BB3-AFBB-DFE89E46CACC}">
      <dgm:prSet/>
      <dgm:spPr/>
      <dgm:t>
        <a:bodyPr/>
        <a:lstStyle/>
        <a:p>
          <a:endParaRPr lang="en-US"/>
        </a:p>
      </dgm:t>
    </dgm:pt>
    <dgm:pt modelId="{F5CE3E2F-F175-4A87-A4CF-71ECD57CA81F}" type="sibTrans" cxnId="{9CA2E61D-E9E4-4BB3-AFBB-DFE89E46CACC}">
      <dgm:prSet/>
      <dgm:spPr/>
      <dgm:t>
        <a:bodyPr/>
        <a:lstStyle/>
        <a:p>
          <a:endParaRPr lang="en-US"/>
        </a:p>
      </dgm:t>
    </dgm:pt>
    <dgm:pt modelId="{960C4747-9161-4256-9629-6B3500F8A3E7}">
      <dgm:prSet>
        <dgm:style>
          <a:lnRef idx="1">
            <a:schemeClr val="accent3"/>
          </a:lnRef>
          <a:fillRef idx="2">
            <a:schemeClr val="accent3"/>
          </a:fillRef>
          <a:effectRef idx="1">
            <a:schemeClr val="accent3"/>
          </a:effectRef>
          <a:fontRef idx="minor">
            <a:schemeClr val="dk1"/>
          </a:fontRef>
        </dgm:style>
      </dgm:prSet>
      <dgm:spPr/>
      <dgm:t>
        <a:bodyPr/>
        <a:lstStyle/>
        <a:p>
          <a:r>
            <a:rPr lang="el-GR" dirty="0" smtClean="0"/>
            <a:t>προώθηση μίας καμπάνιας από το Δήμο Πειραιά, τις επιχειρήσεις και το Υπουργείο Τουρισμού. </a:t>
          </a:r>
          <a:endParaRPr lang="en-US" dirty="0"/>
        </a:p>
      </dgm:t>
    </dgm:pt>
    <dgm:pt modelId="{5C2230EE-EFCF-4709-BCD9-BC646798CF41}" type="parTrans" cxnId="{DC49E05C-30B9-49AA-9DA9-CC8AC8A4C01D}">
      <dgm:prSet/>
      <dgm:spPr/>
      <dgm:t>
        <a:bodyPr/>
        <a:lstStyle/>
        <a:p>
          <a:endParaRPr lang="en-US"/>
        </a:p>
      </dgm:t>
    </dgm:pt>
    <dgm:pt modelId="{3163E7DF-35D6-4E39-8BAE-0E8D94870A83}" type="sibTrans" cxnId="{DC49E05C-30B9-49AA-9DA9-CC8AC8A4C01D}">
      <dgm:prSet/>
      <dgm:spPr/>
      <dgm:t>
        <a:bodyPr/>
        <a:lstStyle/>
        <a:p>
          <a:endParaRPr lang="en-US"/>
        </a:p>
      </dgm:t>
    </dgm:pt>
    <dgm:pt modelId="{9F4070F5-969D-4955-91E2-9866BA0F1B92}" type="pres">
      <dgm:prSet presAssocID="{A37A1A70-9383-44CC-80FF-3E185EBE6BF3}" presName="linear" presStyleCnt="0">
        <dgm:presLayoutVars>
          <dgm:animLvl val="lvl"/>
          <dgm:resizeHandles val="exact"/>
        </dgm:presLayoutVars>
      </dgm:prSet>
      <dgm:spPr/>
      <dgm:t>
        <a:bodyPr/>
        <a:lstStyle/>
        <a:p>
          <a:endParaRPr lang="en-US"/>
        </a:p>
      </dgm:t>
    </dgm:pt>
    <dgm:pt modelId="{90DE4BFE-A724-498C-A35B-8DD07902BFA5}" type="pres">
      <dgm:prSet presAssocID="{6E506AB3-AAAB-487E-B2E6-A8FA48E44A72}" presName="parentText" presStyleLbl="node1" presStyleIdx="0" presStyleCnt="4" custScaleY="85732">
        <dgm:presLayoutVars>
          <dgm:chMax val="0"/>
          <dgm:bulletEnabled val="1"/>
        </dgm:presLayoutVars>
      </dgm:prSet>
      <dgm:spPr/>
      <dgm:t>
        <a:bodyPr/>
        <a:lstStyle/>
        <a:p>
          <a:endParaRPr lang="en-US"/>
        </a:p>
      </dgm:t>
    </dgm:pt>
    <dgm:pt modelId="{0ADDDEA1-36D8-48E3-A081-A85798078C83}" type="pres">
      <dgm:prSet presAssocID="{D2DF068A-2B29-49D1-BA96-64BE37E8668F}" presName="spacer" presStyleCnt="0"/>
      <dgm:spPr/>
    </dgm:pt>
    <dgm:pt modelId="{3230824E-211B-422E-8C41-79FB20B46BB0}" type="pres">
      <dgm:prSet presAssocID="{E17F2C7B-71B8-4443-8FA6-A9D8F39E3540}" presName="parentText" presStyleLbl="node1" presStyleIdx="1" presStyleCnt="4" custScaleY="46663">
        <dgm:presLayoutVars>
          <dgm:chMax val="0"/>
          <dgm:bulletEnabled val="1"/>
        </dgm:presLayoutVars>
      </dgm:prSet>
      <dgm:spPr/>
      <dgm:t>
        <a:bodyPr/>
        <a:lstStyle/>
        <a:p>
          <a:endParaRPr lang="en-US"/>
        </a:p>
      </dgm:t>
    </dgm:pt>
    <dgm:pt modelId="{5F4078BD-BE7E-4D19-AF65-C707221FA57E}" type="pres">
      <dgm:prSet presAssocID="{F508E4DD-D258-41FB-9795-18895074A76B}" presName="spacer" presStyleCnt="0"/>
      <dgm:spPr/>
    </dgm:pt>
    <dgm:pt modelId="{6EA3C29E-3768-48C5-8FE0-83B9C36AF5EE}" type="pres">
      <dgm:prSet presAssocID="{DC859467-AA54-45C3-84C3-CE7C2CE75C06}" presName="parentText" presStyleLbl="node1" presStyleIdx="2" presStyleCnt="4">
        <dgm:presLayoutVars>
          <dgm:chMax val="0"/>
          <dgm:bulletEnabled val="1"/>
        </dgm:presLayoutVars>
      </dgm:prSet>
      <dgm:spPr/>
      <dgm:t>
        <a:bodyPr/>
        <a:lstStyle/>
        <a:p>
          <a:endParaRPr lang="en-US"/>
        </a:p>
      </dgm:t>
    </dgm:pt>
    <dgm:pt modelId="{6146189A-3B76-4C20-A26D-94A5485C4C20}" type="pres">
      <dgm:prSet presAssocID="{F5CE3E2F-F175-4A87-A4CF-71ECD57CA81F}" presName="spacer" presStyleCnt="0"/>
      <dgm:spPr/>
    </dgm:pt>
    <dgm:pt modelId="{A72F6957-3631-4E6C-B7C2-F4386AB65C54}" type="pres">
      <dgm:prSet presAssocID="{960C4747-9161-4256-9629-6B3500F8A3E7}" presName="parentText" presStyleLbl="node1" presStyleIdx="3" presStyleCnt="4" custScaleY="41394">
        <dgm:presLayoutVars>
          <dgm:chMax val="0"/>
          <dgm:bulletEnabled val="1"/>
        </dgm:presLayoutVars>
      </dgm:prSet>
      <dgm:spPr/>
      <dgm:t>
        <a:bodyPr/>
        <a:lstStyle/>
        <a:p>
          <a:endParaRPr lang="en-US"/>
        </a:p>
      </dgm:t>
    </dgm:pt>
  </dgm:ptLst>
  <dgm:cxnLst>
    <dgm:cxn modelId="{34A22AA7-C82C-4F45-989C-F3EBF78DC513}" type="presOf" srcId="{960C4747-9161-4256-9629-6B3500F8A3E7}" destId="{A72F6957-3631-4E6C-B7C2-F4386AB65C54}" srcOrd="0" destOrd="0" presId="urn:microsoft.com/office/officeart/2005/8/layout/vList2"/>
    <dgm:cxn modelId="{DC49E05C-30B9-49AA-9DA9-CC8AC8A4C01D}" srcId="{A37A1A70-9383-44CC-80FF-3E185EBE6BF3}" destId="{960C4747-9161-4256-9629-6B3500F8A3E7}" srcOrd="3" destOrd="0" parTransId="{5C2230EE-EFCF-4709-BCD9-BC646798CF41}" sibTransId="{3163E7DF-35D6-4E39-8BAE-0E8D94870A83}"/>
    <dgm:cxn modelId="{8E92B6AA-762F-4AA3-BB2D-CE8FBD7B12B7}" type="presOf" srcId="{6E506AB3-AAAB-487E-B2E6-A8FA48E44A72}" destId="{90DE4BFE-A724-498C-A35B-8DD07902BFA5}" srcOrd="0" destOrd="0" presId="urn:microsoft.com/office/officeart/2005/8/layout/vList2"/>
    <dgm:cxn modelId="{0BCDFA9B-86EB-463B-B3FF-AFE49D5F597E}" type="presOf" srcId="{A37A1A70-9383-44CC-80FF-3E185EBE6BF3}" destId="{9F4070F5-969D-4955-91E2-9866BA0F1B92}" srcOrd="0" destOrd="0" presId="urn:microsoft.com/office/officeart/2005/8/layout/vList2"/>
    <dgm:cxn modelId="{9CA2E61D-E9E4-4BB3-AFBB-DFE89E46CACC}" srcId="{A37A1A70-9383-44CC-80FF-3E185EBE6BF3}" destId="{DC859467-AA54-45C3-84C3-CE7C2CE75C06}" srcOrd="2" destOrd="0" parTransId="{533553C9-1DA9-40F3-AADF-142173DACD45}" sibTransId="{F5CE3E2F-F175-4A87-A4CF-71ECD57CA81F}"/>
    <dgm:cxn modelId="{0CD4701B-8D8A-404F-B8D9-6D45BDC98FE1}" srcId="{A37A1A70-9383-44CC-80FF-3E185EBE6BF3}" destId="{6E506AB3-AAAB-487E-B2E6-A8FA48E44A72}" srcOrd="0" destOrd="0" parTransId="{E45A05F4-0E9E-4999-80C9-E9B565191BCF}" sibTransId="{D2DF068A-2B29-49D1-BA96-64BE37E8668F}"/>
    <dgm:cxn modelId="{DAEAD62B-BACF-4FBC-8F68-12C9767E7BE4}" srcId="{A37A1A70-9383-44CC-80FF-3E185EBE6BF3}" destId="{E17F2C7B-71B8-4443-8FA6-A9D8F39E3540}" srcOrd="1" destOrd="0" parTransId="{1D804009-A746-4E4B-9899-FA04A6D62D87}" sibTransId="{F508E4DD-D258-41FB-9795-18895074A76B}"/>
    <dgm:cxn modelId="{4A90481C-1370-4DCE-BDED-19F909AABD43}" type="presOf" srcId="{DC859467-AA54-45C3-84C3-CE7C2CE75C06}" destId="{6EA3C29E-3768-48C5-8FE0-83B9C36AF5EE}" srcOrd="0" destOrd="0" presId="urn:microsoft.com/office/officeart/2005/8/layout/vList2"/>
    <dgm:cxn modelId="{D45A58D4-B031-43D0-A1CA-297EC1555FA0}" type="presOf" srcId="{E17F2C7B-71B8-4443-8FA6-A9D8F39E3540}" destId="{3230824E-211B-422E-8C41-79FB20B46BB0}" srcOrd="0" destOrd="0" presId="urn:microsoft.com/office/officeart/2005/8/layout/vList2"/>
    <dgm:cxn modelId="{910E7358-32E7-4B78-B790-2079FD78F004}" type="presParOf" srcId="{9F4070F5-969D-4955-91E2-9866BA0F1B92}" destId="{90DE4BFE-A724-498C-A35B-8DD07902BFA5}" srcOrd="0" destOrd="0" presId="urn:microsoft.com/office/officeart/2005/8/layout/vList2"/>
    <dgm:cxn modelId="{40FD353D-C9DA-45CC-B349-51EFD7A1BE9B}" type="presParOf" srcId="{9F4070F5-969D-4955-91E2-9866BA0F1B92}" destId="{0ADDDEA1-36D8-48E3-A081-A85798078C83}" srcOrd="1" destOrd="0" presId="urn:microsoft.com/office/officeart/2005/8/layout/vList2"/>
    <dgm:cxn modelId="{EA05ADBC-A562-4D7E-8575-29A2CBFD749A}" type="presParOf" srcId="{9F4070F5-969D-4955-91E2-9866BA0F1B92}" destId="{3230824E-211B-422E-8C41-79FB20B46BB0}" srcOrd="2" destOrd="0" presId="urn:microsoft.com/office/officeart/2005/8/layout/vList2"/>
    <dgm:cxn modelId="{25A413F7-7816-4F36-B372-08BABB886A2B}" type="presParOf" srcId="{9F4070F5-969D-4955-91E2-9866BA0F1B92}" destId="{5F4078BD-BE7E-4D19-AF65-C707221FA57E}" srcOrd="3" destOrd="0" presId="urn:microsoft.com/office/officeart/2005/8/layout/vList2"/>
    <dgm:cxn modelId="{66724430-2200-4885-8D10-B5F2E7396D4E}" type="presParOf" srcId="{9F4070F5-969D-4955-91E2-9866BA0F1B92}" destId="{6EA3C29E-3768-48C5-8FE0-83B9C36AF5EE}" srcOrd="4" destOrd="0" presId="urn:microsoft.com/office/officeart/2005/8/layout/vList2"/>
    <dgm:cxn modelId="{115A0400-9CC7-4F3A-84D4-09D93BE14154}" type="presParOf" srcId="{9F4070F5-969D-4955-91E2-9866BA0F1B92}" destId="{6146189A-3B76-4C20-A26D-94A5485C4C20}" srcOrd="5" destOrd="0" presId="urn:microsoft.com/office/officeart/2005/8/layout/vList2"/>
    <dgm:cxn modelId="{458B542A-35C1-4440-9233-78C8CBE556D9}" type="presParOf" srcId="{9F4070F5-969D-4955-91E2-9866BA0F1B92}" destId="{A72F6957-3631-4E6C-B7C2-F4386AB65C5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548C4CD-5751-4FB6-BAAE-184546A4C07C}" type="doc">
      <dgm:prSet loTypeId="urn:microsoft.com/office/officeart/2005/8/layout/hList6" loCatId="list" qsTypeId="urn:microsoft.com/office/officeart/2005/8/quickstyle/simple1#8" qsCatId="simple" csTypeId="urn:microsoft.com/office/officeart/2005/8/colors/accent1_2#8" csCatId="accent1"/>
      <dgm:spPr/>
      <dgm:t>
        <a:bodyPr/>
        <a:lstStyle/>
        <a:p>
          <a:endParaRPr lang="el-GR"/>
        </a:p>
      </dgm:t>
    </dgm:pt>
    <dgm:pt modelId="{4412B6B1-7775-42C3-9C38-FC32B9D7C7B8}">
      <dgm:prSet/>
      <dgm:spPr/>
      <dgm:t>
        <a:bodyPr/>
        <a:lstStyle/>
        <a:p>
          <a:pPr rtl="0" eaLnBrk="1" latinLnBrk="0" hangingPunct="1">
            <a:buClr>
              <a:schemeClr val="accent1"/>
            </a:buClr>
            <a:buSzPct val="80000"/>
            <a:buFont typeface="Wingdings 3" panose="05040102010807070707" pitchFamily="18" charset="2"/>
            <a:buChar char="u"/>
          </a:pPr>
          <a:r>
            <a:rPr lang="el-GR"/>
            <a:t>Μέσα από τις απόψεις των ερωτηθέντων καταδείχθηκε ότι τα τελευταία χρόνια γίνεται μία οργανωμένη συλλογική προσπάθεια από διάφορους φορείς για την προβολή και προώθηση του Πειραιά ως λιμάνι κρουαζιέρας.</a:t>
          </a:r>
        </a:p>
      </dgm:t>
    </dgm:pt>
    <dgm:pt modelId="{6F616822-686B-465B-B56F-49BD66427F8B}" type="parTrans" cxnId="{327C42B8-F3DA-48C8-AB98-EFFEBADC0394}">
      <dgm:prSet/>
      <dgm:spPr/>
      <dgm:t>
        <a:bodyPr/>
        <a:lstStyle/>
        <a:p>
          <a:endParaRPr lang="el-GR"/>
        </a:p>
      </dgm:t>
    </dgm:pt>
    <dgm:pt modelId="{9AF0C7C8-FFB9-4772-8DB1-09770B010D9C}" type="sibTrans" cxnId="{327C42B8-F3DA-48C8-AB98-EFFEBADC0394}">
      <dgm:prSet/>
      <dgm:spPr/>
      <dgm:t>
        <a:bodyPr/>
        <a:lstStyle/>
        <a:p>
          <a:endParaRPr lang="el-GR"/>
        </a:p>
      </dgm:t>
    </dgm:pt>
    <dgm:pt modelId="{7CCA2779-0C66-418F-B7FA-249E09451CCD}">
      <dgm:prSet/>
      <dgm:spPr/>
      <dgm:t>
        <a:bodyPr/>
        <a:lstStyle/>
        <a:p>
          <a:pPr rtl="0" eaLnBrk="1" latinLnBrk="0" hangingPunct="1"/>
          <a:r>
            <a:rPr lang="el-GR"/>
            <a:t>Τα ανταγωνιστικά πλεονεκτήματα του Πειραιά σύμφωνα με τους συμμετέχοντες στην έρευνα είναι η άμεση πρόσβαση σε νησιά του Αργοσαρωνικού, το Μικρολίμανο και το Πασαλιμάνι, η γαστρονομία, το ανοικτό εμπορικό κέντρο.</a:t>
          </a:r>
        </a:p>
      </dgm:t>
    </dgm:pt>
    <dgm:pt modelId="{73EC38CF-E9A5-4DA3-AED4-D7266B93024D}" type="parTrans" cxnId="{444DDA57-5FAE-483F-B5F0-0A08847FE286}">
      <dgm:prSet/>
      <dgm:spPr/>
      <dgm:t>
        <a:bodyPr/>
        <a:lstStyle/>
        <a:p>
          <a:endParaRPr lang="el-GR"/>
        </a:p>
      </dgm:t>
    </dgm:pt>
    <dgm:pt modelId="{84A4284A-290A-4F03-BAB1-4D008AEFCE8A}" type="sibTrans" cxnId="{444DDA57-5FAE-483F-B5F0-0A08847FE286}">
      <dgm:prSet/>
      <dgm:spPr/>
      <dgm:t>
        <a:bodyPr/>
        <a:lstStyle/>
        <a:p>
          <a:endParaRPr lang="el-GR"/>
        </a:p>
      </dgm:t>
    </dgm:pt>
    <dgm:pt modelId="{6E66A171-F948-43D1-A52B-99BEF3949698}">
      <dgm:prSet/>
      <dgm:spPr/>
      <dgm:t>
        <a:bodyPr/>
        <a:lstStyle/>
        <a:p>
          <a:pPr rtl="0" eaLnBrk="1" latinLnBrk="0" hangingPunct="1"/>
          <a:r>
            <a:rPr lang="el-GR"/>
            <a:t>Ωστόσο, θα πρέπει να προβληθούν περαιτέρω σημαντικά στοιχεία, όπως η πιστοποίηση κατά ISO 9001 και ISO 14001 στις Υπηρεσίες Εξυπηρέτησης Κρουαζιέρας.</a:t>
          </a:r>
        </a:p>
      </dgm:t>
    </dgm:pt>
    <dgm:pt modelId="{CAC4EE1A-60A6-4185-ACE3-C003506B3C31}" type="parTrans" cxnId="{9D9386C5-5481-468E-9545-1DE0E765B0DD}">
      <dgm:prSet/>
      <dgm:spPr/>
      <dgm:t>
        <a:bodyPr/>
        <a:lstStyle/>
        <a:p>
          <a:endParaRPr lang="el-GR"/>
        </a:p>
      </dgm:t>
    </dgm:pt>
    <dgm:pt modelId="{CD1D7E6B-DA06-4AC1-8AB9-EBF8C3652086}" type="sibTrans" cxnId="{9D9386C5-5481-468E-9545-1DE0E765B0DD}">
      <dgm:prSet/>
      <dgm:spPr/>
      <dgm:t>
        <a:bodyPr/>
        <a:lstStyle/>
        <a:p>
          <a:endParaRPr lang="el-GR"/>
        </a:p>
      </dgm:t>
    </dgm:pt>
    <dgm:pt modelId="{F6D94647-5693-4E03-A12A-780212DAFCB9}" type="pres">
      <dgm:prSet presAssocID="{5548C4CD-5751-4FB6-BAAE-184546A4C07C}" presName="Name0" presStyleCnt="0">
        <dgm:presLayoutVars>
          <dgm:dir/>
          <dgm:resizeHandles val="exact"/>
        </dgm:presLayoutVars>
      </dgm:prSet>
      <dgm:spPr/>
      <dgm:t>
        <a:bodyPr/>
        <a:lstStyle/>
        <a:p>
          <a:endParaRPr lang="en-US"/>
        </a:p>
      </dgm:t>
    </dgm:pt>
    <dgm:pt modelId="{4EAE0549-DD84-4DD7-8F1C-A69F2395F690}" type="pres">
      <dgm:prSet presAssocID="{4412B6B1-7775-42C3-9C38-FC32B9D7C7B8}" presName="node" presStyleLbl="node1" presStyleIdx="0" presStyleCnt="3">
        <dgm:presLayoutVars>
          <dgm:bulletEnabled val="1"/>
        </dgm:presLayoutVars>
      </dgm:prSet>
      <dgm:spPr/>
      <dgm:t>
        <a:bodyPr/>
        <a:lstStyle/>
        <a:p>
          <a:endParaRPr lang="en-US"/>
        </a:p>
      </dgm:t>
    </dgm:pt>
    <dgm:pt modelId="{CC95A118-61E9-4BE3-A722-C176B411BAD0}" type="pres">
      <dgm:prSet presAssocID="{9AF0C7C8-FFB9-4772-8DB1-09770B010D9C}" presName="sibTrans" presStyleCnt="0"/>
      <dgm:spPr/>
    </dgm:pt>
    <dgm:pt modelId="{C67DF763-9585-48AA-9427-1AA77C5807DF}" type="pres">
      <dgm:prSet presAssocID="{7CCA2779-0C66-418F-B7FA-249E09451CCD}" presName="node" presStyleLbl="node1" presStyleIdx="1" presStyleCnt="3">
        <dgm:presLayoutVars>
          <dgm:bulletEnabled val="1"/>
        </dgm:presLayoutVars>
      </dgm:prSet>
      <dgm:spPr/>
      <dgm:t>
        <a:bodyPr/>
        <a:lstStyle/>
        <a:p>
          <a:endParaRPr lang="en-US"/>
        </a:p>
      </dgm:t>
    </dgm:pt>
    <dgm:pt modelId="{BDBD612A-B59D-43C9-98F0-8CA780983CD1}" type="pres">
      <dgm:prSet presAssocID="{84A4284A-290A-4F03-BAB1-4D008AEFCE8A}" presName="sibTrans" presStyleCnt="0"/>
      <dgm:spPr/>
    </dgm:pt>
    <dgm:pt modelId="{34AC191D-67C0-4141-B1CB-71E547878435}" type="pres">
      <dgm:prSet presAssocID="{6E66A171-F948-43D1-A52B-99BEF3949698}" presName="node" presStyleLbl="node1" presStyleIdx="2" presStyleCnt="3">
        <dgm:presLayoutVars>
          <dgm:bulletEnabled val="1"/>
        </dgm:presLayoutVars>
      </dgm:prSet>
      <dgm:spPr/>
      <dgm:t>
        <a:bodyPr/>
        <a:lstStyle/>
        <a:p>
          <a:endParaRPr lang="en-US"/>
        </a:p>
      </dgm:t>
    </dgm:pt>
  </dgm:ptLst>
  <dgm:cxnLst>
    <dgm:cxn modelId="{2E1A1C00-CA93-47D2-BB7A-268769FB109D}" type="presOf" srcId="{7CCA2779-0C66-418F-B7FA-249E09451CCD}" destId="{C67DF763-9585-48AA-9427-1AA77C5807DF}" srcOrd="0" destOrd="0" presId="urn:microsoft.com/office/officeart/2005/8/layout/hList6"/>
    <dgm:cxn modelId="{9D9386C5-5481-468E-9545-1DE0E765B0DD}" srcId="{5548C4CD-5751-4FB6-BAAE-184546A4C07C}" destId="{6E66A171-F948-43D1-A52B-99BEF3949698}" srcOrd="2" destOrd="0" parTransId="{CAC4EE1A-60A6-4185-ACE3-C003506B3C31}" sibTransId="{CD1D7E6B-DA06-4AC1-8AB9-EBF8C3652086}"/>
    <dgm:cxn modelId="{BB665688-8ECD-4815-BA83-614378884B3D}" type="presOf" srcId="{5548C4CD-5751-4FB6-BAAE-184546A4C07C}" destId="{F6D94647-5693-4E03-A12A-780212DAFCB9}" srcOrd="0" destOrd="0" presId="urn:microsoft.com/office/officeart/2005/8/layout/hList6"/>
    <dgm:cxn modelId="{327C42B8-F3DA-48C8-AB98-EFFEBADC0394}" srcId="{5548C4CD-5751-4FB6-BAAE-184546A4C07C}" destId="{4412B6B1-7775-42C3-9C38-FC32B9D7C7B8}" srcOrd="0" destOrd="0" parTransId="{6F616822-686B-465B-B56F-49BD66427F8B}" sibTransId="{9AF0C7C8-FFB9-4772-8DB1-09770B010D9C}"/>
    <dgm:cxn modelId="{444DDA57-5FAE-483F-B5F0-0A08847FE286}" srcId="{5548C4CD-5751-4FB6-BAAE-184546A4C07C}" destId="{7CCA2779-0C66-418F-B7FA-249E09451CCD}" srcOrd="1" destOrd="0" parTransId="{73EC38CF-E9A5-4DA3-AED4-D7266B93024D}" sibTransId="{84A4284A-290A-4F03-BAB1-4D008AEFCE8A}"/>
    <dgm:cxn modelId="{2BDA71B4-FE25-41CA-B2BD-A9959071BFC7}" type="presOf" srcId="{4412B6B1-7775-42C3-9C38-FC32B9D7C7B8}" destId="{4EAE0549-DD84-4DD7-8F1C-A69F2395F690}" srcOrd="0" destOrd="0" presId="urn:microsoft.com/office/officeart/2005/8/layout/hList6"/>
    <dgm:cxn modelId="{D09B32B1-86AF-42C5-AFE4-51444461191C}" type="presOf" srcId="{6E66A171-F948-43D1-A52B-99BEF3949698}" destId="{34AC191D-67C0-4141-B1CB-71E547878435}" srcOrd="0" destOrd="0" presId="urn:microsoft.com/office/officeart/2005/8/layout/hList6"/>
    <dgm:cxn modelId="{CE70E700-07AB-47CA-9C51-0B9D7DE9CB8A}" type="presParOf" srcId="{F6D94647-5693-4E03-A12A-780212DAFCB9}" destId="{4EAE0549-DD84-4DD7-8F1C-A69F2395F690}" srcOrd="0" destOrd="0" presId="urn:microsoft.com/office/officeart/2005/8/layout/hList6"/>
    <dgm:cxn modelId="{29A34CE3-0EFD-4539-B2C5-06094BD42213}" type="presParOf" srcId="{F6D94647-5693-4E03-A12A-780212DAFCB9}" destId="{CC95A118-61E9-4BE3-A722-C176B411BAD0}" srcOrd="1" destOrd="0" presId="urn:microsoft.com/office/officeart/2005/8/layout/hList6"/>
    <dgm:cxn modelId="{049D0A3E-61E9-4AE6-95D4-8555D64C0D8B}" type="presParOf" srcId="{F6D94647-5693-4E03-A12A-780212DAFCB9}" destId="{C67DF763-9585-48AA-9427-1AA77C5807DF}" srcOrd="2" destOrd="0" presId="urn:microsoft.com/office/officeart/2005/8/layout/hList6"/>
    <dgm:cxn modelId="{1935F7BB-E6D0-4B4B-B16B-421E3940E2D3}" type="presParOf" srcId="{F6D94647-5693-4E03-A12A-780212DAFCB9}" destId="{BDBD612A-B59D-43C9-98F0-8CA780983CD1}" srcOrd="3" destOrd="0" presId="urn:microsoft.com/office/officeart/2005/8/layout/hList6"/>
    <dgm:cxn modelId="{F370C41D-63C2-4626-8D3D-213764845A81}" type="presParOf" srcId="{F6D94647-5693-4E03-A12A-780212DAFCB9}" destId="{34AC191D-67C0-4141-B1CB-71E547878435}"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E28984D8-36BE-4F08-8803-F55973AF8DCD}" type="doc">
      <dgm:prSet loTypeId="urn:microsoft.com/office/officeart/2005/8/layout/hList6" loCatId="list" qsTypeId="urn:microsoft.com/office/officeart/2005/8/quickstyle/simple1#9" qsCatId="simple" csTypeId="urn:microsoft.com/office/officeart/2005/8/colors/accent1_2#9" csCatId="accent1" phldr="1"/>
      <dgm:spPr/>
      <dgm:t>
        <a:bodyPr/>
        <a:lstStyle/>
        <a:p>
          <a:endParaRPr lang="el-GR"/>
        </a:p>
      </dgm:t>
    </dgm:pt>
    <dgm:pt modelId="{28AB498F-5D3C-4334-8A20-07FA4A4F5562}">
      <dgm:prSet>
        <dgm:style>
          <a:lnRef idx="1">
            <a:schemeClr val="accent5"/>
          </a:lnRef>
          <a:fillRef idx="2">
            <a:schemeClr val="accent5"/>
          </a:fillRef>
          <a:effectRef idx="1">
            <a:schemeClr val="accent5"/>
          </a:effectRef>
          <a:fontRef idx="minor">
            <a:schemeClr val="dk1"/>
          </a:fontRef>
        </dgm:style>
      </dgm:prSet>
      <dgm:spPr/>
      <dgm:t>
        <a:bodyPr/>
        <a:lstStyle/>
        <a:p>
          <a:pPr rtl="0" eaLnBrk="1" latinLnBrk="0" hangingPunct="1">
            <a:buClr>
              <a:schemeClr val="accent1"/>
            </a:buClr>
            <a:buSzPct val="80000"/>
            <a:buFont typeface="Wingdings 3" panose="05040102010807070707" pitchFamily="18" charset="2"/>
            <a:buChar char="u"/>
          </a:pPr>
          <a:r>
            <a:rPr lang="el-GR" dirty="0"/>
            <a:t>Σημαντικό είναι να αναφερθεί ότι υπάρχουν σε αρκετό βαθμό οι υποδομές στον Πειραιά και οι επαρκείς συγκοινωνιακές δομές, ώστε να καταστεί ένας σημαντικός προορισμός στον τομέα της κρουαζιέρας. </a:t>
          </a:r>
        </a:p>
      </dgm:t>
    </dgm:pt>
    <dgm:pt modelId="{50F0261E-2BDF-4BB9-957E-C68FCDFAA9E3}" type="parTrans" cxnId="{A0DF21E2-0736-4D23-A82A-532622AE6890}">
      <dgm:prSet/>
      <dgm:spPr/>
      <dgm:t>
        <a:bodyPr/>
        <a:lstStyle/>
        <a:p>
          <a:endParaRPr lang="el-GR"/>
        </a:p>
      </dgm:t>
    </dgm:pt>
    <dgm:pt modelId="{2FD5F335-D096-472D-B84A-0ED7831DA39B}" type="sibTrans" cxnId="{A0DF21E2-0736-4D23-A82A-532622AE6890}">
      <dgm:prSet/>
      <dgm:spPr/>
      <dgm:t>
        <a:bodyPr/>
        <a:lstStyle/>
        <a:p>
          <a:endParaRPr lang="el-GR"/>
        </a:p>
      </dgm:t>
    </dgm:pt>
    <dgm:pt modelId="{73E47FB0-C88E-4558-BA59-6D9D01EA2474}">
      <dgm:prSet>
        <dgm:style>
          <a:lnRef idx="1">
            <a:schemeClr val="accent5"/>
          </a:lnRef>
          <a:fillRef idx="2">
            <a:schemeClr val="accent5"/>
          </a:fillRef>
          <a:effectRef idx="1">
            <a:schemeClr val="accent5"/>
          </a:effectRef>
          <a:fontRef idx="minor">
            <a:schemeClr val="dk1"/>
          </a:fontRef>
        </dgm:style>
      </dgm:prSet>
      <dgm:spPr/>
      <dgm:t>
        <a:bodyPr/>
        <a:lstStyle/>
        <a:p>
          <a:pPr rtl="0" eaLnBrk="1" latinLnBrk="0" hangingPunct="1"/>
          <a:r>
            <a:rPr lang="el-GR" dirty="0"/>
            <a:t>Οι τρομοκρατικές επιθέσεις και οι πολιτικές αναταραχές στην Τουρκία μπορούν να χρησιμοποιηθούν από τον Πειραιά προκειμένου να αυξήσουν την αναγνωρισιμότητα του Πειραιά ως προορισμό για τουρισμό κρουαζιέρας.</a:t>
          </a:r>
        </a:p>
      </dgm:t>
    </dgm:pt>
    <dgm:pt modelId="{7E5F2D3A-9C1C-4386-B138-89597C8560A7}" type="parTrans" cxnId="{9FB379C5-8E1D-4AA4-BAC1-5A3B7E3FA7DE}">
      <dgm:prSet/>
      <dgm:spPr/>
      <dgm:t>
        <a:bodyPr/>
        <a:lstStyle/>
        <a:p>
          <a:endParaRPr lang="el-GR"/>
        </a:p>
      </dgm:t>
    </dgm:pt>
    <dgm:pt modelId="{F3A800CD-9FD0-41C4-A22C-28CD4E1465E7}" type="sibTrans" cxnId="{9FB379C5-8E1D-4AA4-BAC1-5A3B7E3FA7DE}">
      <dgm:prSet/>
      <dgm:spPr/>
      <dgm:t>
        <a:bodyPr/>
        <a:lstStyle/>
        <a:p>
          <a:endParaRPr lang="el-GR"/>
        </a:p>
      </dgm:t>
    </dgm:pt>
    <dgm:pt modelId="{49C6BD2D-685F-404B-92D6-E05AF3515216}">
      <dgm:prSet>
        <dgm:style>
          <a:lnRef idx="1">
            <a:schemeClr val="accent5"/>
          </a:lnRef>
          <a:fillRef idx="2">
            <a:schemeClr val="accent5"/>
          </a:fillRef>
          <a:effectRef idx="1">
            <a:schemeClr val="accent5"/>
          </a:effectRef>
          <a:fontRef idx="minor">
            <a:schemeClr val="dk1"/>
          </a:fontRef>
        </dgm:style>
      </dgm:prSet>
      <dgm:spPr/>
      <dgm:t>
        <a:bodyPr/>
        <a:lstStyle/>
        <a:p>
          <a:pPr rtl="0" eaLnBrk="1" latinLnBrk="0" hangingPunct="1"/>
          <a:r>
            <a:rPr lang="el-GR" dirty="0"/>
            <a:t>Το λιμάνι του Πειραιά έχει τη δυνατότητα και τη δυναμική να αποτελέσει σημαντικό τουριστικό προορισμό κρουαζιέρας λόγω της γεωγραφικής θέσης του και των εγκαταστάσεων και </a:t>
          </a:r>
          <a:r>
            <a:rPr lang="el-GR" dirty="0" err="1"/>
            <a:t>δυνατότητων</a:t>
          </a:r>
          <a:r>
            <a:rPr lang="el-GR" dirty="0"/>
            <a:t> του λιμανιού.</a:t>
          </a:r>
        </a:p>
      </dgm:t>
    </dgm:pt>
    <dgm:pt modelId="{871251EA-29CC-47E8-97E6-85602DCFD53B}" type="parTrans" cxnId="{0E743635-ECB9-45FB-BD4A-DED711949A01}">
      <dgm:prSet/>
      <dgm:spPr/>
      <dgm:t>
        <a:bodyPr/>
        <a:lstStyle/>
        <a:p>
          <a:endParaRPr lang="el-GR"/>
        </a:p>
      </dgm:t>
    </dgm:pt>
    <dgm:pt modelId="{4E0D2357-5B2B-4044-A026-D0BE0F8747B5}" type="sibTrans" cxnId="{0E743635-ECB9-45FB-BD4A-DED711949A01}">
      <dgm:prSet/>
      <dgm:spPr/>
      <dgm:t>
        <a:bodyPr/>
        <a:lstStyle/>
        <a:p>
          <a:endParaRPr lang="el-GR"/>
        </a:p>
      </dgm:t>
    </dgm:pt>
    <dgm:pt modelId="{AD5E3031-0C79-406F-8B9A-C9F3B586254F}">
      <dgm:prSet>
        <dgm:style>
          <a:lnRef idx="1">
            <a:schemeClr val="accent5"/>
          </a:lnRef>
          <a:fillRef idx="2">
            <a:schemeClr val="accent5"/>
          </a:fillRef>
          <a:effectRef idx="1">
            <a:schemeClr val="accent5"/>
          </a:effectRef>
          <a:fontRef idx="minor">
            <a:schemeClr val="dk1"/>
          </a:fontRef>
        </dgm:style>
      </dgm:prSet>
      <dgm:spPr/>
      <dgm:t>
        <a:bodyPr/>
        <a:lstStyle/>
        <a:p>
          <a:pPr rtl="0" eaLnBrk="1" latinLnBrk="0" hangingPunct="1"/>
          <a:r>
            <a:rPr lang="el-GR" dirty="0"/>
            <a:t>Αυτό οφείλεται αφενός στη γεωγραφική θέση του λιμανιού και αφετέρου στις εγκαταστάσεις και τις δυνατότητες του λιμανιού.</a:t>
          </a:r>
        </a:p>
      </dgm:t>
    </dgm:pt>
    <dgm:pt modelId="{EB492D58-131D-43F2-9DEC-049FAA408031}" type="parTrans" cxnId="{86706B23-BCF9-4E27-A91D-F27E9A0906DB}">
      <dgm:prSet/>
      <dgm:spPr/>
      <dgm:t>
        <a:bodyPr/>
        <a:lstStyle/>
        <a:p>
          <a:endParaRPr lang="el-GR"/>
        </a:p>
      </dgm:t>
    </dgm:pt>
    <dgm:pt modelId="{221762B3-8EDD-4BFE-8C36-BECCCCDE03FB}" type="sibTrans" cxnId="{86706B23-BCF9-4E27-A91D-F27E9A0906DB}">
      <dgm:prSet/>
      <dgm:spPr/>
      <dgm:t>
        <a:bodyPr/>
        <a:lstStyle/>
        <a:p>
          <a:endParaRPr lang="el-GR"/>
        </a:p>
      </dgm:t>
    </dgm:pt>
    <dgm:pt modelId="{92C49103-CEE4-40DF-BBE2-1C30C4F1D345}" type="pres">
      <dgm:prSet presAssocID="{E28984D8-36BE-4F08-8803-F55973AF8DCD}" presName="Name0" presStyleCnt="0">
        <dgm:presLayoutVars>
          <dgm:dir/>
          <dgm:resizeHandles val="exact"/>
        </dgm:presLayoutVars>
      </dgm:prSet>
      <dgm:spPr/>
      <dgm:t>
        <a:bodyPr/>
        <a:lstStyle/>
        <a:p>
          <a:endParaRPr lang="en-US"/>
        </a:p>
      </dgm:t>
    </dgm:pt>
    <dgm:pt modelId="{1E4B9977-3EEB-4C2B-9F28-55B88411CF86}" type="pres">
      <dgm:prSet presAssocID="{28AB498F-5D3C-4334-8A20-07FA4A4F5562}" presName="node" presStyleLbl="node1" presStyleIdx="0" presStyleCnt="4">
        <dgm:presLayoutVars>
          <dgm:bulletEnabled val="1"/>
        </dgm:presLayoutVars>
      </dgm:prSet>
      <dgm:spPr/>
      <dgm:t>
        <a:bodyPr/>
        <a:lstStyle/>
        <a:p>
          <a:endParaRPr lang="en-US"/>
        </a:p>
      </dgm:t>
    </dgm:pt>
    <dgm:pt modelId="{654614DD-E2D4-47A3-AF02-06CACAFEBC90}" type="pres">
      <dgm:prSet presAssocID="{2FD5F335-D096-472D-B84A-0ED7831DA39B}" presName="sibTrans" presStyleCnt="0"/>
      <dgm:spPr/>
    </dgm:pt>
    <dgm:pt modelId="{7238508D-4C2D-418D-B41E-88676EB2131D}" type="pres">
      <dgm:prSet presAssocID="{73E47FB0-C88E-4558-BA59-6D9D01EA2474}" presName="node" presStyleLbl="node1" presStyleIdx="1" presStyleCnt="4">
        <dgm:presLayoutVars>
          <dgm:bulletEnabled val="1"/>
        </dgm:presLayoutVars>
      </dgm:prSet>
      <dgm:spPr/>
      <dgm:t>
        <a:bodyPr/>
        <a:lstStyle/>
        <a:p>
          <a:endParaRPr lang="en-US"/>
        </a:p>
      </dgm:t>
    </dgm:pt>
    <dgm:pt modelId="{D68170F0-EF34-4567-8288-E80ADAD866D9}" type="pres">
      <dgm:prSet presAssocID="{F3A800CD-9FD0-41C4-A22C-28CD4E1465E7}" presName="sibTrans" presStyleCnt="0"/>
      <dgm:spPr/>
    </dgm:pt>
    <dgm:pt modelId="{EC4CF61C-0E03-48B1-BBF8-81AD8079BFBF}" type="pres">
      <dgm:prSet presAssocID="{49C6BD2D-685F-404B-92D6-E05AF3515216}" presName="node" presStyleLbl="node1" presStyleIdx="2" presStyleCnt="4">
        <dgm:presLayoutVars>
          <dgm:bulletEnabled val="1"/>
        </dgm:presLayoutVars>
      </dgm:prSet>
      <dgm:spPr/>
      <dgm:t>
        <a:bodyPr/>
        <a:lstStyle/>
        <a:p>
          <a:endParaRPr lang="en-US"/>
        </a:p>
      </dgm:t>
    </dgm:pt>
    <dgm:pt modelId="{2A0059A0-DD39-47BF-B4EB-86E110827A59}" type="pres">
      <dgm:prSet presAssocID="{4E0D2357-5B2B-4044-A026-D0BE0F8747B5}" presName="sibTrans" presStyleCnt="0"/>
      <dgm:spPr/>
    </dgm:pt>
    <dgm:pt modelId="{CA96A5DF-640C-4D93-9C00-AD7F28E0F512}" type="pres">
      <dgm:prSet presAssocID="{AD5E3031-0C79-406F-8B9A-C9F3B586254F}" presName="node" presStyleLbl="node1" presStyleIdx="3" presStyleCnt="4">
        <dgm:presLayoutVars>
          <dgm:bulletEnabled val="1"/>
        </dgm:presLayoutVars>
      </dgm:prSet>
      <dgm:spPr/>
      <dgm:t>
        <a:bodyPr/>
        <a:lstStyle/>
        <a:p>
          <a:endParaRPr lang="en-US"/>
        </a:p>
      </dgm:t>
    </dgm:pt>
  </dgm:ptLst>
  <dgm:cxnLst>
    <dgm:cxn modelId="{48C594EE-0F26-4253-A8F4-A7E113925DC4}" type="presOf" srcId="{73E47FB0-C88E-4558-BA59-6D9D01EA2474}" destId="{7238508D-4C2D-418D-B41E-88676EB2131D}" srcOrd="0" destOrd="0" presId="urn:microsoft.com/office/officeart/2005/8/layout/hList6"/>
    <dgm:cxn modelId="{0E743635-ECB9-45FB-BD4A-DED711949A01}" srcId="{E28984D8-36BE-4F08-8803-F55973AF8DCD}" destId="{49C6BD2D-685F-404B-92D6-E05AF3515216}" srcOrd="2" destOrd="0" parTransId="{871251EA-29CC-47E8-97E6-85602DCFD53B}" sibTransId="{4E0D2357-5B2B-4044-A026-D0BE0F8747B5}"/>
    <dgm:cxn modelId="{ED5EAD2D-3E3D-4F17-8A2D-B6F1907CC8F8}" type="presOf" srcId="{AD5E3031-0C79-406F-8B9A-C9F3B586254F}" destId="{CA96A5DF-640C-4D93-9C00-AD7F28E0F512}" srcOrd="0" destOrd="0" presId="urn:microsoft.com/office/officeart/2005/8/layout/hList6"/>
    <dgm:cxn modelId="{145B5ABD-51FA-4234-8ACE-F2429E46B7B2}" type="presOf" srcId="{49C6BD2D-685F-404B-92D6-E05AF3515216}" destId="{EC4CF61C-0E03-48B1-BBF8-81AD8079BFBF}" srcOrd="0" destOrd="0" presId="urn:microsoft.com/office/officeart/2005/8/layout/hList6"/>
    <dgm:cxn modelId="{F5095D1B-BA07-4EDA-B692-F2A5D078E572}" type="presOf" srcId="{E28984D8-36BE-4F08-8803-F55973AF8DCD}" destId="{92C49103-CEE4-40DF-BBE2-1C30C4F1D345}" srcOrd="0" destOrd="0" presId="urn:microsoft.com/office/officeart/2005/8/layout/hList6"/>
    <dgm:cxn modelId="{A0DF21E2-0736-4D23-A82A-532622AE6890}" srcId="{E28984D8-36BE-4F08-8803-F55973AF8DCD}" destId="{28AB498F-5D3C-4334-8A20-07FA4A4F5562}" srcOrd="0" destOrd="0" parTransId="{50F0261E-2BDF-4BB9-957E-C68FCDFAA9E3}" sibTransId="{2FD5F335-D096-472D-B84A-0ED7831DA39B}"/>
    <dgm:cxn modelId="{86706B23-BCF9-4E27-A91D-F27E9A0906DB}" srcId="{E28984D8-36BE-4F08-8803-F55973AF8DCD}" destId="{AD5E3031-0C79-406F-8B9A-C9F3B586254F}" srcOrd="3" destOrd="0" parTransId="{EB492D58-131D-43F2-9DEC-049FAA408031}" sibTransId="{221762B3-8EDD-4BFE-8C36-BECCCCDE03FB}"/>
    <dgm:cxn modelId="{ADA4B88B-223C-435F-8B95-026B802F5A4D}" type="presOf" srcId="{28AB498F-5D3C-4334-8A20-07FA4A4F5562}" destId="{1E4B9977-3EEB-4C2B-9F28-55B88411CF86}" srcOrd="0" destOrd="0" presId="urn:microsoft.com/office/officeart/2005/8/layout/hList6"/>
    <dgm:cxn modelId="{9FB379C5-8E1D-4AA4-BAC1-5A3B7E3FA7DE}" srcId="{E28984D8-36BE-4F08-8803-F55973AF8DCD}" destId="{73E47FB0-C88E-4558-BA59-6D9D01EA2474}" srcOrd="1" destOrd="0" parTransId="{7E5F2D3A-9C1C-4386-B138-89597C8560A7}" sibTransId="{F3A800CD-9FD0-41C4-A22C-28CD4E1465E7}"/>
    <dgm:cxn modelId="{4D47B89A-F245-4DE5-AADC-E4AFFAFE6225}" type="presParOf" srcId="{92C49103-CEE4-40DF-BBE2-1C30C4F1D345}" destId="{1E4B9977-3EEB-4C2B-9F28-55B88411CF86}" srcOrd="0" destOrd="0" presId="urn:microsoft.com/office/officeart/2005/8/layout/hList6"/>
    <dgm:cxn modelId="{29EACE4D-D15B-4D89-8B5C-E065641EF047}" type="presParOf" srcId="{92C49103-CEE4-40DF-BBE2-1C30C4F1D345}" destId="{654614DD-E2D4-47A3-AF02-06CACAFEBC90}" srcOrd="1" destOrd="0" presId="urn:microsoft.com/office/officeart/2005/8/layout/hList6"/>
    <dgm:cxn modelId="{06F1E8B7-6BB2-467A-ACF7-95A83B371DFA}" type="presParOf" srcId="{92C49103-CEE4-40DF-BBE2-1C30C4F1D345}" destId="{7238508D-4C2D-418D-B41E-88676EB2131D}" srcOrd="2" destOrd="0" presId="urn:microsoft.com/office/officeart/2005/8/layout/hList6"/>
    <dgm:cxn modelId="{76E63A9D-3DCC-4E4D-A2F1-0956068BA148}" type="presParOf" srcId="{92C49103-CEE4-40DF-BBE2-1C30C4F1D345}" destId="{D68170F0-EF34-4567-8288-E80ADAD866D9}" srcOrd="3" destOrd="0" presId="urn:microsoft.com/office/officeart/2005/8/layout/hList6"/>
    <dgm:cxn modelId="{15DF086B-4ABE-44E7-89C6-F88BDFDE5E5A}" type="presParOf" srcId="{92C49103-CEE4-40DF-BBE2-1C30C4F1D345}" destId="{EC4CF61C-0E03-48B1-BBF8-81AD8079BFBF}" srcOrd="4" destOrd="0" presId="urn:microsoft.com/office/officeart/2005/8/layout/hList6"/>
    <dgm:cxn modelId="{5BB2F8E6-24F7-41C4-9356-F62E12530385}" type="presParOf" srcId="{92C49103-CEE4-40DF-BBE2-1C30C4F1D345}" destId="{2A0059A0-DD39-47BF-B4EB-86E110827A59}" srcOrd="5" destOrd="0" presId="urn:microsoft.com/office/officeart/2005/8/layout/hList6"/>
    <dgm:cxn modelId="{84B1E8B3-0827-49A2-8E8E-43AD0870EF74}" type="presParOf" srcId="{92C49103-CEE4-40DF-BBE2-1C30C4F1D345}" destId="{CA96A5DF-640C-4D93-9C00-AD7F28E0F512}"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19E028C6-774B-43A6-809F-FAB945D25AFB}" type="doc">
      <dgm:prSet loTypeId="urn:microsoft.com/office/officeart/2005/8/layout/hList7#1" loCatId="list" qsTypeId="urn:microsoft.com/office/officeart/2005/8/quickstyle/simple1#10" qsCatId="simple" csTypeId="urn:microsoft.com/office/officeart/2005/8/colors/accent1_2#10" csCatId="accent1" phldr="1"/>
      <dgm:spPr/>
    </dgm:pt>
    <dgm:pt modelId="{9CCFB151-1858-47C7-A948-991516E5AD3B}">
      <dgm:prSet phldrT="[Κείμενο]" custT="1"/>
      <dgm:spPr/>
      <dgm:t>
        <a:bodyPr/>
        <a:lstStyle/>
        <a:p>
          <a:r>
            <a:rPr lang="el-GR" sz="1800" dirty="0"/>
            <a:t>Το λιμάνι του Πειραιά βρίσκεται στη Μεσόγειο, η οποία αποτελεί τόπο προορισμού για κρουαζιέρα, μετά την </a:t>
          </a:r>
          <a:r>
            <a:rPr lang="el-GR" sz="1800" dirty="0" smtClean="0"/>
            <a:t>Καραϊβική και μπορεί να συνδεθεί και με άλλες μορφές θαλάσσιου τουρισμού όπως το </a:t>
          </a:r>
          <a:r>
            <a:rPr lang="en-US" sz="1800" dirty="0" smtClean="0"/>
            <a:t>Yachting </a:t>
          </a:r>
          <a:r>
            <a:rPr lang="el-GR" sz="1800" dirty="0" smtClean="0"/>
            <a:t>αλλά και τον αθλητικό τουρισμό αναψυχής</a:t>
          </a:r>
          <a:endParaRPr lang="el-GR" sz="1800" dirty="0"/>
        </a:p>
      </dgm:t>
    </dgm:pt>
    <dgm:pt modelId="{AF112192-0DC7-4FCA-9E03-CA482D2A2E7F}" type="parTrans" cxnId="{3C34055C-21B9-40D9-8B49-A967CE503717}">
      <dgm:prSet/>
      <dgm:spPr/>
      <dgm:t>
        <a:bodyPr/>
        <a:lstStyle/>
        <a:p>
          <a:endParaRPr lang="el-GR"/>
        </a:p>
      </dgm:t>
    </dgm:pt>
    <dgm:pt modelId="{90855293-7A63-41CE-9B8F-89FC326F163D}" type="sibTrans" cxnId="{3C34055C-21B9-40D9-8B49-A967CE503717}">
      <dgm:prSet/>
      <dgm:spPr/>
      <dgm:t>
        <a:bodyPr/>
        <a:lstStyle/>
        <a:p>
          <a:endParaRPr lang="el-GR"/>
        </a:p>
      </dgm:t>
    </dgm:pt>
    <dgm:pt modelId="{99EF6D26-73B6-4EFF-8818-A17E2E39CB2E}">
      <dgm:prSet phldrT="[Κείμενο]" custT="1"/>
      <dgm:spPr/>
      <dgm:t>
        <a:bodyPr/>
        <a:lstStyle/>
        <a:p>
          <a:r>
            <a:rPr lang="el-GR" sz="1800" dirty="0"/>
            <a:t>Ειδικά η Ελλάδα αποτελεί σημαντικό τουριστικό προορισμό λόγω του κλίματος που </a:t>
          </a:r>
          <a:r>
            <a:rPr lang="el-GR" sz="1800" dirty="0" smtClean="0"/>
            <a:t>έχει , άρα μπορεί να επεκταθεί η τουριστική περίοδος, </a:t>
          </a:r>
          <a:r>
            <a:rPr lang="el-GR" sz="1800" dirty="0"/>
            <a:t>της γαστρονομίας, του πολιτισμού, των δυνατοτήτων διασκέδασης</a:t>
          </a:r>
          <a:r>
            <a:rPr lang="el-GR" sz="1500" dirty="0"/>
            <a:t>. </a:t>
          </a:r>
        </a:p>
      </dgm:t>
    </dgm:pt>
    <dgm:pt modelId="{A0E50A96-4B86-4F63-A2EA-E2FC319CF834}" type="parTrans" cxnId="{06E198A6-9844-4CE1-91CC-A82EF1B53132}">
      <dgm:prSet/>
      <dgm:spPr/>
      <dgm:t>
        <a:bodyPr/>
        <a:lstStyle/>
        <a:p>
          <a:endParaRPr lang="el-GR"/>
        </a:p>
      </dgm:t>
    </dgm:pt>
    <dgm:pt modelId="{B364E28E-9DAB-4935-9E52-358C0C570436}" type="sibTrans" cxnId="{06E198A6-9844-4CE1-91CC-A82EF1B53132}">
      <dgm:prSet/>
      <dgm:spPr/>
      <dgm:t>
        <a:bodyPr/>
        <a:lstStyle/>
        <a:p>
          <a:endParaRPr lang="el-GR"/>
        </a:p>
      </dgm:t>
    </dgm:pt>
    <dgm:pt modelId="{29B4FEDD-4F1F-4F60-BF77-4128A3738C54}">
      <dgm:prSet phldrT="[Κείμενο]" custT="1"/>
      <dgm:spPr/>
      <dgm:t>
        <a:bodyPr/>
        <a:lstStyle/>
        <a:p>
          <a:r>
            <a:rPr lang="el-GR" sz="1800" dirty="0"/>
            <a:t>Σε αυτό το πλαίσιο, επίσης, το λιμάνι του Πειραιά μπορεί να αποτελέσει σημαντικό τουριστικό προορισμό κρουαζιέρας, λόγω των συνδέσεών του με τα νησιά της </a:t>
          </a:r>
          <a:r>
            <a:rPr lang="el-GR" sz="1800" dirty="0" smtClean="0"/>
            <a:t>Ελλάδας, </a:t>
          </a:r>
          <a:r>
            <a:rPr lang="el-GR" sz="1800" dirty="0"/>
            <a:t>αλλά και με άλλες χώρες της Μεσογείου</a:t>
          </a:r>
          <a:r>
            <a:rPr lang="el-GR" sz="1500" dirty="0"/>
            <a:t>.</a:t>
          </a:r>
        </a:p>
      </dgm:t>
    </dgm:pt>
    <dgm:pt modelId="{DBC02E89-97EA-4190-90E4-79EA162811CC}" type="parTrans" cxnId="{76841364-3441-40F6-8232-947FBE99E729}">
      <dgm:prSet/>
      <dgm:spPr/>
      <dgm:t>
        <a:bodyPr/>
        <a:lstStyle/>
        <a:p>
          <a:endParaRPr lang="el-GR"/>
        </a:p>
      </dgm:t>
    </dgm:pt>
    <dgm:pt modelId="{1E8140B9-A531-4F02-B141-03FF251ECF6F}" type="sibTrans" cxnId="{76841364-3441-40F6-8232-947FBE99E729}">
      <dgm:prSet/>
      <dgm:spPr/>
      <dgm:t>
        <a:bodyPr/>
        <a:lstStyle/>
        <a:p>
          <a:endParaRPr lang="el-GR"/>
        </a:p>
      </dgm:t>
    </dgm:pt>
    <dgm:pt modelId="{C107B0A3-1C0F-4C56-AC57-D1CEFBFCB67C}" type="pres">
      <dgm:prSet presAssocID="{19E028C6-774B-43A6-809F-FAB945D25AFB}" presName="Name0" presStyleCnt="0">
        <dgm:presLayoutVars>
          <dgm:dir/>
          <dgm:resizeHandles val="exact"/>
        </dgm:presLayoutVars>
      </dgm:prSet>
      <dgm:spPr/>
    </dgm:pt>
    <dgm:pt modelId="{ECFC7AA7-CE50-4FE1-88DD-535A3251B65A}" type="pres">
      <dgm:prSet presAssocID="{19E028C6-774B-43A6-809F-FAB945D25AFB}" presName="fgShape" presStyleLbl="fgShp" presStyleIdx="0" presStyleCnt="1" custLinFactNeighborX="-1238" custLinFactNeighborY="49795">
        <dgm:style>
          <a:lnRef idx="1">
            <a:schemeClr val="accent5"/>
          </a:lnRef>
          <a:fillRef idx="2">
            <a:schemeClr val="accent5"/>
          </a:fillRef>
          <a:effectRef idx="1">
            <a:schemeClr val="accent5"/>
          </a:effectRef>
          <a:fontRef idx="minor">
            <a:schemeClr val="dk1"/>
          </a:fontRef>
        </dgm:style>
      </dgm:prSet>
      <dgm:spPr/>
    </dgm:pt>
    <dgm:pt modelId="{B6608FAB-6887-4881-ACBD-CCE0F07F3DB9}" type="pres">
      <dgm:prSet presAssocID="{19E028C6-774B-43A6-809F-FAB945D25AFB}" presName="linComp" presStyleCnt="0"/>
      <dgm:spPr/>
    </dgm:pt>
    <dgm:pt modelId="{E1F62F44-2010-454B-BCD9-CBC947C03E97}" type="pres">
      <dgm:prSet presAssocID="{9CCFB151-1858-47C7-A948-991516E5AD3B}" presName="compNode" presStyleCnt="0"/>
      <dgm:spPr/>
    </dgm:pt>
    <dgm:pt modelId="{44D6EB9F-CF2E-4383-9396-F8F76F493E94}" type="pres">
      <dgm:prSet presAssocID="{9CCFB151-1858-47C7-A948-991516E5AD3B}" presName="bkgdShape" presStyleLbl="node1" presStyleIdx="0" presStyleCnt="3" custLinFactNeighborX="-2093" custLinFactNeighborY="309"/>
      <dgm:spPr/>
      <dgm:t>
        <a:bodyPr/>
        <a:lstStyle/>
        <a:p>
          <a:endParaRPr lang="en-US"/>
        </a:p>
      </dgm:t>
    </dgm:pt>
    <dgm:pt modelId="{648D0E67-8B28-4E75-A989-15A6A8813F51}" type="pres">
      <dgm:prSet presAssocID="{9CCFB151-1858-47C7-A948-991516E5AD3B}" presName="nodeTx" presStyleLbl="node1" presStyleIdx="0" presStyleCnt="3">
        <dgm:presLayoutVars>
          <dgm:bulletEnabled val="1"/>
        </dgm:presLayoutVars>
      </dgm:prSet>
      <dgm:spPr/>
      <dgm:t>
        <a:bodyPr/>
        <a:lstStyle/>
        <a:p>
          <a:endParaRPr lang="en-US"/>
        </a:p>
      </dgm:t>
    </dgm:pt>
    <dgm:pt modelId="{977126DE-B4E9-4AF1-92BC-4898D9AA08B7}" type="pres">
      <dgm:prSet presAssocID="{9CCFB151-1858-47C7-A948-991516E5AD3B}" presName="invisiNode" presStyleLbl="node1" presStyleIdx="0" presStyleCnt="3"/>
      <dgm:spPr/>
    </dgm:pt>
    <dgm:pt modelId="{44D22D39-ED48-4962-9E2D-67492F6E9BAB}" type="pres">
      <dgm:prSet presAssocID="{9CCFB151-1858-47C7-A948-991516E5AD3B}" presName="imagNode" presStyleLbl="fgImgPlace1" presStyleIdx="0" presStyleCnt="3" custLinFactX="100000" custLinFactY="-38111" custLinFactNeighborX="160464" custLinFactNeighborY="-100000"/>
      <dgm:spPr>
        <a:solidFill>
          <a:schemeClr val="accent1">
            <a:lumMod val="75000"/>
          </a:schemeClr>
        </a:solidFill>
      </dgm:spPr>
    </dgm:pt>
    <dgm:pt modelId="{2C3F626B-82D3-4F04-B5B6-D63350F163F4}" type="pres">
      <dgm:prSet presAssocID="{90855293-7A63-41CE-9B8F-89FC326F163D}" presName="sibTrans" presStyleLbl="sibTrans2D1" presStyleIdx="0" presStyleCnt="0"/>
      <dgm:spPr/>
      <dgm:t>
        <a:bodyPr/>
        <a:lstStyle/>
        <a:p>
          <a:endParaRPr lang="en-US"/>
        </a:p>
      </dgm:t>
    </dgm:pt>
    <dgm:pt modelId="{82137C72-427C-483A-B042-4D67B5F9C421}" type="pres">
      <dgm:prSet presAssocID="{99EF6D26-73B6-4EFF-8818-A17E2E39CB2E}" presName="compNode" presStyleCnt="0"/>
      <dgm:spPr/>
    </dgm:pt>
    <dgm:pt modelId="{19B8C654-80C2-43B1-9444-43CE0CE8D404}" type="pres">
      <dgm:prSet presAssocID="{99EF6D26-73B6-4EFF-8818-A17E2E39CB2E}" presName="bkgdShape" presStyleLbl="node1" presStyleIdx="1" presStyleCnt="3"/>
      <dgm:spPr/>
      <dgm:t>
        <a:bodyPr/>
        <a:lstStyle/>
        <a:p>
          <a:endParaRPr lang="en-US"/>
        </a:p>
      </dgm:t>
    </dgm:pt>
    <dgm:pt modelId="{96C05FE7-1E5D-4BD5-9B33-E338CF6D84B3}" type="pres">
      <dgm:prSet presAssocID="{99EF6D26-73B6-4EFF-8818-A17E2E39CB2E}" presName="nodeTx" presStyleLbl="node1" presStyleIdx="1" presStyleCnt="3">
        <dgm:presLayoutVars>
          <dgm:bulletEnabled val="1"/>
        </dgm:presLayoutVars>
      </dgm:prSet>
      <dgm:spPr/>
      <dgm:t>
        <a:bodyPr/>
        <a:lstStyle/>
        <a:p>
          <a:endParaRPr lang="en-US"/>
        </a:p>
      </dgm:t>
    </dgm:pt>
    <dgm:pt modelId="{A04EA344-25EA-496F-81C4-718D89E11DD9}" type="pres">
      <dgm:prSet presAssocID="{99EF6D26-73B6-4EFF-8818-A17E2E39CB2E}" presName="invisiNode" presStyleLbl="node1" presStyleIdx="1" presStyleCnt="3"/>
      <dgm:spPr/>
    </dgm:pt>
    <dgm:pt modelId="{50A27787-32CA-4360-8D7D-CB41FCA02763}" type="pres">
      <dgm:prSet presAssocID="{99EF6D26-73B6-4EFF-8818-A17E2E39CB2E}" presName="imagNode" presStyleLbl="fgImgPlace1" presStyleIdx="1" presStyleCnt="3" custScaleX="58332" custScaleY="49301" custLinFactX="-52942" custLinFactNeighborX="-100000" custLinFactNeighborY="-16859"/>
      <dgm:spPr>
        <a:prstGeom prst="leftArrow">
          <a:avLst/>
        </a:prstGeom>
        <a:solidFill>
          <a:schemeClr val="accent6">
            <a:lumMod val="40000"/>
            <a:lumOff val="60000"/>
          </a:schemeClr>
        </a:solidFill>
      </dgm:spPr>
      <dgm:t>
        <a:bodyPr/>
        <a:lstStyle/>
        <a:p>
          <a:endParaRPr lang="en-US"/>
        </a:p>
      </dgm:t>
    </dgm:pt>
    <dgm:pt modelId="{16797D2D-D8E8-49F0-9695-EEB06ADF5318}" type="pres">
      <dgm:prSet presAssocID="{B364E28E-9DAB-4935-9E52-358C0C570436}" presName="sibTrans" presStyleLbl="sibTrans2D1" presStyleIdx="0" presStyleCnt="0"/>
      <dgm:spPr/>
      <dgm:t>
        <a:bodyPr/>
        <a:lstStyle/>
        <a:p>
          <a:endParaRPr lang="en-US"/>
        </a:p>
      </dgm:t>
    </dgm:pt>
    <dgm:pt modelId="{E62C2E34-172D-45AD-880D-97C97BD7DEC4}" type="pres">
      <dgm:prSet presAssocID="{29B4FEDD-4F1F-4F60-BF77-4128A3738C54}" presName="compNode" presStyleCnt="0"/>
      <dgm:spPr/>
    </dgm:pt>
    <dgm:pt modelId="{D43B62C4-A607-48FD-9749-CB7E8C8EF2D6}" type="pres">
      <dgm:prSet presAssocID="{29B4FEDD-4F1F-4F60-BF77-4128A3738C54}" presName="bkgdShape" presStyleLbl="node1" presStyleIdx="2" presStyleCnt="3"/>
      <dgm:spPr/>
      <dgm:t>
        <a:bodyPr/>
        <a:lstStyle/>
        <a:p>
          <a:endParaRPr lang="en-US"/>
        </a:p>
      </dgm:t>
    </dgm:pt>
    <dgm:pt modelId="{287AAC66-4CFF-4216-BF5C-39248E4A0576}" type="pres">
      <dgm:prSet presAssocID="{29B4FEDD-4F1F-4F60-BF77-4128A3738C54}" presName="nodeTx" presStyleLbl="node1" presStyleIdx="2" presStyleCnt="3">
        <dgm:presLayoutVars>
          <dgm:bulletEnabled val="1"/>
        </dgm:presLayoutVars>
      </dgm:prSet>
      <dgm:spPr/>
      <dgm:t>
        <a:bodyPr/>
        <a:lstStyle/>
        <a:p>
          <a:endParaRPr lang="en-US"/>
        </a:p>
      </dgm:t>
    </dgm:pt>
    <dgm:pt modelId="{6C9209AD-20A4-42B6-A9F8-1CC2E523E2B5}" type="pres">
      <dgm:prSet presAssocID="{29B4FEDD-4F1F-4F60-BF77-4128A3738C54}" presName="invisiNode" presStyleLbl="node1" presStyleIdx="2" presStyleCnt="3"/>
      <dgm:spPr/>
    </dgm:pt>
    <dgm:pt modelId="{AB89A3F0-079A-4CBB-A3B7-8695C598180C}" type="pres">
      <dgm:prSet presAssocID="{29B4FEDD-4F1F-4F60-BF77-4128A3738C54}" presName="imagNode" presStyleLbl="fgImgPlace1" presStyleIdx="2" presStyleCnt="3" custScaleX="54152" custScaleY="54118" custLinFactX="-38110" custLinFactNeighborX="-100000" custLinFactNeighborY="-18341"/>
      <dgm:spPr>
        <a:prstGeom prst="rightArrow">
          <a:avLst/>
        </a:prstGeom>
        <a:solidFill>
          <a:schemeClr val="accent6">
            <a:lumMod val="40000"/>
            <a:lumOff val="60000"/>
          </a:schemeClr>
        </a:solidFill>
      </dgm:spPr>
    </dgm:pt>
  </dgm:ptLst>
  <dgm:cxnLst>
    <dgm:cxn modelId="{A903ECD6-E8B2-43DA-B203-8B65BC6CD285}" type="presOf" srcId="{9CCFB151-1858-47C7-A948-991516E5AD3B}" destId="{648D0E67-8B28-4E75-A989-15A6A8813F51}" srcOrd="1" destOrd="0" presId="urn:microsoft.com/office/officeart/2005/8/layout/hList7#1"/>
    <dgm:cxn modelId="{3C34055C-21B9-40D9-8B49-A967CE503717}" srcId="{19E028C6-774B-43A6-809F-FAB945D25AFB}" destId="{9CCFB151-1858-47C7-A948-991516E5AD3B}" srcOrd="0" destOrd="0" parTransId="{AF112192-0DC7-4FCA-9E03-CA482D2A2E7F}" sibTransId="{90855293-7A63-41CE-9B8F-89FC326F163D}"/>
    <dgm:cxn modelId="{7634CA0B-40F0-4A00-9503-6AEB34BC2FAB}" type="presOf" srcId="{B364E28E-9DAB-4935-9E52-358C0C570436}" destId="{16797D2D-D8E8-49F0-9695-EEB06ADF5318}" srcOrd="0" destOrd="0" presId="urn:microsoft.com/office/officeart/2005/8/layout/hList7#1"/>
    <dgm:cxn modelId="{76841364-3441-40F6-8232-947FBE99E729}" srcId="{19E028C6-774B-43A6-809F-FAB945D25AFB}" destId="{29B4FEDD-4F1F-4F60-BF77-4128A3738C54}" srcOrd="2" destOrd="0" parTransId="{DBC02E89-97EA-4190-90E4-79EA162811CC}" sibTransId="{1E8140B9-A531-4F02-B141-03FF251ECF6F}"/>
    <dgm:cxn modelId="{D9E00F47-206C-4001-8091-A602C7A06D08}" type="presOf" srcId="{29B4FEDD-4F1F-4F60-BF77-4128A3738C54}" destId="{D43B62C4-A607-48FD-9749-CB7E8C8EF2D6}" srcOrd="0" destOrd="0" presId="urn:microsoft.com/office/officeart/2005/8/layout/hList7#1"/>
    <dgm:cxn modelId="{ED563600-67BD-4C05-93DE-F768CC1F3F50}" type="presOf" srcId="{99EF6D26-73B6-4EFF-8818-A17E2E39CB2E}" destId="{96C05FE7-1E5D-4BD5-9B33-E338CF6D84B3}" srcOrd="1" destOrd="0" presId="urn:microsoft.com/office/officeart/2005/8/layout/hList7#1"/>
    <dgm:cxn modelId="{1E66583C-DDCD-44D9-95D2-67152ED4B6DE}" type="presOf" srcId="{19E028C6-774B-43A6-809F-FAB945D25AFB}" destId="{C107B0A3-1C0F-4C56-AC57-D1CEFBFCB67C}" srcOrd="0" destOrd="0" presId="urn:microsoft.com/office/officeart/2005/8/layout/hList7#1"/>
    <dgm:cxn modelId="{198F7874-3A00-4B61-B984-96A70A3F18C9}" type="presOf" srcId="{90855293-7A63-41CE-9B8F-89FC326F163D}" destId="{2C3F626B-82D3-4F04-B5B6-D63350F163F4}" srcOrd="0" destOrd="0" presId="urn:microsoft.com/office/officeart/2005/8/layout/hList7#1"/>
    <dgm:cxn modelId="{06E198A6-9844-4CE1-91CC-A82EF1B53132}" srcId="{19E028C6-774B-43A6-809F-FAB945D25AFB}" destId="{99EF6D26-73B6-4EFF-8818-A17E2E39CB2E}" srcOrd="1" destOrd="0" parTransId="{A0E50A96-4B86-4F63-A2EA-E2FC319CF834}" sibTransId="{B364E28E-9DAB-4935-9E52-358C0C570436}"/>
    <dgm:cxn modelId="{C68C34A1-3472-4883-ACD9-EB130542CA12}" type="presOf" srcId="{99EF6D26-73B6-4EFF-8818-A17E2E39CB2E}" destId="{19B8C654-80C2-43B1-9444-43CE0CE8D404}" srcOrd="0" destOrd="0" presId="urn:microsoft.com/office/officeart/2005/8/layout/hList7#1"/>
    <dgm:cxn modelId="{57DC1D07-839F-4CD4-90C2-2D07B153D1E0}" type="presOf" srcId="{9CCFB151-1858-47C7-A948-991516E5AD3B}" destId="{44D6EB9F-CF2E-4383-9396-F8F76F493E94}" srcOrd="0" destOrd="0" presId="urn:microsoft.com/office/officeart/2005/8/layout/hList7#1"/>
    <dgm:cxn modelId="{E31B4270-1A8F-48FD-9DA6-5B61B5EC233C}" type="presOf" srcId="{29B4FEDD-4F1F-4F60-BF77-4128A3738C54}" destId="{287AAC66-4CFF-4216-BF5C-39248E4A0576}" srcOrd="1" destOrd="0" presId="urn:microsoft.com/office/officeart/2005/8/layout/hList7#1"/>
    <dgm:cxn modelId="{5F357B2A-BD7A-4783-A65C-198B90C57627}" type="presParOf" srcId="{C107B0A3-1C0F-4C56-AC57-D1CEFBFCB67C}" destId="{ECFC7AA7-CE50-4FE1-88DD-535A3251B65A}" srcOrd="0" destOrd="0" presId="urn:microsoft.com/office/officeart/2005/8/layout/hList7#1"/>
    <dgm:cxn modelId="{2A59254A-8DD7-4544-BC61-352D1E21C7B0}" type="presParOf" srcId="{C107B0A3-1C0F-4C56-AC57-D1CEFBFCB67C}" destId="{B6608FAB-6887-4881-ACBD-CCE0F07F3DB9}" srcOrd="1" destOrd="0" presId="urn:microsoft.com/office/officeart/2005/8/layout/hList7#1"/>
    <dgm:cxn modelId="{923A24A6-3050-4C4C-9BD2-CE151E52D86F}" type="presParOf" srcId="{B6608FAB-6887-4881-ACBD-CCE0F07F3DB9}" destId="{E1F62F44-2010-454B-BCD9-CBC947C03E97}" srcOrd="0" destOrd="0" presId="urn:microsoft.com/office/officeart/2005/8/layout/hList7#1"/>
    <dgm:cxn modelId="{620827AC-BABA-4150-8D96-DA1174215F29}" type="presParOf" srcId="{E1F62F44-2010-454B-BCD9-CBC947C03E97}" destId="{44D6EB9F-CF2E-4383-9396-F8F76F493E94}" srcOrd="0" destOrd="0" presId="urn:microsoft.com/office/officeart/2005/8/layout/hList7#1"/>
    <dgm:cxn modelId="{0185348F-20BA-4A16-8294-90984B57BFAF}" type="presParOf" srcId="{E1F62F44-2010-454B-BCD9-CBC947C03E97}" destId="{648D0E67-8B28-4E75-A989-15A6A8813F51}" srcOrd="1" destOrd="0" presId="urn:microsoft.com/office/officeart/2005/8/layout/hList7#1"/>
    <dgm:cxn modelId="{E8CBA13D-57F0-4ABF-AD65-BE7FA8D757AB}" type="presParOf" srcId="{E1F62F44-2010-454B-BCD9-CBC947C03E97}" destId="{977126DE-B4E9-4AF1-92BC-4898D9AA08B7}" srcOrd="2" destOrd="0" presId="urn:microsoft.com/office/officeart/2005/8/layout/hList7#1"/>
    <dgm:cxn modelId="{C6F83BE7-3D28-4460-9C72-81C668BBDC2F}" type="presParOf" srcId="{E1F62F44-2010-454B-BCD9-CBC947C03E97}" destId="{44D22D39-ED48-4962-9E2D-67492F6E9BAB}" srcOrd="3" destOrd="0" presId="urn:microsoft.com/office/officeart/2005/8/layout/hList7#1"/>
    <dgm:cxn modelId="{A484A203-23BB-42D2-9015-84C0C4495B1A}" type="presParOf" srcId="{B6608FAB-6887-4881-ACBD-CCE0F07F3DB9}" destId="{2C3F626B-82D3-4F04-B5B6-D63350F163F4}" srcOrd="1" destOrd="0" presId="urn:microsoft.com/office/officeart/2005/8/layout/hList7#1"/>
    <dgm:cxn modelId="{51D24D56-7C59-47CF-9344-83A522FF3E0C}" type="presParOf" srcId="{B6608FAB-6887-4881-ACBD-CCE0F07F3DB9}" destId="{82137C72-427C-483A-B042-4D67B5F9C421}" srcOrd="2" destOrd="0" presId="urn:microsoft.com/office/officeart/2005/8/layout/hList7#1"/>
    <dgm:cxn modelId="{F7C633EA-7419-45CA-92B7-F53F7C80CCA7}" type="presParOf" srcId="{82137C72-427C-483A-B042-4D67B5F9C421}" destId="{19B8C654-80C2-43B1-9444-43CE0CE8D404}" srcOrd="0" destOrd="0" presId="urn:microsoft.com/office/officeart/2005/8/layout/hList7#1"/>
    <dgm:cxn modelId="{81154FB0-2DA6-4592-A83B-8D866207167F}" type="presParOf" srcId="{82137C72-427C-483A-B042-4D67B5F9C421}" destId="{96C05FE7-1E5D-4BD5-9B33-E338CF6D84B3}" srcOrd="1" destOrd="0" presId="urn:microsoft.com/office/officeart/2005/8/layout/hList7#1"/>
    <dgm:cxn modelId="{23981466-B022-4DFD-A833-D0A372E3C643}" type="presParOf" srcId="{82137C72-427C-483A-B042-4D67B5F9C421}" destId="{A04EA344-25EA-496F-81C4-718D89E11DD9}" srcOrd="2" destOrd="0" presId="urn:microsoft.com/office/officeart/2005/8/layout/hList7#1"/>
    <dgm:cxn modelId="{70B89158-60E4-400F-9DF0-182C022B2973}" type="presParOf" srcId="{82137C72-427C-483A-B042-4D67B5F9C421}" destId="{50A27787-32CA-4360-8D7D-CB41FCA02763}" srcOrd="3" destOrd="0" presId="urn:microsoft.com/office/officeart/2005/8/layout/hList7#1"/>
    <dgm:cxn modelId="{4313C449-4DA7-4AEE-8269-2232B36EAB72}" type="presParOf" srcId="{B6608FAB-6887-4881-ACBD-CCE0F07F3DB9}" destId="{16797D2D-D8E8-49F0-9695-EEB06ADF5318}" srcOrd="3" destOrd="0" presId="urn:microsoft.com/office/officeart/2005/8/layout/hList7#1"/>
    <dgm:cxn modelId="{AFA09CB2-BEB2-4893-9776-8B8DD6DDDC65}" type="presParOf" srcId="{B6608FAB-6887-4881-ACBD-CCE0F07F3DB9}" destId="{E62C2E34-172D-45AD-880D-97C97BD7DEC4}" srcOrd="4" destOrd="0" presId="urn:microsoft.com/office/officeart/2005/8/layout/hList7#1"/>
    <dgm:cxn modelId="{FB42C83F-5BA2-436E-A0AC-2991FE4FF036}" type="presParOf" srcId="{E62C2E34-172D-45AD-880D-97C97BD7DEC4}" destId="{D43B62C4-A607-48FD-9749-CB7E8C8EF2D6}" srcOrd="0" destOrd="0" presId="urn:microsoft.com/office/officeart/2005/8/layout/hList7#1"/>
    <dgm:cxn modelId="{E4DC50E0-108D-412A-9DE7-1099D0D8878C}" type="presParOf" srcId="{E62C2E34-172D-45AD-880D-97C97BD7DEC4}" destId="{287AAC66-4CFF-4216-BF5C-39248E4A0576}" srcOrd="1" destOrd="0" presId="urn:microsoft.com/office/officeart/2005/8/layout/hList7#1"/>
    <dgm:cxn modelId="{866A3C49-203D-4E13-8DD4-A006BE745278}" type="presParOf" srcId="{E62C2E34-172D-45AD-880D-97C97BD7DEC4}" destId="{6C9209AD-20A4-42B6-A9F8-1CC2E523E2B5}" srcOrd="2" destOrd="0" presId="urn:microsoft.com/office/officeart/2005/8/layout/hList7#1"/>
    <dgm:cxn modelId="{B6527FDB-23C8-4C1C-80CC-C374AFD5D94B}" type="presParOf" srcId="{E62C2E34-172D-45AD-880D-97C97BD7DEC4}" destId="{AB89A3F0-079A-4CBB-A3B7-8695C598180C}" srcOrd="3" destOrd="0" presId="urn:microsoft.com/office/officeart/2005/8/layout/hList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C3797C-CBEA-40BE-A10C-A5CE7BD7081D}" type="doc">
      <dgm:prSet loTypeId="urn:microsoft.com/office/officeart/2005/8/layout/vList2" loCatId="list" qsTypeId="urn:microsoft.com/office/officeart/2005/8/quickstyle/simple1#2" qsCatId="simple" csTypeId="urn:microsoft.com/office/officeart/2005/8/colors/accent1_2#2" csCatId="accent1" phldr="1"/>
      <dgm:spPr/>
      <dgm:t>
        <a:bodyPr/>
        <a:lstStyle/>
        <a:p>
          <a:endParaRPr lang="el-GR"/>
        </a:p>
      </dgm:t>
    </dgm:pt>
    <dgm:pt modelId="{61935AC8-ABFC-4E99-A2B8-B51D7EC1C7A6}">
      <dgm:prSet custT="1"/>
      <dgm:spPr/>
      <dgm:t>
        <a:bodyPr/>
        <a:lstStyle/>
        <a:p>
          <a:pPr rtl="0" eaLnBrk="1" latinLnBrk="0" hangingPunct="1">
            <a:buClr>
              <a:schemeClr val="accent1"/>
            </a:buClr>
            <a:buSzPct val="80000"/>
            <a:buFont typeface="Wingdings 3" panose="05040102010807070707" pitchFamily="18" charset="2"/>
            <a:buChar char="u"/>
          </a:pPr>
          <a:r>
            <a:rPr lang="el-GR" sz="1800" dirty="0"/>
            <a:t>Η κρουαζιέρα αποτελεί μέρος του θαλάσσιου τουρισμού ο οποίος αποτελεί έναν ταχύτατα αναπτυσσόμενο τομέα του τουρισμού, που συνεισφέρει σε σημαντικό βαθμό στην οικονομία του τόπου </a:t>
          </a:r>
          <a:r>
            <a:rPr lang="el-GR" sz="1800" dirty="0" smtClean="0"/>
            <a:t>υποδοχής</a:t>
          </a:r>
          <a:r>
            <a:rPr lang="en-US" sz="1800" dirty="0" smtClean="0"/>
            <a:t> </a:t>
          </a:r>
          <a:r>
            <a:rPr lang="en-US" sz="1600" dirty="0" smtClean="0"/>
            <a:t>( </a:t>
          </a:r>
          <a:r>
            <a:rPr lang="en-US" sz="1600" dirty="0" err="1" smtClean="0"/>
            <a:t>Diakomihalis</a:t>
          </a:r>
          <a:r>
            <a:rPr lang="el-GR" sz="1600" dirty="0" smtClean="0"/>
            <a:t>, 2007</a:t>
          </a:r>
          <a:r>
            <a:rPr lang="el-GR" sz="1800" dirty="0" smtClean="0"/>
            <a:t>). </a:t>
          </a:r>
          <a:endParaRPr lang="el-GR" sz="1800" dirty="0"/>
        </a:p>
      </dgm:t>
    </dgm:pt>
    <dgm:pt modelId="{0BAA0362-2A52-4DD6-AC5D-1E2052A2D3EC}" type="parTrans" cxnId="{F5A0A0E5-389B-466B-BB28-C1DF1F23DBA8}">
      <dgm:prSet/>
      <dgm:spPr/>
      <dgm:t>
        <a:bodyPr/>
        <a:lstStyle/>
        <a:p>
          <a:endParaRPr lang="el-GR"/>
        </a:p>
      </dgm:t>
    </dgm:pt>
    <dgm:pt modelId="{D99CD5B9-2845-4CA2-ABCA-A12E4D1585C4}" type="sibTrans" cxnId="{F5A0A0E5-389B-466B-BB28-C1DF1F23DBA8}">
      <dgm:prSet/>
      <dgm:spPr/>
      <dgm:t>
        <a:bodyPr/>
        <a:lstStyle/>
        <a:p>
          <a:endParaRPr lang="el-GR"/>
        </a:p>
      </dgm:t>
    </dgm:pt>
    <dgm:pt modelId="{C013CDD6-BE07-4E0A-AF74-AF541A855DB6}">
      <dgm:prSet custT="1"/>
      <dgm:spPr/>
      <dgm:t>
        <a:bodyPr/>
        <a:lstStyle/>
        <a:p>
          <a:pPr rtl="0" eaLnBrk="1" latinLnBrk="0" hangingPunct="1"/>
          <a:r>
            <a:rPr lang="el-GR" sz="1800" dirty="0"/>
            <a:t>Όσον αφορά γενικά τη βιομηχανία της κρουαζιέρας, χαρακτηρίζεται τα τελευταία τριάντα χρόνια μία δυναμική </a:t>
          </a:r>
          <a:r>
            <a:rPr lang="el-GR" sz="1800" dirty="0" smtClean="0"/>
            <a:t>ανάπτυξη</a:t>
          </a:r>
          <a:r>
            <a:rPr lang="en-US" sz="1800" dirty="0" smtClean="0"/>
            <a:t> (</a:t>
          </a:r>
          <a:r>
            <a:rPr lang="en-US" sz="1600" dirty="0" smtClean="0"/>
            <a:t>Cruise Market Watch</a:t>
          </a:r>
          <a:r>
            <a:rPr lang="el-GR" sz="1600" dirty="0" smtClean="0"/>
            <a:t>, 2015</a:t>
          </a:r>
          <a:r>
            <a:rPr lang="en-US" sz="1600" dirty="0" smtClean="0"/>
            <a:t>)</a:t>
          </a:r>
          <a:endParaRPr lang="el-GR" sz="1600" dirty="0"/>
        </a:p>
      </dgm:t>
    </dgm:pt>
    <dgm:pt modelId="{38035208-7E56-43D4-80B6-C26BCCAE8813}" type="parTrans" cxnId="{7A33AB1C-D35A-4CDE-9145-4969A53FF736}">
      <dgm:prSet/>
      <dgm:spPr/>
      <dgm:t>
        <a:bodyPr/>
        <a:lstStyle/>
        <a:p>
          <a:endParaRPr lang="el-GR"/>
        </a:p>
      </dgm:t>
    </dgm:pt>
    <dgm:pt modelId="{9CDB535C-57E7-4E79-82C1-E63207A13DC2}" type="sibTrans" cxnId="{7A33AB1C-D35A-4CDE-9145-4969A53FF736}">
      <dgm:prSet/>
      <dgm:spPr/>
      <dgm:t>
        <a:bodyPr/>
        <a:lstStyle/>
        <a:p>
          <a:endParaRPr lang="el-GR"/>
        </a:p>
      </dgm:t>
    </dgm:pt>
    <dgm:pt modelId="{6871D71A-F716-49CD-92A8-B7EBD1E6268C}">
      <dgm:prSet custT="1"/>
      <dgm:spPr/>
      <dgm:t>
        <a:bodyPr/>
        <a:lstStyle/>
        <a:p>
          <a:pPr rtl="0" eaLnBrk="1" latinLnBrk="0" hangingPunct="1"/>
          <a:r>
            <a:rPr lang="el-GR" sz="1800" dirty="0"/>
            <a:t>Η κρουαζιέρα και η ανάπτυξή της αποτελεί ένα αντικείμενο το οποίο έχει μελετηθεί από πολλούς ερευνητές τα τελευταία χρόνια, καθώς συνδυάζει την ψυχαγωγία των επιβατών στο πλοίο με τις αφίξεις σε έναν ή περισσότερα κοσμοπολίτικα </a:t>
          </a:r>
          <a:r>
            <a:rPr lang="el-GR" sz="1800" dirty="0" smtClean="0"/>
            <a:t>λιμάνια</a:t>
          </a:r>
          <a:r>
            <a:rPr lang="en-US" sz="1800" dirty="0" smtClean="0"/>
            <a:t> </a:t>
          </a:r>
          <a:r>
            <a:rPr lang="el-GR" sz="1600" dirty="0" smtClean="0"/>
            <a:t>(</a:t>
          </a:r>
          <a:r>
            <a:rPr lang="el-GR" sz="1600" dirty="0" err="1" smtClean="0"/>
            <a:t>Moira</a:t>
          </a:r>
          <a:r>
            <a:rPr lang="el-GR" sz="1600" dirty="0" smtClean="0"/>
            <a:t> και </a:t>
          </a:r>
          <a:r>
            <a:rPr lang="el-GR" sz="1600" dirty="0" err="1" smtClean="0"/>
            <a:t>Mylonopoulos</a:t>
          </a:r>
          <a:r>
            <a:rPr lang="el-GR" sz="1600" dirty="0" smtClean="0"/>
            <a:t>, 2010</a:t>
          </a:r>
          <a:r>
            <a:rPr lang="el-GR" sz="1800" dirty="0" smtClean="0"/>
            <a:t>)</a:t>
          </a:r>
          <a:endParaRPr lang="el-GR" sz="1800" dirty="0"/>
        </a:p>
      </dgm:t>
    </dgm:pt>
    <dgm:pt modelId="{5BAFEA0A-E283-45BB-8CBF-C0A846F6C8BF}" type="parTrans" cxnId="{1AD25068-AAE2-443D-93F3-6D89200BC140}">
      <dgm:prSet/>
      <dgm:spPr/>
      <dgm:t>
        <a:bodyPr/>
        <a:lstStyle/>
        <a:p>
          <a:endParaRPr lang="el-GR"/>
        </a:p>
      </dgm:t>
    </dgm:pt>
    <dgm:pt modelId="{098ABCA7-7DAA-4414-8C00-401C0975F1EF}" type="sibTrans" cxnId="{1AD25068-AAE2-443D-93F3-6D89200BC140}">
      <dgm:prSet/>
      <dgm:spPr/>
      <dgm:t>
        <a:bodyPr/>
        <a:lstStyle/>
        <a:p>
          <a:endParaRPr lang="el-GR"/>
        </a:p>
      </dgm:t>
    </dgm:pt>
    <dgm:pt modelId="{2C4EF084-BAC9-4F52-A3FC-C17C65947EB3}" type="pres">
      <dgm:prSet presAssocID="{18C3797C-CBEA-40BE-A10C-A5CE7BD7081D}" presName="linear" presStyleCnt="0">
        <dgm:presLayoutVars>
          <dgm:animLvl val="lvl"/>
          <dgm:resizeHandles val="exact"/>
        </dgm:presLayoutVars>
      </dgm:prSet>
      <dgm:spPr/>
      <dgm:t>
        <a:bodyPr/>
        <a:lstStyle/>
        <a:p>
          <a:endParaRPr lang="en-US"/>
        </a:p>
      </dgm:t>
    </dgm:pt>
    <dgm:pt modelId="{3B53EDD0-15F5-4A76-B65E-CA449FA0F269}" type="pres">
      <dgm:prSet presAssocID="{61935AC8-ABFC-4E99-A2B8-B51D7EC1C7A6}" presName="parentText" presStyleLbl="node1" presStyleIdx="0" presStyleCnt="3">
        <dgm:presLayoutVars>
          <dgm:chMax val="0"/>
          <dgm:bulletEnabled val="1"/>
        </dgm:presLayoutVars>
      </dgm:prSet>
      <dgm:spPr/>
      <dgm:t>
        <a:bodyPr/>
        <a:lstStyle/>
        <a:p>
          <a:endParaRPr lang="en-US"/>
        </a:p>
      </dgm:t>
    </dgm:pt>
    <dgm:pt modelId="{B92C995B-4805-4A97-96E5-8601E112F68A}" type="pres">
      <dgm:prSet presAssocID="{D99CD5B9-2845-4CA2-ABCA-A12E4D1585C4}" presName="spacer" presStyleCnt="0"/>
      <dgm:spPr/>
    </dgm:pt>
    <dgm:pt modelId="{E64D5D3B-4498-47F8-8103-1824664EE57F}" type="pres">
      <dgm:prSet presAssocID="{C013CDD6-BE07-4E0A-AF74-AF541A855DB6}" presName="parentText" presStyleLbl="node1" presStyleIdx="1" presStyleCnt="3">
        <dgm:presLayoutVars>
          <dgm:chMax val="0"/>
          <dgm:bulletEnabled val="1"/>
        </dgm:presLayoutVars>
      </dgm:prSet>
      <dgm:spPr/>
      <dgm:t>
        <a:bodyPr/>
        <a:lstStyle/>
        <a:p>
          <a:endParaRPr lang="en-US"/>
        </a:p>
      </dgm:t>
    </dgm:pt>
    <dgm:pt modelId="{50E984AE-AF29-4D8B-95DC-4CC34CC6C4A0}" type="pres">
      <dgm:prSet presAssocID="{9CDB535C-57E7-4E79-82C1-E63207A13DC2}" presName="spacer" presStyleCnt="0"/>
      <dgm:spPr/>
    </dgm:pt>
    <dgm:pt modelId="{9E19FDE6-51FB-4D49-BA34-0E0A4825459E}" type="pres">
      <dgm:prSet presAssocID="{6871D71A-F716-49CD-92A8-B7EBD1E6268C}" presName="parentText" presStyleLbl="node1" presStyleIdx="2" presStyleCnt="3">
        <dgm:presLayoutVars>
          <dgm:chMax val="0"/>
          <dgm:bulletEnabled val="1"/>
        </dgm:presLayoutVars>
      </dgm:prSet>
      <dgm:spPr/>
      <dgm:t>
        <a:bodyPr/>
        <a:lstStyle/>
        <a:p>
          <a:endParaRPr lang="en-US"/>
        </a:p>
      </dgm:t>
    </dgm:pt>
  </dgm:ptLst>
  <dgm:cxnLst>
    <dgm:cxn modelId="{F5A0A0E5-389B-466B-BB28-C1DF1F23DBA8}" srcId="{18C3797C-CBEA-40BE-A10C-A5CE7BD7081D}" destId="{61935AC8-ABFC-4E99-A2B8-B51D7EC1C7A6}" srcOrd="0" destOrd="0" parTransId="{0BAA0362-2A52-4DD6-AC5D-1E2052A2D3EC}" sibTransId="{D99CD5B9-2845-4CA2-ABCA-A12E4D1585C4}"/>
    <dgm:cxn modelId="{E455475B-1A56-49C3-92CA-FC2794E2D8B8}" type="presOf" srcId="{C013CDD6-BE07-4E0A-AF74-AF541A855DB6}" destId="{E64D5D3B-4498-47F8-8103-1824664EE57F}" srcOrd="0" destOrd="0" presId="urn:microsoft.com/office/officeart/2005/8/layout/vList2"/>
    <dgm:cxn modelId="{7A33AB1C-D35A-4CDE-9145-4969A53FF736}" srcId="{18C3797C-CBEA-40BE-A10C-A5CE7BD7081D}" destId="{C013CDD6-BE07-4E0A-AF74-AF541A855DB6}" srcOrd="1" destOrd="0" parTransId="{38035208-7E56-43D4-80B6-C26BCCAE8813}" sibTransId="{9CDB535C-57E7-4E79-82C1-E63207A13DC2}"/>
    <dgm:cxn modelId="{86E38A43-48BD-4732-A249-DEA97501050E}" type="presOf" srcId="{18C3797C-CBEA-40BE-A10C-A5CE7BD7081D}" destId="{2C4EF084-BAC9-4F52-A3FC-C17C65947EB3}" srcOrd="0" destOrd="0" presId="urn:microsoft.com/office/officeart/2005/8/layout/vList2"/>
    <dgm:cxn modelId="{1AD25068-AAE2-443D-93F3-6D89200BC140}" srcId="{18C3797C-CBEA-40BE-A10C-A5CE7BD7081D}" destId="{6871D71A-F716-49CD-92A8-B7EBD1E6268C}" srcOrd="2" destOrd="0" parTransId="{5BAFEA0A-E283-45BB-8CBF-C0A846F6C8BF}" sibTransId="{098ABCA7-7DAA-4414-8C00-401C0975F1EF}"/>
    <dgm:cxn modelId="{E4EA985B-AD29-43BF-AD45-19567675C8BC}" type="presOf" srcId="{61935AC8-ABFC-4E99-A2B8-B51D7EC1C7A6}" destId="{3B53EDD0-15F5-4A76-B65E-CA449FA0F269}" srcOrd="0" destOrd="0" presId="urn:microsoft.com/office/officeart/2005/8/layout/vList2"/>
    <dgm:cxn modelId="{5C1D057F-4175-4B30-91A1-60362CAE7484}" type="presOf" srcId="{6871D71A-F716-49CD-92A8-B7EBD1E6268C}" destId="{9E19FDE6-51FB-4D49-BA34-0E0A4825459E}" srcOrd="0" destOrd="0" presId="urn:microsoft.com/office/officeart/2005/8/layout/vList2"/>
    <dgm:cxn modelId="{27382E84-6AF7-4753-A7A2-6D295BFED98F}" type="presParOf" srcId="{2C4EF084-BAC9-4F52-A3FC-C17C65947EB3}" destId="{3B53EDD0-15F5-4A76-B65E-CA449FA0F269}" srcOrd="0" destOrd="0" presId="urn:microsoft.com/office/officeart/2005/8/layout/vList2"/>
    <dgm:cxn modelId="{D787C003-1D5D-4739-A147-E0245D5FB20E}" type="presParOf" srcId="{2C4EF084-BAC9-4F52-A3FC-C17C65947EB3}" destId="{B92C995B-4805-4A97-96E5-8601E112F68A}" srcOrd="1" destOrd="0" presId="urn:microsoft.com/office/officeart/2005/8/layout/vList2"/>
    <dgm:cxn modelId="{F5312C9A-7F38-4538-8323-01EF1D67EA9A}" type="presParOf" srcId="{2C4EF084-BAC9-4F52-A3FC-C17C65947EB3}" destId="{E64D5D3B-4498-47F8-8103-1824664EE57F}" srcOrd="2" destOrd="0" presId="urn:microsoft.com/office/officeart/2005/8/layout/vList2"/>
    <dgm:cxn modelId="{D77CAFD3-96F2-424D-BA76-9ABA97ED77E6}" type="presParOf" srcId="{2C4EF084-BAC9-4F52-A3FC-C17C65947EB3}" destId="{50E984AE-AF29-4D8B-95DC-4CC34CC6C4A0}" srcOrd="3" destOrd="0" presId="urn:microsoft.com/office/officeart/2005/8/layout/vList2"/>
    <dgm:cxn modelId="{03F43D87-343F-4859-AFB3-9803BB11184F}" type="presParOf" srcId="{2C4EF084-BAC9-4F52-A3FC-C17C65947EB3}" destId="{9E19FDE6-51FB-4D49-BA34-0E0A4825459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11D13187-A7D4-400C-9A6E-8F1A66549B6C}" type="doc">
      <dgm:prSet loTypeId="urn:microsoft.com/office/officeart/2005/8/layout/target3" loCatId="list" qsTypeId="urn:microsoft.com/office/officeart/2005/8/quickstyle/simple1#11" qsCatId="simple" csTypeId="urn:microsoft.com/office/officeart/2005/8/colors/accent1_2#11" csCatId="accent1" phldr="1"/>
      <dgm:spPr/>
      <dgm:t>
        <a:bodyPr/>
        <a:lstStyle/>
        <a:p>
          <a:endParaRPr lang="el-GR"/>
        </a:p>
      </dgm:t>
    </dgm:pt>
    <dgm:pt modelId="{38130221-D8A4-4EF6-BC5B-E46044101715}">
      <dgm:prSet phldrT="[Κείμενο]"/>
      <dgm:spPr/>
      <dgm:t>
        <a:bodyPr/>
        <a:lstStyle/>
        <a:p>
          <a:r>
            <a:rPr lang="el-GR" dirty="0"/>
            <a:t>Ένα σημαντικό ζήτημα που αναδύεται τις τελευταίες ημέρες σχετίζεται με το προσφυγικό ζήτημα. </a:t>
          </a:r>
        </a:p>
      </dgm:t>
    </dgm:pt>
    <dgm:pt modelId="{9F76429F-F5FA-4744-AC8B-4C96424B2F8B}" type="parTrans" cxnId="{F3AC810F-4B00-4103-9D45-5A6CB6F78507}">
      <dgm:prSet/>
      <dgm:spPr/>
      <dgm:t>
        <a:bodyPr/>
        <a:lstStyle/>
        <a:p>
          <a:endParaRPr lang="el-GR"/>
        </a:p>
      </dgm:t>
    </dgm:pt>
    <dgm:pt modelId="{CC81A54B-60A1-40F0-A547-351BF0E0430C}" type="sibTrans" cxnId="{F3AC810F-4B00-4103-9D45-5A6CB6F78507}">
      <dgm:prSet/>
      <dgm:spPr/>
      <dgm:t>
        <a:bodyPr/>
        <a:lstStyle/>
        <a:p>
          <a:endParaRPr lang="el-GR"/>
        </a:p>
      </dgm:t>
    </dgm:pt>
    <dgm:pt modelId="{823C477A-6B3B-4F32-8958-14553A28BCDF}">
      <dgm:prSet phldrT="[Κείμενο]"/>
      <dgm:spPr/>
      <dgm:t>
        <a:bodyPr/>
        <a:lstStyle/>
        <a:p>
          <a:r>
            <a:rPr lang="el-GR" dirty="0"/>
            <a:t>Το λιμάνι του Πειραιά αποτελεί τόπο καταυλισμού αρκετών μεταναστών, τουλάχιστον μέχρι να αρχίσει η εκκένωσή του, σύμφωνα με τελευταίες πληροφορίες από τα μέσα μαζικής ενημέρωσης. </a:t>
          </a:r>
        </a:p>
      </dgm:t>
    </dgm:pt>
    <dgm:pt modelId="{FC4A0286-5249-4373-B016-43400D2E40A4}" type="parTrans" cxnId="{F5F2FB50-CCA3-45A5-89D0-60C08C011426}">
      <dgm:prSet/>
      <dgm:spPr/>
      <dgm:t>
        <a:bodyPr/>
        <a:lstStyle/>
        <a:p>
          <a:endParaRPr lang="el-GR"/>
        </a:p>
      </dgm:t>
    </dgm:pt>
    <dgm:pt modelId="{DA2B6E24-7605-496A-A54A-3003528F0D0F}" type="sibTrans" cxnId="{F5F2FB50-CCA3-45A5-89D0-60C08C011426}">
      <dgm:prSet/>
      <dgm:spPr/>
      <dgm:t>
        <a:bodyPr/>
        <a:lstStyle/>
        <a:p>
          <a:endParaRPr lang="el-GR"/>
        </a:p>
      </dgm:t>
    </dgm:pt>
    <dgm:pt modelId="{43DFB440-E590-455F-87E3-8B5AF42F3A03}">
      <dgm:prSet phldrT="[Κείμενο]"/>
      <dgm:spPr/>
      <dgm:t>
        <a:bodyPr/>
        <a:lstStyle/>
        <a:p>
          <a:r>
            <a:rPr lang="el-GR" dirty="0"/>
            <a:t>Προκειμένου, λοιπόν, να αντιστραφεί η αρνητική εικόνα που έχει δημιουργηθεί για το λιμάνι του Πειραιά εξαιτίας του προσφυγικού ζητήματος, αλλά και με στόχο να ενισχυθεί περαιτέρω η πόλη του Πειραιά ως τουριστικός προορισμός κρουαζιέρας, είναι σημαντική η λήψη σημαντικών μέτρων.</a:t>
          </a:r>
        </a:p>
      </dgm:t>
    </dgm:pt>
    <dgm:pt modelId="{9890CF0A-2D95-43F9-A29D-4A80B0E020F5}" type="parTrans" cxnId="{6BA2C30E-3C88-4C4B-BD4D-503718602C80}">
      <dgm:prSet/>
      <dgm:spPr/>
      <dgm:t>
        <a:bodyPr/>
        <a:lstStyle/>
        <a:p>
          <a:endParaRPr lang="el-GR"/>
        </a:p>
      </dgm:t>
    </dgm:pt>
    <dgm:pt modelId="{41860662-08F2-42AF-8D3A-5AF5CEE7427D}" type="sibTrans" cxnId="{6BA2C30E-3C88-4C4B-BD4D-503718602C80}">
      <dgm:prSet/>
      <dgm:spPr/>
      <dgm:t>
        <a:bodyPr/>
        <a:lstStyle/>
        <a:p>
          <a:endParaRPr lang="el-GR"/>
        </a:p>
      </dgm:t>
    </dgm:pt>
    <dgm:pt modelId="{B4A51E2D-FE2D-4C40-8B74-6A872061D73A}">
      <dgm:prSet phldrT="[Κείμενο]"/>
      <dgm:spPr/>
      <dgm:t>
        <a:bodyPr/>
        <a:lstStyle/>
        <a:p>
          <a:r>
            <a:rPr lang="el-GR" dirty="0"/>
            <a:t>Η επιστροφή της Διεθνούς Ναυτιλιακής Έκθεσης «Ποσειδώνια» στον Πειραιά σε συνδυασμό με τον θεσμό  «Ημέρες Θάλασσας»,  μπορούν να συμβάλλουν σε μεγάλο βαθμό στην ενίσχυση της εικόνας της πόλης του Πειραιά και να αποτελέσουν πόλο έλξης τουριστών. </a:t>
          </a:r>
        </a:p>
      </dgm:t>
    </dgm:pt>
    <dgm:pt modelId="{1D2140BB-7BCC-47CE-AF1C-AE745C3CEDCB}" type="parTrans" cxnId="{E6459E8A-C8BF-4326-ACD2-4B00D27A0E53}">
      <dgm:prSet/>
      <dgm:spPr/>
      <dgm:t>
        <a:bodyPr/>
        <a:lstStyle/>
        <a:p>
          <a:endParaRPr lang="el-GR"/>
        </a:p>
      </dgm:t>
    </dgm:pt>
    <dgm:pt modelId="{0BB617D5-975F-43AB-AFA8-4EB8DDF297B2}" type="sibTrans" cxnId="{E6459E8A-C8BF-4326-ACD2-4B00D27A0E53}">
      <dgm:prSet/>
      <dgm:spPr/>
      <dgm:t>
        <a:bodyPr/>
        <a:lstStyle/>
        <a:p>
          <a:endParaRPr lang="el-GR"/>
        </a:p>
      </dgm:t>
    </dgm:pt>
    <dgm:pt modelId="{F9AE8137-F28F-4F4B-BA3F-3DC916B6C42A}">
      <dgm:prSet phldrT="[Κείμενο]"/>
      <dgm:spPr/>
      <dgm:t>
        <a:bodyPr/>
        <a:lstStyle/>
        <a:p>
          <a:r>
            <a:rPr lang="el-GR" dirty="0"/>
            <a:t>Παράλληλα, η διεξαγωγή αγώνων στο πλαίσιο του θαλάσσιου τουρισμού σε εθνικό, ευρωπαϊκό, ή ακόμα και παγκόσμιο επίπεδο, μπορεί επίσης να συμβάλλει στην ενίσχυση της ταυτότητας και της εικόνας της πόλης του Πειραιά. </a:t>
          </a:r>
        </a:p>
      </dgm:t>
    </dgm:pt>
    <dgm:pt modelId="{BBF679A1-B0D5-4CBD-BD56-ED36DDDCB7EE}" type="parTrans" cxnId="{BDCC29DC-4944-488F-A290-1F8E54560125}">
      <dgm:prSet/>
      <dgm:spPr/>
      <dgm:t>
        <a:bodyPr/>
        <a:lstStyle/>
        <a:p>
          <a:endParaRPr lang="el-GR"/>
        </a:p>
      </dgm:t>
    </dgm:pt>
    <dgm:pt modelId="{35AC7123-124B-45A7-BEAC-1C4B8592BEF7}" type="sibTrans" cxnId="{BDCC29DC-4944-488F-A290-1F8E54560125}">
      <dgm:prSet/>
      <dgm:spPr/>
      <dgm:t>
        <a:bodyPr/>
        <a:lstStyle/>
        <a:p>
          <a:endParaRPr lang="el-GR"/>
        </a:p>
      </dgm:t>
    </dgm:pt>
    <dgm:pt modelId="{2D0D51C8-1AE4-4F7C-AC50-3AE131D6ADEC}">
      <dgm:prSet phldrT="[Κείμενο]"/>
      <dgm:spPr/>
      <dgm:t>
        <a:bodyPr/>
        <a:lstStyle/>
        <a:p>
          <a:r>
            <a:rPr lang="el-GR" dirty="0" smtClean="0"/>
            <a:t>ο Πειραιάς είναι μια </a:t>
          </a:r>
          <a:r>
            <a:rPr lang="el-GR" dirty="0" err="1" smtClean="0"/>
            <a:t>μετα</a:t>
          </a:r>
          <a:r>
            <a:rPr lang="el-GR" dirty="0" smtClean="0"/>
            <a:t>-ολυμπιακή πόλη θα μπορούσαν μια σειρά από εκδηλώσεις νοσταλγικού χαρακτήρα και αναβίωσης των αγώνων να θεσμοθετηθούν και να οργανώνονται ακόμα και σε ετήσια βάση</a:t>
          </a:r>
          <a:endParaRPr lang="el-GR" dirty="0"/>
        </a:p>
      </dgm:t>
    </dgm:pt>
    <dgm:pt modelId="{17494865-1774-4BDA-9BEA-D9124A9F57A2}" type="parTrans" cxnId="{5138BDD4-7FAC-459A-9BC8-CA6CFC3B2020}">
      <dgm:prSet/>
      <dgm:spPr/>
    </dgm:pt>
    <dgm:pt modelId="{CA31041E-9F26-4AE5-B1FC-FB4E731B53A1}" type="sibTrans" cxnId="{5138BDD4-7FAC-459A-9BC8-CA6CFC3B2020}">
      <dgm:prSet/>
      <dgm:spPr/>
    </dgm:pt>
    <dgm:pt modelId="{E56D0A22-21D6-4D1E-8E6A-72FAF1F852CF}" type="pres">
      <dgm:prSet presAssocID="{11D13187-A7D4-400C-9A6E-8F1A66549B6C}" presName="Name0" presStyleCnt="0">
        <dgm:presLayoutVars>
          <dgm:chMax val="7"/>
          <dgm:dir/>
          <dgm:animLvl val="lvl"/>
          <dgm:resizeHandles val="exact"/>
        </dgm:presLayoutVars>
      </dgm:prSet>
      <dgm:spPr/>
      <dgm:t>
        <a:bodyPr/>
        <a:lstStyle/>
        <a:p>
          <a:endParaRPr lang="en-US"/>
        </a:p>
      </dgm:t>
    </dgm:pt>
    <dgm:pt modelId="{20B1AFC2-DBFE-4EFD-AAA9-F3B2952FBA7D}" type="pres">
      <dgm:prSet presAssocID="{38130221-D8A4-4EF6-BC5B-E46044101715}" presName="circle1" presStyleLbl="node1" presStyleIdx="0" presStyleCnt="2"/>
      <dgm:spPr/>
    </dgm:pt>
    <dgm:pt modelId="{0361CED4-74B6-4DE1-9DCB-B32EB1221252}" type="pres">
      <dgm:prSet presAssocID="{38130221-D8A4-4EF6-BC5B-E46044101715}" presName="space" presStyleCnt="0"/>
      <dgm:spPr/>
    </dgm:pt>
    <dgm:pt modelId="{52C577A0-A9EC-4541-B0D0-5365AA45CADE}" type="pres">
      <dgm:prSet presAssocID="{38130221-D8A4-4EF6-BC5B-E46044101715}" presName="rect1" presStyleLbl="alignAcc1" presStyleIdx="0" presStyleCnt="2" custLinFactNeighborY="-223"/>
      <dgm:spPr/>
      <dgm:t>
        <a:bodyPr/>
        <a:lstStyle/>
        <a:p>
          <a:endParaRPr lang="en-US"/>
        </a:p>
      </dgm:t>
    </dgm:pt>
    <dgm:pt modelId="{60FB57AF-2C81-49D9-8C31-C67B3917F316}" type="pres">
      <dgm:prSet presAssocID="{B4A51E2D-FE2D-4C40-8B74-6A872061D73A}" presName="vertSpace2" presStyleLbl="node1" presStyleIdx="0" presStyleCnt="2"/>
      <dgm:spPr/>
    </dgm:pt>
    <dgm:pt modelId="{AF74C3D0-4037-479F-A042-E407CFF1D1ED}" type="pres">
      <dgm:prSet presAssocID="{B4A51E2D-FE2D-4C40-8B74-6A872061D73A}" presName="circle2" presStyleLbl="node1" presStyleIdx="1" presStyleCnt="2"/>
      <dgm:spPr/>
    </dgm:pt>
    <dgm:pt modelId="{BE7D185D-B43B-4189-942A-3F75494388C9}" type="pres">
      <dgm:prSet presAssocID="{B4A51E2D-FE2D-4C40-8B74-6A872061D73A}" presName="rect2" presStyleLbl="alignAcc1" presStyleIdx="1" presStyleCnt="2"/>
      <dgm:spPr/>
      <dgm:t>
        <a:bodyPr/>
        <a:lstStyle/>
        <a:p>
          <a:endParaRPr lang="en-US"/>
        </a:p>
      </dgm:t>
    </dgm:pt>
    <dgm:pt modelId="{8291C283-F106-4809-A944-C45539D427D2}" type="pres">
      <dgm:prSet presAssocID="{38130221-D8A4-4EF6-BC5B-E46044101715}" presName="rect1ParTx" presStyleLbl="alignAcc1" presStyleIdx="1" presStyleCnt="2">
        <dgm:presLayoutVars>
          <dgm:chMax val="1"/>
          <dgm:bulletEnabled val="1"/>
        </dgm:presLayoutVars>
      </dgm:prSet>
      <dgm:spPr/>
      <dgm:t>
        <a:bodyPr/>
        <a:lstStyle/>
        <a:p>
          <a:endParaRPr lang="en-US"/>
        </a:p>
      </dgm:t>
    </dgm:pt>
    <dgm:pt modelId="{C12F62D4-D118-461E-B225-5BEEB881F1ED}" type="pres">
      <dgm:prSet presAssocID="{38130221-D8A4-4EF6-BC5B-E46044101715}" presName="rect1ChTx" presStyleLbl="alignAcc1" presStyleIdx="1" presStyleCnt="2">
        <dgm:presLayoutVars>
          <dgm:bulletEnabled val="1"/>
        </dgm:presLayoutVars>
      </dgm:prSet>
      <dgm:spPr/>
      <dgm:t>
        <a:bodyPr/>
        <a:lstStyle/>
        <a:p>
          <a:endParaRPr lang="en-US"/>
        </a:p>
      </dgm:t>
    </dgm:pt>
    <dgm:pt modelId="{63B699D5-0C11-4DFA-A1A6-00353A2FA0E5}" type="pres">
      <dgm:prSet presAssocID="{B4A51E2D-FE2D-4C40-8B74-6A872061D73A}" presName="rect2ParTx" presStyleLbl="alignAcc1" presStyleIdx="1" presStyleCnt="2">
        <dgm:presLayoutVars>
          <dgm:chMax val="1"/>
          <dgm:bulletEnabled val="1"/>
        </dgm:presLayoutVars>
      </dgm:prSet>
      <dgm:spPr/>
      <dgm:t>
        <a:bodyPr/>
        <a:lstStyle/>
        <a:p>
          <a:endParaRPr lang="en-US"/>
        </a:p>
      </dgm:t>
    </dgm:pt>
    <dgm:pt modelId="{5E3FD8A5-F8F0-48D9-80D9-002AB0419F24}" type="pres">
      <dgm:prSet presAssocID="{B4A51E2D-FE2D-4C40-8B74-6A872061D73A}" presName="rect2ChTx" presStyleLbl="alignAcc1" presStyleIdx="1" presStyleCnt="2">
        <dgm:presLayoutVars>
          <dgm:bulletEnabled val="1"/>
        </dgm:presLayoutVars>
      </dgm:prSet>
      <dgm:spPr/>
      <dgm:t>
        <a:bodyPr/>
        <a:lstStyle/>
        <a:p>
          <a:endParaRPr lang="en-US"/>
        </a:p>
      </dgm:t>
    </dgm:pt>
  </dgm:ptLst>
  <dgm:cxnLst>
    <dgm:cxn modelId="{BDCC29DC-4944-488F-A290-1F8E54560125}" srcId="{B4A51E2D-FE2D-4C40-8B74-6A872061D73A}" destId="{F9AE8137-F28F-4F4B-BA3F-3DC916B6C42A}" srcOrd="0" destOrd="0" parTransId="{BBF679A1-B0D5-4CBD-BD56-ED36DDDCB7EE}" sibTransId="{35AC7123-124B-45A7-BEAC-1C4B8592BEF7}"/>
    <dgm:cxn modelId="{DA2A9E58-06CD-4395-BE6E-06CC360F0A13}" type="presOf" srcId="{43DFB440-E590-455F-87E3-8B5AF42F3A03}" destId="{C12F62D4-D118-461E-B225-5BEEB881F1ED}" srcOrd="0" destOrd="1" presId="urn:microsoft.com/office/officeart/2005/8/layout/target3"/>
    <dgm:cxn modelId="{F5F2FB50-CCA3-45A5-89D0-60C08C011426}" srcId="{38130221-D8A4-4EF6-BC5B-E46044101715}" destId="{823C477A-6B3B-4F32-8958-14553A28BCDF}" srcOrd="0" destOrd="0" parTransId="{FC4A0286-5249-4373-B016-43400D2E40A4}" sibTransId="{DA2B6E24-7605-496A-A54A-3003528F0D0F}"/>
    <dgm:cxn modelId="{536E9388-6F22-46B5-9D43-6B2EB358BD2B}" type="presOf" srcId="{11D13187-A7D4-400C-9A6E-8F1A66549B6C}" destId="{E56D0A22-21D6-4D1E-8E6A-72FAF1F852CF}" srcOrd="0" destOrd="0" presId="urn:microsoft.com/office/officeart/2005/8/layout/target3"/>
    <dgm:cxn modelId="{F3AC810F-4B00-4103-9D45-5A6CB6F78507}" srcId="{11D13187-A7D4-400C-9A6E-8F1A66549B6C}" destId="{38130221-D8A4-4EF6-BC5B-E46044101715}" srcOrd="0" destOrd="0" parTransId="{9F76429F-F5FA-4744-AC8B-4C96424B2F8B}" sibTransId="{CC81A54B-60A1-40F0-A547-351BF0E0430C}"/>
    <dgm:cxn modelId="{D7D4296A-642B-4015-BA41-8FA0C0E0068B}" type="presOf" srcId="{38130221-D8A4-4EF6-BC5B-E46044101715}" destId="{52C577A0-A9EC-4541-B0D0-5365AA45CADE}" srcOrd="0" destOrd="0" presId="urn:microsoft.com/office/officeart/2005/8/layout/target3"/>
    <dgm:cxn modelId="{5138BDD4-7FAC-459A-9BC8-CA6CFC3B2020}" srcId="{B4A51E2D-FE2D-4C40-8B74-6A872061D73A}" destId="{2D0D51C8-1AE4-4F7C-AC50-3AE131D6ADEC}" srcOrd="1" destOrd="0" parTransId="{17494865-1774-4BDA-9BEA-D9124A9F57A2}" sibTransId="{CA31041E-9F26-4AE5-B1FC-FB4E731B53A1}"/>
    <dgm:cxn modelId="{6BA2C30E-3C88-4C4B-BD4D-503718602C80}" srcId="{38130221-D8A4-4EF6-BC5B-E46044101715}" destId="{43DFB440-E590-455F-87E3-8B5AF42F3A03}" srcOrd="1" destOrd="0" parTransId="{9890CF0A-2D95-43F9-A29D-4A80B0E020F5}" sibTransId="{41860662-08F2-42AF-8D3A-5AF5CEE7427D}"/>
    <dgm:cxn modelId="{E6459E8A-C8BF-4326-ACD2-4B00D27A0E53}" srcId="{11D13187-A7D4-400C-9A6E-8F1A66549B6C}" destId="{B4A51E2D-FE2D-4C40-8B74-6A872061D73A}" srcOrd="1" destOrd="0" parTransId="{1D2140BB-7BCC-47CE-AF1C-AE745C3CEDCB}" sibTransId="{0BB617D5-975F-43AB-AFA8-4EB8DDF297B2}"/>
    <dgm:cxn modelId="{C6CE2B8C-67E1-45EB-BF0A-DCC6AA7E9EAC}" type="presOf" srcId="{38130221-D8A4-4EF6-BC5B-E46044101715}" destId="{8291C283-F106-4809-A944-C45539D427D2}" srcOrd="1" destOrd="0" presId="urn:microsoft.com/office/officeart/2005/8/layout/target3"/>
    <dgm:cxn modelId="{4142F2D0-9E7A-485F-AF7F-EA1FAF859F7E}" type="presOf" srcId="{B4A51E2D-FE2D-4C40-8B74-6A872061D73A}" destId="{BE7D185D-B43B-4189-942A-3F75494388C9}" srcOrd="0" destOrd="0" presId="urn:microsoft.com/office/officeart/2005/8/layout/target3"/>
    <dgm:cxn modelId="{85D92B61-19B6-473F-895A-4614895166B5}" type="presOf" srcId="{B4A51E2D-FE2D-4C40-8B74-6A872061D73A}" destId="{63B699D5-0C11-4DFA-A1A6-00353A2FA0E5}" srcOrd="1" destOrd="0" presId="urn:microsoft.com/office/officeart/2005/8/layout/target3"/>
    <dgm:cxn modelId="{1B6C1BA9-CDD9-4BEC-86F6-D473A6DB3E2E}" type="presOf" srcId="{F9AE8137-F28F-4F4B-BA3F-3DC916B6C42A}" destId="{5E3FD8A5-F8F0-48D9-80D9-002AB0419F24}" srcOrd="0" destOrd="0" presId="urn:microsoft.com/office/officeart/2005/8/layout/target3"/>
    <dgm:cxn modelId="{E69E0A64-9911-48BF-BA52-BCF1B85082FB}" type="presOf" srcId="{2D0D51C8-1AE4-4F7C-AC50-3AE131D6ADEC}" destId="{5E3FD8A5-F8F0-48D9-80D9-002AB0419F24}" srcOrd="0" destOrd="1" presId="urn:microsoft.com/office/officeart/2005/8/layout/target3"/>
    <dgm:cxn modelId="{A925BE76-270F-4F37-8612-DD4ED22D439C}" type="presOf" srcId="{823C477A-6B3B-4F32-8958-14553A28BCDF}" destId="{C12F62D4-D118-461E-B225-5BEEB881F1ED}" srcOrd="0" destOrd="0" presId="urn:microsoft.com/office/officeart/2005/8/layout/target3"/>
    <dgm:cxn modelId="{8B50A6BC-E787-4CA6-91C1-24884F5052BD}" type="presParOf" srcId="{E56D0A22-21D6-4D1E-8E6A-72FAF1F852CF}" destId="{20B1AFC2-DBFE-4EFD-AAA9-F3B2952FBA7D}" srcOrd="0" destOrd="0" presId="urn:microsoft.com/office/officeart/2005/8/layout/target3"/>
    <dgm:cxn modelId="{9677C34A-C0FD-4268-81F2-3B666D68C45F}" type="presParOf" srcId="{E56D0A22-21D6-4D1E-8E6A-72FAF1F852CF}" destId="{0361CED4-74B6-4DE1-9DCB-B32EB1221252}" srcOrd="1" destOrd="0" presId="urn:microsoft.com/office/officeart/2005/8/layout/target3"/>
    <dgm:cxn modelId="{695DD535-0C32-45EC-A393-968546A17087}" type="presParOf" srcId="{E56D0A22-21D6-4D1E-8E6A-72FAF1F852CF}" destId="{52C577A0-A9EC-4541-B0D0-5365AA45CADE}" srcOrd="2" destOrd="0" presId="urn:microsoft.com/office/officeart/2005/8/layout/target3"/>
    <dgm:cxn modelId="{9EF61FA8-6DD6-4A1D-A73D-4E01D94E6B15}" type="presParOf" srcId="{E56D0A22-21D6-4D1E-8E6A-72FAF1F852CF}" destId="{60FB57AF-2C81-49D9-8C31-C67B3917F316}" srcOrd="3" destOrd="0" presId="urn:microsoft.com/office/officeart/2005/8/layout/target3"/>
    <dgm:cxn modelId="{D8068B7F-CB19-440E-9533-3E64926F285F}" type="presParOf" srcId="{E56D0A22-21D6-4D1E-8E6A-72FAF1F852CF}" destId="{AF74C3D0-4037-479F-A042-E407CFF1D1ED}" srcOrd="4" destOrd="0" presId="urn:microsoft.com/office/officeart/2005/8/layout/target3"/>
    <dgm:cxn modelId="{E257C637-FCD7-41DF-BE6A-146356401DA1}" type="presParOf" srcId="{E56D0A22-21D6-4D1E-8E6A-72FAF1F852CF}" destId="{BE7D185D-B43B-4189-942A-3F75494388C9}" srcOrd="5" destOrd="0" presId="urn:microsoft.com/office/officeart/2005/8/layout/target3"/>
    <dgm:cxn modelId="{66AC5B18-0716-45AA-993A-314D33708169}" type="presParOf" srcId="{E56D0A22-21D6-4D1E-8E6A-72FAF1F852CF}" destId="{8291C283-F106-4809-A944-C45539D427D2}" srcOrd="6" destOrd="0" presId="urn:microsoft.com/office/officeart/2005/8/layout/target3"/>
    <dgm:cxn modelId="{CCFFC367-A660-4D97-8FD0-B0A60FA0149B}" type="presParOf" srcId="{E56D0A22-21D6-4D1E-8E6A-72FAF1F852CF}" destId="{C12F62D4-D118-461E-B225-5BEEB881F1ED}" srcOrd="7" destOrd="0" presId="urn:microsoft.com/office/officeart/2005/8/layout/target3"/>
    <dgm:cxn modelId="{0CE0E63D-23A3-4136-AD11-FF8D08AA5779}" type="presParOf" srcId="{E56D0A22-21D6-4D1E-8E6A-72FAF1F852CF}" destId="{63B699D5-0C11-4DFA-A1A6-00353A2FA0E5}" srcOrd="8" destOrd="0" presId="urn:microsoft.com/office/officeart/2005/8/layout/target3"/>
    <dgm:cxn modelId="{28773073-0178-4811-84A0-FBE5D63C82E9}" type="presParOf" srcId="{E56D0A22-21D6-4D1E-8E6A-72FAF1F852CF}" destId="{5E3FD8A5-F8F0-48D9-80D9-002AB0419F24}" srcOrd="9"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2EDC4DB-7D7B-4D61-AF07-D9E600484BE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5505E8F-C311-4F42-8551-567F9444278D}">
      <dgm:prSet custT="1">
        <dgm:style>
          <a:lnRef idx="2">
            <a:schemeClr val="accent3"/>
          </a:lnRef>
          <a:fillRef idx="1">
            <a:schemeClr val="lt1"/>
          </a:fillRef>
          <a:effectRef idx="0">
            <a:schemeClr val="accent3"/>
          </a:effectRef>
          <a:fontRef idx="minor">
            <a:schemeClr val="dk1"/>
          </a:fontRef>
        </dgm:style>
      </dgm:prSet>
      <dgm:spPr/>
      <dgm:t>
        <a:bodyPr/>
        <a:lstStyle/>
        <a:p>
          <a:pPr rtl="0"/>
          <a:r>
            <a:rPr lang="el-GR" sz="1600" dirty="0" smtClean="0"/>
            <a:t>Μπορεί να συνδεθεί με θρησκευτικό και / ή πολιτιστικό και αρχαιολογικό τουρισμό, όπου οι τουρίστες θα έχουν τη δυνατότητα να περιηγηθούν σε σημεία θρησκευτικού και /ή </a:t>
          </a:r>
          <a:r>
            <a:rPr lang="el-GR" sz="1600" dirty="0" err="1" smtClean="0"/>
            <a:t>πολιτιστικο</a:t>
          </a:r>
          <a:r>
            <a:rPr lang="el-GR" sz="1600" dirty="0" smtClean="0"/>
            <a:t>-ιστορικού ενδιαφέροντος όχι μόνο στην πόλη του Πειραιά, αλλά και σε άλλες πόλεις και νησιά της Ελλάδας. </a:t>
          </a:r>
          <a:endParaRPr lang="en-US" sz="1600" dirty="0"/>
        </a:p>
      </dgm:t>
    </dgm:pt>
    <dgm:pt modelId="{E5B1EC0B-3B90-4ADB-A771-DBCADCC58327}" type="parTrans" cxnId="{042D6B13-C281-4F6A-962B-129832BA8944}">
      <dgm:prSet/>
      <dgm:spPr/>
      <dgm:t>
        <a:bodyPr/>
        <a:lstStyle/>
        <a:p>
          <a:endParaRPr lang="en-US" sz="1600"/>
        </a:p>
      </dgm:t>
    </dgm:pt>
    <dgm:pt modelId="{8EADD2C8-ABCC-4FD6-A801-E92E198F01ED}" type="sibTrans" cxnId="{042D6B13-C281-4F6A-962B-129832BA8944}">
      <dgm:prSet/>
      <dgm:spPr/>
      <dgm:t>
        <a:bodyPr/>
        <a:lstStyle/>
        <a:p>
          <a:endParaRPr lang="en-US" sz="1600"/>
        </a:p>
      </dgm:t>
    </dgm:pt>
    <dgm:pt modelId="{47998001-B01F-44E4-9547-45701220CA73}">
      <dgm:prSet custT="1">
        <dgm:style>
          <a:lnRef idx="2">
            <a:schemeClr val="accent5"/>
          </a:lnRef>
          <a:fillRef idx="1">
            <a:schemeClr val="lt1"/>
          </a:fillRef>
          <a:effectRef idx="0">
            <a:schemeClr val="accent5"/>
          </a:effectRef>
          <a:fontRef idx="minor">
            <a:schemeClr val="dk1"/>
          </a:fontRef>
        </dgm:style>
      </dgm:prSet>
      <dgm:spPr/>
      <dgm:t>
        <a:bodyPr/>
        <a:lstStyle/>
        <a:p>
          <a:pPr rtl="0"/>
          <a:r>
            <a:rPr lang="el-GR" sz="1600" dirty="0" smtClean="0"/>
            <a:t>Θα μπορούσε να υπάρξει μία κρουαζιέρα </a:t>
          </a:r>
          <a:r>
            <a:rPr lang="el-GR" sz="1600" dirty="0" err="1" smtClean="0"/>
            <a:t>προσκυνηματικού</a:t>
          </a:r>
          <a:r>
            <a:rPr lang="el-GR" sz="1600" dirty="0" smtClean="0"/>
            <a:t> τουρισμού ή άλλου θεματικού χαρακτήρα (</a:t>
          </a:r>
          <a:r>
            <a:rPr lang="el-GR" sz="1600" dirty="0" err="1" smtClean="0"/>
            <a:t>π.χ</a:t>
          </a:r>
          <a:r>
            <a:rPr lang="el-GR" sz="1600" dirty="0" smtClean="0"/>
            <a:t> γαστρονομικού) σε διάφορα νησιά της Ελλάδας, με αφετηρία και κατάληξη στο λιμάνι του Πειραιά. </a:t>
          </a:r>
          <a:endParaRPr lang="en-US" sz="1600" dirty="0"/>
        </a:p>
      </dgm:t>
    </dgm:pt>
    <dgm:pt modelId="{EC059C17-3C03-499D-8C06-F7E1979B0913}" type="parTrans" cxnId="{4821E549-0925-4452-9727-FAEB6E87E71E}">
      <dgm:prSet/>
      <dgm:spPr/>
      <dgm:t>
        <a:bodyPr/>
        <a:lstStyle/>
        <a:p>
          <a:endParaRPr lang="en-US" sz="1600"/>
        </a:p>
      </dgm:t>
    </dgm:pt>
    <dgm:pt modelId="{79905C4B-E169-4EE2-B5E1-DFB8B8FC5E64}" type="sibTrans" cxnId="{4821E549-0925-4452-9727-FAEB6E87E71E}">
      <dgm:prSet/>
      <dgm:spPr/>
      <dgm:t>
        <a:bodyPr/>
        <a:lstStyle/>
        <a:p>
          <a:endParaRPr lang="en-US" sz="1600"/>
        </a:p>
      </dgm:t>
    </dgm:pt>
    <dgm:pt modelId="{BDF8F673-FF62-44A8-8773-74F8B0FA1C8A}">
      <dgm:prSet custT="1">
        <dgm:style>
          <a:lnRef idx="2">
            <a:schemeClr val="accent5"/>
          </a:lnRef>
          <a:fillRef idx="1">
            <a:schemeClr val="lt1"/>
          </a:fillRef>
          <a:effectRef idx="0">
            <a:schemeClr val="accent5"/>
          </a:effectRef>
          <a:fontRef idx="minor">
            <a:schemeClr val="dk1"/>
          </a:fontRef>
        </dgm:style>
      </dgm:prSet>
      <dgm:spPr/>
      <dgm:t>
        <a:bodyPr/>
        <a:lstStyle/>
        <a:p>
          <a:pPr rtl="0"/>
          <a:r>
            <a:rPr lang="el-GR" sz="1600" dirty="0" smtClean="0"/>
            <a:t>Μία ακόμη καινοτομία για την Ελλάδα θα μπορούσε να είναι η δημιουργία μίας κρουαζιέρας, πάλι με αφετηρία και τερματισμό στο λιμάνι του Πειραιά, στα ελληνικά νησιά για μία εβδομάδα, κατά τη διάρκεια της οποίας στο καράβι θα λάμβανε χώρα ένα μουσικό φεστιβάλ, με τη συμμετοχή συγκροτημάτων και τραγουδιστών από διάφορα είδη μουσικής. </a:t>
          </a:r>
          <a:endParaRPr lang="en-US" sz="1600" dirty="0"/>
        </a:p>
      </dgm:t>
    </dgm:pt>
    <dgm:pt modelId="{CED747C5-BF79-4A7F-9344-96D2B63EF8B3}" type="parTrans" cxnId="{CE950429-16BD-4F95-817D-7C056805818A}">
      <dgm:prSet/>
      <dgm:spPr/>
      <dgm:t>
        <a:bodyPr/>
        <a:lstStyle/>
        <a:p>
          <a:endParaRPr lang="en-US" sz="1600"/>
        </a:p>
      </dgm:t>
    </dgm:pt>
    <dgm:pt modelId="{764311BB-EF62-4BD5-A95A-45DD792FB474}" type="sibTrans" cxnId="{CE950429-16BD-4F95-817D-7C056805818A}">
      <dgm:prSet/>
      <dgm:spPr/>
      <dgm:t>
        <a:bodyPr/>
        <a:lstStyle/>
        <a:p>
          <a:endParaRPr lang="en-US" sz="1600"/>
        </a:p>
      </dgm:t>
    </dgm:pt>
    <dgm:pt modelId="{8AC2F878-CCAC-4E55-AA94-2734CEB835C0}">
      <dgm:prSet custT="1">
        <dgm:style>
          <a:lnRef idx="2">
            <a:schemeClr val="accent2"/>
          </a:lnRef>
          <a:fillRef idx="1">
            <a:schemeClr val="lt1"/>
          </a:fillRef>
          <a:effectRef idx="0">
            <a:schemeClr val="accent2"/>
          </a:effectRef>
          <a:fontRef idx="minor">
            <a:schemeClr val="dk1"/>
          </a:fontRef>
        </dgm:style>
      </dgm:prSet>
      <dgm:spPr/>
      <dgm:t>
        <a:bodyPr/>
        <a:lstStyle/>
        <a:p>
          <a:pPr rtl="0"/>
          <a:r>
            <a:rPr lang="el-GR" sz="1600" dirty="0" smtClean="0"/>
            <a:t>Τέλος, η δημιουργία μίας κρουαζιέρας κατά τη διάρκεια της οποίας θα λάμβαναν χώρα θεατρικές παραστάσεις με τη συμμετοχή του κοινού, στο πλαίσιο διαφόρων ειδών θεάτρου, όπως το συμμετοχικό (</a:t>
          </a:r>
          <a:r>
            <a:rPr lang="en-US" sz="1600" dirty="0" smtClean="0"/>
            <a:t>community theatre</a:t>
          </a:r>
          <a:r>
            <a:rPr lang="el-GR" sz="1600" dirty="0" smtClean="0"/>
            <a:t>), θα μπορούσε να συμβάλλει στην ενίσχυση της εικόνας του Πειραιά ως τουριστικό προορισμό κρουαζιέρας, προσελκύοντας ηθοποιούς και κοινό από όλο τον κόσμο.</a:t>
          </a:r>
          <a:endParaRPr lang="en-US" sz="1600" dirty="0"/>
        </a:p>
      </dgm:t>
    </dgm:pt>
    <dgm:pt modelId="{05602E90-3E32-4A67-A620-42E0B311E62F}" type="parTrans" cxnId="{5BB62B40-F11A-47CC-8549-0B2111641107}">
      <dgm:prSet/>
      <dgm:spPr/>
      <dgm:t>
        <a:bodyPr/>
        <a:lstStyle/>
        <a:p>
          <a:endParaRPr lang="en-US" sz="1600"/>
        </a:p>
      </dgm:t>
    </dgm:pt>
    <dgm:pt modelId="{1DA5CBD8-ADF1-47B8-BFCB-E27CF6A05335}" type="sibTrans" cxnId="{5BB62B40-F11A-47CC-8549-0B2111641107}">
      <dgm:prSet/>
      <dgm:spPr/>
      <dgm:t>
        <a:bodyPr/>
        <a:lstStyle/>
        <a:p>
          <a:endParaRPr lang="en-US" sz="1600"/>
        </a:p>
      </dgm:t>
    </dgm:pt>
    <dgm:pt modelId="{5BD83190-6954-43D0-8EF1-6DE717EDCE82}" type="pres">
      <dgm:prSet presAssocID="{42EDC4DB-7D7B-4D61-AF07-D9E600484BE1}" presName="linear" presStyleCnt="0">
        <dgm:presLayoutVars>
          <dgm:animLvl val="lvl"/>
          <dgm:resizeHandles val="exact"/>
        </dgm:presLayoutVars>
      </dgm:prSet>
      <dgm:spPr/>
      <dgm:t>
        <a:bodyPr/>
        <a:lstStyle/>
        <a:p>
          <a:endParaRPr lang="en-US"/>
        </a:p>
      </dgm:t>
    </dgm:pt>
    <dgm:pt modelId="{90E87538-1BBD-4D7A-B5F8-C5CA28A27DA0}" type="pres">
      <dgm:prSet presAssocID="{55505E8F-C311-4F42-8551-567F9444278D}" presName="parentText" presStyleLbl="node1" presStyleIdx="0" presStyleCnt="4">
        <dgm:presLayoutVars>
          <dgm:chMax val="0"/>
          <dgm:bulletEnabled val="1"/>
        </dgm:presLayoutVars>
      </dgm:prSet>
      <dgm:spPr/>
      <dgm:t>
        <a:bodyPr/>
        <a:lstStyle/>
        <a:p>
          <a:endParaRPr lang="en-US"/>
        </a:p>
      </dgm:t>
    </dgm:pt>
    <dgm:pt modelId="{762DE9A8-AF20-486D-A81F-EE118733EDE4}" type="pres">
      <dgm:prSet presAssocID="{8EADD2C8-ABCC-4FD6-A801-E92E198F01ED}" presName="spacer" presStyleCnt="0"/>
      <dgm:spPr/>
    </dgm:pt>
    <dgm:pt modelId="{FCC699A3-04E7-4D77-B746-BA82989B586E}" type="pres">
      <dgm:prSet presAssocID="{47998001-B01F-44E4-9547-45701220CA73}" presName="parentText" presStyleLbl="node1" presStyleIdx="1" presStyleCnt="4">
        <dgm:presLayoutVars>
          <dgm:chMax val="0"/>
          <dgm:bulletEnabled val="1"/>
        </dgm:presLayoutVars>
      </dgm:prSet>
      <dgm:spPr/>
      <dgm:t>
        <a:bodyPr/>
        <a:lstStyle/>
        <a:p>
          <a:endParaRPr lang="en-US"/>
        </a:p>
      </dgm:t>
    </dgm:pt>
    <dgm:pt modelId="{D05F52B6-B362-4E6D-B0C3-9457849306F8}" type="pres">
      <dgm:prSet presAssocID="{79905C4B-E169-4EE2-B5E1-DFB8B8FC5E64}" presName="spacer" presStyleCnt="0"/>
      <dgm:spPr/>
    </dgm:pt>
    <dgm:pt modelId="{BE1AD815-5E46-4638-B25D-8E45581910BB}" type="pres">
      <dgm:prSet presAssocID="{BDF8F673-FF62-44A8-8773-74F8B0FA1C8A}" presName="parentText" presStyleLbl="node1" presStyleIdx="2" presStyleCnt="4">
        <dgm:presLayoutVars>
          <dgm:chMax val="0"/>
          <dgm:bulletEnabled val="1"/>
        </dgm:presLayoutVars>
      </dgm:prSet>
      <dgm:spPr/>
      <dgm:t>
        <a:bodyPr/>
        <a:lstStyle/>
        <a:p>
          <a:endParaRPr lang="en-US"/>
        </a:p>
      </dgm:t>
    </dgm:pt>
    <dgm:pt modelId="{B009FD15-5C36-49E7-BA84-563C5E533A69}" type="pres">
      <dgm:prSet presAssocID="{764311BB-EF62-4BD5-A95A-45DD792FB474}" presName="spacer" presStyleCnt="0"/>
      <dgm:spPr/>
    </dgm:pt>
    <dgm:pt modelId="{F01C1F3C-18DA-4FC5-BDF4-4FC6820E45A4}" type="pres">
      <dgm:prSet presAssocID="{8AC2F878-CCAC-4E55-AA94-2734CEB835C0}" presName="parentText" presStyleLbl="node1" presStyleIdx="3" presStyleCnt="4">
        <dgm:presLayoutVars>
          <dgm:chMax val="0"/>
          <dgm:bulletEnabled val="1"/>
        </dgm:presLayoutVars>
      </dgm:prSet>
      <dgm:spPr/>
      <dgm:t>
        <a:bodyPr/>
        <a:lstStyle/>
        <a:p>
          <a:endParaRPr lang="en-US"/>
        </a:p>
      </dgm:t>
    </dgm:pt>
  </dgm:ptLst>
  <dgm:cxnLst>
    <dgm:cxn modelId="{D3A479CB-2EF8-47C1-8BD6-DDEB493AA5EF}" type="presOf" srcId="{42EDC4DB-7D7B-4D61-AF07-D9E600484BE1}" destId="{5BD83190-6954-43D0-8EF1-6DE717EDCE82}" srcOrd="0" destOrd="0" presId="urn:microsoft.com/office/officeart/2005/8/layout/vList2"/>
    <dgm:cxn modelId="{4821E549-0925-4452-9727-FAEB6E87E71E}" srcId="{42EDC4DB-7D7B-4D61-AF07-D9E600484BE1}" destId="{47998001-B01F-44E4-9547-45701220CA73}" srcOrd="1" destOrd="0" parTransId="{EC059C17-3C03-499D-8C06-F7E1979B0913}" sibTransId="{79905C4B-E169-4EE2-B5E1-DFB8B8FC5E64}"/>
    <dgm:cxn modelId="{CE950429-16BD-4F95-817D-7C056805818A}" srcId="{42EDC4DB-7D7B-4D61-AF07-D9E600484BE1}" destId="{BDF8F673-FF62-44A8-8773-74F8B0FA1C8A}" srcOrd="2" destOrd="0" parTransId="{CED747C5-BF79-4A7F-9344-96D2B63EF8B3}" sibTransId="{764311BB-EF62-4BD5-A95A-45DD792FB474}"/>
    <dgm:cxn modelId="{41753106-6B7E-482C-8114-1D85B0081C5D}" type="presOf" srcId="{47998001-B01F-44E4-9547-45701220CA73}" destId="{FCC699A3-04E7-4D77-B746-BA82989B586E}" srcOrd="0" destOrd="0" presId="urn:microsoft.com/office/officeart/2005/8/layout/vList2"/>
    <dgm:cxn modelId="{5BB62B40-F11A-47CC-8549-0B2111641107}" srcId="{42EDC4DB-7D7B-4D61-AF07-D9E600484BE1}" destId="{8AC2F878-CCAC-4E55-AA94-2734CEB835C0}" srcOrd="3" destOrd="0" parTransId="{05602E90-3E32-4A67-A620-42E0B311E62F}" sibTransId="{1DA5CBD8-ADF1-47B8-BFCB-E27CF6A05335}"/>
    <dgm:cxn modelId="{2D1A53F1-B993-4737-954F-0778241380B1}" type="presOf" srcId="{BDF8F673-FF62-44A8-8773-74F8B0FA1C8A}" destId="{BE1AD815-5E46-4638-B25D-8E45581910BB}" srcOrd="0" destOrd="0" presId="urn:microsoft.com/office/officeart/2005/8/layout/vList2"/>
    <dgm:cxn modelId="{042D6B13-C281-4F6A-962B-129832BA8944}" srcId="{42EDC4DB-7D7B-4D61-AF07-D9E600484BE1}" destId="{55505E8F-C311-4F42-8551-567F9444278D}" srcOrd="0" destOrd="0" parTransId="{E5B1EC0B-3B90-4ADB-A771-DBCADCC58327}" sibTransId="{8EADD2C8-ABCC-4FD6-A801-E92E198F01ED}"/>
    <dgm:cxn modelId="{3ACFFD73-4F3E-4559-BFA0-DC03686F23BF}" type="presOf" srcId="{55505E8F-C311-4F42-8551-567F9444278D}" destId="{90E87538-1BBD-4D7A-B5F8-C5CA28A27DA0}" srcOrd="0" destOrd="0" presId="urn:microsoft.com/office/officeart/2005/8/layout/vList2"/>
    <dgm:cxn modelId="{A1560EB1-8993-4450-A547-2FA3A2145CD4}" type="presOf" srcId="{8AC2F878-CCAC-4E55-AA94-2734CEB835C0}" destId="{F01C1F3C-18DA-4FC5-BDF4-4FC6820E45A4}" srcOrd="0" destOrd="0" presId="urn:microsoft.com/office/officeart/2005/8/layout/vList2"/>
    <dgm:cxn modelId="{73EE2939-0A27-4514-9EB2-FA84A6544D17}" type="presParOf" srcId="{5BD83190-6954-43D0-8EF1-6DE717EDCE82}" destId="{90E87538-1BBD-4D7A-B5F8-C5CA28A27DA0}" srcOrd="0" destOrd="0" presId="urn:microsoft.com/office/officeart/2005/8/layout/vList2"/>
    <dgm:cxn modelId="{28E6A287-68FE-4013-8B7D-8FE782E9B0CF}" type="presParOf" srcId="{5BD83190-6954-43D0-8EF1-6DE717EDCE82}" destId="{762DE9A8-AF20-486D-A81F-EE118733EDE4}" srcOrd="1" destOrd="0" presId="urn:microsoft.com/office/officeart/2005/8/layout/vList2"/>
    <dgm:cxn modelId="{FF95DF37-2C30-4A5D-B0D5-1D9F21398269}" type="presParOf" srcId="{5BD83190-6954-43D0-8EF1-6DE717EDCE82}" destId="{FCC699A3-04E7-4D77-B746-BA82989B586E}" srcOrd="2" destOrd="0" presId="urn:microsoft.com/office/officeart/2005/8/layout/vList2"/>
    <dgm:cxn modelId="{971F7302-0C44-4037-9071-5BD69FFEDCD7}" type="presParOf" srcId="{5BD83190-6954-43D0-8EF1-6DE717EDCE82}" destId="{D05F52B6-B362-4E6D-B0C3-9457849306F8}" srcOrd="3" destOrd="0" presId="urn:microsoft.com/office/officeart/2005/8/layout/vList2"/>
    <dgm:cxn modelId="{1E3B5059-8441-4A67-B7F7-57EBF0CB270B}" type="presParOf" srcId="{5BD83190-6954-43D0-8EF1-6DE717EDCE82}" destId="{BE1AD815-5E46-4638-B25D-8E45581910BB}" srcOrd="4" destOrd="0" presId="urn:microsoft.com/office/officeart/2005/8/layout/vList2"/>
    <dgm:cxn modelId="{31F334AB-82B2-49D9-A100-C18835D13554}" type="presParOf" srcId="{5BD83190-6954-43D0-8EF1-6DE717EDCE82}" destId="{B009FD15-5C36-49E7-BA84-563C5E533A69}" srcOrd="5" destOrd="0" presId="urn:microsoft.com/office/officeart/2005/8/layout/vList2"/>
    <dgm:cxn modelId="{D3410EAF-2C24-4609-82CC-7B133F20F250}" type="presParOf" srcId="{5BD83190-6954-43D0-8EF1-6DE717EDCE82}" destId="{F01C1F3C-18DA-4FC5-BDF4-4FC6820E45A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B0CF9776-7482-4D05-B9EC-551F9595376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F64DCA62-B60B-4ADC-BD98-AF1C72D5605A}">
      <dgm:prSet>
        <dgm:style>
          <a:lnRef idx="2">
            <a:schemeClr val="accent5"/>
          </a:lnRef>
          <a:fillRef idx="1">
            <a:schemeClr val="lt1"/>
          </a:fillRef>
          <a:effectRef idx="0">
            <a:schemeClr val="accent5"/>
          </a:effectRef>
          <a:fontRef idx="minor">
            <a:schemeClr val="dk1"/>
          </a:fontRef>
        </dgm:style>
      </dgm:prSet>
      <dgm:spPr/>
      <dgm:t>
        <a:bodyPr/>
        <a:lstStyle/>
        <a:p>
          <a:pPr rtl="0"/>
          <a:r>
            <a:rPr lang="el-GR" dirty="0" smtClean="0"/>
            <a:t>Η παρούσα έρευνα εστίασε στη διερεύνηση των απόψεων διαφόρων φορέων που σχετίζονται με το λιμάνι και την πόλη του Πειραιά.</a:t>
          </a:r>
          <a:endParaRPr lang="en-US" dirty="0"/>
        </a:p>
      </dgm:t>
    </dgm:pt>
    <dgm:pt modelId="{F695428F-6F6C-4257-93EB-E3659517A723}" type="parTrans" cxnId="{F957A261-EA7C-40FE-AE43-4B8DC3E3256F}">
      <dgm:prSet/>
      <dgm:spPr/>
      <dgm:t>
        <a:bodyPr/>
        <a:lstStyle/>
        <a:p>
          <a:endParaRPr lang="en-US"/>
        </a:p>
      </dgm:t>
    </dgm:pt>
    <dgm:pt modelId="{A1022170-BE89-4ED4-B6B4-B1601F50FB7A}" type="sibTrans" cxnId="{F957A261-EA7C-40FE-AE43-4B8DC3E3256F}">
      <dgm:prSet/>
      <dgm:spPr/>
      <dgm:t>
        <a:bodyPr/>
        <a:lstStyle/>
        <a:p>
          <a:endParaRPr lang="en-US"/>
        </a:p>
      </dgm:t>
    </dgm:pt>
    <dgm:pt modelId="{90E37766-BFBD-41DA-8E19-1588F4B4BAF5}">
      <dgm:prSet>
        <dgm:style>
          <a:lnRef idx="2">
            <a:schemeClr val="accent1"/>
          </a:lnRef>
          <a:fillRef idx="1">
            <a:schemeClr val="lt1"/>
          </a:fillRef>
          <a:effectRef idx="0">
            <a:schemeClr val="accent1"/>
          </a:effectRef>
          <a:fontRef idx="minor">
            <a:schemeClr val="dk1"/>
          </a:fontRef>
        </dgm:style>
      </dgm:prSet>
      <dgm:spPr/>
      <dgm:t>
        <a:bodyPr/>
        <a:lstStyle/>
        <a:p>
          <a:pPr rtl="0"/>
          <a:r>
            <a:rPr lang="el-GR" dirty="0" smtClean="0"/>
            <a:t>Ωστόσο, στο μέλλον ενδιαφέρον θα είχε και η διερεύνηση των απόψεων και άλλων ενδιαφερομένων μερών όπως τοπικές επιχειρήσεις και κάτοικοι της πόλης του Πειραιά. </a:t>
          </a:r>
          <a:endParaRPr lang="en-US" dirty="0"/>
        </a:p>
      </dgm:t>
    </dgm:pt>
    <dgm:pt modelId="{4F92A352-1433-4B64-9421-5131BEE85D55}" type="parTrans" cxnId="{8152AFD8-5CF6-49DA-9888-597F7BD706CC}">
      <dgm:prSet/>
      <dgm:spPr/>
      <dgm:t>
        <a:bodyPr/>
        <a:lstStyle/>
        <a:p>
          <a:endParaRPr lang="en-US"/>
        </a:p>
      </dgm:t>
    </dgm:pt>
    <dgm:pt modelId="{F1EBDEA8-B0FD-44D1-910F-35450B43F80D}" type="sibTrans" cxnId="{8152AFD8-5CF6-49DA-9888-597F7BD706CC}">
      <dgm:prSet/>
      <dgm:spPr/>
      <dgm:t>
        <a:bodyPr/>
        <a:lstStyle/>
        <a:p>
          <a:endParaRPr lang="en-US"/>
        </a:p>
      </dgm:t>
    </dgm:pt>
    <dgm:pt modelId="{AF48AB4E-43A3-428B-B84A-92A252802802}">
      <dgm:prSet>
        <dgm:style>
          <a:lnRef idx="2">
            <a:schemeClr val="accent5"/>
          </a:lnRef>
          <a:fillRef idx="1">
            <a:schemeClr val="lt1"/>
          </a:fillRef>
          <a:effectRef idx="0">
            <a:schemeClr val="accent5"/>
          </a:effectRef>
          <a:fontRef idx="minor">
            <a:schemeClr val="dk1"/>
          </a:fontRef>
        </dgm:style>
      </dgm:prSet>
      <dgm:spPr/>
      <dgm:t>
        <a:bodyPr/>
        <a:lstStyle/>
        <a:p>
          <a:pPr rtl="0"/>
          <a:r>
            <a:rPr lang="el-GR" dirty="0" smtClean="0"/>
            <a:t>Θα μπορούσε επίσης να διεξαχθεί μία συγκριτική έρευνα σε παρόμοιους φορείς του εξωτερικού.</a:t>
          </a:r>
          <a:endParaRPr lang="en-US" dirty="0"/>
        </a:p>
      </dgm:t>
    </dgm:pt>
    <dgm:pt modelId="{50283C53-2F70-480B-8087-F07A5DE7894C}" type="parTrans" cxnId="{773D08C5-ABE7-4CA3-A354-0DD94F23A9F6}">
      <dgm:prSet/>
      <dgm:spPr/>
      <dgm:t>
        <a:bodyPr/>
        <a:lstStyle/>
        <a:p>
          <a:endParaRPr lang="en-US"/>
        </a:p>
      </dgm:t>
    </dgm:pt>
    <dgm:pt modelId="{8250440E-CA39-4F91-A32E-40159BE49ECF}" type="sibTrans" cxnId="{773D08C5-ABE7-4CA3-A354-0DD94F23A9F6}">
      <dgm:prSet/>
      <dgm:spPr/>
      <dgm:t>
        <a:bodyPr/>
        <a:lstStyle/>
        <a:p>
          <a:endParaRPr lang="en-US"/>
        </a:p>
      </dgm:t>
    </dgm:pt>
    <dgm:pt modelId="{22AED37C-C995-4D20-9494-E4E102E6D4C0}">
      <dgm:prSet>
        <dgm:style>
          <a:lnRef idx="2">
            <a:schemeClr val="accent1"/>
          </a:lnRef>
          <a:fillRef idx="1">
            <a:schemeClr val="lt1"/>
          </a:fillRef>
          <a:effectRef idx="0">
            <a:schemeClr val="accent1"/>
          </a:effectRef>
          <a:fontRef idx="minor">
            <a:schemeClr val="dk1"/>
          </a:fontRef>
        </dgm:style>
      </dgm:prSet>
      <dgm:spPr/>
      <dgm:t>
        <a:bodyPr/>
        <a:lstStyle/>
        <a:p>
          <a:pPr rtl="0"/>
          <a:r>
            <a:rPr lang="el-GR" dirty="0" smtClean="0"/>
            <a:t>Τέλος, μία παρόμοια έρευνα θα μπορούσε να διεξαχθεί και σε εθνικό επίπεδο, με τη συμμετοχή φορέων που σχετίζονται με άλλους λιμένες προορισμού κρουαζιέρας στην Ελλάδα.</a:t>
          </a:r>
          <a:endParaRPr lang="en-US" dirty="0"/>
        </a:p>
      </dgm:t>
    </dgm:pt>
    <dgm:pt modelId="{4A8C9465-32BB-462E-A321-B048CF63522C}" type="parTrans" cxnId="{11D6D84C-029D-40C4-B764-239D073F6AA6}">
      <dgm:prSet/>
      <dgm:spPr/>
      <dgm:t>
        <a:bodyPr/>
        <a:lstStyle/>
        <a:p>
          <a:endParaRPr lang="en-US"/>
        </a:p>
      </dgm:t>
    </dgm:pt>
    <dgm:pt modelId="{8479A1A3-61AB-4D3F-8F5C-D6E5AC2B8D48}" type="sibTrans" cxnId="{11D6D84C-029D-40C4-B764-239D073F6AA6}">
      <dgm:prSet/>
      <dgm:spPr/>
      <dgm:t>
        <a:bodyPr/>
        <a:lstStyle/>
        <a:p>
          <a:endParaRPr lang="en-US"/>
        </a:p>
      </dgm:t>
    </dgm:pt>
    <dgm:pt modelId="{C74E494E-F45F-4693-B1F1-14B3CC1FC688}" type="pres">
      <dgm:prSet presAssocID="{B0CF9776-7482-4D05-B9EC-551F9595376A}" presName="linear" presStyleCnt="0">
        <dgm:presLayoutVars>
          <dgm:animLvl val="lvl"/>
          <dgm:resizeHandles val="exact"/>
        </dgm:presLayoutVars>
      </dgm:prSet>
      <dgm:spPr/>
      <dgm:t>
        <a:bodyPr/>
        <a:lstStyle/>
        <a:p>
          <a:endParaRPr lang="en-US"/>
        </a:p>
      </dgm:t>
    </dgm:pt>
    <dgm:pt modelId="{438A8C35-90CC-4133-93FB-498A9FAC1D9D}" type="pres">
      <dgm:prSet presAssocID="{F64DCA62-B60B-4ADC-BD98-AF1C72D5605A}" presName="parentText" presStyleLbl="node1" presStyleIdx="0" presStyleCnt="4">
        <dgm:presLayoutVars>
          <dgm:chMax val="0"/>
          <dgm:bulletEnabled val="1"/>
        </dgm:presLayoutVars>
      </dgm:prSet>
      <dgm:spPr/>
      <dgm:t>
        <a:bodyPr/>
        <a:lstStyle/>
        <a:p>
          <a:endParaRPr lang="en-US"/>
        </a:p>
      </dgm:t>
    </dgm:pt>
    <dgm:pt modelId="{CB7BEA40-5202-4054-989A-CA6678E6EBEF}" type="pres">
      <dgm:prSet presAssocID="{A1022170-BE89-4ED4-B6B4-B1601F50FB7A}" presName="spacer" presStyleCnt="0"/>
      <dgm:spPr/>
    </dgm:pt>
    <dgm:pt modelId="{D6AA8C86-5F1B-4E86-929B-7D9BF8AA4B14}" type="pres">
      <dgm:prSet presAssocID="{90E37766-BFBD-41DA-8E19-1588F4B4BAF5}" presName="parentText" presStyleLbl="node1" presStyleIdx="1" presStyleCnt="4">
        <dgm:presLayoutVars>
          <dgm:chMax val="0"/>
          <dgm:bulletEnabled val="1"/>
        </dgm:presLayoutVars>
      </dgm:prSet>
      <dgm:spPr/>
      <dgm:t>
        <a:bodyPr/>
        <a:lstStyle/>
        <a:p>
          <a:endParaRPr lang="en-US"/>
        </a:p>
      </dgm:t>
    </dgm:pt>
    <dgm:pt modelId="{D1B91570-959A-4C93-AE25-0091C93F28FB}" type="pres">
      <dgm:prSet presAssocID="{F1EBDEA8-B0FD-44D1-910F-35450B43F80D}" presName="spacer" presStyleCnt="0"/>
      <dgm:spPr/>
    </dgm:pt>
    <dgm:pt modelId="{87ECAC62-DEBE-47A4-AE9D-141931516D0E}" type="pres">
      <dgm:prSet presAssocID="{AF48AB4E-43A3-428B-B84A-92A252802802}" presName="parentText" presStyleLbl="node1" presStyleIdx="2" presStyleCnt="4">
        <dgm:presLayoutVars>
          <dgm:chMax val="0"/>
          <dgm:bulletEnabled val="1"/>
        </dgm:presLayoutVars>
      </dgm:prSet>
      <dgm:spPr/>
      <dgm:t>
        <a:bodyPr/>
        <a:lstStyle/>
        <a:p>
          <a:endParaRPr lang="en-US"/>
        </a:p>
      </dgm:t>
    </dgm:pt>
    <dgm:pt modelId="{A8194883-880B-4A32-B982-C95317D9BC52}" type="pres">
      <dgm:prSet presAssocID="{8250440E-CA39-4F91-A32E-40159BE49ECF}" presName="spacer" presStyleCnt="0"/>
      <dgm:spPr/>
    </dgm:pt>
    <dgm:pt modelId="{1D3F7358-49B9-4698-87BE-786DA2F4EA33}" type="pres">
      <dgm:prSet presAssocID="{22AED37C-C995-4D20-9494-E4E102E6D4C0}" presName="parentText" presStyleLbl="node1" presStyleIdx="3" presStyleCnt="4">
        <dgm:presLayoutVars>
          <dgm:chMax val="0"/>
          <dgm:bulletEnabled val="1"/>
        </dgm:presLayoutVars>
      </dgm:prSet>
      <dgm:spPr/>
      <dgm:t>
        <a:bodyPr/>
        <a:lstStyle/>
        <a:p>
          <a:endParaRPr lang="en-US"/>
        </a:p>
      </dgm:t>
    </dgm:pt>
  </dgm:ptLst>
  <dgm:cxnLst>
    <dgm:cxn modelId="{3F4C0E3E-1D57-40E1-9ABB-8A43F843C181}" type="presOf" srcId="{AF48AB4E-43A3-428B-B84A-92A252802802}" destId="{87ECAC62-DEBE-47A4-AE9D-141931516D0E}" srcOrd="0" destOrd="0" presId="urn:microsoft.com/office/officeart/2005/8/layout/vList2"/>
    <dgm:cxn modelId="{D1554717-4D91-494E-BAFD-F570462DC4EE}" type="presOf" srcId="{F64DCA62-B60B-4ADC-BD98-AF1C72D5605A}" destId="{438A8C35-90CC-4133-93FB-498A9FAC1D9D}" srcOrd="0" destOrd="0" presId="urn:microsoft.com/office/officeart/2005/8/layout/vList2"/>
    <dgm:cxn modelId="{B3DBCDF7-DF7B-4187-91D0-B9033D4E15DC}" type="presOf" srcId="{90E37766-BFBD-41DA-8E19-1588F4B4BAF5}" destId="{D6AA8C86-5F1B-4E86-929B-7D9BF8AA4B14}" srcOrd="0" destOrd="0" presId="urn:microsoft.com/office/officeart/2005/8/layout/vList2"/>
    <dgm:cxn modelId="{2FC1D45A-E6F0-4D14-8E3A-7607303CA012}" type="presOf" srcId="{22AED37C-C995-4D20-9494-E4E102E6D4C0}" destId="{1D3F7358-49B9-4698-87BE-786DA2F4EA33}" srcOrd="0" destOrd="0" presId="urn:microsoft.com/office/officeart/2005/8/layout/vList2"/>
    <dgm:cxn modelId="{11D6D84C-029D-40C4-B764-239D073F6AA6}" srcId="{B0CF9776-7482-4D05-B9EC-551F9595376A}" destId="{22AED37C-C995-4D20-9494-E4E102E6D4C0}" srcOrd="3" destOrd="0" parTransId="{4A8C9465-32BB-462E-A321-B048CF63522C}" sibTransId="{8479A1A3-61AB-4D3F-8F5C-D6E5AC2B8D48}"/>
    <dgm:cxn modelId="{F957A261-EA7C-40FE-AE43-4B8DC3E3256F}" srcId="{B0CF9776-7482-4D05-B9EC-551F9595376A}" destId="{F64DCA62-B60B-4ADC-BD98-AF1C72D5605A}" srcOrd="0" destOrd="0" parTransId="{F695428F-6F6C-4257-93EB-E3659517A723}" sibTransId="{A1022170-BE89-4ED4-B6B4-B1601F50FB7A}"/>
    <dgm:cxn modelId="{8152AFD8-5CF6-49DA-9888-597F7BD706CC}" srcId="{B0CF9776-7482-4D05-B9EC-551F9595376A}" destId="{90E37766-BFBD-41DA-8E19-1588F4B4BAF5}" srcOrd="1" destOrd="0" parTransId="{4F92A352-1433-4B64-9421-5131BEE85D55}" sibTransId="{F1EBDEA8-B0FD-44D1-910F-35450B43F80D}"/>
    <dgm:cxn modelId="{773D08C5-ABE7-4CA3-A354-0DD94F23A9F6}" srcId="{B0CF9776-7482-4D05-B9EC-551F9595376A}" destId="{AF48AB4E-43A3-428B-B84A-92A252802802}" srcOrd="2" destOrd="0" parTransId="{50283C53-2F70-480B-8087-F07A5DE7894C}" sibTransId="{8250440E-CA39-4F91-A32E-40159BE49ECF}"/>
    <dgm:cxn modelId="{AA68129C-2676-47B7-B450-03E985767AE6}" type="presOf" srcId="{B0CF9776-7482-4D05-B9EC-551F9595376A}" destId="{C74E494E-F45F-4693-B1F1-14B3CC1FC688}" srcOrd="0" destOrd="0" presId="urn:microsoft.com/office/officeart/2005/8/layout/vList2"/>
    <dgm:cxn modelId="{0E47954C-D593-4339-BD18-A7C7B7897B65}" type="presParOf" srcId="{C74E494E-F45F-4693-B1F1-14B3CC1FC688}" destId="{438A8C35-90CC-4133-93FB-498A9FAC1D9D}" srcOrd="0" destOrd="0" presId="urn:microsoft.com/office/officeart/2005/8/layout/vList2"/>
    <dgm:cxn modelId="{E07FC0C9-1E5E-47C8-B2B8-FBB1E248A77B}" type="presParOf" srcId="{C74E494E-F45F-4693-B1F1-14B3CC1FC688}" destId="{CB7BEA40-5202-4054-989A-CA6678E6EBEF}" srcOrd="1" destOrd="0" presId="urn:microsoft.com/office/officeart/2005/8/layout/vList2"/>
    <dgm:cxn modelId="{E8D731AB-D299-49A3-B784-8271628BE197}" type="presParOf" srcId="{C74E494E-F45F-4693-B1F1-14B3CC1FC688}" destId="{D6AA8C86-5F1B-4E86-929B-7D9BF8AA4B14}" srcOrd="2" destOrd="0" presId="urn:microsoft.com/office/officeart/2005/8/layout/vList2"/>
    <dgm:cxn modelId="{81D747D2-FD54-4182-A12C-618DEE26ADC2}" type="presParOf" srcId="{C74E494E-F45F-4693-B1F1-14B3CC1FC688}" destId="{D1B91570-959A-4C93-AE25-0091C93F28FB}" srcOrd="3" destOrd="0" presId="urn:microsoft.com/office/officeart/2005/8/layout/vList2"/>
    <dgm:cxn modelId="{A7601F72-9B40-435B-AC1E-CC21DDC9F1FD}" type="presParOf" srcId="{C74E494E-F45F-4693-B1F1-14B3CC1FC688}" destId="{87ECAC62-DEBE-47A4-AE9D-141931516D0E}" srcOrd="4" destOrd="0" presId="urn:microsoft.com/office/officeart/2005/8/layout/vList2"/>
    <dgm:cxn modelId="{1ED2FAAD-A618-45AF-A8C1-29E36F8854E9}" type="presParOf" srcId="{C74E494E-F45F-4693-B1F1-14B3CC1FC688}" destId="{A8194883-880B-4A32-B982-C95317D9BC52}" srcOrd="5" destOrd="0" presId="urn:microsoft.com/office/officeart/2005/8/layout/vList2"/>
    <dgm:cxn modelId="{55DAA43C-9040-4189-A738-FA479D642AC4}" type="presParOf" srcId="{C74E494E-F45F-4693-B1F1-14B3CC1FC688}" destId="{1D3F7358-49B9-4698-87BE-786DA2F4EA33}"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D1EE04-3816-4087-9098-B349BBB951B5}" type="doc">
      <dgm:prSet loTypeId="urn:microsoft.com/office/officeart/2005/8/layout/venn1" loCatId="relationship" qsTypeId="urn:microsoft.com/office/officeart/2005/8/quickstyle/simple1" qsCatId="simple" csTypeId="urn:microsoft.com/office/officeart/2005/8/colors/colorful5" csCatId="colorful"/>
      <dgm:spPr/>
      <dgm:t>
        <a:bodyPr/>
        <a:lstStyle/>
        <a:p>
          <a:endParaRPr lang="en-US"/>
        </a:p>
      </dgm:t>
    </dgm:pt>
    <dgm:pt modelId="{6E0F78FA-8BC7-4569-8BB3-0F44D3E4936A}">
      <dgm:prSet custT="1"/>
      <dgm:spPr/>
      <dgm:t>
        <a:bodyPr/>
        <a:lstStyle/>
        <a:p>
          <a:pPr rtl="0"/>
          <a:r>
            <a:rPr lang="el-GR" sz="1400" dirty="0" smtClean="0"/>
            <a:t>Ο μεγάλος αριθμός μεταναστών και προσφύγων που έχουν διέλθει αλλά και που συνεχίζουν να διαμένουν στο λιμάνι του Πειραιά μπορεί να έχει τόσο αρνητικές, όσο και θετικές συνέπειες στο </a:t>
          </a:r>
          <a:r>
            <a:rPr lang="en-US" sz="1400" dirty="0" smtClean="0"/>
            <a:t>branding</a:t>
          </a:r>
          <a:r>
            <a:rPr lang="el-GR" sz="1400" dirty="0" smtClean="0"/>
            <a:t> της πόλης του Πειραιά, όπως απεικονίζεται στον πίνακα</a:t>
          </a:r>
          <a:r>
            <a:rPr lang="el-GR" sz="1200" dirty="0" smtClean="0"/>
            <a:t>.</a:t>
          </a:r>
          <a:endParaRPr lang="en-US" sz="1200" dirty="0"/>
        </a:p>
      </dgm:t>
    </dgm:pt>
    <dgm:pt modelId="{552CB977-429A-4402-AFA7-F2155A4F25A3}" type="parTrans" cxnId="{13498B90-2539-4BD4-A34F-1139325A9C28}">
      <dgm:prSet/>
      <dgm:spPr/>
      <dgm:t>
        <a:bodyPr/>
        <a:lstStyle/>
        <a:p>
          <a:endParaRPr lang="en-US"/>
        </a:p>
      </dgm:t>
    </dgm:pt>
    <dgm:pt modelId="{43BB300A-7D2C-4912-8CD2-DD90173957CE}" type="sibTrans" cxnId="{13498B90-2539-4BD4-A34F-1139325A9C28}">
      <dgm:prSet/>
      <dgm:spPr/>
      <dgm:t>
        <a:bodyPr/>
        <a:lstStyle/>
        <a:p>
          <a:endParaRPr lang="en-US"/>
        </a:p>
      </dgm:t>
    </dgm:pt>
    <dgm:pt modelId="{3874B50C-B211-4168-8319-15FF5614A89C}" type="pres">
      <dgm:prSet presAssocID="{3AD1EE04-3816-4087-9098-B349BBB951B5}" presName="compositeShape" presStyleCnt="0">
        <dgm:presLayoutVars>
          <dgm:chMax val="7"/>
          <dgm:dir/>
          <dgm:resizeHandles val="exact"/>
        </dgm:presLayoutVars>
      </dgm:prSet>
      <dgm:spPr/>
      <dgm:t>
        <a:bodyPr/>
        <a:lstStyle/>
        <a:p>
          <a:endParaRPr lang="en-US"/>
        </a:p>
      </dgm:t>
    </dgm:pt>
    <dgm:pt modelId="{8DF1BBDD-8A27-4D24-8427-881ACE478E67}" type="pres">
      <dgm:prSet presAssocID="{6E0F78FA-8BC7-4569-8BB3-0F44D3E4936A}" presName="circ1TxSh" presStyleLbl="vennNode1" presStyleIdx="0" presStyleCnt="1"/>
      <dgm:spPr/>
      <dgm:t>
        <a:bodyPr/>
        <a:lstStyle/>
        <a:p>
          <a:endParaRPr lang="en-US"/>
        </a:p>
      </dgm:t>
    </dgm:pt>
  </dgm:ptLst>
  <dgm:cxnLst>
    <dgm:cxn modelId="{6A8BC2FE-8E4F-472F-82A6-DFD091CDB8A0}" type="presOf" srcId="{3AD1EE04-3816-4087-9098-B349BBB951B5}" destId="{3874B50C-B211-4168-8319-15FF5614A89C}" srcOrd="0" destOrd="0" presId="urn:microsoft.com/office/officeart/2005/8/layout/venn1"/>
    <dgm:cxn modelId="{1766A456-3AD9-4DC9-9D85-E750FE70E7B9}" type="presOf" srcId="{6E0F78FA-8BC7-4569-8BB3-0F44D3E4936A}" destId="{8DF1BBDD-8A27-4D24-8427-881ACE478E67}" srcOrd="0" destOrd="0" presId="urn:microsoft.com/office/officeart/2005/8/layout/venn1"/>
    <dgm:cxn modelId="{13498B90-2539-4BD4-A34F-1139325A9C28}" srcId="{3AD1EE04-3816-4087-9098-B349BBB951B5}" destId="{6E0F78FA-8BC7-4569-8BB3-0F44D3E4936A}" srcOrd="0" destOrd="0" parTransId="{552CB977-429A-4402-AFA7-F2155A4F25A3}" sibTransId="{43BB300A-7D2C-4912-8CD2-DD90173957CE}"/>
    <dgm:cxn modelId="{F1DFE666-A4E4-4930-94E3-03081AB684B3}" type="presParOf" srcId="{3874B50C-B211-4168-8319-15FF5614A89C}" destId="{8DF1BBDD-8A27-4D24-8427-881ACE478E67}"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321E97C-E893-4628-89F0-6F2ABE83FBE2}" type="doc">
      <dgm:prSet loTypeId="urn:microsoft.com/office/officeart/2005/8/layout/pyramid2" loCatId="pyramid" qsTypeId="urn:microsoft.com/office/officeart/2005/8/quickstyle/simple1#3" qsCatId="simple" csTypeId="urn:microsoft.com/office/officeart/2005/8/colors/accent1_2#3" csCatId="accent1" phldr="1"/>
      <dgm:spPr/>
      <dgm:t>
        <a:bodyPr/>
        <a:lstStyle/>
        <a:p>
          <a:endParaRPr lang="el-GR"/>
        </a:p>
      </dgm:t>
    </dgm:pt>
    <dgm:pt modelId="{7C8A0C61-2D95-49E9-AFBE-25CA4FF9E017}">
      <dgm:prSet custT="1">
        <dgm:style>
          <a:lnRef idx="1">
            <a:schemeClr val="accent5"/>
          </a:lnRef>
          <a:fillRef idx="2">
            <a:schemeClr val="accent5"/>
          </a:fillRef>
          <a:effectRef idx="1">
            <a:schemeClr val="accent5"/>
          </a:effectRef>
          <a:fontRef idx="minor">
            <a:schemeClr val="dk1"/>
          </a:fontRef>
        </dgm:style>
      </dgm:prSet>
      <dgm:spPr/>
      <dgm:t>
        <a:bodyPr/>
        <a:lstStyle/>
        <a:p>
          <a:pPr rtl="0" eaLnBrk="1" latinLnBrk="0" hangingPunct="1">
            <a:buClr>
              <a:schemeClr val="accent1"/>
            </a:buClr>
            <a:buSzPct val="80000"/>
            <a:buFont typeface="Wingdings 3" panose="05040102010807070707" pitchFamily="18" charset="2"/>
            <a:buChar char="u"/>
          </a:pPr>
          <a:r>
            <a:rPr lang="el-GR" sz="1400" dirty="0"/>
            <a:t>Για την παρούσα εργασία χρησιμοποιήθηκε αφενός η δευτερογενής έρευνα και αφετέρου η </a:t>
          </a:r>
          <a:r>
            <a:rPr lang="el-GR" sz="1400" dirty="0" smtClean="0"/>
            <a:t>πρωτογενής</a:t>
          </a:r>
          <a:r>
            <a:rPr lang="en-US" sz="1400" dirty="0" smtClean="0"/>
            <a:t> </a:t>
          </a:r>
          <a:r>
            <a:rPr lang="el-GR" sz="1400" dirty="0" smtClean="0"/>
            <a:t> </a:t>
          </a:r>
          <a:r>
            <a:rPr lang="el-GR" sz="1100" dirty="0" smtClean="0"/>
            <a:t>(</a:t>
          </a:r>
          <a:r>
            <a:rPr lang="en-US" sz="1100" dirty="0" err="1" smtClean="0"/>
            <a:t>Muijs</a:t>
          </a:r>
          <a:r>
            <a:rPr lang="el-GR" sz="1100" dirty="0" smtClean="0"/>
            <a:t>, 2010). </a:t>
          </a:r>
          <a:endParaRPr lang="el-GR" sz="1100" dirty="0"/>
        </a:p>
      </dgm:t>
    </dgm:pt>
    <dgm:pt modelId="{E562E074-2933-424B-9548-8119D22841A9}" type="parTrans" cxnId="{BE7738A9-1811-4E8E-A62A-413FFF9A8323}">
      <dgm:prSet/>
      <dgm:spPr/>
      <dgm:t>
        <a:bodyPr/>
        <a:lstStyle/>
        <a:p>
          <a:endParaRPr lang="el-GR"/>
        </a:p>
      </dgm:t>
    </dgm:pt>
    <dgm:pt modelId="{8D7F71C8-FCC6-4303-9DF2-91DF970B09E2}" type="sibTrans" cxnId="{BE7738A9-1811-4E8E-A62A-413FFF9A8323}">
      <dgm:prSet/>
      <dgm:spPr/>
      <dgm:t>
        <a:bodyPr/>
        <a:lstStyle/>
        <a:p>
          <a:endParaRPr lang="el-GR"/>
        </a:p>
      </dgm:t>
    </dgm:pt>
    <dgm:pt modelId="{C1C2F3B1-2698-4FDB-8E1B-7C58D2598D09}">
      <dgm:prSet custT="1">
        <dgm:style>
          <a:lnRef idx="1">
            <a:schemeClr val="accent5"/>
          </a:lnRef>
          <a:fillRef idx="2">
            <a:schemeClr val="accent5"/>
          </a:fillRef>
          <a:effectRef idx="1">
            <a:schemeClr val="accent5"/>
          </a:effectRef>
          <a:fontRef idx="minor">
            <a:schemeClr val="dk1"/>
          </a:fontRef>
        </dgm:style>
      </dgm:prSet>
      <dgm:spPr/>
      <dgm:t>
        <a:bodyPr/>
        <a:lstStyle/>
        <a:p>
          <a:pPr rtl="0" eaLnBrk="1" latinLnBrk="0" hangingPunct="1"/>
          <a:r>
            <a:rPr lang="el-GR" sz="1500" dirty="0"/>
            <a:t>Η μέθοδος έρευνας που επιλέχθηκε για τους σκοπούς αυτής της μελέτης είναι η </a:t>
          </a:r>
          <a:r>
            <a:rPr lang="el-GR" sz="1500" dirty="0" smtClean="0"/>
            <a:t>ποσοτική</a:t>
          </a:r>
          <a:r>
            <a:rPr lang="en-US" sz="1500" dirty="0" smtClean="0"/>
            <a:t> </a:t>
          </a:r>
          <a:r>
            <a:rPr lang="el-GR" sz="1100" dirty="0" smtClean="0"/>
            <a:t>(</a:t>
          </a:r>
          <a:r>
            <a:rPr lang="en-US" sz="1100" dirty="0" smtClean="0"/>
            <a:t>Creswell</a:t>
          </a:r>
          <a:r>
            <a:rPr lang="el-GR" sz="1100" dirty="0" smtClean="0"/>
            <a:t>, 2011</a:t>
          </a:r>
          <a:r>
            <a:rPr lang="el-GR" sz="1500" dirty="0" smtClean="0"/>
            <a:t>). </a:t>
          </a:r>
          <a:endParaRPr lang="el-GR" sz="1500" dirty="0"/>
        </a:p>
      </dgm:t>
    </dgm:pt>
    <dgm:pt modelId="{851B7BBC-8D5F-477C-B031-323788C98711}" type="parTrans" cxnId="{8F526B93-4FD6-4191-B38E-437ED3DE409E}">
      <dgm:prSet/>
      <dgm:spPr/>
      <dgm:t>
        <a:bodyPr/>
        <a:lstStyle/>
        <a:p>
          <a:endParaRPr lang="el-GR"/>
        </a:p>
      </dgm:t>
    </dgm:pt>
    <dgm:pt modelId="{6B955F8A-D944-432B-95F2-CBCFDD26548E}" type="sibTrans" cxnId="{8F526B93-4FD6-4191-B38E-437ED3DE409E}">
      <dgm:prSet/>
      <dgm:spPr/>
      <dgm:t>
        <a:bodyPr/>
        <a:lstStyle/>
        <a:p>
          <a:endParaRPr lang="el-GR"/>
        </a:p>
      </dgm:t>
    </dgm:pt>
    <dgm:pt modelId="{334549BD-EE87-49A3-9222-03530417E033}">
      <dgm:prSet custT="1">
        <dgm:style>
          <a:lnRef idx="1">
            <a:schemeClr val="accent5"/>
          </a:lnRef>
          <a:fillRef idx="2">
            <a:schemeClr val="accent5"/>
          </a:fillRef>
          <a:effectRef idx="1">
            <a:schemeClr val="accent5"/>
          </a:effectRef>
          <a:fontRef idx="minor">
            <a:schemeClr val="dk1"/>
          </a:fontRef>
        </dgm:style>
      </dgm:prSet>
      <dgm:spPr/>
      <dgm:t>
        <a:bodyPr/>
        <a:lstStyle/>
        <a:p>
          <a:pPr rtl="0" eaLnBrk="1" latinLnBrk="0" hangingPunct="1"/>
          <a:r>
            <a:rPr lang="el-GR" sz="1500" dirty="0"/>
            <a:t>Το ερωτηματολόγιο έχει επιλεχθεί για τους σκοπούς αυτής της </a:t>
          </a:r>
          <a:r>
            <a:rPr lang="el-GR" sz="1500" dirty="0" smtClean="0"/>
            <a:t>έρευνας</a:t>
          </a:r>
          <a:r>
            <a:rPr lang="en-US" sz="1500" dirty="0" smtClean="0"/>
            <a:t>,</a:t>
          </a:r>
          <a:r>
            <a:rPr lang="el-GR" sz="1500" dirty="0" smtClean="0"/>
            <a:t>στη βάση της βιβλιογραφικής ανασκόπησης</a:t>
          </a:r>
          <a:r>
            <a:rPr lang="en-US" sz="1500" dirty="0" smtClean="0"/>
            <a:t> </a:t>
          </a:r>
          <a:r>
            <a:rPr lang="el-GR" sz="1100" dirty="0" smtClean="0"/>
            <a:t>(</a:t>
          </a:r>
          <a:r>
            <a:rPr lang="en-US" sz="1100" dirty="0" err="1" smtClean="0"/>
            <a:t>Javeau</a:t>
          </a:r>
          <a:r>
            <a:rPr lang="el-GR" sz="1100" dirty="0" smtClean="0"/>
            <a:t>, 2000 ,</a:t>
          </a:r>
          <a:r>
            <a:rPr lang="en-US" sz="1100" dirty="0" smtClean="0"/>
            <a:t>Robson,2006)</a:t>
          </a:r>
          <a:endParaRPr lang="el-GR" sz="1100" dirty="0"/>
        </a:p>
      </dgm:t>
    </dgm:pt>
    <dgm:pt modelId="{37728B6A-F136-491C-BD3C-97343671CA55}" type="parTrans" cxnId="{A2F69105-236C-4542-85AF-9E89D92CF2F1}">
      <dgm:prSet/>
      <dgm:spPr/>
      <dgm:t>
        <a:bodyPr/>
        <a:lstStyle/>
        <a:p>
          <a:endParaRPr lang="el-GR"/>
        </a:p>
      </dgm:t>
    </dgm:pt>
    <dgm:pt modelId="{E108C2B4-23DE-4550-B06F-335E8C0D05AD}" type="sibTrans" cxnId="{A2F69105-236C-4542-85AF-9E89D92CF2F1}">
      <dgm:prSet/>
      <dgm:spPr/>
      <dgm:t>
        <a:bodyPr/>
        <a:lstStyle/>
        <a:p>
          <a:endParaRPr lang="el-GR"/>
        </a:p>
      </dgm:t>
    </dgm:pt>
    <dgm:pt modelId="{EEA5AE83-93F2-4F6E-BF74-E0EB0F34988F}" type="pres">
      <dgm:prSet presAssocID="{1321E97C-E893-4628-89F0-6F2ABE83FBE2}" presName="compositeShape" presStyleCnt="0">
        <dgm:presLayoutVars>
          <dgm:dir/>
          <dgm:resizeHandles/>
        </dgm:presLayoutVars>
      </dgm:prSet>
      <dgm:spPr/>
      <dgm:t>
        <a:bodyPr/>
        <a:lstStyle/>
        <a:p>
          <a:endParaRPr lang="en-US"/>
        </a:p>
      </dgm:t>
    </dgm:pt>
    <dgm:pt modelId="{DD1C869B-6416-4D25-8411-926011E38B99}" type="pres">
      <dgm:prSet presAssocID="{1321E97C-E893-4628-89F0-6F2ABE83FBE2}" presName="pyramid" presStyleLbl="node1" presStyleIdx="0" presStyleCnt="1"/>
      <dgm:spPr/>
    </dgm:pt>
    <dgm:pt modelId="{99CDD684-1C15-4BF3-8A2F-242C6CB3583A}" type="pres">
      <dgm:prSet presAssocID="{1321E97C-E893-4628-89F0-6F2ABE83FBE2}" presName="theList" presStyleCnt="0"/>
      <dgm:spPr/>
    </dgm:pt>
    <dgm:pt modelId="{A28F6C3A-B7DE-4458-845B-30A1A09F9B6E}" type="pres">
      <dgm:prSet presAssocID="{7C8A0C61-2D95-49E9-AFBE-25CA4FF9E017}" presName="aNode" presStyleLbl="fgAcc1" presStyleIdx="0" presStyleCnt="3" custScaleY="129504">
        <dgm:presLayoutVars>
          <dgm:bulletEnabled val="1"/>
        </dgm:presLayoutVars>
      </dgm:prSet>
      <dgm:spPr/>
      <dgm:t>
        <a:bodyPr/>
        <a:lstStyle/>
        <a:p>
          <a:endParaRPr lang="en-US"/>
        </a:p>
      </dgm:t>
    </dgm:pt>
    <dgm:pt modelId="{A6147A8F-98ED-4DAD-8F6F-D7ECD92E9932}" type="pres">
      <dgm:prSet presAssocID="{7C8A0C61-2D95-49E9-AFBE-25CA4FF9E017}" presName="aSpace" presStyleCnt="0"/>
      <dgm:spPr/>
    </dgm:pt>
    <dgm:pt modelId="{32E94AF4-3F66-4606-A260-B60199BF843F}" type="pres">
      <dgm:prSet presAssocID="{C1C2F3B1-2698-4FDB-8E1B-7C58D2598D09}" presName="aNode" presStyleLbl="fgAcc1" presStyleIdx="1" presStyleCnt="3">
        <dgm:presLayoutVars>
          <dgm:bulletEnabled val="1"/>
        </dgm:presLayoutVars>
      </dgm:prSet>
      <dgm:spPr/>
      <dgm:t>
        <a:bodyPr/>
        <a:lstStyle/>
        <a:p>
          <a:endParaRPr lang="en-US"/>
        </a:p>
      </dgm:t>
    </dgm:pt>
    <dgm:pt modelId="{189220FE-836E-45B0-B7E8-19B95A8B4783}" type="pres">
      <dgm:prSet presAssocID="{C1C2F3B1-2698-4FDB-8E1B-7C58D2598D09}" presName="aSpace" presStyleCnt="0"/>
      <dgm:spPr/>
    </dgm:pt>
    <dgm:pt modelId="{1E714DFF-85C4-409E-93C3-24BA34FA64AE}" type="pres">
      <dgm:prSet presAssocID="{334549BD-EE87-49A3-9222-03530417E033}" presName="aNode" presStyleLbl="fgAcc1" presStyleIdx="2" presStyleCnt="3">
        <dgm:presLayoutVars>
          <dgm:bulletEnabled val="1"/>
        </dgm:presLayoutVars>
      </dgm:prSet>
      <dgm:spPr/>
      <dgm:t>
        <a:bodyPr/>
        <a:lstStyle/>
        <a:p>
          <a:endParaRPr lang="en-US"/>
        </a:p>
      </dgm:t>
    </dgm:pt>
    <dgm:pt modelId="{B225749A-1AE0-4A2B-A577-C64A8F0F389C}" type="pres">
      <dgm:prSet presAssocID="{334549BD-EE87-49A3-9222-03530417E033}" presName="aSpace" presStyleCnt="0"/>
      <dgm:spPr/>
    </dgm:pt>
  </dgm:ptLst>
  <dgm:cxnLst>
    <dgm:cxn modelId="{32FB7904-2890-4250-A33E-3C85F5007C5A}" type="presOf" srcId="{1321E97C-E893-4628-89F0-6F2ABE83FBE2}" destId="{EEA5AE83-93F2-4F6E-BF74-E0EB0F34988F}" srcOrd="0" destOrd="0" presId="urn:microsoft.com/office/officeart/2005/8/layout/pyramid2"/>
    <dgm:cxn modelId="{DFF10483-261E-4C4C-9E2C-1094CAA8A691}" type="presOf" srcId="{C1C2F3B1-2698-4FDB-8E1B-7C58D2598D09}" destId="{32E94AF4-3F66-4606-A260-B60199BF843F}" srcOrd="0" destOrd="0" presId="urn:microsoft.com/office/officeart/2005/8/layout/pyramid2"/>
    <dgm:cxn modelId="{832C551D-B3BE-4E8B-AB75-96EA2902A8E6}" type="presOf" srcId="{7C8A0C61-2D95-49E9-AFBE-25CA4FF9E017}" destId="{A28F6C3A-B7DE-4458-845B-30A1A09F9B6E}" srcOrd="0" destOrd="0" presId="urn:microsoft.com/office/officeart/2005/8/layout/pyramid2"/>
    <dgm:cxn modelId="{BE7738A9-1811-4E8E-A62A-413FFF9A8323}" srcId="{1321E97C-E893-4628-89F0-6F2ABE83FBE2}" destId="{7C8A0C61-2D95-49E9-AFBE-25CA4FF9E017}" srcOrd="0" destOrd="0" parTransId="{E562E074-2933-424B-9548-8119D22841A9}" sibTransId="{8D7F71C8-FCC6-4303-9DF2-91DF970B09E2}"/>
    <dgm:cxn modelId="{8F526B93-4FD6-4191-B38E-437ED3DE409E}" srcId="{1321E97C-E893-4628-89F0-6F2ABE83FBE2}" destId="{C1C2F3B1-2698-4FDB-8E1B-7C58D2598D09}" srcOrd="1" destOrd="0" parTransId="{851B7BBC-8D5F-477C-B031-323788C98711}" sibTransId="{6B955F8A-D944-432B-95F2-CBCFDD26548E}"/>
    <dgm:cxn modelId="{A2F69105-236C-4542-85AF-9E89D92CF2F1}" srcId="{1321E97C-E893-4628-89F0-6F2ABE83FBE2}" destId="{334549BD-EE87-49A3-9222-03530417E033}" srcOrd="2" destOrd="0" parTransId="{37728B6A-F136-491C-BD3C-97343671CA55}" sibTransId="{E108C2B4-23DE-4550-B06F-335E8C0D05AD}"/>
    <dgm:cxn modelId="{CE288EE5-BE2C-4A64-A4E3-4573959B7EC9}" type="presOf" srcId="{334549BD-EE87-49A3-9222-03530417E033}" destId="{1E714DFF-85C4-409E-93C3-24BA34FA64AE}" srcOrd="0" destOrd="0" presId="urn:microsoft.com/office/officeart/2005/8/layout/pyramid2"/>
    <dgm:cxn modelId="{E0F2674A-5F0C-4073-9292-0765C5ADA6DF}" type="presParOf" srcId="{EEA5AE83-93F2-4F6E-BF74-E0EB0F34988F}" destId="{DD1C869B-6416-4D25-8411-926011E38B99}" srcOrd="0" destOrd="0" presId="urn:microsoft.com/office/officeart/2005/8/layout/pyramid2"/>
    <dgm:cxn modelId="{1F4EC773-5EB1-4B3B-8022-4A8F411C54BD}" type="presParOf" srcId="{EEA5AE83-93F2-4F6E-BF74-E0EB0F34988F}" destId="{99CDD684-1C15-4BF3-8A2F-242C6CB3583A}" srcOrd="1" destOrd="0" presId="urn:microsoft.com/office/officeart/2005/8/layout/pyramid2"/>
    <dgm:cxn modelId="{8DD8D406-D136-4F96-A1E3-E1179D98C462}" type="presParOf" srcId="{99CDD684-1C15-4BF3-8A2F-242C6CB3583A}" destId="{A28F6C3A-B7DE-4458-845B-30A1A09F9B6E}" srcOrd="0" destOrd="0" presId="urn:microsoft.com/office/officeart/2005/8/layout/pyramid2"/>
    <dgm:cxn modelId="{EFAE7984-9215-4458-BBDF-5EF58AF2F135}" type="presParOf" srcId="{99CDD684-1C15-4BF3-8A2F-242C6CB3583A}" destId="{A6147A8F-98ED-4DAD-8F6F-D7ECD92E9932}" srcOrd="1" destOrd="0" presId="urn:microsoft.com/office/officeart/2005/8/layout/pyramid2"/>
    <dgm:cxn modelId="{FD1FDC2E-3E05-44C2-A006-BD3EB64317C9}" type="presParOf" srcId="{99CDD684-1C15-4BF3-8A2F-242C6CB3583A}" destId="{32E94AF4-3F66-4606-A260-B60199BF843F}" srcOrd="2" destOrd="0" presId="urn:microsoft.com/office/officeart/2005/8/layout/pyramid2"/>
    <dgm:cxn modelId="{8B6A029E-998A-41FF-8E16-15D96A8F53BC}" type="presParOf" srcId="{99CDD684-1C15-4BF3-8A2F-242C6CB3583A}" destId="{189220FE-836E-45B0-B7E8-19B95A8B4783}" srcOrd="3" destOrd="0" presId="urn:microsoft.com/office/officeart/2005/8/layout/pyramid2"/>
    <dgm:cxn modelId="{D9B925B7-304C-4181-94E8-98B73B3C3F70}" type="presParOf" srcId="{99CDD684-1C15-4BF3-8A2F-242C6CB3583A}" destId="{1E714DFF-85C4-409E-93C3-24BA34FA64AE}" srcOrd="4" destOrd="0" presId="urn:microsoft.com/office/officeart/2005/8/layout/pyramid2"/>
    <dgm:cxn modelId="{E390C1E2-3F78-46BC-AE89-6F6BCE5346A7}" type="presParOf" srcId="{99CDD684-1C15-4BF3-8A2F-242C6CB3583A}" destId="{B225749A-1AE0-4A2B-A577-C64A8F0F389C}"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2505178-724F-4E59-99A3-CF7DF3FE509A}" type="doc">
      <dgm:prSet loTypeId="urn:microsoft.com/office/officeart/2005/8/layout/hList6" loCatId="list" qsTypeId="urn:microsoft.com/office/officeart/2005/8/quickstyle/simple1#4" qsCatId="simple" csTypeId="urn:microsoft.com/office/officeart/2005/8/colors/accent1_2#4" csCatId="accent1" phldr="1"/>
      <dgm:spPr/>
      <dgm:t>
        <a:bodyPr/>
        <a:lstStyle/>
        <a:p>
          <a:endParaRPr lang="el-GR"/>
        </a:p>
      </dgm:t>
    </dgm:pt>
    <dgm:pt modelId="{86953D86-ED8F-49A8-B974-DEEEA5CCF3D6}">
      <dgm:prSet/>
      <dgm:spPr/>
      <dgm:t>
        <a:bodyPr/>
        <a:lstStyle/>
        <a:p>
          <a:pPr rtl="0" eaLnBrk="1" latinLnBrk="0" hangingPunct="1">
            <a:buClr>
              <a:schemeClr val="accent1"/>
            </a:buClr>
            <a:buSzPct val="80000"/>
            <a:buFont typeface="Wingdings 3" panose="05040102010807070707" pitchFamily="18" charset="2"/>
            <a:buChar char="u"/>
          </a:pPr>
          <a:r>
            <a:rPr lang="el-GR" dirty="0"/>
            <a:t>Αναφορικά με την ηλικία, η πλειοψηφία είναι 46-55 ετών (40,6%), ενώ ακολουθούν όσοι είναι 26-35 ετών (16,8%), άνω των 55 ετών 26,7%), 36-45 ετών (13,9%).</a:t>
          </a:r>
        </a:p>
      </dgm:t>
    </dgm:pt>
    <dgm:pt modelId="{1000EE16-01E9-4711-BE14-2182D42FE871}" type="parTrans" cxnId="{7FC5813C-26BB-471D-B0C5-0419F3BB39D4}">
      <dgm:prSet/>
      <dgm:spPr/>
      <dgm:t>
        <a:bodyPr/>
        <a:lstStyle/>
        <a:p>
          <a:endParaRPr lang="el-GR"/>
        </a:p>
      </dgm:t>
    </dgm:pt>
    <dgm:pt modelId="{D1557C59-6264-406D-8E55-1C54B3CF1677}" type="sibTrans" cxnId="{7FC5813C-26BB-471D-B0C5-0419F3BB39D4}">
      <dgm:prSet/>
      <dgm:spPr/>
      <dgm:t>
        <a:bodyPr/>
        <a:lstStyle/>
        <a:p>
          <a:endParaRPr lang="el-GR"/>
        </a:p>
      </dgm:t>
    </dgm:pt>
    <dgm:pt modelId="{EE59C11F-7E0B-435F-BB77-39D3270600C9}">
      <dgm:prSet/>
      <dgm:spPr>
        <a:solidFill>
          <a:schemeClr val="accent2">
            <a:lumMod val="75000"/>
          </a:schemeClr>
        </a:solidFill>
      </dgm:spPr>
      <dgm:t>
        <a:bodyPr/>
        <a:lstStyle/>
        <a:p>
          <a:pPr rtl="0" eaLnBrk="1" latinLnBrk="0" hangingPunct="1"/>
          <a:r>
            <a:rPr lang="el-GR" dirty="0"/>
            <a:t>Ενώ πολύ μικρό είναι το ποσοστό όσων συμμετείχαν και είναι έως 25 ετών (2%).</a:t>
          </a:r>
        </a:p>
      </dgm:t>
    </dgm:pt>
    <dgm:pt modelId="{F6DF6CD6-B42D-418A-B6CD-4F9E1BCA4824}" type="parTrans" cxnId="{253DE1E6-2A03-4F97-A995-79C6F63B9AA4}">
      <dgm:prSet/>
      <dgm:spPr/>
      <dgm:t>
        <a:bodyPr/>
        <a:lstStyle/>
        <a:p>
          <a:endParaRPr lang="el-GR"/>
        </a:p>
      </dgm:t>
    </dgm:pt>
    <dgm:pt modelId="{15E49AFC-051B-40ED-8BF2-EC02EA63DDDF}" type="sibTrans" cxnId="{253DE1E6-2A03-4F97-A995-79C6F63B9AA4}">
      <dgm:prSet/>
      <dgm:spPr/>
      <dgm:t>
        <a:bodyPr/>
        <a:lstStyle/>
        <a:p>
          <a:endParaRPr lang="el-GR"/>
        </a:p>
      </dgm:t>
    </dgm:pt>
    <dgm:pt modelId="{1E8A6FF9-A354-40E1-B968-14536023BE62}" type="pres">
      <dgm:prSet presAssocID="{D2505178-724F-4E59-99A3-CF7DF3FE509A}" presName="Name0" presStyleCnt="0">
        <dgm:presLayoutVars>
          <dgm:dir/>
          <dgm:resizeHandles val="exact"/>
        </dgm:presLayoutVars>
      </dgm:prSet>
      <dgm:spPr/>
      <dgm:t>
        <a:bodyPr/>
        <a:lstStyle/>
        <a:p>
          <a:endParaRPr lang="en-US"/>
        </a:p>
      </dgm:t>
    </dgm:pt>
    <dgm:pt modelId="{0A08DE66-0485-4B23-8FE0-BE19BCEC7F76}" type="pres">
      <dgm:prSet presAssocID="{86953D86-ED8F-49A8-B974-DEEEA5CCF3D6}" presName="node" presStyleLbl="node1" presStyleIdx="0" presStyleCnt="2" custScaleX="125339" custLinFactNeighborY="-314">
        <dgm:presLayoutVars>
          <dgm:bulletEnabled val="1"/>
        </dgm:presLayoutVars>
      </dgm:prSet>
      <dgm:spPr/>
      <dgm:t>
        <a:bodyPr/>
        <a:lstStyle/>
        <a:p>
          <a:endParaRPr lang="en-US"/>
        </a:p>
      </dgm:t>
    </dgm:pt>
    <dgm:pt modelId="{EA0B9993-577F-460F-AD91-F8B78DD84DBF}" type="pres">
      <dgm:prSet presAssocID="{D1557C59-6264-406D-8E55-1C54B3CF1677}" presName="sibTrans" presStyleCnt="0"/>
      <dgm:spPr/>
    </dgm:pt>
    <dgm:pt modelId="{1F4D8C7C-0702-4F82-BEB2-08690D03E030}" type="pres">
      <dgm:prSet presAssocID="{EE59C11F-7E0B-435F-BB77-39D3270600C9}" presName="node" presStyleLbl="node1" presStyleIdx="1" presStyleCnt="2" custScaleX="81078">
        <dgm:presLayoutVars>
          <dgm:bulletEnabled val="1"/>
        </dgm:presLayoutVars>
      </dgm:prSet>
      <dgm:spPr/>
      <dgm:t>
        <a:bodyPr/>
        <a:lstStyle/>
        <a:p>
          <a:endParaRPr lang="en-US"/>
        </a:p>
      </dgm:t>
    </dgm:pt>
  </dgm:ptLst>
  <dgm:cxnLst>
    <dgm:cxn modelId="{78A06A58-9DA1-4F20-B4EC-3C8BF49571C9}" type="presOf" srcId="{86953D86-ED8F-49A8-B974-DEEEA5CCF3D6}" destId="{0A08DE66-0485-4B23-8FE0-BE19BCEC7F76}" srcOrd="0" destOrd="0" presId="urn:microsoft.com/office/officeart/2005/8/layout/hList6"/>
    <dgm:cxn modelId="{253DE1E6-2A03-4F97-A995-79C6F63B9AA4}" srcId="{D2505178-724F-4E59-99A3-CF7DF3FE509A}" destId="{EE59C11F-7E0B-435F-BB77-39D3270600C9}" srcOrd="1" destOrd="0" parTransId="{F6DF6CD6-B42D-418A-B6CD-4F9E1BCA4824}" sibTransId="{15E49AFC-051B-40ED-8BF2-EC02EA63DDDF}"/>
    <dgm:cxn modelId="{8E959FDF-6563-46B9-A0C5-3196A34D65BE}" type="presOf" srcId="{D2505178-724F-4E59-99A3-CF7DF3FE509A}" destId="{1E8A6FF9-A354-40E1-B968-14536023BE62}" srcOrd="0" destOrd="0" presId="urn:microsoft.com/office/officeart/2005/8/layout/hList6"/>
    <dgm:cxn modelId="{7FC5813C-26BB-471D-B0C5-0419F3BB39D4}" srcId="{D2505178-724F-4E59-99A3-CF7DF3FE509A}" destId="{86953D86-ED8F-49A8-B974-DEEEA5CCF3D6}" srcOrd="0" destOrd="0" parTransId="{1000EE16-01E9-4711-BE14-2182D42FE871}" sibTransId="{D1557C59-6264-406D-8E55-1C54B3CF1677}"/>
    <dgm:cxn modelId="{A287DFB3-4E02-479F-90A3-43960E776F04}" type="presOf" srcId="{EE59C11F-7E0B-435F-BB77-39D3270600C9}" destId="{1F4D8C7C-0702-4F82-BEB2-08690D03E030}" srcOrd="0" destOrd="0" presId="urn:microsoft.com/office/officeart/2005/8/layout/hList6"/>
    <dgm:cxn modelId="{910857A2-DB52-442C-9378-8B9DEA481621}" type="presParOf" srcId="{1E8A6FF9-A354-40E1-B968-14536023BE62}" destId="{0A08DE66-0485-4B23-8FE0-BE19BCEC7F76}" srcOrd="0" destOrd="0" presId="urn:microsoft.com/office/officeart/2005/8/layout/hList6"/>
    <dgm:cxn modelId="{73B6D10B-FA1A-4941-803A-CC571B05EC2D}" type="presParOf" srcId="{1E8A6FF9-A354-40E1-B968-14536023BE62}" destId="{EA0B9993-577F-460F-AD91-F8B78DD84DBF}" srcOrd="1" destOrd="0" presId="urn:microsoft.com/office/officeart/2005/8/layout/hList6"/>
    <dgm:cxn modelId="{EF44D3FC-AA16-4E7B-A294-47F795641B30}" type="presParOf" srcId="{1E8A6FF9-A354-40E1-B968-14536023BE62}" destId="{1F4D8C7C-0702-4F82-BEB2-08690D03E030}"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1D55A5E-8FDD-4C5C-A09B-DE68500FAAF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ECFE848-8CD3-42A2-9229-EA0B487D12A2}">
      <dgm:prSet>
        <dgm:style>
          <a:lnRef idx="2">
            <a:schemeClr val="accent3"/>
          </a:lnRef>
          <a:fillRef idx="1">
            <a:schemeClr val="lt1"/>
          </a:fillRef>
          <a:effectRef idx="0">
            <a:schemeClr val="accent3"/>
          </a:effectRef>
          <a:fontRef idx="minor">
            <a:schemeClr val="dk1"/>
          </a:fontRef>
        </dgm:style>
      </dgm:prSet>
      <dgm:spPr/>
      <dgm:t>
        <a:bodyPr/>
        <a:lstStyle/>
        <a:p>
          <a:pPr rtl="0"/>
          <a:r>
            <a:rPr lang="el-GR" b="1" dirty="0" smtClean="0"/>
            <a:t>Όσον αφορά στο εκπαιδευτικό επίπεδο των συμμετεχόντων στην έρευνα, οι περισσότεροι είναι απόφοιτοι ΑΕΙ/ΤΕΙ (43,6%), ενώ ακολουθούν όσοι είναι απόφοιτοι δευτεροβάθμιας εκπαίδευσης (28,7%). </a:t>
          </a:r>
          <a:endParaRPr lang="en-US" dirty="0"/>
        </a:p>
      </dgm:t>
    </dgm:pt>
    <dgm:pt modelId="{B6583729-F0CE-4DA6-ABF4-F8B07ACCBE2D}" type="parTrans" cxnId="{B73CBE1A-4B49-427A-AD13-4A1C276E39AB}">
      <dgm:prSet/>
      <dgm:spPr/>
      <dgm:t>
        <a:bodyPr/>
        <a:lstStyle/>
        <a:p>
          <a:endParaRPr lang="en-US"/>
        </a:p>
      </dgm:t>
    </dgm:pt>
    <dgm:pt modelId="{CE1440E7-CD76-4071-A6EE-19B09D878377}" type="sibTrans" cxnId="{B73CBE1A-4B49-427A-AD13-4A1C276E39AB}">
      <dgm:prSet/>
      <dgm:spPr/>
      <dgm:t>
        <a:bodyPr/>
        <a:lstStyle/>
        <a:p>
          <a:endParaRPr lang="en-US"/>
        </a:p>
      </dgm:t>
    </dgm:pt>
    <dgm:pt modelId="{E856B4C2-A9E5-4606-A2A8-9626A1AE58BC}">
      <dgm:prSet>
        <dgm:style>
          <a:lnRef idx="2">
            <a:schemeClr val="accent2"/>
          </a:lnRef>
          <a:fillRef idx="1">
            <a:schemeClr val="lt1"/>
          </a:fillRef>
          <a:effectRef idx="0">
            <a:schemeClr val="accent2"/>
          </a:effectRef>
          <a:fontRef idx="minor">
            <a:schemeClr val="dk1"/>
          </a:fontRef>
        </dgm:style>
      </dgm:prSet>
      <dgm:spPr/>
      <dgm:t>
        <a:bodyPr/>
        <a:lstStyle/>
        <a:p>
          <a:pPr rtl="0"/>
          <a:r>
            <a:rPr lang="el-GR" b="1" dirty="0" smtClean="0"/>
            <a:t>Τέλος, μικρότερο είναι το ποσοστό όσων είναι κάτοχοι μεταπτυχιακού (14,9%) και διδακτορικού (12,9%).</a:t>
          </a:r>
          <a:endParaRPr lang="en-US" dirty="0"/>
        </a:p>
      </dgm:t>
    </dgm:pt>
    <dgm:pt modelId="{8CE8482C-52CB-49E8-B093-9309FE4E41B2}" type="parTrans" cxnId="{309F8EB3-40CE-494A-9FC7-3E8226CA2183}">
      <dgm:prSet/>
      <dgm:spPr/>
      <dgm:t>
        <a:bodyPr/>
        <a:lstStyle/>
        <a:p>
          <a:endParaRPr lang="en-US"/>
        </a:p>
      </dgm:t>
    </dgm:pt>
    <dgm:pt modelId="{75B28447-5C25-4838-B7AF-AB5C673134F6}" type="sibTrans" cxnId="{309F8EB3-40CE-494A-9FC7-3E8226CA2183}">
      <dgm:prSet/>
      <dgm:spPr/>
      <dgm:t>
        <a:bodyPr/>
        <a:lstStyle/>
        <a:p>
          <a:endParaRPr lang="en-US"/>
        </a:p>
      </dgm:t>
    </dgm:pt>
    <dgm:pt modelId="{36AF11E8-1619-4EA0-ACEC-441CA102B310}" type="pres">
      <dgm:prSet presAssocID="{41D55A5E-8FDD-4C5C-A09B-DE68500FAAFD}" presName="linear" presStyleCnt="0">
        <dgm:presLayoutVars>
          <dgm:animLvl val="lvl"/>
          <dgm:resizeHandles val="exact"/>
        </dgm:presLayoutVars>
      </dgm:prSet>
      <dgm:spPr/>
      <dgm:t>
        <a:bodyPr/>
        <a:lstStyle/>
        <a:p>
          <a:endParaRPr lang="en-US"/>
        </a:p>
      </dgm:t>
    </dgm:pt>
    <dgm:pt modelId="{B91DECFE-7057-450E-8030-AB2E03D1C31F}" type="pres">
      <dgm:prSet presAssocID="{CECFE848-8CD3-42A2-9229-EA0B487D12A2}" presName="parentText" presStyleLbl="node1" presStyleIdx="0" presStyleCnt="2">
        <dgm:presLayoutVars>
          <dgm:chMax val="0"/>
          <dgm:bulletEnabled val="1"/>
        </dgm:presLayoutVars>
      </dgm:prSet>
      <dgm:spPr/>
      <dgm:t>
        <a:bodyPr/>
        <a:lstStyle/>
        <a:p>
          <a:endParaRPr lang="en-US"/>
        </a:p>
      </dgm:t>
    </dgm:pt>
    <dgm:pt modelId="{62DFD6CB-9550-4250-91D6-35DCAACD86F8}" type="pres">
      <dgm:prSet presAssocID="{CE1440E7-CD76-4071-A6EE-19B09D878377}" presName="spacer" presStyleCnt="0"/>
      <dgm:spPr/>
    </dgm:pt>
    <dgm:pt modelId="{03EE0272-681C-4DD5-9AD5-9316292AD1D8}" type="pres">
      <dgm:prSet presAssocID="{E856B4C2-A9E5-4606-A2A8-9626A1AE58BC}" presName="parentText" presStyleLbl="node1" presStyleIdx="1" presStyleCnt="2">
        <dgm:presLayoutVars>
          <dgm:chMax val="0"/>
          <dgm:bulletEnabled val="1"/>
        </dgm:presLayoutVars>
      </dgm:prSet>
      <dgm:spPr/>
      <dgm:t>
        <a:bodyPr/>
        <a:lstStyle/>
        <a:p>
          <a:endParaRPr lang="en-US"/>
        </a:p>
      </dgm:t>
    </dgm:pt>
  </dgm:ptLst>
  <dgm:cxnLst>
    <dgm:cxn modelId="{AA4FB95E-E85E-41D9-8F5F-70EA94A0D051}" type="presOf" srcId="{CECFE848-8CD3-42A2-9229-EA0B487D12A2}" destId="{B91DECFE-7057-450E-8030-AB2E03D1C31F}" srcOrd="0" destOrd="0" presId="urn:microsoft.com/office/officeart/2005/8/layout/vList2"/>
    <dgm:cxn modelId="{309F8EB3-40CE-494A-9FC7-3E8226CA2183}" srcId="{41D55A5E-8FDD-4C5C-A09B-DE68500FAAFD}" destId="{E856B4C2-A9E5-4606-A2A8-9626A1AE58BC}" srcOrd="1" destOrd="0" parTransId="{8CE8482C-52CB-49E8-B093-9309FE4E41B2}" sibTransId="{75B28447-5C25-4838-B7AF-AB5C673134F6}"/>
    <dgm:cxn modelId="{3673E0AD-E293-490D-AD43-FF6E13B95462}" type="presOf" srcId="{41D55A5E-8FDD-4C5C-A09B-DE68500FAAFD}" destId="{36AF11E8-1619-4EA0-ACEC-441CA102B310}" srcOrd="0" destOrd="0" presId="urn:microsoft.com/office/officeart/2005/8/layout/vList2"/>
    <dgm:cxn modelId="{B73CBE1A-4B49-427A-AD13-4A1C276E39AB}" srcId="{41D55A5E-8FDD-4C5C-A09B-DE68500FAAFD}" destId="{CECFE848-8CD3-42A2-9229-EA0B487D12A2}" srcOrd="0" destOrd="0" parTransId="{B6583729-F0CE-4DA6-ABF4-F8B07ACCBE2D}" sibTransId="{CE1440E7-CD76-4071-A6EE-19B09D878377}"/>
    <dgm:cxn modelId="{EA2EC234-74A2-4E85-99D2-C3419040F49D}" type="presOf" srcId="{E856B4C2-A9E5-4606-A2A8-9626A1AE58BC}" destId="{03EE0272-681C-4DD5-9AD5-9316292AD1D8}" srcOrd="0" destOrd="0" presId="urn:microsoft.com/office/officeart/2005/8/layout/vList2"/>
    <dgm:cxn modelId="{6570351E-11AF-49D5-9F0A-873529CFF856}" type="presParOf" srcId="{36AF11E8-1619-4EA0-ACEC-441CA102B310}" destId="{B91DECFE-7057-450E-8030-AB2E03D1C31F}" srcOrd="0" destOrd="0" presId="urn:microsoft.com/office/officeart/2005/8/layout/vList2"/>
    <dgm:cxn modelId="{E9EFC3E6-9AE7-435C-9F19-C27C8CC613CC}" type="presParOf" srcId="{36AF11E8-1619-4EA0-ACEC-441CA102B310}" destId="{62DFD6CB-9550-4250-91D6-35DCAACD86F8}" srcOrd="1" destOrd="0" presId="urn:microsoft.com/office/officeart/2005/8/layout/vList2"/>
    <dgm:cxn modelId="{F2617747-F623-4648-ACE1-9A1D0BF6DE74}" type="presParOf" srcId="{36AF11E8-1619-4EA0-ACEC-441CA102B310}" destId="{03EE0272-681C-4DD5-9AD5-9316292AD1D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4BA4430-0CAF-4BFB-BD22-D89AC0EC7541}" type="doc">
      <dgm:prSet loTypeId="urn:microsoft.com/office/officeart/2005/8/layout/hList6" loCatId="list" qsTypeId="urn:microsoft.com/office/officeart/2005/8/quickstyle/simple1#5" qsCatId="simple" csTypeId="urn:microsoft.com/office/officeart/2005/8/colors/accent1_2#5" csCatId="accent1" phldr="1"/>
      <dgm:spPr/>
      <dgm:t>
        <a:bodyPr/>
        <a:lstStyle/>
        <a:p>
          <a:endParaRPr lang="el-GR"/>
        </a:p>
      </dgm:t>
    </dgm:pt>
    <dgm:pt modelId="{E1B60210-AEEA-4477-AA4E-C5B9189DA35C}">
      <dgm:prSet>
        <dgm:style>
          <a:lnRef idx="2">
            <a:schemeClr val="accent5">
              <a:shade val="50000"/>
            </a:schemeClr>
          </a:lnRef>
          <a:fillRef idx="1">
            <a:schemeClr val="accent5"/>
          </a:fillRef>
          <a:effectRef idx="0">
            <a:schemeClr val="accent5"/>
          </a:effectRef>
          <a:fontRef idx="minor">
            <a:schemeClr val="lt1"/>
          </a:fontRef>
        </dgm:style>
      </dgm:prSet>
      <dgm:spPr/>
      <dgm:t>
        <a:bodyPr/>
        <a:lstStyle/>
        <a:p>
          <a:pPr rtl="0" eaLnBrk="1" latinLnBrk="0" hangingPunct="1">
            <a:buClr>
              <a:schemeClr val="accent1"/>
            </a:buClr>
            <a:buSzPct val="80000"/>
            <a:buFont typeface="Wingdings 3" panose="05040102010807070707" pitchFamily="18" charset="2"/>
            <a:buChar char="u"/>
          </a:pPr>
          <a:r>
            <a:rPr lang="el-GR" dirty="0"/>
            <a:t>Σε αρκετά μεγάλο βαθμό θεωρούν οι περισσότεροι ερωτηθέντες σε ποσοστό 35,6% ότι υπάρχουν οι υποδομές στον Πειραιά ώστε να καταστεί ένας σημαντικός προορισμός στον τομέα της κρουαζιέρας.</a:t>
          </a:r>
        </a:p>
      </dgm:t>
    </dgm:pt>
    <dgm:pt modelId="{AED0A3F6-664E-4348-9923-50433D89FDB9}" type="parTrans" cxnId="{94420989-BE57-43B2-9739-97C12C1074DF}">
      <dgm:prSet/>
      <dgm:spPr/>
      <dgm:t>
        <a:bodyPr/>
        <a:lstStyle/>
        <a:p>
          <a:endParaRPr lang="el-GR"/>
        </a:p>
      </dgm:t>
    </dgm:pt>
    <dgm:pt modelId="{EC5A78F2-962F-4ACC-95EF-7376F41F3F92}" type="sibTrans" cxnId="{94420989-BE57-43B2-9739-97C12C1074DF}">
      <dgm:prSet/>
      <dgm:spPr/>
      <dgm:t>
        <a:bodyPr/>
        <a:lstStyle/>
        <a:p>
          <a:endParaRPr lang="el-GR"/>
        </a:p>
      </dgm:t>
    </dgm:pt>
    <dgm:pt modelId="{6310F759-E55B-4506-99A7-219274DBF56A}" type="pres">
      <dgm:prSet presAssocID="{B4BA4430-0CAF-4BFB-BD22-D89AC0EC7541}" presName="Name0" presStyleCnt="0">
        <dgm:presLayoutVars>
          <dgm:dir/>
          <dgm:resizeHandles val="exact"/>
        </dgm:presLayoutVars>
      </dgm:prSet>
      <dgm:spPr/>
      <dgm:t>
        <a:bodyPr/>
        <a:lstStyle/>
        <a:p>
          <a:endParaRPr lang="en-US"/>
        </a:p>
      </dgm:t>
    </dgm:pt>
    <dgm:pt modelId="{817B34CF-ECBA-4179-B887-C8E63504FD1B}" type="pres">
      <dgm:prSet presAssocID="{E1B60210-AEEA-4477-AA4E-C5B9189DA35C}" presName="node" presStyleLbl="node1" presStyleIdx="0" presStyleCnt="1">
        <dgm:presLayoutVars>
          <dgm:bulletEnabled val="1"/>
        </dgm:presLayoutVars>
      </dgm:prSet>
      <dgm:spPr/>
      <dgm:t>
        <a:bodyPr/>
        <a:lstStyle/>
        <a:p>
          <a:endParaRPr lang="en-US"/>
        </a:p>
      </dgm:t>
    </dgm:pt>
  </dgm:ptLst>
  <dgm:cxnLst>
    <dgm:cxn modelId="{1029E1EA-A288-4EC6-B228-A15895042F5E}" type="presOf" srcId="{B4BA4430-0CAF-4BFB-BD22-D89AC0EC7541}" destId="{6310F759-E55B-4506-99A7-219274DBF56A}" srcOrd="0" destOrd="0" presId="urn:microsoft.com/office/officeart/2005/8/layout/hList6"/>
    <dgm:cxn modelId="{7EC0CE1B-E922-4E1A-84F8-CAB1DE0CBF34}" type="presOf" srcId="{E1B60210-AEEA-4477-AA4E-C5B9189DA35C}" destId="{817B34CF-ECBA-4179-B887-C8E63504FD1B}" srcOrd="0" destOrd="0" presId="urn:microsoft.com/office/officeart/2005/8/layout/hList6"/>
    <dgm:cxn modelId="{94420989-BE57-43B2-9739-97C12C1074DF}" srcId="{B4BA4430-0CAF-4BFB-BD22-D89AC0EC7541}" destId="{E1B60210-AEEA-4477-AA4E-C5B9189DA35C}" srcOrd="0" destOrd="0" parTransId="{AED0A3F6-664E-4348-9923-50433D89FDB9}" sibTransId="{EC5A78F2-962F-4ACC-95EF-7376F41F3F92}"/>
    <dgm:cxn modelId="{D2EFEFF5-B66A-44B1-84E0-A44BCF3DF894}" type="presParOf" srcId="{6310F759-E55B-4506-99A7-219274DBF56A}" destId="{817B34CF-ECBA-4179-B887-C8E63504FD1B}"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74EFF02-99AC-44EF-B5F8-6C328EE04F64}" type="doc">
      <dgm:prSet loTypeId="urn:microsoft.com/office/officeart/2005/8/layout/hList6" loCatId="list" qsTypeId="urn:microsoft.com/office/officeart/2005/8/quickstyle/simple1#6" qsCatId="simple" csTypeId="urn:microsoft.com/office/officeart/2005/8/colors/accent1_2#6" csCatId="accent1"/>
      <dgm:spPr/>
      <dgm:t>
        <a:bodyPr/>
        <a:lstStyle/>
        <a:p>
          <a:endParaRPr lang="el-GR"/>
        </a:p>
      </dgm:t>
    </dgm:pt>
    <dgm:pt modelId="{FA12F1DD-FCE9-4EFA-AB8A-62ABC58561B5}">
      <dgm:prSet/>
      <dgm:spPr/>
      <dgm:t>
        <a:bodyPr/>
        <a:lstStyle/>
        <a:p>
          <a:pPr rtl="0" eaLnBrk="1" latinLnBrk="0" hangingPunct="1"/>
          <a:r>
            <a:rPr lang="el-GR" dirty="0"/>
            <a:t>Σε αρκετά μεγάλο βαθμό (43%) πιστεύουν οι ερωτηθέντες ότι ο Πειραιάς διαθέτει επαρκείς συγκοινωνιακές δομές.</a:t>
          </a:r>
        </a:p>
      </dgm:t>
    </dgm:pt>
    <dgm:pt modelId="{7CBCB8C9-AF6A-46C7-B6C0-FE6673B045AB}" type="parTrans" cxnId="{9E6011A7-367B-455E-94E5-3C82ED681394}">
      <dgm:prSet/>
      <dgm:spPr/>
      <dgm:t>
        <a:bodyPr/>
        <a:lstStyle/>
        <a:p>
          <a:endParaRPr lang="el-GR"/>
        </a:p>
      </dgm:t>
    </dgm:pt>
    <dgm:pt modelId="{D52FA183-7F11-416A-ACA2-B3C4F5128B40}" type="sibTrans" cxnId="{9E6011A7-367B-455E-94E5-3C82ED681394}">
      <dgm:prSet/>
      <dgm:spPr/>
      <dgm:t>
        <a:bodyPr/>
        <a:lstStyle/>
        <a:p>
          <a:endParaRPr lang="el-GR"/>
        </a:p>
      </dgm:t>
    </dgm:pt>
    <dgm:pt modelId="{13D86E2A-FAC3-4DAD-B88B-67C835CBDB98}" type="pres">
      <dgm:prSet presAssocID="{F74EFF02-99AC-44EF-B5F8-6C328EE04F64}" presName="Name0" presStyleCnt="0">
        <dgm:presLayoutVars>
          <dgm:dir/>
          <dgm:resizeHandles val="exact"/>
        </dgm:presLayoutVars>
      </dgm:prSet>
      <dgm:spPr/>
      <dgm:t>
        <a:bodyPr/>
        <a:lstStyle/>
        <a:p>
          <a:endParaRPr lang="en-US"/>
        </a:p>
      </dgm:t>
    </dgm:pt>
    <dgm:pt modelId="{A900A0BA-EA96-4741-B7DC-1D862B81F600}" type="pres">
      <dgm:prSet presAssocID="{FA12F1DD-FCE9-4EFA-AB8A-62ABC58561B5}" presName="node" presStyleLbl="node1" presStyleIdx="0" presStyleCnt="1">
        <dgm:presLayoutVars>
          <dgm:bulletEnabled val="1"/>
        </dgm:presLayoutVars>
      </dgm:prSet>
      <dgm:spPr/>
      <dgm:t>
        <a:bodyPr/>
        <a:lstStyle/>
        <a:p>
          <a:endParaRPr lang="en-US"/>
        </a:p>
      </dgm:t>
    </dgm:pt>
  </dgm:ptLst>
  <dgm:cxnLst>
    <dgm:cxn modelId="{74474AD8-3070-4B56-B1C1-008D5C535A42}" type="presOf" srcId="{F74EFF02-99AC-44EF-B5F8-6C328EE04F64}" destId="{13D86E2A-FAC3-4DAD-B88B-67C835CBDB98}" srcOrd="0" destOrd="0" presId="urn:microsoft.com/office/officeart/2005/8/layout/hList6"/>
    <dgm:cxn modelId="{9E6011A7-367B-455E-94E5-3C82ED681394}" srcId="{F74EFF02-99AC-44EF-B5F8-6C328EE04F64}" destId="{FA12F1DD-FCE9-4EFA-AB8A-62ABC58561B5}" srcOrd="0" destOrd="0" parTransId="{7CBCB8C9-AF6A-46C7-B6C0-FE6673B045AB}" sibTransId="{D52FA183-7F11-416A-ACA2-B3C4F5128B40}"/>
    <dgm:cxn modelId="{40F65323-AA4D-4EC4-8F12-8BD5892544D8}" type="presOf" srcId="{FA12F1DD-FCE9-4EFA-AB8A-62ABC58561B5}" destId="{A900A0BA-EA96-4741-B7DC-1D862B81F600}" srcOrd="0" destOrd="0" presId="urn:microsoft.com/office/officeart/2005/8/layout/hList6"/>
    <dgm:cxn modelId="{23436094-7F18-4562-B3A0-C22567936232}" type="presParOf" srcId="{13D86E2A-FAC3-4DAD-B88B-67C835CBDB98}" destId="{A900A0BA-EA96-4741-B7DC-1D862B81F600}"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DC8497E-9374-4431-A6B9-6F06FCB1C68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379F672-5B37-4160-8D5F-4B012321E6DD}">
      <dgm:prSet custT="1">
        <dgm:style>
          <a:lnRef idx="1">
            <a:schemeClr val="accent3"/>
          </a:lnRef>
          <a:fillRef idx="2">
            <a:schemeClr val="accent3"/>
          </a:fillRef>
          <a:effectRef idx="1">
            <a:schemeClr val="accent3"/>
          </a:effectRef>
          <a:fontRef idx="minor">
            <a:schemeClr val="dk1"/>
          </a:fontRef>
        </dgm:style>
      </dgm:prSet>
      <dgm:spPr/>
      <dgm:t>
        <a:bodyPr/>
        <a:lstStyle/>
        <a:p>
          <a:pPr rtl="0"/>
          <a:r>
            <a:rPr lang="el-GR" sz="2000" dirty="0" smtClean="0"/>
            <a:t>Σε πολύ προς πάρα πολύ μεγάλο βαθμό, οι συμμετέχοντες στην έρευνα θεωρούν ότι οι περιορισμένες τουριστικές υποδομές είναι ο κυριότερος ανασχετικός παράγοντας στο να καταστεί ο Πειραιάς μία τουριστικά ανταγωνιστική πόλη. </a:t>
          </a:r>
          <a:endParaRPr lang="en-US" sz="2000" dirty="0"/>
        </a:p>
      </dgm:t>
    </dgm:pt>
    <dgm:pt modelId="{56A970C4-5C63-4DEF-A43C-74F667E2E1EC}" type="parTrans" cxnId="{DF2DBEE9-C9F6-427A-88A8-311A930B3B20}">
      <dgm:prSet/>
      <dgm:spPr/>
      <dgm:t>
        <a:bodyPr/>
        <a:lstStyle/>
        <a:p>
          <a:endParaRPr lang="en-US"/>
        </a:p>
      </dgm:t>
    </dgm:pt>
    <dgm:pt modelId="{4AA75903-67C5-4FD6-BF2D-095F578715FB}" type="sibTrans" cxnId="{DF2DBEE9-C9F6-427A-88A8-311A930B3B20}">
      <dgm:prSet/>
      <dgm:spPr/>
      <dgm:t>
        <a:bodyPr/>
        <a:lstStyle/>
        <a:p>
          <a:endParaRPr lang="en-US"/>
        </a:p>
      </dgm:t>
    </dgm:pt>
    <dgm:pt modelId="{B02329FB-02E2-4282-9CBD-8160E26BE5D5}">
      <dgm:prSet custT="1">
        <dgm:style>
          <a:lnRef idx="1">
            <a:schemeClr val="accent3"/>
          </a:lnRef>
          <a:fillRef idx="2">
            <a:schemeClr val="accent3"/>
          </a:fillRef>
          <a:effectRef idx="1">
            <a:schemeClr val="accent3"/>
          </a:effectRef>
          <a:fontRef idx="minor">
            <a:schemeClr val="dk1"/>
          </a:fontRef>
        </dgm:style>
      </dgm:prSet>
      <dgm:spPr/>
      <dgm:t>
        <a:bodyPr/>
        <a:lstStyle/>
        <a:p>
          <a:pPr rtl="0"/>
          <a:r>
            <a:rPr lang="el-GR" sz="2000" dirty="0" smtClean="0"/>
            <a:t>Άλλοι παράγοντες είναι η άναρχη δόμηση η έλλειψη διαχειριστή του λιμένος Πειραιώς, αλλά και η έλλειψη πολιτικής βούλησης</a:t>
          </a:r>
          <a:r>
            <a:rPr lang="el-GR" sz="2100" dirty="0" smtClean="0"/>
            <a:t>. </a:t>
          </a:r>
          <a:endParaRPr lang="en-US" sz="2100" dirty="0"/>
        </a:p>
      </dgm:t>
    </dgm:pt>
    <dgm:pt modelId="{D9D50E93-5897-4BDB-9DAC-2F17CADD1C60}" type="parTrans" cxnId="{A042BA04-0F8B-4ADF-96D9-CB800510F8FC}">
      <dgm:prSet/>
      <dgm:spPr/>
      <dgm:t>
        <a:bodyPr/>
        <a:lstStyle/>
        <a:p>
          <a:endParaRPr lang="en-US"/>
        </a:p>
      </dgm:t>
    </dgm:pt>
    <dgm:pt modelId="{0FAEBAD4-3CDD-4066-AAA6-71354C3FF80B}" type="sibTrans" cxnId="{A042BA04-0F8B-4ADF-96D9-CB800510F8FC}">
      <dgm:prSet/>
      <dgm:spPr/>
      <dgm:t>
        <a:bodyPr/>
        <a:lstStyle/>
        <a:p>
          <a:endParaRPr lang="en-US"/>
        </a:p>
      </dgm:t>
    </dgm:pt>
    <dgm:pt modelId="{00C9DAAA-165B-43AE-847F-231FC2095862}">
      <dgm:prSet custT="1">
        <dgm:style>
          <a:lnRef idx="2">
            <a:schemeClr val="accent1">
              <a:shade val="50000"/>
            </a:schemeClr>
          </a:lnRef>
          <a:fillRef idx="1">
            <a:schemeClr val="accent1"/>
          </a:fillRef>
          <a:effectRef idx="0">
            <a:schemeClr val="accent1"/>
          </a:effectRef>
          <a:fontRef idx="minor">
            <a:schemeClr val="lt1"/>
          </a:fontRef>
        </dgm:style>
      </dgm:prSet>
      <dgm:spPr/>
      <dgm:t>
        <a:bodyPr/>
        <a:lstStyle/>
        <a:p>
          <a:pPr rtl="0"/>
          <a:r>
            <a:rPr lang="el-GR" sz="2000" dirty="0" smtClean="0"/>
            <a:t>Επίσης, σε αρκετά προς πολύ μεγάλο βαθμό αποτελούν ανασταλτικούς παράγοντες η έλλειψη συνεργασίας ιδιωτικών και δημόσιων φορέων, αλλά και η έλλειψη συνεργασίας των επιχειρήσεων μεταξύ τους</a:t>
          </a:r>
          <a:r>
            <a:rPr lang="el-GR" sz="2100" dirty="0" smtClean="0"/>
            <a:t>.</a:t>
          </a:r>
          <a:endParaRPr lang="en-US" sz="2100" dirty="0"/>
        </a:p>
      </dgm:t>
    </dgm:pt>
    <dgm:pt modelId="{0904521B-A79A-40CE-B893-1FDF03D4FEAB}" type="parTrans" cxnId="{044CC8E2-2D18-42FE-967E-D4FD603CE6EE}">
      <dgm:prSet/>
      <dgm:spPr/>
      <dgm:t>
        <a:bodyPr/>
        <a:lstStyle/>
        <a:p>
          <a:endParaRPr lang="en-US"/>
        </a:p>
      </dgm:t>
    </dgm:pt>
    <dgm:pt modelId="{2F7AE0A7-2009-4DC5-9EFE-8FE81FD96375}" type="sibTrans" cxnId="{044CC8E2-2D18-42FE-967E-D4FD603CE6EE}">
      <dgm:prSet/>
      <dgm:spPr/>
      <dgm:t>
        <a:bodyPr/>
        <a:lstStyle/>
        <a:p>
          <a:endParaRPr lang="en-US"/>
        </a:p>
      </dgm:t>
    </dgm:pt>
    <dgm:pt modelId="{A47ABDE9-83A6-42C1-BC5E-B88F69784BD6}" type="pres">
      <dgm:prSet presAssocID="{1DC8497E-9374-4431-A6B9-6F06FCB1C683}" presName="linear" presStyleCnt="0">
        <dgm:presLayoutVars>
          <dgm:animLvl val="lvl"/>
          <dgm:resizeHandles val="exact"/>
        </dgm:presLayoutVars>
      </dgm:prSet>
      <dgm:spPr/>
      <dgm:t>
        <a:bodyPr/>
        <a:lstStyle/>
        <a:p>
          <a:endParaRPr lang="en-US"/>
        </a:p>
      </dgm:t>
    </dgm:pt>
    <dgm:pt modelId="{2C803C27-2B18-47E4-865F-4FC76C8041F9}" type="pres">
      <dgm:prSet presAssocID="{C379F672-5B37-4160-8D5F-4B012321E6DD}" presName="parentText" presStyleLbl="node1" presStyleIdx="0" presStyleCnt="3" custScaleY="97102">
        <dgm:presLayoutVars>
          <dgm:chMax val="0"/>
          <dgm:bulletEnabled val="1"/>
        </dgm:presLayoutVars>
      </dgm:prSet>
      <dgm:spPr/>
      <dgm:t>
        <a:bodyPr/>
        <a:lstStyle/>
        <a:p>
          <a:endParaRPr lang="en-US"/>
        </a:p>
      </dgm:t>
    </dgm:pt>
    <dgm:pt modelId="{2BF07556-DD1E-430C-8483-5866C5604D2C}" type="pres">
      <dgm:prSet presAssocID="{4AA75903-67C5-4FD6-BF2D-095F578715FB}" presName="spacer" presStyleCnt="0"/>
      <dgm:spPr/>
    </dgm:pt>
    <dgm:pt modelId="{9711481D-5D6F-4321-B9EE-F5281AE64367}" type="pres">
      <dgm:prSet presAssocID="{B02329FB-02E2-4282-9CBD-8160E26BE5D5}" presName="parentText" presStyleLbl="node1" presStyleIdx="1" presStyleCnt="3">
        <dgm:presLayoutVars>
          <dgm:chMax val="0"/>
          <dgm:bulletEnabled val="1"/>
        </dgm:presLayoutVars>
      </dgm:prSet>
      <dgm:spPr/>
      <dgm:t>
        <a:bodyPr/>
        <a:lstStyle/>
        <a:p>
          <a:endParaRPr lang="en-US"/>
        </a:p>
      </dgm:t>
    </dgm:pt>
    <dgm:pt modelId="{302A235C-69F4-4109-99D6-C4D503999687}" type="pres">
      <dgm:prSet presAssocID="{0FAEBAD4-3CDD-4066-AAA6-71354C3FF80B}" presName="spacer" presStyleCnt="0"/>
      <dgm:spPr/>
    </dgm:pt>
    <dgm:pt modelId="{24380721-E75D-4706-9753-8B087F7A4DC8}" type="pres">
      <dgm:prSet presAssocID="{00C9DAAA-165B-43AE-847F-231FC2095862}" presName="parentText" presStyleLbl="node1" presStyleIdx="2" presStyleCnt="3">
        <dgm:presLayoutVars>
          <dgm:chMax val="0"/>
          <dgm:bulletEnabled val="1"/>
        </dgm:presLayoutVars>
      </dgm:prSet>
      <dgm:spPr/>
      <dgm:t>
        <a:bodyPr/>
        <a:lstStyle/>
        <a:p>
          <a:endParaRPr lang="en-US"/>
        </a:p>
      </dgm:t>
    </dgm:pt>
  </dgm:ptLst>
  <dgm:cxnLst>
    <dgm:cxn modelId="{FC13BFC7-7EF6-479D-AC8D-710CD69D68CC}" type="presOf" srcId="{1DC8497E-9374-4431-A6B9-6F06FCB1C683}" destId="{A47ABDE9-83A6-42C1-BC5E-B88F69784BD6}" srcOrd="0" destOrd="0" presId="urn:microsoft.com/office/officeart/2005/8/layout/vList2"/>
    <dgm:cxn modelId="{5DEFA28F-450E-42A0-BF80-E419A142E75D}" type="presOf" srcId="{B02329FB-02E2-4282-9CBD-8160E26BE5D5}" destId="{9711481D-5D6F-4321-B9EE-F5281AE64367}" srcOrd="0" destOrd="0" presId="urn:microsoft.com/office/officeart/2005/8/layout/vList2"/>
    <dgm:cxn modelId="{3651D8BA-0DA3-414C-BB01-470D1DB0930B}" type="presOf" srcId="{C379F672-5B37-4160-8D5F-4B012321E6DD}" destId="{2C803C27-2B18-47E4-865F-4FC76C8041F9}" srcOrd="0" destOrd="0" presId="urn:microsoft.com/office/officeart/2005/8/layout/vList2"/>
    <dgm:cxn modelId="{A042BA04-0F8B-4ADF-96D9-CB800510F8FC}" srcId="{1DC8497E-9374-4431-A6B9-6F06FCB1C683}" destId="{B02329FB-02E2-4282-9CBD-8160E26BE5D5}" srcOrd="1" destOrd="0" parTransId="{D9D50E93-5897-4BDB-9DAC-2F17CADD1C60}" sibTransId="{0FAEBAD4-3CDD-4066-AAA6-71354C3FF80B}"/>
    <dgm:cxn modelId="{59F659F6-0C86-4FD1-9E34-055C4AFDB48A}" type="presOf" srcId="{00C9DAAA-165B-43AE-847F-231FC2095862}" destId="{24380721-E75D-4706-9753-8B087F7A4DC8}" srcOrd="0" destOrd="0" presId="urn:microsoft.com/office/officeart/2005/8/layout/vList2"/>
    <dgm:cxn modelId="{044CC8E2-2D18-42FE-967E-D4FD603CE6EE}" srcId="{1DC8497E-9374-4431-A6B9-6F06FCB1C683}" destId="{00C9DAAA-165B-43AE-847F-231FC2095862}" srcOrd="2" destOrd="0" parTransId="{0904521B-A79A-40CE-B893-1FDF03D4FEAB}" sibTransId="{2F7AE0A7-2009-4DC5-9EFE-8FE81FD96375}"/>
    <dgm:cxn modelId="{DF2DBEE9-C9F6-427A-88A8-311A930B3B20}" srcId="{1DC8497E-9374-4431-A6B9-6F06FCB1C683}" destId="{C379F672-5B37-4160-8D5F-4B012321E6DD}" srcOrd="0" destOrd="0" parTransId="{56A970C4-5C63-4DEF-A43C-74F667E2E1EC}" sibTransId="{4AA75903-67C5-4FD6-BF2D-095F578715FB}"/>
    <dgm:cxn modelId="{09C25C35-348B-4BB7-9207-5F8CBBEB5A6A}" type="presParOf" srcId="{A47ABDE9-83A6-42C1-BC5E-B88F69784BD6}" destId="{2C803C27-2B18-47E4-865F-4FC76C8041F9}" srcOrd="0" destOrd="0" presId="urn:microsoft.com/office/officeart/2005/8/layout/vList2"/>
    <dgm:cxn modelId="{8D153BF5-B503-4B56-9571-FAD6CA6FDEB7}" type="presParOf" srcId="{A47ABDE9-83A6-42C1-BC5E-B88F69784BD6}" destId="{2BF07556-DD1E-430C-8483-5866C5604D2C}" srcOrd="1" destOrd="0" presId="urn:microsoft.com/office/officeart/2005/8/layout/vList2"/>
    <dgm:cxn modelId="{E3B770FB-8C28-4615-AE1E-CF7249A4B45B}" type="presParOf" srcId="{A47ABDE9-83A6-42C1-BC5E-B88F69784BD6}" destId="{9711481D-5D6F-4321-B9EE-F5281AE64367}" srcOrd="2" destOrd="0" presId="urn:microsoft.com/office/officeart/2005/8/layout/vList2"/>
    <dgm:cxn modelId="{1D4200B5-C36A-4252-89B7-A0B42E70E5ED}" type="presParOf" srcId="{A47ABDE9-83A6-42C1-BC5E-B88F69784BD6}" destId="{302A235C-69F4-4109-99D6-C4D503999687}" srcOrd="3" destOrd="0" presId="urn:microsoft.com/office/officeart/2005/8/layout/vList2"/>
    <dgm:cxn modelId="{6C7D3DB6-8B92-4D09-914C-45F18972D981}" type="presParOf" srcId="{A47ABDE9-83A6-42C1-BC5E-B88F69784BD6}" destId="{24380721-E75D-4706-9753-8B087F7A4DC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9466CB-1E63-4E22-8498-206E8EFB37BF}">
      <dsp:nvSpPr>
        <dsp:cNvPr id="0" name=""/>
        <dsp:cNvSpPr/>
      </dsp:nvSpPr>
      <dsp:spPr>
        <a:xfrm>
          <a:off x="0" y="18555"/>
          <a:ext cx="8596668" cy="125482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eaLnBrk="1" latinLnBrk="0" hangingPunct="1">
            <a:lnSpc>
              <a:spcPct val="90000"/>
            </a:lnSpc>
            <a:spcBef>
              <a:spcPct val="0"/>
            </a:spcBef>
            <a:spcAft>
              <a:spcPct val="35000"/>
            </a:spcAft>
            <a:buClr>
              <a:schemeClr val="accent1"/>
            </a:buClr>
            <a:buSzPct val="80000"/>
            <a:buFont typeface="Wingdings 3" panose="05040102010807070707" pitchFamily="18" charset="2"/>
            <a:buChar char="u"/>
          </a:pPr>
          <a:r>
            <a:rPr lang="el-GR" sz="1800" kern="1200" dirty="0"/>
            <a:t>Η δημιουργία μάρκας αποτελεί ένα από τα σημαντικότερα εργαλεία προώθησης, με το οποίο οι εταιρείες επιθυμούν να ενημερώσουν, να πείσουν, και να υπενθυμίσουν στους πελάτες, είτε άμεσα είτε έμμεσα, σχετικά με τα προϊόντα/υπηρεσίες </a:t>
          </a:r>
          <a:r>
            <a:rPr lang="el-GR" sz="1800" kern="1200" dirty="0" smtClean="0"/>
            <a:t>τους</a:t>
          </a:r>
          <a:r>
            <a:rPr lang="en-US" sz="1800" kern="1200" dirty="0" smtClean="0"/>
            <a:t> </a:t>
          </a:r>
          <a:r>
            <a:rPr lang="el-GR" sz="1800" kern="1200" dirty="0" smtClean="0"/>
            <a:t>(</a:t>
          </a:r>
          <a:r>
            <a:rPr lang="en-US" sz="1600" kern="1200" dirty="0" err="1" smtClean="0"/>
            <a:t>Kotler</a:t>
          </a:r>
          <a:r>
            <a:rPr lang="el-GR" sz="1600" kern="1200" dirty="0" smtClean="0"/>
            <a:t> και </a:t>
          </a:r>
          <a:r>
            <a:rPr lang="en-US" sz="1600" kern="1200" dirty="0" smtClean="0"/>
            <a:t>Keller</a:t>
          </a:r>
          <a:r>
            <a:rPr lang="el-GR" sz="1600" kern="1200" dirty="0" smtClean="0"/>
            <a:t>, 2006</a:t>
          </a:r>
          <a:r>
            <a:rPr lang="el-GR" sz="1800" kern="1200" dirty="0" smtClean="0"/>
            <a:t>). </a:t>
          </a:r>
          <a:endParaRPr lang="el-GR" sz="1800" kern="1200" dirty="0"/>
        </a:p>
      </dsp:txBody>
      <dsp:txXfrm>
        <a:off x="61256" y="79811"/>
        <a:ext cx="8474156" cy="1132313"/>
      </dsp:txXfrm>
    </dsp:sp>
    <dsp:sp modelId="{E79B9C9E-5F76-48A7-B756-D8B33FDE0C9F}">
      <dsp:nvSpPr>
        <dsp:cNvPr id="0" name=""/>
        <dsp:cNvSpPr/>
      </dsp:nvSpPr>
      <dsp:spPr>
        <a:xfrm>
          <a:off x="0" y="1460580"/>
          <a:ext cx="8596668" cy="125482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eaLnBrk="1" latinLnBrk="0" hangingPunct="1">
            <a:lnSpc>
              <a:spcPct val="90000"/>
            </a:lnSpc>
            <a:spcBef>
              <a:spcPct val="0"/>
            </a:spcBef>
            <a:spcAft>
              <a:spcPct val="35000"/>
            </a:spcAft>
          </a:pPr>
          <a:r>
            <a:rPr lang="el-GR" sz="1800" kern="1200" dirty="0"/>
            <a:t>Επίσης ορίζεται ως η αντίληψη των καταναλωτών σχετικά με το προσφερόμενο αγαθό – τον τρόπο λειτουργίας του και εμφάνισής του, τα συναισθήματα που προκαλεί σε κάποιον, και το μήνυμα που </a:t>
          </a:r>
          <a:r>
            <a:rPr lang="el-GR" sz="1800" kern="1200" dirty="0" smtClean="0"/>
            <a:t>εκπέμπει</a:t>
          </a:r>
          <a:r>
            <a:rPr lang="en-US" sz="1800" kern="1200" dirty="0" smtClean="0"/>
            <a:t> </a:t>
          </a:r>
          <a:r>
            <a:rPr lang="el-GR" sz="1600" kern="1200" dirty="0" smtClean="0"/>
            <a:t>(</a:t>
          </a:r>
          <a:r>
            <a:rPr lang="en-US" sz="1600" kern="1200" dirty="0" smtClean="0"/>
            <a:t>Walton</a:t>
          </a:r>
          <a:r>
            <a:rPr lang="el-GR" sz="1600" kern="1200" dirty="0" smtClean="0"/>
            <a:t>, 2008</a:t>
          </a:r>
          <a:r>
            <a:rPr lang="el-GR" sz="1800" kern="1200" dirty="0" smtClean="0"/>
            <a:t>)</a:t>
          </a:r>
          <a:r>
            <a:rPr lang="en-US" sz="1800" kern="1200" dirty="0" smtClean="0"/>
            <a:t>.</a:t>
          </a:r>
          <a:r>
            <a:rPr lang="el-GR" sz="1800" kern="1200" dirty="0" smtClean="0"/>
            <a:t> </a:t>
          </a:r>
          <a:endParaRPr lang="el-GR" sz="1800" kern="1200" dirty="0"/>
        </a:p>
      </dsp:txBody>
      <dsp:txXfrm>
        <a:off x="61256" y="1521836"/>
        <a:ext cx="8474156" cy="1132313"/>
      </dsp:txXfrm>
    </dsp:sp>
    <dsp:sp modelId="{4FCC7E72-F22A-4BB0-89B4-688073303BDE}">
      <dsp:nvSpPr>
        <dsp:cNvPr id="0" name=""/>
        <dsp:cNvSpPr/>
      </dsp:nvSpPr>
      <dsp:spPr>
        <a:xfrm>
          <a:off x="0" y="2902605"/>
          <a:ext cx="8596668" cy="125482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eaLnBrk="1" latinLnBrk="0" hangingPunct="1">
            <a:lnSpc>
              <a:spcPct val="90000"/>
            </a:lnSpc>
            <a:spcBef>
              <a:spcPct val="0"/>
            </a:spcBef>
            <a:spcAft>
              <a:spcPct val="35000"/>
            </a:spcAft>
          </a:pPr>
          <a:r>
            <a:rPr lang="el-GR" sz="1800" kern="1200" dirty="0"/>
            <a:t>Οι μάρκες είναι το αποτέλεσμα ποικίλων επαγγελματικών δραστηριοτήτων, συμπεριλαμβανομένου του μάρκετινγκ, του γραφικού σχεδιασμού και του σχεδιασμού προϊόντος, της λογιστικής, των μέσων επικοινωνίας, του λιανεμπορίου, της διοίκησης, και της </a:t>
          </a:r>
          <a:r>
            <a:rPr lang="el-GR" sz="1800" kern="1200" dirty="0" smtClean="0"/>
            <a:t>νομικής</a:t>
          </a:r>
          <a:r>
            <a:rPr lang="en-US" sz="1800" kern="1200" dirty="0" smtClean="0"/>
            <a:t> </a:t>
          </a:r>
          <a:r>
            <a:rPr lang="en-US" sz="1600" kern="1200" dirty="0" smtClean="0"/>
            <a:t>(</a:t>
          </a:r>
          <a:r>
            <a:rPr lang="en-US" sz="1600" kern="1200" dirty="0" err="1" smtClean="0"/>
            <a:t>Lury</a:t>
          </a:r>
          <a:r>
            <a:rPr lang="el-GR" sz="1600" kern="1200" dirty="0" smtClean="0"/>
            <a:t> </a:t>
          </a:r>
          <a:r>
            <a:rPr lang="en-US" sz="1600" kern="1200" dirty="0" smtClean="0"/>
            <a:t>,</a:t>
          </a:r>
          <a:r>
            <a:rPr lang="el-GR" sz="1600" kern="1200" dirty="0" smtClean="0"/>
            <a:t>2009</a:t>
          </a:r>
          <a:r>
            <a:rPr lang="el-GR" sz="1800" kern="1200" dirty="0" smtClean="0"/>
            <a:t>)</a:t>
          </a:r>
          <a:r>
            <a:rPr lang="en-US" sz="1800" kern="1200" dirty="0" smtClean="0"/>
            <a:t>.</a:t>
          </a:r>
          <a:endParaRPr lang="el-GR" sz="1800" kern="1200" dirty="0"/>
        </a:p>
      </dsp:txBody>
      <dsp:txXfrm>
        <a:off x="61256" y="2963861"/>
        <a:ext cx="8474156" cy="113231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28F8A6-2189-45D8-A5A0-9C794AF2152A}">
      <dsp:nvSpPr>
        <dsp:cNvPr id="0" name=""/>
        <dsp:cNvSpPr/>
      </dsp:nvSpPr>
      <dsp:spPr>
        <a:xfrm>
          <a:off x="0" y="142338"/>
          <a:ext cx="8596312" cy="708964"/>
        </a:xfrm>
        <a:prstGeom prst="roundRect">
          <a:avLst/>
        </a:prstGeom>
        <a:solidFill>
          <a:schemeClr val="lt1"/>
        </a:solidFill>
        <a:ln w="19050" cap="rnd" cmpd="sng" algn="ctr">
          <a:no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US" sz="1400" kern="1200" dirty="0" smtClean="0"/>
            <a:t> </a:t>
          </a:r>
          <a:r>
            <a:rPr lang="el-GR" sz="1400" kern="1200" dirty="0" smtClean="0"/>
            <a:t>Πιο αναλυτικά οι παράγοντες που σε πάρα πολύ μεγάλο βαθμό που αποτελούν εμπόδιο στο να καταστεί ο Πειραιάς ένας ανταγωνιστικός τουριστικός προορισμός είναι οι κάτωθι με την εξής σειρά :</a:t>
          </a:r>
          <a:endParaRPr lang="en-US" sz="1400" kern="1200" dirty="0"/>
        </a:p>
      </dsp:txBody>
      <dsp:txXfrm>
        <a:off x="34609" y="176947"/>
        <a:ext cx="8527094" cy="639746"/>
      </dsp:txXfrm>
    </dsp:sp>
    <dsp:sp modelId="{904A7A42-C38B-4499-A191-73667E5D9A9C}">
      <dsp:nvSpPr>
        <dsp:cNvPr id="0" name=""/>
        <dsp:cNvSpPr/>
      </dsp:nvSpPr>
      <dsp:spPr>
        <a:xfrm>
          <a:off x="0" y="978328"/>
          <a:ext cx="8596312" cy="556920"/>
        </a:xfrm>
        <a:prstGeom prst="roundRect">
          <a:avLst/>
        </a:prstGeom>
        <a:gradFill rotWithShape="1">
          <a:gsLst>
            <a:gs pos="0">
              <a:schemeClr val="accent5">
                <a:tint val="65000"/>
                <a:lumMod val="110000"/>
              </a:schemeClr>
            </a:gs>
            <a:gs pos="88000">
              <a:schemeClr val="accent5">
                <a:tint val="90000"/>
              </a:schemeClr>
            </a:gs>
          </a:gsLst>
          <a:lin ang="5400000" scaled="0"/>
        </a:gradFill>
        <a:ln w="12700" cap="rnd" cmpd="sng" algn="ctr">
          <a:solidFill>
            <a:schemeClr val="accent5"/>
          </a:solidFill>
          <a:prstDash val="solid"/>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b="1" kern="1200" dirty="0" smtClean="0"/>
            <a:t>Οι περιορισμένες τουριστικές υποδομές (75,2%)</a:t>
          </a:r>
          <a:endParaRPr lang="en-US" sz="1400" kern="1200" dirty="0"/>
        </a:p>
      </dsp:txBody>
      <dsp:txXfrm>
        <a:off x="27187" y="1005515"/>
        <a:ext cx="8541938" cy="502546"/>
      </dsp:txXfrm>
    </dsp:sp>
    <dsp:sp modelId="{CB0D3AE1-364D-4F80-8113-6C1AD589515D}">
      <dsp:nvSpPr>
        <dsp:cNvPr id="0" name=""/>
        <dsp:cNvSpPr/>
      </dsp:nvSpPr>
      <dsp:spPr>
        <a:xfrm>
          <a:off x="0" y="1488862"/>
          <a:ext cx="8596312" cy="556920"/>
        </a:xfrm>
        <a:prstGeom prst="roundRect">
          <a:avLst/>
        </a:prstGeom>
        <a:gradFill rotWithShape="1">
          <a:gsLst>
            <a:gs pos="0">
              <a:schemeClr val="accent3">
                <a:tint val="65000"/>
                <a:lumMod val="110000"/>
              </a:schemeClr>
            </a:gs>
            <a:gs pos="88000">
              <a:schemeClr val="accent3">
                <a:tint val="90000"/>
              </a:schemeClr>
            </a:gs>
          </a:gsLst>
          <a:lin ang="5400000" scaled="0"/>
        </a:gradFill>
        <a:ln w="12700" cap="rnd" cmpd="sng" algn="ctr">
          <a:solidFill>
            <a:schemeClr val="accent3"/>
          </a:solidFill>
          <a:prstDash val="solid"/>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b="1" kern="1200" dirty="0" smtClean="0"/>
            <a:t>Η άναρχη δόμηση (58,4%)</a:t>
          </a:r>
          <a:endParaRPr lang="en-US" sz="1400" kern="1200" dirty="0"/>
        </a:p>
      </dsp:txBody>
      <dsp:txXfrm>
        <a:off x="27187" y="1516049"/>
        <a:ext cx="8541938" cy="502546"/>
      </dsp:txXfrm>
    </dsp:sp>
    <dsp:sp modelId="{C5818513-66C6-4622-B421-13B1BDA6E7FE}">
      <dsp:nvSpPr>
        <dsp:cNvPr id="0" name=""/>
        <dsp:cNvSpPr/>
      </dsp:nvSpPr>
      <dsp:spPr>
        <a:xfrm>
          <a:off x="0" y="2086102"/>
          <a:ext cx="8596312" cy="556920"/>
        </a:xfrm>
        <a:prstGeom prst="roundRect">
          <a:avLst/>
        </a:prstGeom>
        <a:gradFill rotWithShape="1">
          <a:gsLst>
            <a:gs pos="0">
              <a:schemeClr val="accent1">
                <a:tint val="65000"/>
                <a:lumMod val="110000"/>
              </a:schemeClr>
            </a:gs>
            <a:gs pos="88000">
              <a:schemeClr val="accent1">
                <a:tint val="90000"/>
              </a:schemeClr>
            </a:gs>
          </a:gsLst>
          <a:lin ang="5400000" scaled="0"/>
        </a:gradFill>
        <a:ln w="12700" cap="rnd"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b="1" kern="1200" dirty="0" smtClean="0"/>
            <a:t>Η έλλειψη πολιτικής βούλησης (53,5%)</a:t>
          </a:r>
          <a:endParaRPr lang="en-US" sz="1400" kern="1200" dirty="0"/>
        </a:p>
      </dsp:txBody>
      <dsp:txXfrm>
        <a:off x="27187" y="2113289"/>
        <a:ext cx="8541938" cy="502546"/>
      </dsp:txXfrm>
    </dsp:sp>
    <dsp:sp modelId="{7EA3E618-4387-4D81-B87C-5D2E027989ED}">
      <dsp:nvSpPr>
        <dsp:cNvPr id="0" name=""/>
        <dsp:cNvSpPr/>
      </dsp:nvSpPr>
      <dsp:spPr>
        <a:xfrm>
          <a:off x="0" y="2683342"/>
          <a:ext cx="8596312" cy="556920"/>
        </a:xfrm>
        <a:prstGeom prst="roundRect">
          <a:avLst/>
        </a:prstGeom>
        <a:gradFill rotWithShape="1">
          <a:gsLst>
            <a:gs pos="0">
              <a:schemeClr val="accent4">
                <a:tint val="65000"/>
                <a:lumMod val="110000"/>
              </a:schemeClr>
            </a:gs>
            <a:gs pos="88000">
              <a:schemeClr val="accent4">
                <a:tint val="90000"/>
              </a:schemeClr>
            </a:gs>
          </a:gsLst>
          <a:lin ang="5400000" scaled="0"/>
        </a:gradFill>
        <a:ln w="12700" cap="rnd"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b="1" kern="1200" dirty="0" smtClean="0"/>
            <a:t>Η έλλειψη διαχειριστή του λιμένος Πειραιώς (39,6%)</a:t>
          </a:r>
          <a:endParaRPr lang="en-US" sz="1400" kern="1200" dirty="0"/>
        </a:p>
      </dsp:txBody>
      <dsp:txXfrm>
        <a:off x="27187" y="2710529"/>
        <a:ext cx="8541938" cy="502546"/>
      </dsp:txXfrm>
    </dsp:sp>
    <dsp:sp modelId="{232A0FFE-51D8-4F11-BF7F-AC7DDD123C51}">
      <dsp:nvSpPr>
        <dsp:cNvPr id="0" name=""/>
        <dsp:cNvSpPr/>
      </dsp:nvSpPr>
      <dsp:spPr>
        <a:xfrm>
          <a:off x="0" y="3280582"/>
          <a:ext cx="8596312" cy="556920"/>
        </a:xfrm>
        <a:prstGeom prst="roundRect">
          <a:avLst/>
        </a:prstGeom>
        <a:gradFill rotWithShape="1">
          <a:gsLst>
            <a:gs pos="0">
              <a:schemeClr val="accent1">
                <a:tint val="65000"/>
                <a:lumMod val="110000"/>
              </a:schemeClr>
            </a:gs>
            <a:gs pos="88000">
              <a:schemeClr val="accent1">
                <a:tint val="90000"/>
              </a:schemeClr>
            </a:gs>
          </a:gsLst>
          <a:lin ang="5400000" scaled="0"/>
        </a:gradFill>
        <a:ln w="12700" cap="rnd"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b="1" kern="1200" dirty="0" smtClean="0"/>
            <a:t>Η έλλειψη συνεργασίας ιδιωτικών και δημόσιων φορέων (34,7%)</a:t>
          </a:r>
          <a:endParaRPr lang="en-US" sz="1400" kern="1200" dirty="0"/>
        </a:p>
      </dsp:txBody>
      <dsp:txXfrm>
        <a:off x="27187" y="3307769"/>
        <a:ext cx="8541938" cy="502546"/>
      </dsp:txXfrm>
    </dsp:sp>
    <dsp:sp modelId="{7432B148-D675-4E4E-94DC-54EC105B2D32}">
      <dsp:nvSpPr>
        <dsp:cNvPr id="0" name=""/>
        <dsp:cNvSpPr/>
      </dsp:nvSpPr>
      <dsp:spPr>
        <a:xfrm>
          <a:off x="0" y="3877822"/>
          <a:ext cx="8596312" cy="556920"/>
        </a:xfrm>
        <a:prstGeom prst="roundRect">
          <a:avLst/>
        </a:prstGeom>
        <a:gradFill rotWithShape="1">
          <a:gsLst>
            <a:gs pos="0">
              <a:schemeClr val="accent4">
                <a:tint val="96000"/>
                <a:lumMod val="100000"/>
              </a:schemeClr>
            </a:gs>
            <a:gs pos="78000">
              <a:schemeClr val="accent4">
                <a:shade val="94000"/>
                <a:lumMod val="94000"/>
              </a:schemeClr>
            </a:gs>
          </a:gsLst>
          <a:lin ang="5400000" scaled="0"/>
        </a:gradFill>
        <a:ln w="12700" cap="rnd" cmpd="sng" algn="ctr">
          <a:solidFill>
            <a:schemeClr val="accent4"/>
          </a:solidFill>
          <a:prstDash val="solid"/>
        </a:ln>
        <a:effectLst>
          <a:outerShdw blurRad="38100" dist="25400" dir="5400000" rotWithShape="0">
            <a:srgbClr val="000000">
              <a:alpha val="35000"/>
            </a:srgbClr>
          </a:outerShdw>
        </a:effectLst>
      </dsp:spPr>
      <dsp:style>
        <a:lnRef idx="1">
          <a:schemeClr val="accent4"/>
        </a:lnRef>
        <a:fillRef idx="3">
          <a:schemeClr val="accent4"/>
        </a:fillRef>
        <a:effectRef idx="2">
          <a:schemeClr val="accent4"/>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b="1" kern="1200" dirty="0" smtClean="0"/>
            <a:t>Η έλλειψη συνεργασίας των επιχειρήσεων μεταξύ τους αποτελεί (26,7%)</a:t>
          </a:r>
          <a:endParaRPr lang="en-US" sz="1400" kern="1200" dirty="0"/>
        </a:p>
      </dsp:txBody>
      <dsp:txXfrm>
        <a:off x="27187" y="3905009"/>
        <a:ext cx="8541938" cy="50254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958065-ED85-4FF2-89B4-E6718332B6CF}">
      <dsp:nvSpPr>
        <dsp:cNvPr id="0" name=""/>
        <dsp:cNvSpPr/>
      </dsp:nvSpPr>
      <dsp:spPr>
        <a:xfrm>
          <a:off x="0" y="23435"/>
          <a:ext cx="8596312" cy="55615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kern="1200" dirty="0" smtClean="0"/>
            <a:t>Με σειρά προτεραιότητας, τα στοιχεία αυτά είναι τα εξής:</a:t>
          </a:r>
          <a:endParaRPr lang="en-US" sz="1400" kern="1200" dirty="0"/>
        </a:p>
      </dsp:txBody>
      <dsp:txXfrm>
        <a:off x="27149" y="50584"/>
        <a:ext cx="8542014" cy="501854"/>
      </dsp:txXfrm>
    </dsp:sp>
    <dsp:sp modelId="{4D5130EC-C4C2-467A-9A58-EF2BAA8C5A4A}">
      <dsp:nvSpPr>
        <dsp:cNvPr id="0" name=""/>
        <dsp:cNvSpPr/>
      </dsp:nvSpPr>
      <dsp:spPr>
        <a:xfrm>
          <a:off x="0" y="619907"/>
          <a:ext cx="8596312" cy="556152"/>
        </a:xfrm>
        <a:prstGeom prst="roundRect">
          <a:avLst/>
        </a:prstGeom>
        <a:solidFill>
          <a:schemeClr val="lt1"/>
        </a:solidFill>
        <a:ln w="19050" cap="rnd"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kern="1200" dirty="0" smtClean="0"/>
            <a:t>Πλήρως λειτουργικό όλο τον χρόνο λόγω των εξαιρετικών καιρικών συνθηκών </a:t>
          </a:r>
          <a:endParaRPr lang="en-US" sz="1400" kern="1200" dirty="0"/>
        </a:p>
      </dsp:txBody>
      <dsp:txXfrm>
        <a:off x="27149" y="647056"/>
        <a:ext cx="8542014" cy="501854"/>
      </dsp:txXfrm>
    </dsp:sp>
    <dsp:sp modelId="{47D62214-7132-4BC0-9925-8838E1385442}">
      <dsp:nvSpPr>
        <dsp:cNvPr id="0" name=""/>
        <dsp:cNvSpPr/>
      </dsp:nvSpPr>
      <dsp:spPr>
        <a:xfrm>
          <a:off x="0" y="1216379"/>
          <a:ext cx="8596312" cy="556152"/>
        </a:xfrm>
        <a:prstGeom prst="roundRect">
          <a:avLst/>
        </a:prstGeom>
        <a:solidFill>
          <a:schemeClr val="lt1"/>
        </a:solidFill>
        <a:ln w="19050" cap="rnd"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kern="1200" dirty="0" smtClean="0"/>
            <a:t>Καινούργιοι επιβατικοί σταθμοί </a:t>
          </a:r>
          <a:endParaRPr lang="en-US" sz="1400" kern="1200" dirty="0"/>
        </a:p>
      </dsp:txBody>
      <dsp:txXfrm>
        <a:off x="27149" y="1243528"/>
        <a:ext cx="8542014" cy="501854"/>
      </dsp:txXfrm>
    </dsp:sp>
    <dsp:sp modelId="{56FC3C67-7539-48FE-B1CF-F5BC7E029F3A}">
      <dsp:nvSpPr>
        <dsp:cNvPr id="0" name=""/>
        <dsp:cNvSpPr/>
      </dsp:nvSpPr>
      <dsp:spPr>
        <a:xfrm>
          <a:off x="0" y="1812851"/>
          <a:ext cx="8596312" cy="556152"/>
        </a:xfrm>
        <a:prstGeom prst="roundRect">
          <a:avLst/>
        </a:prstGeom>
        <a:solidFill>
          <a:schemeClr val="lt1"/>
        </a:solidFill>
        <a:ln w="19050" cap="rnd"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kern="1200" dirty="0" smtClean="0"/>
            <a:t>Μικρότερος χρόνος ταξιδιού και χαμηλότερο κόστος καυσίμου έναντι των λιμανιών της Μαύρης Θάλασσας και της Β. Ευρώπης </a:t>
          </a:r>
          <a:endParaRPr lang="en-US" sz="1400" kern="1200" dirty="0"/>
        </a:p>
      </dsp:txBody>
      <dsp:txXfrm>
        <a:off x="27149" y="1840000"/>
        <a:ext cx="8542014" cy="501854"/>
      </dsp:txXfrm>
    </dsp:sp>
    <dsp:sp modelId="{9EAFA749-A04F-43F6-B658-6F553C355C46}">
      <dsp:nvSpPr>
        <dsp:cNvPr id="0" name=""/>
        <dsp:cNvSpPr/>
      </dsp:nvSpPr>
      <dsp:spPr>
        <a:xfrm>
          <a:off x="0" y="2409324"/>
          <a:ext cx="8596312" cy="556152"/>
        </a:xfrm>
        <a:prstGeom prst="roundRect">
          <a:avLst/>
        </a:prstGeom>
        <a:solidFill>
          <a:schemeClr val="lt1"/>
        </a:solidFill>
        <a:ln w="19050" cap="rnd"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kern="1200" dirty="0" smtClean="0"/>
            <a:t>Καταστήματα αφορολόγητων ειδών</a:t>
          </a:r>
          <a:endParaRPr lang="en-US" sz="1400" kern="1200" dirty="0"/>
        </a:p>
      </dsp:txBody>
      <dsp:txXfrm>
        <a:off x="27149" y="2436473"/>
        <a:ext cx="8542014" cy="501854"/>
      </dsp:txXfrm>
    </dsp:sp>
    <dsp:sp modelId="{50A07066-5EB9-4683-BB56-71B6FF027E10}">
      <dsp:nvSpPr>
        <dsp:cNvPr id="0" name=""/>
        <dsp:cNvSpPr/>
      </dsp:nvSpPr>
      <dsp:spPr>
        <a:xfrm>
          <a:off x="0" y="3005796"/>
          <a:ext cx="8596312" cy="556152"/>
        </a:xfrm>
        <a:prstGeom prst="roundRect">
          <a:avLst/>
        </a:prstGeom>
        <a:solidFill>
          <a:schemeClr val="lt1"/>
        </a:solidFill>
        <a:ln w="19050" cap="rnd"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kern="1200" dirty="0" smtClean="0"/>
            <a:t>Γεωφυσική θέση καθώς συνδέει τους εμπορικούς άξονες Ασίας – Δύσης </a:t>
          </a:r>
          <a:endParaRPr lang="en-US" sz="1400" kern="1200" dirty="0"/>
        </a:p>
      </dsp:txBody>
      <dsp:txXfrm>
        <a:off x="27149" y="3032945"/>
        <a:ext cx="8542014" cy="501854"/>
      </dsp:txXfrm>
    </dsp:sp>
    <dsp:sp modelId="{7158B25E-372E-49B9-8D25-7819603F9AB5}">
      <dsp:nvSpPr>
        <dsp:cNvPr id="0" name=""/>
        <dsp:cNvSpPr/>
      </dsp:nvSpPr>
      <dsp:spPr>
        <a:xfrm>
          <a:off x="0" y="3602268"/>
          <a:ext cx="8596312" cy="556152"/>
        </a:xfrm>
        <a:prstGeom prst="roundRect">
          <a:avLst/>
        </a:prstGeom>
        <a:solidFill>
          <a:schemeClr val="lt1"/>
        </a:solidFill>
        <a:ln w="19050" cap="rnd"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l-GR" sz="1400" kern="1200" dirty="0" smtClean="0"/>
            <a:t>Εύκολη προσβασιμότητα χωρίς στενά περάσματα που δημιουργούν συμφόρηση και δυσκολία σε ελιγμούς </a:t>
          </a:r>
          <a:endParaRPr lang="en-US" sz="1400" kern="1200" dirty="0"/>
        </a:p>
      </dsp:txBody>
      <dsp:txXfrm>
        <a:off x="27149" y="3629417"/>
        <a:ext cx="8542014" cy="50185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3EDD0-15F5-4A76-B65E-CA449FA0F269}">
      <dsp:nvSpPr>
        <dsp:cNvPr id="0" name=""/>
        <dsp:cNvSpPr/>
      </dsp:nvSpPr>
      <dsp:spPr>
        <a:xfrm>
          <a:off x="0" y="8367"/>
          <a:ext cx="8596668" cy="12592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eaLnBrk="1" latinLnBrk="0" hangingPunct="1">
            <a:lnSpc>
              <a:spcPct val="90000"/>
            </a:lnSpc>
            <a:spcBef>
              <a:spcPct val="0"/>
            </a:spcBef>
            <a:spcAft>
              <a:spcPct val="35000"/>
            </a:spcAft>
            <a:buClr>
              <a:schemeClr val="accent1"/>
            </a:buClr>
            <a:buSzPct val="80000"/>
            <a:buFont typeface="Wingdings 3" panose="05040102010807070707" pitchFamily="18" charset="2"/>
            <a:buChar char="u"/>
          </a:pPr>
          <a:r>
            <a:rPr lang="el-GR" sz="1800" kern="1200" dirty="0"/>
            <a:t>Η κρουαζιέρα αποτελεί μέρος του θαλάσσιου τουρισμού ο οποίος αποτελεί έναν ταχύτατα αναπτυσσόμενο τομέα του τουρισμού, που συνεισφέρει σε σημαντικό βαθμό στην οικονομία του τόπου </a:t>
          </a:r>
          <a:r>
            <a:rPr lang="el-GR" sz="1800" kern="1200" dirty="0" smtClean="0"/>
            <a:t>υποδοχής</a:t>
          </a:r>
          <a:r>
            <a:rPr lang="en-US" sz="1800" kern="1200" dirty="0" smtClean="0"/>
            <a:t> </a:t>
          </a:r>
          <a:r>
            <a:rPr lang="en-US" sz="1600" kern="1200" dirty="0" smtClean="0"/>
            <a:t>( </a:t>
          </a:r>
          <a:r>
            <a:rPr lang="en-US" sz="1600" kern="1200" dirty="0" err="1" smtClean="0"/>
            <a:t>Diakomihalis</a:t>
          </a:r>
          <a:r>
            <a:rPr lang="el-GR" sz="1600" kern="1200" dirty="0" smtClean="0"/>
            <a:t>, 2007</a:t>
          </a:r>
          <a:r>
            <a:rPr lang="el-GR" sz="1800" kern="1200" dirty="0" smtClean="0"/>
            <a:t>). </a:t>
          </a:r>
          <a:endParaRPr lang="el-GR" sz="1800" kern="1200" dirty="0"/>
        </a:p>
      </dsp:txBody>
      <dsp:txXfrm>
        <a:off x="61470" y="69837"/>
        <a:ext cx="8473728" cy="1136272"/>
      </dsp:txXfrm>
    </dsp:sp>
    <dsp:sp modelId="{E64D5D3B-4498-47F8-8103-1824664EE57F}">
      <dsp:nvSpPr>
        <dsp:cNvPr id="0" name=""/>
        <dsp:cNvSpPr/>
      </dsp:nvSpPr>
      <dsp:spPr>
        <a:xfrm>
          <a:off x="0" y="1310780"/>
          <a:ext cx="8596668" cy="12592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eaLnBrk="1" latinLnBrk="0" hangingPunct="1">
            <a:lnSpc>
              <a:spcPct val="90000"/>
            </a:lnSpc>
            <a:spcBef>
              <a:spcPct val="0"/>
            </a:spcBef>
            <a:spcAft>
              <a:spcPct val="35000"/>
            </a:spcAft>
          </a:pPr>
          <a:r>
            <a:rPr lang="el-GR" sz="1800" kern="1200" dirty="0"/>
            <a:t>Όσον αφορά γενικά τη βιομηχανία της κρουαζιέρας, χαρακτηρίζεται τα τελευταία τριάντα χρόνια μία δυναμική </a:t>
          </a:r>
          <a:r>
            <a:rPr lang="el-GR" sz="1800" kern="1200" dirty="0" smtClean="0"/>
            <a:t>ανάπτυξη</a:t>
          </a:r>
          <a:r>
            <a:rPr lang="en-US" sz="1800" kern="1200" dirty="0" smtClean="0"/>
            <a:t> (</a:t>
          </a:r>
          <a:r>
            <a:rPr lang="en-US" sz="1600" kern="1200" dirty="0" smtClean="0"/>
            <a:t>Cruise Market Watch</a:t>
          </a:r>
          <a:r>
            <a:rPr lang="el-GR" sz="1600" kern="1200" dirty="0" smtClean="0"/>
            <a:t>, 2015</a:t>
          </a:r>
          <a:r>
            <a:rPr lang="en-US" sz="1600" kern="1200" dirty="0" smtClean="0"/>
            <a:t>)</a:t>
          </a:r>
          <a:endParaRPr lang="el-GR" sz="1600" kern="1200" dirty="0"/>
        </a:p>
      </dsp:txBody>
      <dsp:txXfrm>
        <a:off x="61470" y="1372250"/>
        <a:ext cx="8473728" cy="1136272"/>
      </dsp:txXfrm>
    </dsp:sp>
    <dsp:sp modelId="{9E19FDE6-51FB-4D49-BA34-0E0A4825459E}">
      <dsp:nvSpPr>
        <dsp:cNvPr id="0" name=""/>
        <dsp:cNvSpPr/>
      </dsp:nvSpPr>
      <dsp:spPr>
        <a:xfrm>
          <a:off x="0" y="2613192"/>
          <a:ext cx="8596668" cy="12592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eaLnBrk="1" latinLnBrk="0" hangingPunct="1">
            <a:lnSpc>
              <a:spcPct val="90000"/>
            </a:lnSpc>
            <a:spcBef>
              <a:spcPct val="0"/>
            </a:spcBef>
            <a:spcAft>
              <a:spcPct val="35000"/>
            </a:spcAft>
          </a:pPr>
          <a:r>
            <a:rPr lang="el-GR" sz="1800" kern="1200" dirty="0"/>
            <a:t>Η κρουαζιέρα και η ανάπτυξή της αποτελεί ένα αντικείμενο το οποίο έχει μελετηθεί από πολλούς ερευνητές τα τελευταία χρόνια, καθώς συνδυάζει την ψυχαγωγία των επιβατών στο πλοίο με τις αφίξεις σε έναν ή περισσότερα κοσμοπολίτικα </a:t>
          </a:r>
          <a:r>
            <a:rPr lang="el-GR" sz="1800" kern="1200" dirty="0" smtClean="0"/>
            <a:t>λιμάνια</a:t>
          </a:r>
          <a:r>
            <a:rPr lang="en-US" sz="1800" kern="1200" dirty="0" smtClean="0"/>
            <a:t> </a:t>
          </a:r>
          <a:r>
            <a:rPr lang="el-GR" sz="1600" kern="1200" dirty="0" smtClean="0"/>
            <a:t>(</a:t>
          </a:r>
          <a:r>
            <a:rPr lang="el-GR" sz="1600" kern="1200" dirty="0" err="1" smtClean="0"/>
            <a:t>Moira</a:t>
          </a:r>
          <a:r>
            <a:rPr lang="el-GR" sz="1600" kern="1200" dirty="0" smtClean="0"/>
            <a:t> και </a:t>
          </a:r>
          <a:r>
            <a:rPr lang="el-GR" sz="1600" kern="1200" dirty="0" err="1" smtClean="0"/>
            <a:t>Mylonopoulos</a:t>
          </a:r>
          <a:r>
            <a:rPr lang="el-GR" sz="1600" kern="1200" dirty="0" smtClean="0"/>
            <a:t>, 2010</a:t>
          </a:r>
          <a:r>
            <a:rPr lang="el-GR" sz="1800" kern="1200" dirty="0" smtClean="0"/>
            <a:t>)</a:t>
          </a:r>
          <a:endParaRPr lang="el-GR" sz="1800" kern="1200" dirty="0"/>
        </a:p>
      </dsp:txBody>
      <dsp:txXfrm>
        <a:off x="61470" y="2674662"/>
        <a:ext cx="8473728" cy="113627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F1BBDD-8A27-4D24-8427-881ACE478E67}">
      <dsp:nvSpPr>
        <dsp:cNvPr id="0" name=""/>
        <dsp:cNvSpPr/>
      </dsp:nvSpPr>
      <dsp:spPr>
        <a:xfrm>
          <a:off x="495902" y="0"/>
          <a:ext cx="2962656" cy="2962656"/>
        </a:xfrm>
        <a:prstGeom prst="ellipse">
          <a:avLst/>
        </a:prstGeom>
        <a:solidFill>
          <a:schemeClr val="accent5">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22300" rtl="0">
            <a:lnSpc>
              <a:spcPct val="90000"/>
            </a:lnSpc>
            <a:spcBef>
              <a:spcPct val="0"/>
            </a:spcBef>
            <a:spcAft>
              <a:spcPct val="35000"/>
            </a:spcAft>
          </a:pPr>
          <a:r>
            <a:rPr lang="el-GR" sz="1400" kern="1200" dirty="0" smtClean="0"/>
            <a:t>Ο μεγάλος αριθμός μεταναστών και προσφύγων που έχουν διέλθει αλλά και που συνεχίζουν να διαμένουν στο λιμάνι του Πειραιά μπορεί να έχει τόσο αρνητικές, όσο και θετικές συνέπειες στο </a:t>
          </a:r>
          <a:r>
            <a:rPr lang="en-US" sz="1400" kern="1200" dirty="0" smtClean="0"/>
            <a:t>branding</a:t>
          </a:r>
          <a:r>
            <a:rPr lang="el-GR" sz="1400" kern="1200" dirty="0" smtClean="0"/>
            <a:t> της πόλης του Πειραιά, όπως απεικονίζεται στον πίνακα</a:t>
          </a:r>
          <a:r>
            <a:rPr lang="el-GR" sz="1200" kern="1200" dirty="0" smtClean="0"/>
            <a:t>.</a:t>
          </a:r>
          <a:endParaRPr lang="en-US" sz="1200" kern="1200" dirty="0"/>
        </a:p>
      </dsp:txBody>
      <dsp:txXfrm>
        <a:off x="929773" y="433871"/>
        <a:ext cx="2094914" cy="20949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1C869B-6416-4D25-8411-926011E38B99}">
      <dsp:nvSpPr>
        <dsp:cNvPr id="0" name=""/>
        <dsp:cNvSpPr/>
      </dsp:nvSpPr>
      <dsp:spPr>
        <a:xfrm>
          <a:off x="1627371" y="0"/>
          <a:ext cx="4645152" cy="4645152"/>
        </a:xfrm>
        <a:prstGeom prst="triangl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8F6C3A-B7DE-4458-845B-30A1A09F9B6E}">
      <dsp:nvSpPr>
        <dsp:cNvPr id="0" name=""/>
        <dsp:cNvSpPr/>
      </dsp:nvSpPr>
      <dsp:spPr>
        <a:xfrm>
          <a:off x="3949947" y="464621"/>
          <a:ext cx="3019348" cy="1311225"/>
        </a:xfrm>
        <a:prstGeom prst="roundRect">
          <a:avLst/>
        </a:prstGeom>
        <a:gradFill rotWithShape="1">
          <a:gsLst>
            <a:gs pos="0">
              <a:schemeClr val="accent5">
                <a:tint val="65000"/>
                <a:lumMod val="110000"/>
              </a:schemeClr>
            </a:gs>
            <a:gs pos="88000">
              <a:schemeClr val="accent5">
                <a:tint val="90000"/>
              </a:schemeClr>
            </a:gs>
          </a:gsLst>
          <a:lin ang="5400000" scaled="0"/>
        </a:gradFill>
        <a:ln w="12700" cap="rnd" cmpd="sng" algn="ctr">
          <a:solidFill>
            <a:schemeClr val="accent5"/>
          </a:solidFill>
          <a:prstDash val="solid"/>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53340" tIns="53340" rIns="53340" bIns="53340" numCol="1" spcCol="1270" anchor="ctr" anchorCtr="0">
          <a:noAutofit/>
        </a:bodyPr>
        <a:lstStyle/>
        <a:p>
          <a:pPr lvl="0" algn="ctr" defTabSz="622300" rtl="0" eaLnBrk="1" latinLnBrk="0" hangingPunct="1">
            <a:lnSpc>
              <a:spcPct val="90000"/>
            </a:lnSpc>
            <a:spcBef>
              <a:spcPct val="0"/>
            </a:spcBef>
            <a:spcAft>
              <a:spcPct val="35000"/>
            </a:spcAft>
            <a:buClr>
              <a:schemeClr val="accent1"/>
            </a:buClr>
            <a:buSzPct val="80000"/>
            <a:buFont typeface="Wingdings 3" panose="05040102010807070707" pitchFamily="18" charset="2"/>
            <a:buChar char="u"/>
          </a:pPr>
          <a:r>
            <a:rPr lang="el-GR" sz="1400" kern="1200" dirty="0"/>
            <a:t>Για την παρούσα εργασία χρησιμοποιήθηκε αφενός η δευτερογενής έρευνα και αφετέρου η </a:t>
          </a:r>
          <a:r>
            <a:rPr lang="el-GR" sz="1400" kern="1200" dirty="0" smtClean="0"/>
            <a:t>πρωτογενής</a:t>
          </a:r>
          <a:r>
            <a:rPr lang="en-US" sz="1400" kern="1200" dirty="0" smtClean="0"/>
            <a:t> </a:t>
          </a:r>
          <a:r>
            <a:rPr lang="el-GR" sz="1400" kern="1200" dirty="0" smtClean="0"/>
            <a:t> </a:t>
          </a:r>
          <a:r>
            <a:rPr lang="el-GR" sz="1100" kern="1200" dirty="0" smtClean="0"/>
            <a:t>(</a:t>
          </a:r>
          <a:r>
            <a:rPr lang="en-US" sz="1100" kern="1200" dirty="0" err="1" smtClean="0"/>
            <a:t>Muijs</a:t>
          </a:r>
          <a:r>
            <a:rPr lang="el-GR" sz="1100" kern="1200" dirty="0" smtClean="0"/>
            <a:t>, 2010). </a:t>
          </a:r>
          <a:endParaRPr lang="el-GR" sz="1100" kern="1200" dirty="0"/>
        </a:p>
      </dsp:txBody>
      <dsp:txXfrm>
        <a:off x="4013956" y="528630"/>
        <a:ext cx="2891330" cy="1183207"/>
      </dsp:txXfrm>
    </dsp:sp>
    <dsp:sp modelId="{32E94AF4-3F66-4606-A260-B60199BF843F}">
      <dsp:nvSpPr>
        <dsp:cNvPr id="0" name=""/>
        <dsp:cNvSpPr/>
      </dsp:nvSpPr>
      <dsp:spPr>
        <a:xfrm>
          <a:off x="3949947" y="1902409"/>
          <a:ext cx="3019348" cy="1012497"/>
        </a:xfrm>
        <a:prstGeom prst="roundRect">
          <a:avLst/>
        </a:prstGeom>
        <a:gradFill rotWithShape="1">
          <a:gsLst>
            <a:gs pos="0">
              <a:schemeClr val="accent5">
                <a:tint val="65000"/>
                <a:lumMod val="110000"/>
              </a:schemeClr>
            </a:gs>
            <a:gs pos="88000">
              <a:schemeClr val="accent5">
                <a:tint val="90000"/>
              </a:schemeClr>
            </a:gs>
          </a:gsLst>
          <a:lin ang="5400000" scaled="0"/>
        </a:gradFill>
        <a:ln w="12700" cap="rnd" cmpd="sng" algn="ctr">
          <a:solidFill>
            <a:schemeClr val="accent5"/>
          </a:solidFill>
          <a:prstDash val="solid"/>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57150" tIns="57150" rIns="57150" bIns="57150" numCol="1" spcCol="1270" anchor="ctr" anchorCtr="0">
          <a:noAutofit/>
        </a:bodyPr>
        <a:lstStyle/>
        <a:p>
          <a:pPr lvl="0" algn="ctr" defTabSz="666750" rtl="0" eaLnBrk="1" latinLnBrk="0" hangingPunct="1">
            <a:lnSpc>
              <a:spcPct val="90000"/>
            </a:lnSpc>
            <a:spcBef>
              <a:spcPct val="0"/>
            </a:spcBef>
            <a:spcAft>
              <a:spcPct val="35000"/>
            </a:spcAft>
          </a:pPr>
          <a:r>
            <a:rPr lang="el-GR" sz="1500" kern="1200" dirty="0"/>
            <a:t>Η μέθοδος έρευνας που επιλέχθηκε για τους σκοπούς αυτής της μελέτης είναι η </a:t>
          </a:r>
          <a:r>
            <a:rPr lang="el-GR" sz="1500" kern="1200" dirty="0" smtClean="0"/>
            <a:t>ποσοτική</a:t>
          </a:r>
          <a:r>
            <a:rPr lang="en-US" sz="1500" kern="1200" dirty="0" smtClean="0"/>
            <a:t> </a:t>
          </a:r>
          <a:r>
            <a:rPr lang="el-GR" sz="1100" kern="1200" dirty="0" smtClean="0"/>
            <a:t>(</a:t>
          </a:r>
          <a:r>
            <a:rPr lang="en-US" sz="1100" kern="1200" dirty="0" smtClean="0"/>
            <a:t>Creswell</a:t>
          </a:r>
          <a:r>
            <a:rPr lang="el-GR" sz="1100" kern="1200" dirty="0" smtClean="0"/>
            <a:t>, 2011</a:t>
          </a:r>
          <a:r>
            <a:rPr lang="el-GR" sz="1500" kern="1200" dirty="0" smtClean="0"/>
            <a:t>). </a:t>
          </a:r>
          <a:endParaRPr lang="el-GR" sz="1500" kern="1200" dirty="0"/>
        </a:p>
      </dsp:txBody>
      <dsp:txXfrm>
        <a:off x="3999373" y="1951835"/>
        <a:ext cx="2920496" cy="913645"/>
      </dsp:txXfrm>
    </dsp:sp>
    <dsp:sp modelId="{1E714DFF-85C4-409E-93C3-24BA34FA64AE}">
      <dsp:nvSpPr>
        <dsp:cNvPr id="0" name=""/>
        <dsp:cNvSpPr/>
      </dsp:nvSpPr>
      <dsp:spPr>
        <a:xfrm>
          <a:off x="3949947" y="3041469"/>
          <a:ext cx="3019348" cy="1012497"/>
        </a:xfrm>
        <a:prstGeom prst="roundRect">
          <a:avLst/>
        </a:prstGeom>
        <a:gradFill rotWithShape="1">
          <a:gsLst>
            <a:gs pos="0">
              <a:schemeClr val="accent5">
                <a:tint val="65000"/>
                <a:lumMod val="110000"/>
              </a:schemeClr>
            </a:gs>
            <a:gs pos="88000">
              <a:schemeClr val="accent5">
                <a:tint val="90000"/>
              </a:schemeClr>
            </a:gs>
          </a:gsLst>
          <a:lin ang="5400000" scaled="0"/>
        </a:gradFill>
        <a:ln w="12700" cap="rnd" cmpd="sng" algn="ctr">
          <a:solidFill>
            <a:schemeClr val="accent5"/>
          </a:solidFill>
          <a:prstDash val="solid"/>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57150" tIns="57150" rIns="57150" bIns="57150" numCol="1" spcCol="1270" anchor="ctr" anchorCtr="0">
          <a:noAutofit/>
        </a:bodyPr>
        <a:lstStyle/>
        <a:p>
          <a:pPr lvl="0" algn="ctr" defTabSz="666750" rtl="0" eaLnBrk="1" latinLnBrk="0" hangingPunct="1">
            <a:lnSpc>
              <a:spcPct val="90000"/>
            </a:lnSpc>
            <a:spcBef>
              <a:spcPct val="0"/>
            </a:spcBef>
            <a:spcAft>
              <a:spcPct val="35000"/>
            </a:spcAft>
          </a:pPr>
          <a:r>
            <a:rPr lang="el-GR" sz="1500" kern="1200" dirty="0"/>
            <a:t>Το ερωτηματολόγιο έχει επιλεχθεί για τους σκοπούς αυτής της </a:t>
          </a:r>
          <a:r>
            <a:rPr lang="el-GR" sz="1500" kern="1200" dirty="0" smtClean="0"/>
            <a:t>έρευνας</a:t>
          </a:r>
          <a:r>
            <a:rPr lang="en-US" sz="1500" kern="1200" dirty="0" smtClean="0"/>
            <a:t>,</a:t>
          </a:r>
          <a:r>
            <a:rPr lang="el-GR" sz="1500" kern="1200" dirty="0" smtClean="0"/>
            <a:t>στη βάση της βιβλιογραφικής ανασκόπησης</a:t>
          </a:r>
          <a:r>
            <a:rPr lang="en-US" sz="1500" kern="1200" dirty="0" smtClean="0"/>
            <a:t> </a:t>
          </a:r>
          <a:r>
            <a:rPr lang="el-GR" sz="1100" kern="1200" dirty="0" smtClean="0"/>
            <a:t>(</a:t>
          </a:r>
          <a:r>
            <a:rPr lang="en-US" sz="1100" kern="1200" dirty="0" err="1" smtClean="0"/>
            <a:t>Javeau</a:t>
          </a:r>
          <a:r>
            <a:rPr lang="el-GR" sz="1100" kern="1200" dirty="0" smtClean="0"/>
            <a:t>, 2000 ,</a:t>
          </a:r>
          <a:r>
            <a:rPr lang="en-US" sz="1100" kern="1200" dirty="0" smtClean="0"/>
            <a:t>Robson,2006)</a:t>
          </a:r>
          <a:endParaRPr lang="el-GR" sz="1100" kern="1200" dirty="0"/>
        </a:p>
      </dsp:txBody>
      <dsp:txXfrm>
        <a:off x="3999373" y="3090895"/>
        <a:ext cx="2920496" cy="9136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08DE66-0485-4B23-8FE0-BE19BCEC7F76}">
      <dsp:nvSpPr>
        <dsp:cNvPr id="0" name=""/>
        <dsp:cNvSpPr/>
      </dsp:nvSpPr>
      <dsp:spPr>
        <a:xfrm rot="16200000">
          <a:off x="626466" y="-624725"/>
          <a:ext cx="3880773" cy="5130223"/>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80485" bIns="0" numCol="1" spcCol="1270" anchor="ctr" anchorCtr="0">
          <a:noAutofit/>
        </a:bodyPr>
        <a:lstStyle/>
        <a:p>
          <a:pPr lvl="0" algn="ctr" defTabSz="1244600" rtl="0" eaLnBrk="1" latinLnBrk="0" hangingPunct="1">
            <a:lnSpc>
              <a:spcPct val="90000"/>
            </a:lnSpc>
            <a:spcBef>
              <a:spcPct val="0"/>
            </a:spcBef>
            <a:spcAft>
              <a:spcPct val="35000"/>
            </a:spcAft>
            <a:buClr>
              <a:schemeClr val="accent1"/>
            </a:buClr>
            <a:buSzPct val="80000"/>
            <a:buFont typeface="Wingdings 3" panose="05040102010807070707" pitchFamily="18" charset="2"/>
            <a:buChar char="u"/>
          </a:pPr>
          <a:r>
            <a:rPr lang="el-GR" sz="2800" kern="1200" dirty="0"/>
            <a:t>Αναφορικά με την ηλικία, η πλειοψηφία είναι 46-55 ετών (40,6%), ενώ ακολουθούν όσοι είναι 26-35 ετών (16,8%), άνω των 55 ετών 26,7%), 36-45 ετών (13,9%).</a:t>
          </a:r>
        </a:p>
      </dsp:txBody>
      <dsp:txXfrm rot="5400000">
        <a:off x="1741" y="776155"/>
        <a:ext cx="5130223" cy="2328463"/>
      </dsp:txXfrm>
    </dsp:sp>
    <dsp:sp modelId="{1F4D8C7C-0702-4F82-BEB2-08690D03E030}">
      <dsp:nvSpPr>
        <dsp:cNvPr id="0" name=""/>
        <dsp:cNvSpPr/>
      </dsp:nvSpPr>
      <dsp:spPr>
        <a:xfrm rot="16200000">
          <a:off x="5157852" y="281093"/>
          <a:ext cx="3880773" cy="3318586"/>
        </a:xfrm>
        <a:prstGeom prst="flowChartManualOperation">
          <a:avLst/>
        </a:prstGeom>
        <a:solidFill>
          <a:schemeClr val="accent2">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80485" bIns="0" numCol="1" spcCol="1270" anchor="ctr" anchorCtr="0">
          <a:noAutofit/>
        </a:bodyPr>
        <a:lstStyle/>
        <a:p>
          <a:pPr lvl="0" algn="ctr" defTabSz="1244600" rtl="0" eaLnBrk="1" latinLnBrk="0" hangingPunct="1">
            <a:lnSpc>
              <a:spcPct val="90000"/>
            </a:lnSpc>
            <a:spcBef>
              <a:spcPct val="0"/>
            </a:spcBef>
            <a:spcAft>
              <a:spcPct val="35000"/>
            </a:spcAft>
          </a:pPr>
          <a:r>
            <a:rPr lang="el-GR" sz="2800" kern="1200" dirty="0"/>
            <a:t>Ενώ πολύ μικρό είναι το ποσοστό όσων συμμετείχαν και είναι έως 25 ετών (2%).</a:t>
          </a:r>
        </a:p>
      </dsp:txBody>
      <dsp:txXfrm rot="5400000">
        <a:off x="5438946" y="776154"/>
        <a:ext cx="3318586" cy="232846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1DECFE-7057-450E-8030-AB2E03D1C31F}">
      <dsp:nvSpPr>
        <dsp:cNvPr id="0" name=""/>
        <dsp:cNvSpPr/>
      </dsp:nvSpPr>
      <dsp:spPr>
        <a:xfrm>
          <a:off x="0" y="229887"/>
          <a:ext cx="8596312" cy="1755000"/>
        </a:xfrm>
        <a:prstGeom prst="roundRect">
          <a:avLst/>
        </a:prstGeom>
        <a:solidFill>
          <a:schemeClr val="lt1"/>
        </a:solidFill>
        <a:ln w="19050" cap="rnd"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l-GR" sz="2500" b="1" kern="1200" dirty="0" smtClean="0"/>
            <a:t>Όσον αφορά στο εκπαιδευτικό επίπεδο των συμμετεχόντων στην έρευνα, οι περισσότεροι είναι απόφοιτοι ΑΕΙ/ΤΕΙ (43,6%), ενώ ακολουθούν όσοι είναι απόφοιτοι δευτεροβάθμιας εκπαίδευσης (28,7%). </a:t>
          </a:r>
          <a:endParaRPr lang="en-US" sz="2500" kern="1200" dirty="0"/>
        </a:p>
      </dsp:txBody>
      <dsp:txXfrm>
        <a:off x="85672" y="315559"/>
        <a:ext cx="8424968" cy="1583656"/>
      </dsp:txXfrm>
    </dsp:sp>
    <dsp:sp modelId="{03EE0272-681C-4DD5-9AD5-9316292AD1D8}">
      <dsp:nvSpPr>
        <dsp:cNvPr id="0" name=""/>
        <dsp:cNvSpPr/>
      </dsp:nvSpPr>
      <dsp:spPr>
        <a:xfrm>
          <a:off x="0" y="2056887"/>
          <a:ext cx="8596312" cy="1755000"/>
        </a:xfrm>
        <a:prstGeom prst="roundRect">
          <a:avLst/>
        </a:prstGeom>
        <a:solidFill>
          <a:schemeClr val="lt1"/>
        </a:solidFill>
        <a:ln w="19050" cap="rnd"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l-GR" sz="2500" b="1" kern="1200" dirty="0" smtClean="0"/>
            <a:t>Τέλος, μικρότερο είναι το ποσοστό όσων είναι κάτοχοι μεταπτυχιακού (14,9%) και διδακτορικού (12,9%).</a:t>
          </a:r>
          <a:endParaRPr lang="en-US" sz="2500" kern="1200" dirty="0"/>
        </a:p>
      </dsp:txBody>
      <dsp:txXfrm>
        <a:off x="85672" y="2142559"/>
        <a:ext cx="8424968" cy="158365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7B34CF-ECBA-4179-B887-C8E63504FD1B}">
      <dsp:nvSpPr>
        <dsp:cNvPr id="0" name=""/>
        <dsp:cNvSpPr/>
      </dsp:nvSpPr>
      <dsp:spPr>
        <a:xfrm rot="16200000">
          <a:off x="2357947" y="-2357947"/>
          <a:ext cx="3880773" cy="8596668"/>
        </a:xfrm>
        <a:prstGeom prst="flowChartManualOperation">
          <a:avLst/>
        </a:prstGeom>
        <a:solidFill>
          <a:schemeClr val="accent5"/>
        </a:solidFill>
        <a:ln w="19050" cap="rnd" cmpd="sng" algn="ctr">
          <a:solidFill>
            <a:schemeClr val="accent5">
              <a:shade val="50000"/>
            </a:schemeClr>
          </a:solidFill>
          <a:prstDash val="solid"/>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209550" tIns="0" rIns="210344" bIns="0" numCol="1" spcCol="1270" anchor="ctr" anchorCtr="0">
          <a:noAutofit/>
        </a:bodyPr>
        <a:lstStyle/>
        <a:p>
          <a:pPr lvl="0" algn="ctr" defTabSz="1466850" rtl="0" eaLnBrk="1" latinLnBrk="0" hangingPunct="1">
            <a:lnSpc>
              <a:spcPct val="90000"/>
            </a:lnSpc>
            <a:spcBef>
              <a:spcPct val="0"/>
            </a:spcBef>
            <a:spcAft>
              <a:spcPct val="35000"/>
            </a:spcAft>
            <a:buClr>
              <a:schemeClr val="accent1"/>
            </a:buClr>
            <a:buSzPct val="80000"/>
            <a:buFont typeface="Wingdings 3" panose="05040102010807070707" pitchFamily="18" charset="2"/>
            <a:buChar char="u"/>
          </a:pPr>
          <a:r>
            <a:rPr lang="el-GR" sz="3300" kern="1200" dirty="0"/>
            <a:t>Σε αρκετά μεγάλο βαθμό θεωρούν οι περισσότεροι ερωτηθέντες σε ποσοστό 35,6% ότι υπάρχουν οι υποδομές στον Πειραιά ώστε να καταστεί ένας σημαντικός προορισμός στον τομέα της κρουαζιέρας.</a:t>
          </a:r>
        </a:p>
      </dsp:txBody>
      <dsp:txXfrm rot="5400000">
        <a:off x="0" y="776155"/>
        <a:ext cx="8596668" cy="232846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00A0BA-EA96-4741-B7DC-1D862B81F600}">
      <dsp:nvSpPr>
        <dsp:cNvPr id="0" name=""/>
        <dsp:cNvSpPr/>
      </dsp:nvSpPr>
      <dsp:spPr>
        <a:xfrm rot="16200000">
          <a:off x="2357947" y="-2357947"/>
          <a:ext cx="3880773" cy="8596668"/>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0" tIns="0" rIns="263922" bIns="0" numCol="1" spcCol="1270" anchor="ctr" anchorCtr="0">
          <a:noAutofit/>
        </a:bodyPr>
        <a:lstStyle/>
        <a:p>
          <a:pPr lvl="0" algn="ctr" defTabSz="1866900" rtl="0" eaLnBrk="1" latinLnBrk="0" hangingPunct="1">
            <a:lnSpc>
              <a:spcPct val="90000"/>
            </a:lnSpc>
            <a:spcBef>
              <a:spcPct val="0"/>
            </a:spcBef>
            <a:spcAft>
              <a:spcPct val="35000"/>
            </a:spcAft>
          </a:pPr>
          <a:r>
            <a:rPr lang="el-GR" sz="4200" kern="1200" dirty="0"/>
            <a:t>Σε αρκετά μεγάλο βαθμό (43%) πιστεύουν οι ερωτηθέντες ότι ο Πειραιάς διαθέτει επαρκείς συγκοινωνιακές δομές.</a:t>
          </a:r>
        </a:p>
      </dsp:txBody>
      <dsp:txXfrm rot="5400000">
        <a:off x="0" y="776155"/>
        <a:ext cx="8596668" cy="232846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803C27-2B18-47E4-865F-4FC76C8041F9}">
      <dsp:nvSpPr>
        <dsp:cNvPr id="0" name=""/>
        <dsp:cNvSpPr/>
      </dsp:nvSpPr>
      <dsp:spPr>
        <a:xfrm>
          <a:off x="0" y="18526"/>
          <a:ext cx="8596312" cy="1381489"/>
        </a:xfrm>
        <a:prstGeom prst="roundRect">
          <a:avLst/>
        </a:prstGeom>
        <a:gradFill rotWithShape="1">
          <a:gsLst>
            <a:gs pos="0">
              <a:schemeClr val="accent3">
                <a:tint val="65000"/>
                <a:lumMod val="110000"/>
              </a:schemeClr>
            </a:gs>
            <a:gs pos="88000">
              <a:schemeClr val="accent3">
                <a:tint val="90000"/>
              </a:schemeClr>
            </a:gs>
          </a:gsLst>
          <a:lin ang="5400000" scaled="0"/>
        </a:gradFill>
        <a:ln w="12700" cap="rnd" cmpd="sng" algn="ctr">
          <a:solidFill>
            <a:schemeClr val="accent3"/>
          </a:solidFill>
          <a:prstDash val="solid"/>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kern="1200" dirty="0" smtClean="0"/>
            <a:t>Σε πολύ προς πάρα πολύ μεγάλο βαθμό, οι συμμετέχοντες στην έρευνα θεωρούν ότι οι περιορισμένες τουριστικές υποδομές είναι ο κυριότερος ανασχετικός παράγοντας στο να καταστεί ο Πειραιάς μία τουριστικά ανταγωνιστική πόλη. </a:t>
          </a:r>
          <a:endParaRPr lang="en-US" sz="2000" kern="1200" dirty="0"/>
        </a:p>
      </dsp:txBody>
      <dsp:txXfrm>
        <a:off x="67439" y="85965"/>
        <a:ext cx="8461434" cy="1246611"/>
      </dsp:txXfrm>
    </dsp:sp>
    <dsp:sp modelId="{9711481D-5D6F-4321-B9EE-F5281AE64367}">
      <dsp:nvSpPr>
        <dsp:cNvPr id="0" name=""/>
        <dsp:cNvSpPr/>
      </dsp:nvSpPr>
      <dsp:spPr>
        <a:xfrm>
          <a:off x="0" y="1584335"/>
          <a:ext cx="8596312" cy="1422719"/>
        </a:xfrm>
        <a:prstGeom prst="roundRect">
          <a:avLst/>
        </a:prstGeom>
        <a:gradFill rotWithShape="1">
          <a:gsLst>
            <a:gs pos="0">
              <a:schemeClr val="accent3">
                <a:tint val="65000"/>
                <a:lumMod val="110000"/>
              </a:schemeClr>
            </a:gs>
            <a:gs pos="88000">
              <a:schemeClr val="accent3">
                <a:tint val="90000"/>
              </a:schemeClr>
            </a:gs>
          </a:gsLst>
          <a:lin ang="5400000" scaled="0"/>
        </a:gradFill>
        <a:ln w="12700" cap="rnd" cmpd="sng" algn="ctr">
          <a:solidFill>
            <a:schemeClr val="accent3"/>
          </a:solidFill>
          <a:prstDash val="solid"/>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kern="1200" dirty="0" smtClean="0"/>
            <a:t>Άλλοι παράγοντες είναι η άναρχη δόμηση η έλλειψη διαχειριστή του λιμένος Πειραιώς, αλλά και η έλλειψη πολιτικής βούλησης</a:t>
          </a:r>
          <a:r>
            <a:rPr lang="el-GR" sz="2100" kern="1200" dirty="0" smtClean="0"/>
            <a:t>. </a:t>
          </a:r>
          <a:endParaRPr lang="en-US" sz="2100" kern="1200" dirty="0"/>
        </a:p>
      </dsp:txBody>
      <dsp:txXfrm>
        <a:off x="69451" y="1653786"/>
        <a:ext cx="8457410" cy="1283817"/>
      </dsp:txXfrm>
    </dsp:sp>
    <dsp:sp modelId="{24380721-E75D-4706-9753-8B087F7A4DC8}">
      <dsp:nvSpPr>
        <dsp:cNvPr id="0" name=""/>
        <dsp:cNvSpPr/>
      </dsp:nvSpPr>
      <dsp:spPr>
        <a:xfrm>
          <a:off x="0" y="3191375"/>
          <a:ext cx="8596312" cy="1422719"/>
        </a:xfrm>
        <a:prstGeom prst="roundRect">
          <a:avLst/>
        </a:prstGeom>
        <a:solidFill>
          <a:schemeClr val="accent1"/>
        </a:solidFill>
        <a:ln w="19050" cap="rnd"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kern="1200" dirty="0" smtClean="0"/>
            <a:t>Επίσης, σε αρκετά προς πολύ μεγάλο βαθμό αποτελούν ανασταλτικούς παράγοντες η έλλειψη συνεργασίας ιδιωτικών και δημόσιων φορέων, αλλά και η έλλειψη συνεργασίας των επιχειρήσεων μεταξύ τους</a:t>
          </a:r>
          <a:r>
            <a:rPr lang="el-GR" sz="2100" kern="1200" dirty="0" smtClean="0"/>
            <a:t>.</a:t>
          </a:r>
          <a:endParaRPr lang="en-US" sz="2100" kern="1200" dirty="0"/>
        </a:p>
      </dsp:txBody>
      <dsp:txXfrm>
        <a:off x="69451" y="3260826"/>
        <a:ext cx="8457410" cy="128381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List7#1">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9">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10">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6"/>
          <p:cNvGrpSpPr>
            <a:grpSpLocks/>
          </p:cNvGrpSpPr>
          <p:nvPr/>
        </p:nvGrpSpPr>
        <p:grpSpPr bwMode="auto">
          <a:xfrm>
            <a:off x="0" y="-7938"/>
            <a:ext cx="12192000" cy="6865938"/>
            <a:chOff x="0" y="-8467"/>
            <a:chExt cx="12192000" cy="6866467"/>
          </a:xfrm>
        </p:grpSpPr>
        <p:cxnSp>
          <p:nvCxnSpPr>
            <p:cNvPr id="5" name="Straight Connector 31"/>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a:t>Στυλ κύριου τίτλου</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15" name="Date Placeholder 3"/>
          <p:cNvSpPr>
            <a:spLocks noGrp="1"/>
          </p:cNvSpPr>
          <p:nvPr>
            <p:ph type="dt" sz="half" idx="10"/>
          </p:nvPr>
        </p:nvSpPr>
        <p:spPr/>
        <p:txBody>
          <a:bodyPr/>
          <a:lstStyle>
            <a:lvl1pPr>
              <a:defRPr/>
            </a:lvl1pPr>
          </a:lstStyle>
          <a:p>
            <a:pPr>
              <a:defRPr/>
            </a:pPr>
            <a:fld id="{F696DA88-7DB8-48FF-88BA-736446762AD2}" type="datetimeFigureOut">
              <a:rPr lang="en-US"/>
              <a:pPr>
                <a:defRPr/>
              </a:pPr>
              <a:t>1712//16</a:t>
            </a:fld>
            <a:endParaRPr lang="en-US"/>
          </a:p>
        </p:txBody>
      </p:sp>
      <p:sp>
        <p:nvSpPr>
          <p:cNvPr id="16" name="Footer Placeholder 4"/>
          <p:cNvSpPr>
            <a:spLocks noGrp="1"/>
          </p:cNvSpPr>
          <p:nvPr>
            <p:ph type="ftr" sz="quarter"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p:txBody>
          <a:bodyPr/>
          <a:lstStyle>
            <a:lvl1pPr>
              <a:defRPr/>
            </a:lvl1pPr>
          </a:lstStyle>
          <a:p>
            <a:pPr>
              <a:defRPr/>
            </a:pPr>
            <a:fld id="{0EAF279D-19E6-43F1-A043-3F62CE9A11E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a:t>Στυλ κύριου τίτλου</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B4EB3791-5797-4A37-8485-CF16F0DC5E1D}" type="datetimeFigureOut">
              <a:rPr lang="en-US"/>
              <a:pPr>
                <a:defRPr/>
              </a:pPr>
              <a:t>1712//16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948D766-21FA-47DF-8DB7-B00123813E0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5" name="TextBox 19"/>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6" name="TextBox 21"/>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endParaRPr lang="en-US" dirty="0">
              <a:solidFill>
                <a:schemeClr val="accent1">
                  <a:lumMod val="60000"/>
                  <a:lumOff val="40000"/>
                </a:schemeClr>
              </a:solidFill>
              <a:latin typeface="Arial"/>
              <a:cs typeface="+mn-cs"/>
            </a:endParaRP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Στυλ κύριου τίτλου</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7" name="Date Placeholder 3"/>
          <p:cNvSpPr>
            <a:spLocks noGrp="1"/>
          </p:cNvSpPr>
          <p:nvPr>
            <p:ph type="dt" sz="half" idx="14"/>
          </p:nvPr>
        </p:nvSpPr>
        <p:spPr/>
        <p:txBody>
          <a:bodyPr/>
          <a:lstStyle>
            <a:lvl1pPr>
              <a:defRPr/>
            </a:lvl1pPr>
          </a:lstStyle>
          <a:p>
            <a:pPr>
              <a:defRPr/>
            </a:pPr>
            <a:fld id="{89DA2E13-57A0-4467-B31A-1ABDE1F83119}" type="datetimeFigureOut">
              <a:rPr lang="en-US"/>
              <a:pPr>
                <a:defRPr/>
              </a:pPr>
              <a:t>1712//16</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F7B526E9-32E2-4D23-BA30-CD3E96AFDD9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a:t>Στυλ κύριου τίτλου</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99039560-9833-4805-8511-8431694BCAB7}" type="datetimeFigureOut">
              <a:rPr lang="en-US"/>
              <a:pPr>
                <a:defRPr/>
              </a:pPr>
              <a:t>1712//16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9CEABD6-AB91-4DF0-A79C-1C613EB88903}"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5" name="TextBox 23"/>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6" name="TextBox 24"/>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7" name="Date Placeholder 3"/>
          <p:cNvSpPr>
            <a:spLocks noGrp="1"/>
          </p:cNvSpPr>
          <p:nvPr>
            <p:ph type="dt" sz="half" idx="14"/>
          </p:nvPr>
        </p:nvSpPr>
        <p:spPr/>
        <p:txBody>
          <a:bodyPr/>
          <a:lstStyle>
            <a:lvl1pPr>
              <a:defRPr/>
            </a:lvl1pPr>
          </a:lstStyle>
          <a:p>
            <a:pPr>
              <a:defRPr/>
            </a:pPr>
            <a:fld id="{2FA77CAC-DEBC-4D0E-8CCB-F7C212F6A90C}" type="datetimeFigureOut">
              <a:rPr lang="en-US"/>
              <a:pPr>
                <a:defRPr/>
              </a:pPr>
              <a:t>1712//16</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9F4FEABA-8B9B-4405-A12D-B21E7D2CE9E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5" name="Date Placeholder 3"/>
          <p:cNvSpPr>
            <a:spLocks noGrp="1"/>
          </p:cNvSpPr>
          <p:nvPr>
            <p:ph type="dt" sz="half" idx="14"/>
          </p:nvPr>
        </p:nvSpPr>
        <p:spPr/>
        <p:txBody>
          <a:bodyPr/>
          <a:lstStyle>
            <a:lvl1pPr>
              <a:defRPr/>
            </a:lvl1pPr>
          </a:lstStyle>
          <a:p>
            <a:pPr>
              <a:defRPr/>
            </a:pPr>
            <a:fld id="{4E85516D-BC0E-41A0-947B-A239F9CE64C8}" type="datetimeFigureOut">
              <a:rPr lang="en-US"/>
              <a:pPr>
                <a:defRPr/>
              </a:pPr>
              <a:t>1712//16</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1AF6BF35-6B18-4D93-A4A3-2285F8619A99}"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471F2F61-77EF-41AC-B63D-A02D012913CB}" type="datetimeFigureOut">
              <a:rPr lang="en-US"/>
              <a:pPr>
                <a:defRPr/>
              </a:pPr>
              <a:t>1712//16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47068D3-37B3-4642-A64D-DAB8EB5F363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a:t>Στυλ κύριου τίτλου</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7BD98AF3-8E28-4CB1-88BF-E98754A61D83}" type="datetimeFigureOut">
              <a:rPr lang="en-US"/>
              <a:pPr>
                <a:defRPr/>
              </a:pPr>
              <a:t>1712//16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4DC60C-DD7C-4499-A39A-1E07806AED1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6C707BBE-C253-4DA6-991A-465518349B6C}" type="datetimeFigureOut">
              <a:rPr lang="en-US"/>
              <a:pPr>
                <a:defRPr/>
              </a:pPr>
              <a:t>1712//16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1935986-C9CF-43AB-9AD3-67BEC7D092A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F6859549-C05B-417A-956B-2B3DAA09BCFB}" type="datetimeFigureOut">
              <a:rPr lang="en-US"/>
              <a:pPr>
                <a:defRPr/>
              </a:pPr>
              <a:t>1712//16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7E7841B-687E-4306-80FE-4C3EAE9E103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p:cNvSpPr>
            <a:spLocks noGrp="1"/>
          </p:cNvSpPr>
          <p:nvPr>
            <p:ph type="dt" sz="half" idx="10"/>
          </p:nvPr>
        </p:nvSpPr>
        <p:spPr/>
        <p:txBody>
          <a:bodyPr/>
          <a:lstStyle>
            <a:lvl1pPr>
              <a:defRPr/>
            </a:lvl1pPr>
          </a:lstStyle>
          <a:p>
            <a:pPr>
              <a:defRPr/>
            </a:pPr>
            <a:fld id="{74983590-30FC-48B5-B101-3C8C98F63125}" type="datetimeFigureOut">
              <a:rPr lang="en-US"/>
              <a:pPr>
                <a:defRPr/>
              </a:pPr>
              <a:t>1712//16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223C2B2-6155-42DB-8B70-D09F8E24332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3"/>
          <p:cNvSpPr>
            <a:spLocks noGrp="1"/>
          </p:cNvSpPr>
          <p:nvPr>
            <p:ph type="dt" sz="half" idx="10"/>
          </p:nvPr>
        </p:nvSpPr>
        <p:spPr/>
        <p:txBody>
          <a:bodyPr/>
          <a:lstStyle>
            <a:lvl1pPr>
              <a:defRPr/>
            </a:lvl1pPr>
          </a:lstStyle>
          <a:p>
            <a:pPr>
              <a:defRPr/>
            </a:pPr>
            <a:fld id="{E37EC0DE-B940-4964-95A0-C44300B5C7A3}" type="datetimeFigureOut">
              <a:rPr lang="en-US"/>
              <a:pPr>
                <a:defRPr/>
              </a:pPr>
              <a:t>1712//16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EAC1FF6-8ACE-4484-9E30-19306098B1B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a:t>Στυλ κύριου τίτλου</a:t>
            </a:r>
            <a:endParaRPr lang="en-US" dirty="0"/>
          </a:p>
        </p:txBody>
      </p:sp>
      <p:sp>
        <p:nvSpPr>
          <p:cNvPr id="3" name="Date Placeholder 3"/>
          <p:cNvSpPr>
            <a:spLocks noGrp="1"/>
          </p:cNvSpPr>
          <p:nvPr>
            <p:ph type="dt" sz="half" idx="10"/>
          </p:nvPr>
        </p:nvSpPr>
        <p:spPr/>
        <p:txBody>
          <a:bodyPr/>
          <a:lstStyle>
            <a:lvl1pPr>
              <a:defRPr/>
            </a:lvl1pPr>
          </a:lstStyle>
          <a:p>
            <a:pPr>
              <a:defRPr/>
            </a:pPr>
            <a:fld id="{57C6ED4F-DDF3-4F4E-AA24-5368FF92F20D}" type="datetimeFigureOut">
              <a:rPr lang="en-US"/>
              <a:pPr>
                <a:defRPr/>
              </a:pPr>
              <a:t>1712//16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DAA444C-7DCF-49C4-9A6F-514F787F365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2A1CFF-DF0E-4E25-8808-A330EDD0CB98}" type="datetimeFigureOut">
              <a:rPr lang="en-US"/>
              <a:pPr>
                <a:defRPr/>
              </a:pPr>
              <a:t>1712//16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F94E5DF-E235-4F74-B333-5A967D89F06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a:t>Στυλ κύριου τίτλου</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a:t>Επεξεργασία στυλ υποδείγματος κειμένου</a:t>
            </a:r>
          </a:p>
        </p:txBody>
      </p:sp>
      <p:sp>
        <p:nvSpPr>
          <p:cNvPr id="5" name="Date Placeholder 3"/>
          <p:cNvSpPr>
            <a:spLocks noGrp="1"/>
          </p:cNvSpPr>
          <p:nvPr>
            <p:ph type="dt" sz="half" idx="10"/>
          </p:nvPr>
        </p:nvSpPr>
        <p:spPr/>
        <p:txBody>
          <a:bodyPr/>
          <a:lstStyle>
            <a:lvl1pPr>
              <a:defRPr/>
            </a:lvl1pPr>
          </a:lstStyle>
          <a:p>
            <a:pPr>
              <a:defRPr/>
            </a:pPr>
            <a:fld id="{29951E62-275E-41D7-97AD-F02EE12B901B}" type="datetimeFigureOut">
              <a:rPr lang="en-US"/>
              <a:pPr>
                <a:defRPr/>
              </a:pPr>
              <a:t>1712//16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17D434C-BCD7-4195-A8EF-06B368764EE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noProof="0"/>
              <a:t>Κάντε κλικ στο εικονίδιο για να προσθέσετε εικόνα</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3"/>
          <p:cNvSpPr>
            <a:spLocks noGrp="1"/>
          </p:cNvSpPr>
          <p:nvPr>
            <p:ph type="dt" sz="half" idx="10"/>
          </p:nvPr>
        </p:nvSpPr>
        <p:spPr/>
        <p:txBody>
          <a:bodyPr/>
          <a:lstStyle>
            <a:lvl1pPr>
              <a:defRPr/>
            </a:lvl1pPr>
          </a:lstStyle>
          <a:p>
            <a:pPr>
              <a:defRPr/>
            </a:pPr>
            <a:fld id="{27F535C3-EFB6-4D2E-B679-925AE0CCD91D}" type="datetimeFigureOut">
              <a:rPr lang="en-US"/>
              <a:pPr>
                <a:defRPr/>
              </a:pPr>
              <a:t>1712//16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5E35F5F-D87C-4243-92A2-E9F98F5A814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0" y="-7938"/>
            <a:ext cx="12192000" cy="6865938"/>
            <a:chOff x="0" y="-8467"/>
            <a:chExt cx="12192000" cy="6866467"/>
          </a:xfrm>
        </p:grpSpPr>
        <p:cxnSp>
          <p:nvCxnSpPr>
            <p:cNvPr id="20" name="Straight Connector 19"/>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77863" y="609600"/>
            <a:ext cx="8596312" cy="132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κύριου τίτλου</a:t>
            </a:r>
            <a:endParaRPr lang="en-US" smtClean="0"/>
          </a:p>
        </p:txBody>
      </p:sp>
      <p:sp>
        <p:nvSpPr>
          <p:cNvPr id="1028" name="Text Placeholder 2"/>
          <p:cNvSpPr>
            <a:spLocks noGrp="1"/>
          </p:cNvSpPr>
          <p:nvPr>
            <p:ph type="body" idx="1"/>
          </p:nvPr>
        </p:nvSpPr>
        <p:spPr bwMode="auto">
          <a:xfrm>
            <a:off x="677863" y="2160588"/>
            <a:ext cx="8596312" cy="388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4" name="Date Placeholder 3"/>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fontAlgn="auto">
              <a:spcBef>
                <a:spcPts val="0"/>
              </a:spcBef>
              <a:spcAft>
                <a:spcPts val="0"/>
              </a:spcAft>
              <a:defRPr sz="900" dirty="0">
                <a:solidFill>
                  <a:schemeClr val="tx1">
                    <a:tint val="75000"/>
                  </a:schemeClr>
                </a:solidFill>
                <a:latin typeface="+mn-lt"/>
                <a:cs typeface="+mn-cs"/>
              </a:defRPr>
            </a:lvl1pPr>
          </a:lstStyle>
          <a:p>
            <a:pPr>
              <a:defRPr/>
            </a:pPr>
            <a:fld id="{E4238960-5D28-4FA4-9BA1-7340EE90D07B}" type="datetimeFigureOut">
              <a:rPr lang="en-US"/>
              <a:pPr>
                <a:defRPr/>
              </a:pPr>
              <a:t>1712//16</a:t>
            </a:fld>
            <a:endParaRPr lang="en-US"/>
          </a:p>
        </p:txBody>
      </p:sp>
      <p:sp>
        <p:nvSpPr>
          <p:cNvPr id="5" name="Footer Placeholder 4"/>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fontAlgn="auto">
              <a:spcBef>
                <a:spcPts val="0"/>
              </a:spcBef>
              <a:spcAft>
                <a:spcPts val="0"/>
              </a:spcAft>
              <a:defRPr sz="900" dirty="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589963" y="6042025"/>
            <a:ext cx="684212" cy="365125"/>
          </a:xfrm>
          <a:prstGeom prst="rect">
            <a:avLst/>
          </a:prstGeom>
        </p:spPr>
        <p:txBody>
          <a:bodyPr vert="horz" lIns="91440" tIns="45720" rIns="91440" bIns="45720" rtlCol="0" anchor="ctr"/>
          <a:lstStyle>
            <a:lvl1pPr algn="r" fontAlgn="auto">
              <a:spcBef>
                <a:spcPts val="0"/>
              </a:spcBef>
              <a:spcAft>
                <a:spcPts val="0"/>
              </a:spcAft>
              <a:defRPr sz="900" dirty="0">
                <a:solidFill>
                  <a:schemeClr val="accent1"/>
                </a:solidFill>
                <a:latin typeface="+mn-lt"/>
                <a:cs typeface="+mn-cs"/>
              </a:defRPr>
            </a:lvl1pPr>
          </a:lstStyle>
          <a:p>
            <a:pPr>
              <a:defRPr/>
            </a:pPr>
            <a:fld id="{0B9869C3-9BA1-4874-BDB2-AB243F15606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5" r:id="rId1"/>
    <p:sldLayoutId id="2147483664" r:id="rId2"/>
    <p:sldLayoutId id="2147483663" r:id="rId3"/>
    <p:sldLayoutId id="2147483662" r:id="rId4"/>
    <p:sldLayoutId id="2147483661" r:id="rId5"/>
    <p:sldLayoutId id="2147483660" r:id="rId6"/>
    <p:sldLayoutId id="2147483659" r:id="rId7"/>
    <p:sldLayoutId id="2147483658" r:id="rId8"/>
    <p:sldLayoutId id="2147483657" r:id="rId9"/>
    <p:sldLayoutId id="2147483656" r:id="rId10"/>
    <p:sldLayoutId id="2147483666" r:id="rId11"/>
    <p:sldLayoutId id="2147483655" r:id="rId12"/>
    <p:sldLayoutId id="2147483667" r:id="rId13"/>
    <p:sldLayoutId id="2147483654" r:id="rId14"/>
    <p:sldLayoutId id="2147483653" r:id="rId15"/>
    <p:sldLayoutId id="2147483652" r:id="rId16"/>
  </p:sldLayoutIdLst>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itchFamily="34" charset="0"/>
        </a:defRPr>
      </a:lvl2pPr>
      <a:lvl3pPr algn="l" defTabSz="457200" rtl="0" fontAlgn="base">
        <a:spcBef>
          <a:spcPct val="0"/>
        </a:spcBef>
        <a:spcAft>
          <a:spcPct val="0"/>
        </a:spcAft>
        <a:defRPr sz="3600">
          <a:solidFill>
            <a:schemeClr val="accent1"/>
          </a:solidFill>
          <a:latin typeface="Trebuchet MS" pitchFamily="34" charset="0"/>
        </a:defRPr>
      </a:lvl3pPr>
      <a:lvl4pPr algn="l" defTabSz="457200" rtl="0" fontAlgn="base">
        <a:spcBef>
          <a:spcPct val="0"/>
        </a:spcBef>
        <a:spcAft>
          <a:spcPct val="0"/>
        </a:spcAft>
        <a:defRPr sz="3600">
          <a:solidFill>
            <a:schemeClr val="accent1"/>
          </a:solidFill>
          <a:latin typeface="Trebuchet MS" pitchFamily="34" charset="0"/>
        </a:defRPr>
      </a:lvl4pPr>
      <a:lvl5pPr algn="l" defTabSz="457200" rtl="0" fontAlgn="base">
        <a:spcBef>
          <a:spcPct val="0"/>
        </a:spcBef>
        <a:spcAft>
          <a:spcPct val="0"/>
        </a:spcAft>
        <a:defRPr sz="3600">
          <a:solidFill>
            <a:schemeClr val="accent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diagramData" Target="../diagrams/data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diagramData" Target="../diagrams/data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diagramData" Target="../diagrams/data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1" Type="http://schemas.openxmlformats.org/officeDocument/2006/relationships/slideLayout" Target="../slideLayouts/slideLayout2.xml"/><Relationship Id="rId2" Type="http://schemas.openxmlformats.org/officeDocument/2006/relationships/diagramData" Target="../diagrams/data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4" Type="http://schemas.openxmlformats.org/officeDocument/2006/relationships/diagramQuickStyle" Target="../diagrams/quickStyle8.xml"/><Relationship Id="rId5" Type="http://schemas.openxmlformats.org/officeDocument/2006/relationships/diagramColors" Target="../diagrams/colors8.xml"/><Relationship Id="rId6" Type="http://schemas.microsoft.com/office/2007/relationships/diagramDrawing" Target="../diagrams/drawing8.xml"/><Relationship Id="rId1" Type="http://schemas.openxmlformats.org/officeDocument/2006/relationships/slideLayout" Target="../slideLayouts/slideLayout2.xml"/><Relationship Id="rId2" Type="http://schemas.openxmlformats.org/officeDocument/2006/relationships/diagramData" Target="../diagrams/data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4" Type="http://schemas.openxmlformats.org/officeDocument/2006/relationships/diagramQuickStyle" Target="../diagrams/quickStyle9.xml"/><Relationship Id="rId5" Type="http://schemas.openxmlformats.org/officeDocument/2006/relationships/diagramColors" Target="../diagrams/colors9.xml"/><Relationship Id="rId6" Type="http://schemas.microsoft.com/office/2007/relationships/diagramDrawing" Target="../diagrams/drawing9.xml"/><Relationship Id="rId1" Type="http://schemas.openxmlformats.org/officeDocument/2006/relationships/slideLayout" Target="../slideLayouts/slideLayout2.xml"/><Relationship Id="rId2" Type="http://schemas.openxmlformats.org/officeDocument/2006/relationships/diagramData" Target="../diagrams/data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0.xml"/><Relationship Id="rId4" Type="http://schemas.openxmlformats.org/officeDocument/2006/relationships/diagramQuickStyle" Target="../diagrams/quickStyle10.xml"/><Relationship Id="rId5" Type="http://schemas.openxmlformats.org/officeDocument/2006/relationships/diagramColors" Target="../diagrams/colors10.xml"/><Relationship Id="rId6" Type="http://schemas.microsoft.com/office/2007/relationships/diagramDrawing" Target="../diagrams/drawing10.xml"/><Relationship Id="rId1" Type="http://schemas.openxmlformats.org/officeDocument/2006/relationships/slideLayout" Target="../slideLayouts/slideLayout2.xml"/><Relationship Id="rId2" Type="http://schemas.openxmlformats.org/officeDocument/2006/relationships/diagramData" Target="../diagrams/data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1.xml"/><Relationship Id="rId4" Type="http://schemas.openxmlformats.org/officeDocument/2006/relationships/diagramQuickStyle" Target="../diagrams/quickStyle11.xml"/><Relationship Id="rId5" Type="http://schemas.openxmlformats.org/officeDocument/2006/relationships/diagramColors" Target="../diagrams/colors11.xml"/><Relationship Id="rId6" Type="http://schemas.microsoft.com/office/2007/relationships/diagramDrawing" Target="../diagrams/drawing11.xml"/><Relationship Id="rId1" Type="http://schemas.openxmlformats.org/officeDocument/2006/relationships/slideLayout" Target="../slideLayouts/slideLayout2.xml"/><Relationship Id="rId2" Type="http://schemas.openxmlformats.org/officeDocument/2006/relationships/diagramData" Target="../diagrams/data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2.xml"/><Relationship Id="rId4" Type="http://schemas.openxmlformats.org/officeDocument/2006/relationships/diagramQuickStyle" Target="../diagrams/quickStyle12.xml"/><Relationship Id="rId5" Type="http://schemas.openxmlformats.org/officeDocument/2006/relationships/diagramColors" Target="../diagrams/colors12.xml"/><Relationship Id="rId6" Type="http://schemas.microsoft.com/office/2007/relationships/diagramDrawing" Target="../diagrams/drawing12.xml"/><Relationship Id="rId1" Type="http://schemas.openxmlformats.org/officeDocument/2006/relationships/slideLayout" Target="../slideLayouts/slideLayout2.xml"/><Relationship Id="rId2" Type="http://schemas.openxmlformats.org/officeDocument/2006/relationships/diagramData" Target="../diagrams/data1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3.xml"/><Relationship Id="rId4" Type="http://schemas.openxmlformats.org/officeDocument/2006/relationships/diagramQuickStyle" Target="../diagrams/quickStyle13.xml"/><Relationship Id="rId5" Type="http://schemas.openxmlformats.org/officeDocument/2006/relationships/diagramColors" Target="../diagrams/colors13.xml"/><Relationship Id="rId6" Type="http://schemas.microsoft.com/office/2007/relationships/diagramDrawing" Target="../diagrams/drawing13.xml"/><Relationship Id="rId1" Type="http://schemas.openxmlformats.org/officeDocument/2006/relationships/slideLayout" Target="../slideLayouts/slideLayout2.xml"/><Relationship Id="rId2" Type="http://schemas.openxmlformats.org/officeDocument/2006/relationships/diagramData" Target="../diagrams/data1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4.xml"/><Relationship Id="rId4" Type="http://schemas.openxmlformats.org/officeDocument/2006/relationships/diagramQuickStyle" Target="../diagrams/quickStyle14.xml"/><Relationship Id="rId5" Type="http://schemas.openxmlformats.org/officeDocument/2006/relationships/diagramColors" Target="../diagrams/colors14.xml"/><Relationship Id="rId6" Type="http://schemas.microsoft.com/office/2007/relationships/diagramDrawing" Target="../diagrams/drawing14.xml"/><Relationship Id="rId1" Type="http://schemas.openxmlformats.org/officeDocument/2006/relationships/slideLayout" Target="../slideLayouts/slideLayout2.xml"/><Relationship Id="rId2" Type="http://schemas.openxmlformats.org/officeDocument/2006/relationships/diagramData" Target="../diagrams/data14.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5.xml"/><Relationship Id="rId4" Type="http://schemas.openxmlformats.org/officeDocument/2006/relationships/diagramQuickStyle" Target="../diagrams/quickStyle15.xml"/><Relationship Id="rId5" Type="http://schemas.openxmlformats.org/officeDocument/2006/relationships/diagramColors" Target="../diagrams/colors15.xml"/><Relationship Id="rId6" Type="http://schemas.microsoft.com/office/2007/relationships/diagramDrawing" Target="../diagrams/drawing15.xml"/><Relationship Id="rId1" Type="http://schemas.openxmlformats.org/officeDocument/2006/relationships/slideLayout" Target="../slideLayouts/slideLayout2.xml"/><Relationship Id="rId2" Type="http://schemas.openxmlformats.org/officeDocument/2006/relationships/diagramData" Target="../diagrams/data15.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6.xml"/><Relationship Id="rId4" Type="http://schemas.openxmlformats.org/officeDocument/2006/relationships/diagramQuickStyle" Target="../diagrams/quickStyle16.xml"/><Relationship Id="rId5" Type="http://schemas.openxmlformats.org/officeDocument/2006/relationships/diagramColors" Target="../diagrams/colors16.xml"/><Relationship Id="rId6" Type="http://schemas.microsoft.com/office/2007/relationships/diagramDrawing" Target="../diagrams/drawing16.xml"/><Relationship Id="rId1" Type="http://schemas.openxmlformats.org/officeDocument/2006/relationships/slideLayout" Target="../slideLayouts/slideLayout2.xml"/><Relationship Id="rId2" Type="http://schemas.openxmlformats.org/officeDocument/2006/relationships/diagramData" Target="../diagrams/data1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7.xml"/><Relationship Id="rId4" Type="http://schemas.openxmlformats.org/officeDocument/2006/relationships/diagramQuickStyle" Target="../diagrams/quickStyle17.xml"/><Relationship Id="rId5" Type="http://schemas.openxmlformats.org/officeDocument/2006/relationships/diagramColors" Target="../diagrams/colors17.xml"/><Relationship Id="rId6" Type="http://schemas.microsoft.com/office/2007/relationships/diagramDrawing" Target="../diagrams/drawing17.xml"/><Relationship Id="rId1" Type="http://schemas.openxmlformats.org/officeDocument/2006/relationships/slideLayout" Target="../slideLayouts/slideLayout2.xml"/><Relationship Id="rId2" Type="http://schemas.openxmlformats.org/officeDocument/2006/relationships/diagramData" Target="../diagrams/data1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8.xml"/><Relationship Id="rId4" Type="http://schemas.openxmlformats.org/officeDocument/2006/relationships/diagramQuickStyle" Target="../diagrams/quickStyle18.xml"/><Relationship Id="rId5" Type="http://schemas.openxmlformats.org/officeDocument/2006/relationships/diagramColors" Target="../diagrams/colors18.xml"/><Relationship Id="rId6" Type="http://schemas.microsoft.com/office/2007/relationships/diagramDrawing" Target="../diagrams/drawing18.xml"/><Relationship Id="rId1" Type="http://schemas.openxmlformats.org/officeDocument/2006/relationships/slideLayout" Target="../slideLayouts/slideLayout2.xml"/><Relationship Id="rId2" Type="http://schemas.openxmlformats.org/officeDocument/2006/relationships/diagramData" Target="../diagrams/data18.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9.xml"/><Relationship Id="rId4" Type="http://schemas.openxmlformats.org/officeDocument/2006/relationships/diagramQuickStyle" Target="../diagrams/quickStyle19.xml"/><Relationship Id="rId5" Type="http://schemas.openxmlformats.org/officeDocument/2006/relationships/diagramColors" Target="../diagrams/colors19.xml"/><Relationship Id="rId6" Type="http://schemas.microsoft.com/office/2007/relationships/diagramDrawing" Target="../diagrams/drawing19.xml"/><Relationship Id="rId1" Type="http://schemas.openxmlformats.org/officeDocument/2006/relationships/slideLayout" Target="../slideLayouts/slideLayout2.xml"/><Relationship Id="rId2" Type="http://schemas.openxmlformats.org/officeDocument/2006/relationships/diagramData" Target="../diagrams/data19.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0.xml"/><Relationship Id="rId4" Type="http://schemas.openxmlformats.org/officeDocument/2006/relationships/diagramQuickStyle" Target="../diagrams/quickStyle20.xml"/><Relationship Id="rId5" Type="http://schemas.openxmlformats.org/officeDocument/2006/relationships/diagramColors" Target="../diagrams/colors20.xml"/><Relationship Id="rId6" Type="http://schemas.microsoft.com/office/2007/relationships/diagramDrawing" Target="../diagrams/drawing20.xml"/><Relationship Id="rId1" Type="http://schemas.openxmlformats.org/officeDocument/2006/relationships/slideLayout" Target="../slideLayouts/slideLayout2.xml"/><Relationship Id="rId2" Type="http://schemas.openxmlformats.org/officeDocument/2006/relationships/diagramData" Target="../diagrams/data20.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1.xml"/><Relationship Id="rId4" Type="http://schemas.openxmlformats.org/officeDocument/2006/relationships/diagramQuickStyle" Target="../diagrams/quickStyle21.xml"/><Relationship Id="rId5" Type="http://schemas.openxmlformats.org/officeDocument/2006/relationships/diagramColors" Target="../diagrams/colors21.xml"/><Relationship Id="rId6" Type="http://schemas.microsoft.com/office/2007/relationships/diagramDrawing" Target="../diagrams/drawing21.xml"/><Relationship Id="rId1" Type="http://schemas.openxmlformats.org/officeDocument/2006/relationships/slideLayout" Target="../slideLayouts/slideLayout2.xml"/><Relationship Id="rId2" Type="http://schemas.openxmlformats.org/officeDocument/2006/relationships/diagramData" Target="../diagrams/data21.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2.xml"/><Relationship Id="rId4" Type="http://schemas.openxmlformats.org/officeDocument/2006/relationships/diagramQuickStyle" Target="../diagrams/quickStyle22.xml"/><Relationship Id="rId5" Type="http://schemas.openxmlformats.org/officeDocument/2006/relationships/diagramColors" Target="../diagrams/colors22.xml"/><Relationship Id="rId6" Type="http://schemas.microsoft.com/office/2007/relationships/diagramDrawing" Target="../diagrams/drawing22.xml"/><Relationship Id="rId1" Type="http://schemas.openxmlformats.org/officeDocument/2006/relationships/slideLayout" Target="../slideLayouts/slideLayout2.xml"/><Relationship Id="rId2" Type="http://schemas.openxmlformats.org/officeDocument/2006/relationships/diagramData" Target="../diagrams/data2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Τίτλος 1"/>
          <p:cNvSpPr>
            <a:spLocks noGrp="1"/>
          </p:cNvSpPr>
          <p:nvPr>
            <p:ph type="ctrTitle"/>
          </p:nvPr>
        </p:nvSpPr>
        <p:spPr>
          <a:xfrm>
            <a:off x="1439863" y="3621088"/>
            <a:ext cx="7767637" cy="1646237"/>
          </a:xfrm>
        </p:spPr>
        <p:txBody>
          <a:bodyPr/>
          <a:lstStyle/>
          <a:p>
            <a:r>
              <a:rPr lang="el-GR" b="1" dirty="0" smtClean="0"/>
              <a:t>Όψεις και Στρατηγικές Ενίσχυσης και Προώθησης του </a:t>
            </a:r>
            <a:r>
              <a:rPr lang="el-GR" b="1" dirty="0" err="1" smtClean="0"/>
              <a:t>Brand</a:t>
            </a:r>
            <a:r>
              <a:rPr lang="el-GR" b="1" dirty="0" smtClean="0"/>
              <a:t> Πειραιάς στον τομέα </a:t>
            </a:r>
            <a:r>
              <a:rPr lang="el-GR" b="1" dirty="0" smtClean="0">
                <a:solidFill>
                  <a:schemeClr val="accent5"/>
                </a:solidFill>
              </a:rPr>
              <a:t>της Κρουαζιέρας</a:t>
            </a:r>
            <a:r>
              <a:rPr lang="el-GR" dirty="0" smtClean="0"/>
              <a:t/>
            </a:r>
            <a:br>
              <a:rPr lang="el-GR" dirty="0" smtClean="0"/>
            </a:br>
            <a:endParaRPr lang="el-GR" dirty="0" smtClean="0"/>
          </a:p>
        </p:txBody>
      </p:sp>
      <p:sp>
        <p:nvSpPr>
          <p:cNvPr id="3" name="Υπότιτλος 2"/>
          <p:cNvSpPr>
            <a:spLocks noGrp="1"/>
          </p:cNvSpPr>
          <p:nvPr>
            <p:ph type="subTitle" idx="1"/>
          </p:nvPr>
        </p:nvSpPr>
        <p:spPr>
          <a:xfrm>
            <a:off x="1506538" y="5359400"/>
            <a:ext cx="7767637" cy="1096963"/>
          </a:xfrm>
        </p:spPr>
        <p:txBody>
          <a:bodyPr rtlCol="0">
            <a:normAutofit/>
          </a:bodyPr>
          <a:lstStyle/>
          <a:p>
            <a:pPr fontAlgn="auto">
              <a:spcAft>
                <a:spcPts val="0"/>
              </a:spcAft>
              <a:buFont typeface="Wingdings 3" charset="2"/>
              <a:buNone/>
              <a:defRPr/>
            </a:pPr>
            <a:r>
              <a:rPr lang="el-GR" dirty="0">
                <a:solidFill>
                  <a:schemeClr val="accent1"/>
                </a:solidFill>
              </a:rPr>
              <a:t>ΟΝΟΜΑ ΦΟΙΤΗΤΡΙΑΣ: ΣΥΡΟΥ ΣΤΥΛΙΑΝΗ</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88963" y="268288"/>
            <a:ext cx="8596312" cy="1511744"/>
          </a:xfrm>
        </p:spPr>
        <p:style>
          <a:lnRef idx="2">
            <a:schemeClr val="accent5"/>
          </a:lnRef>
          <a:fillRef idx="1">
            <a:schemeClr val="lt1"/>
          </a:fillRef>
          <a:effectRef idx="0">
            <a:schemeClr val="accent5"/>
          </a:effectRef>
          <a:fontRef idx="minor">
            <a:schemeClr val="dk1"/>
          </a:fontRef>
        </p:style>
        <p:txBody>
          <a:bodyPr rtlCol="0">
            <a:normAutofit fontScale="90000"/>
          </a:bodyPr>
          <a:lstStyle/>
          <a:p>
            <a:pPr fontAlgn="auto">
              <a:spcAft>
                <a:spcPts val="0"/>
              </a:spcAft>
              <a:defRPr/>
            </a:pPr>
            <a:r>
              <a:rPr lang="el-GR" b="1" dirty="0"/>
              <a:t>Αρνητικές και θετικές συνέπειες στο </a:t>
            </a:r>
            <a:r>
              <a:rPr lang="en-US" b="1" dirty="0"/>
              <a:t>branding</a:t>
            </a:r>
            <a:r>
              <a:rPr lang="el-GR" b="1" dirty="0"/>
              <a:t> της πόλης του Πειραιά από το προσφυγικό</a:t>
            </a:r>
          </a:p>
        </p:txBody>
      </p:sp>
      <p:graphicFrame>
        <p:nvGraphicFramePr>
          <p:cNvPr id="4" name="Θέση περιεχομένου 3"/>
          <p:cNvGraphicFramePr>
            <a:graphicFrameLocks noGrp="1"/>
          </p:cNvGraphicFramePr>
          <p:nvPr>
            <p:ph idx="1"/>
          </p:nvPr>
        </p:nvGraphicFramePr>
        <p:xfrm>
          <a:off x="327025" y="1816100"/>
          <a:ext cx="6951320" cy="4863253"/>
        </p:xfrm>
        <a:graphic>
          <a:graphicData uri="http://schemas.openxmlformats.org/drawingml/2006/table">
            <a:tbl>
              <a:tblPr firstRow="1" firstCol="1" bandRow="1" bandCol="1">
                <a:tableStyleId>{5C22544A-7EE6-4342-B048-85BDC9FD1C3A}</a:tableStyleId>
              </a:tblPr>
              <a:tblGrid>
                <a:gridCol w="3475660">
                  <a:extLst>
                    <a:ext uri="{9D8B030D-6E8A-4147-A177-3AD203B41FA5}"/>
                  </a:extLst>
                </a:gridCol>
                <a:gridCol w="3475660">
                  <a:extLst>
                    <a:ext uri="{9D8B030D-6E8A-4147-A177-3AD203B41FA5}"/>
                  </a:extLst>
                </a:gridCol>
              </a:tblGrid>
              <a:tr h="269777">
                <a:tc>
                  <a:txBody>
                    <a:bodyPr/>
                    <a:lstStyle/>
                    <a:p>
                      <a:pPr algn="ctr">
                        <a:lnSpc>
                          <a:spcPct val="150000"/>
                        </a:lnSpc>
                        <a:spcBef>
                          <a:spcPts val="375"/>
                        </a:spcBef>
                        <a:spcAft>
                          <a:spcPts val="375"/>
                        </a:spcAft>
                      </a:pPr>
                      <a:r>
                        <a:rPr lang="el-GR" sz="1200" dirty="0">
                          <a:effectLst/>
                        </a:rPr>
                        <a:t>Πλεονεκτήματα</a:t>
                      </a:r>
                      <a:endParaRPr lang="el-G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75"/>
                        </a:spcBef>
                        <a:spcAft>
                          <a:spcPts val="375"/>
                        </a:spcAft>
                      </a:pPr>
                      <a:r>
                        <a:rPr lang="el-GR" sz="1200" dirty="0">
                          <a:effectLst/>
                        </a:rPr>
                        <a:t>Μειονεκτήματα</a:t>
                      </a:r>
                      <a:endParaRPr lang="el-G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r h="686496">
                <a:tc>
                  <a:txBody>
                    <a:bodyPr/>
                    <a:lstStyle/>
                    <a:p>
                      <a:pPr algn="just">
                        <a:lnSpc>
                          <a:spcPct val="150000"/>
                        </a:lnSpc>
                        <a:spcBef>
                          <a:spcPts val="375"/>
                        </a:spcBef>
                        <a:spcAft>
                          <a:spcPts val="375"/>
                        </a:spcAft>
                      </a:pPr>
                      <a:r>
                        <a:rPr lang="el-GR" sz="1200" dirty="0">
                          <a:effectLst/>
                        </a:rPr>
                        <a:t>Συμβάλλει στο να αναδειχθεί ο Πειραιάς ως πόλη-πρότυπο του ανθρωπισμού</a:t>
                      </a:r>
                      <a:endParaRPr lang="el-GR" sz="1200" dirty="0">
                        <a:effectLst/>
                        <a:latin typeface="Times New Roman" panose="02020603050405020304" pitchFamily="18" charset="0"/>
                        <a:ea typeface="Times New Roman" panose="02020603050405020304" pitchFamily="18" charset="0"/>
                      </a:endParaRPr>
                    </a:p>
                  </a:txBody>
                  <a:tcPr marL="68580" marR="68580" marT="0" marB="0">
                    <a:solidFill>
                      <a:schemeClr val="accent1">
                        <a:lumMod val="75000"/>
                      </a:schemeClr>
                    </a:solidFill>
                  </a:tcPr>
                </a:tc>
                <a:tc>
                  <a:txBody>
                    <a:bodyPr/>
                    <a:lstStyle/>
                    <a:p>
                      <a:pPr>
                        <a:lnSpc>
                          <a:spcPct val="150000"/>
                        </a:lnSpc>
                        <a:spcAft>
                          <a:spcPts val="0"/>
                        </a:spcAft>
                        <a:tabLst>
                          <a:tab pos="1247775" algn="l"/>
                        </a:tabLst>
                      </a:pPr>
                      <a:r>
                        <a:rPr lang="el-GR" sz="1200" dirty="0">
                          <a:effectLst/>
                        </a:rPr>
                        <a:t>Αυξάνει το φόβο τρομοκρατικών επιθέσεων</a:t>
                      </a:r>
                      <a:endParaRPr lang="el-GR"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extLst>
              </a:tr>
              <a:tr h="1172738">
                <a:tc>
                  <a:txBody>
                    <a:bodyPr/>
                    <a:lstStyle/>
                    <a:p>
                      <a:pPr algn="just">
                        <a:lnSpc>
                          <a:spcPct val="150000"/>
                        </a:lnSpc>
                        <a:spcBef>
                          <a:spcPts val="375"/>
                        </a:spcBef>
                        <a:spcAft>
                          <a:spcPts val="375"/>
                        </a:spcAft>
                      </a:pPr>
                      <a:r>
                        <a:rPr lang="el-GR" sz="1200" dirty="0">
                          <a:effectLst/>
                        </a:rPr>
                        <a:t>Συμβάλλει στο να αναδειχθεί η Ελλάδα ως χώρα που σέβεται τα ανθρώπινα δικαιώματα και βοηθάει άτομα που έχουν ανάγκη</a:t>
                      </a:r>
                      <a:endParaRPr lang="el-GR" sz="1200" dirty="0">
                        <a:effectLst/>
                        <a:latin typeface="Times New Roman" panose="02020603050405020304" pitchFamily="18" charset="0"/>
                        <a:ea typeface="Times New Roman" panose="02020603050405020304" pitchFamily="18" charset="0"/>
                      </a:endParaRPr>
                    </a:p>
                  </a:txBody>
                  <a:tcPr marL="68580" marR="68580" marT="0" marB="0">
                    <a:solidFill>
                      <a:schemeClr val="accent1">
                        <a:lumMod val="75000"/>
                      </a:schemeClr>
                    </a:solidFill>
                  </a:tcPr>
                </a:tc>
                <a:tc>
                  <a:txBody>
                    <a:bodyPr/>
                    <a:lstStyle/>
                    <a:p>
                      <a:pPr>
                        <a:lnSpc>
                          <a:spcPct val="150000"/>
                        </a:lnSpc>
                        <a:spcAft>
                          <a:spcPts val="0"/>
                        </a:spcAft>
                        <a:tabLst>
                          <a:tab pos="1247775" algn="l"/>
                        </a:tabLst>
                      </a:pPr>
                      <a:r>
                        <a:rPr lang="el-GR" sz="1200" dirty="0">
                          <a:effectLst/>
                        </a:rPr>
                        <a:t>Αυξάνει την πιθανότητα εγκληματικών πράξεων </a:t>
                      </a:r>
                      <a:endParaRPr lang="el-GR"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extLst>
              </a:tr>
              <a:tr h="686496">
                <a:tc>
                  <a:txBody>
                    <a:bodyPr/>
                    <a:lstStyle/>
                    <a:p>
                      <a:pPr algn="just">
                        <a:lnSpc>
                          <a:spcPct val="150000"/>
                        </a:lnSpc>
                        <a:spcBef>
                          <a:spcPts val="375"/>
                        </a:spcBef>
                        <a:spcAft>
                          <a:spcPts val="375"/>
                        </a:spcAft>
                      </a:pPr>
                      <a:r>
                        <a:rPr lang="el-GR" sz="1200" dirty="0">
                          <a:effectLst/>
                        </a:rPr>
                        <a:t>Συμβάλλει στο να χαρακτηριστεί ο Ελληνικός λαός ως αλληλέγγυος</a:t>
                      </a:r>
                      <a:endParaRPr lang="el-GR" sz="1200" dirty="0">
                        <a:effectLst/>
                        <a:latin typeface="Times New Roman" panose="02020603050405020304" pitchFamily="18" charset="0"/>
                        <a:ea typeface="Times New Roman" panose="02020603050405020304" pitchFamily="18" charset="0"/>
                      </a:endParaRPr>
                    </a:p>
                  </a:txBody>
                  <a:tcPr marL="68580" marR="68580" marT="0" marB="0">
                    <a:solidFill>
                      <a:schemeClr val="accent1">
                        <a:lumMod val="75000"/>
                      </a:schemeClr>
                    </a:solidFill>
                  </a:tcPr>
                </a:tc>
                <a:tc>
                  <a:txBody>
                    <a:bodyPr/>
                    <a:lstStyle/>
                    <a:p>
                      <a:pPr>
                        <a:lnSpc>
                          <a:spcPct val="150000"/>
                        </a:lnSpc>
                        <a:spcAft>
                          <a:spcPts val="0"/>
                        </a:spcAft>
                        <a:tabLst>
                          <a:tab pos="1247775" algn="l"/>
                        </a:tabLst>
                      </a:pPr>
                      <a:r>
                        <a:rPr lang="el-GR" sz="1200" dirty="0">
                          <a:effectLst/>
                        </a:rPr>
                        <a:t>Καθιστά τα λιμάνια των γύρω χωρών περισσότερο ανταγωνιστικά</a:t>
                      </a:r>
                      <a:endParaRPr lang="el-GR"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extLst>
              </a:tr>
              <a:tr h="870465">
                <a:tc>
                  <a:txBody>
                    <a:bodyPr/>
                    <a:lstStyle/>
                    <a:p>
                      <a:pPr algn="just">
                        <a:lnSpc>
                          <a:spcPct val="150000"/>
                        </a:lnSpc>
                        <a:spcBef>
                          <a:spcPts val="375"/>
                        </a:spcBef>
                        <a:spcAft>
                          <a:spcPts val="375"/>
                        </a:spcAft>
                      </a:pPr>
                      <a:r>
                        <a:rPr lang="el-GR" sz="1200" dirty="0">
                          <a:effectLst/>
                        </a:rPr>
                        <a:t>Συμβάλλει στο να αναδειχθεί ο Πειραιάς ως επιτυχημένο παράδειγμα πόλης-</a:t>
                      </a:r>
                      <a:r>
                        <a:rPr lang="el-GR" sz="1200" dirty="0" err="1">
                          <a:effectLst/>
                        </a:rPr>
                        <a:t>διαχειριστού</a:t>
                      </a:r>
                      <a:r>
                        <a:rPr lang="el-GR" sz="1200" dirty="0">
                          <a:effectLst/>
                        </a:rPr>
                        <a:t> της πολυπολιτισμικότητας</a:t>
                      </a:r>
                      <a:endParaRPr lang="el-GR" sz="1200" dirty="0">
                        <a:effectLst/>
                        <a:latin typeface="Times New Roman" panose="02020603050405020304" pitchFamily="18" charset="0"/>
                        <a:ea typeface="Times New Roman" panose="02020603050405020304" pitchFamily="18" charset="0"/>
                      </a:endParaRPr>
                    </a:p>
                  </a:txBody>
                  <a:tcPr marL="68580" marR="68580" marT="0" marB="0">
                    <a:solidFill>
                      <a:schemeClr val="accent1">
                        <a:lumMod val="75000"/>
                      </a:schemeClr>
                    </a:solidFill>
                  </a:tcPr>
                </a:tc>
                <a:tc>
                  <a:txBody>
                    <a:bodyPr/>
                    <a:lstStyle/>
                    <a:p>
                      <a:pPr>
                        <a:lnSpc>
                          <a:spcPct val="150000"/>
                        </a:lnSpc>
                        <a:spcAft>
                          <a:spcPts val="0"/>
                        </a:spcAft>
                        <a:tabLst>
                          <a:tab pos="1247775" algn="l"/>
                        </a:tabLst>
                      </a:pPr>
                      <a:r>
                        <a:rPr lang="el-GR" sz="1200" dirty="0">
                          <a:effectLst/>
                        </a:rPr>
                        <a:t>Συμβάλλει στο να χαρακτηριστεί ο Πειραιάς ως μη ασφαλής πόλη</a:t>
                      </a:r>
                      <a:endParaRPr lang="el-GR"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extLst>
              </a:tr>
              <a:tr h="1172738">
                <a:tc>
                  <a:txBody>
                    <a:bodyPr/>
                    <a:lstStyle/>
                    <a:p>
                      <a:pPr algn="just">
                        <a:lnSpc>
                          <a:spcPct val="150000"/>
                        </a:lnSpc>
                        <a:spcBef>
                          <a:spcPts val="375"/>
                        </a:spcBef>
                        <a:spcAft>
                          <a:spcPts val="375"/>
                        </a:spcAft>
                      </a:pPr>
                      <a:r>
                        <a:rPr lang="el-GR" sz="1200" dirty="0">
                          <a:effectLst/>
                        </a:rPr>
                        <a:t>Ο Πειραιάς μπορεί να αναδειχθεί ως πόλη-εκφραστής των ιδεωδών πάνω στα οποία ιδρύθηκε η Ευρώπη και τα οποία σήμερα η ίδια εγκαταλείπει</a:t>
                      </a:r>
                      <a:endParaRPr lang="el-GR" sz="1200" dirty="0">
                        <a:effectLst/>
                        <a:latin typeface="Times New Roman" panose="02020603050405020304" pitchFamily="18" charset="0"/>
                        <a:ea typeface="Times New Roman" panose="02020603050405020304" pitchFamily="18" charset="0"/>
                      </a:endParaRPr>
                    </a:p>
                  </a:txBody>
                  <a:tcPr marL="68580" marR="68580" marT="0" marB="0">
                    <a:solidFill>
                      <a:schemeClr val="accent1">
                        <a:lumMod val="75000"/>
                      </a:schemeClr>
                    </a:solidFill>
                  </a:tcPr>
                </a:tc>
                <a:tc>
                  <a:txBody>
                    <a:bodyPr/>
                    <a:lstStyle/>
                    <a:p>
                      <a:pPr>
                        <a:lnSpc>
                          <a:spcPct val="150000"/>
                        </a:lnSpc>
                        <a:spcAft>
                          <a:spcPts val="0"/>
                        </a:spcAft>
                        <a:tabLst>
                          <a:tab pos="1247775" algn="l"/>
                        </a:tabLst>
                      </a:pPr>
                      <a:r>
                        <a:rPr lang="el-GR" sz="1200" dirty="0">
                          <a:effectLst/>
                        </a:rPr>
                        <a:t>Συμβάλλει στο να χαρακτηριστεί ο Πειραιάς ως μη καθαρή πόλη</a:t>
                      </a:r>
                      <a:endParaRPr lang="el-GR"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extLst>
              </a:tr>
            </a:tbl>
          </a:graphicData>
        </a:graphic>
      </p:graphicFrame>
      <p:graphicFrame>
        <p:nvGraphicFramePr>
          <p:cNvPr id="5" name="4 - Διάγραμμα"/>
          <p:cNvGraphicFramePr/>
          <p:nvPr/>
        </p:nvGraphicFramePr>
        <p:xfrm>
          <a:off x="7272338" y="2194560"/>
          <a:ext cx="3954462" cy="2962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Τίτλος 1"/>
          <p:cNvSpPr>
            <a:spLocks noGrp="1"/>
          </p:cNvSpPr>
          <p:nvPr>
            <p:ph type="title"/>
          </p:nvPr>
        </p:nvSpPr>
        <p:spPr>
          <a:xfrm>
            <a:off x="677863" y="451104"/>
            <a:ext cx="8596312" cy="1049084"/>
          </a:xfrm>
        </p:spPr>
        <p:txBody>
          <a:bodyPr/>
          <a:lstStyle/>
          <a:p>
            <a:r>
              <a:rPr lang="el-GR" b="1" dirty="0" smtClean="0"/>
              <a:t>Δείγμα της έρευνας</a:t>
            </a:r>
          </a:p>
        </p:txBody>
      </p:sp>
      <p:sp>
        <p:nvSpPr>
          <p:cNvPr id="3" name="Θέση περιεχομένου 2"/>
          <p:cNvSpPr>
            <a:spLocks noGrp="1"/>
          </p:cNvSpPr>
          <p:nvPr>
            <p:ph idx="1"/>
          </p:nvPr>
        </p:nvSpPr>
        <p:spPr>
          <a:xfrm>
            <a:off x="677863" y="1633727"/>
            <a:ext cx="8596312" cy="4408297"/>
          </a:xfrm>
        </p:spPr>
        <p:style>
          <a:lnRef idx="2">
            <a:schemeClr val="accent5"/>
          </a:lnRef>
          <a:fillRef idx="1">
            <a:schemeClr val="lt1"/>
          </a:fillRef>
          <a:effectRef idx="0">
            <a:schemeClr val="accent5"/>
          </a:effectRef>
          <a:fontRef idx="minor">
            <a:schemeClr val="dk1"/>
          </a:fontRef>
        </p:style>
        <p:txBody>
          <a:bodyPr rtlCol="0">
            <a:normAutofit/>
          </a:bodyPr>
          <a:lstStyle/>
          <a:p>
            <a:pPr fontAlgn="auto">
              <a:spcAft>
                <a:spcPts val="0"/>
              </a:spcAft>
              <a:buFont typeface="Wingdings 3" charset="2"/>
              <a:buChar char=""/>
              <a:defRPr/>
            </a:pPr>
            <a:r>
              <a:rPr lang="el-GR" dirty="0"/>
              <a:t>Το δείγμα της έρευνας αποτελείται από άτομα και φορείς σχετιζόμενους με το λιμάνι - Πόλη του Πειραιά και την Κρουαζιέρα, οι οποίοι είναι</a:t>
            </a:r>
            <a:r>
              <a:rPr lang="el-GR" dirty="0" smtClean="0"/>
              <a:t>:</a:t>
            </a:r>
            <a:endParaRPr lang="en-US" dirty="0" smtClean="0"/>
          </a:p>
          <a:p>
            <a:pPr fontAlgn="auto">
              <a:spcAft>
                <a:spcPts val="0"/>
              </a:spcAft>
              <a:buNone/>
              <a:defRPr/>
            </a:pPr>
            <a:endParaRPr lang="el-GR" dirty="0"/>
          </a:p>
          <a:p>
            <a:pPr fontAlgn="auto">
              <a:spcAft>
                <a:spcPts val="0"/>
              </a:spcAft>
              <a:buFont typeface="Wingdings" panose="05000000000000000000" pitchFamily="2" charset="2"/>
              <a:buChar char="q"/>
              <a:defRPr/>
            </a:pPr>
            <a:r>
              <a:rPr lang="el-GR" dirty="0" err="1"/>
              <a:t>Τour</a:t>
            </a:r>
            <a:r>
              <a:rPr lang="el-GR" dirty="0"/>
              <a:t> </a:t>
            </a:r>
            <a:r>
              <a:rPr lang="el-GR" dirty="0" smtClean="0"/>
              <a:t> </a:t>
            </a:r>
            <a:r>
              <a:rPr lang="el-GR" dirty="0" err="1" smtClean="0"/>
              <a:t>operator</a:t>
            </a:r>
            <a:r>
              <a:rPr lang="en-US" dirty="0" smtClean="0"/>
              <a:t>s</a:t>
            </a:r>
            <a:endParaRPr lang="el-GR" dirty="0"/>
          </a:p>
          <a:p>
            <a:pPr fontAlgn="auto">
              <a:spcAft>
                <a:spcPts val="0"/>
              </a:spcAft>
              <a:buFont typeface="Wingdings" panose="05000000000000000000" pitchFamily="2" charset="2"/>
              <a:buChar char="q"/>
              <a:defRPr/>
            </a:pPr>
            <a:r>
              <a:rPr lang="el-GR" dirty="0" smtClean="0"/>
              <a:t>Καπετάνιοι </a:t>
            </a:r>
            <a:r>
              <a:rPr lang="el-GR" dirty="0"/>
              <a:t>Κρουαζιερόπλοιων</a:t>
            </a:r>
          </a:p>
          <a:p>
            <a:pPr fontAlgn="auto">
              <a:spcAft>
                <a:spcPts val="0"/>
              </a:spcAft>
              <a:buFont typeface="Wingdings" panose="05000000000000000000" pitchFamily="2" charset="2"/>
              <a:buChar char="q"/>
              <a:defRPr/>
            </a:pPr>
            <a:r>
              <a:rPr lang="el-GR" dirty="0" smtClean="0"/>
              <a:t>Εκπρόσωποι </a:t>
            </a:r>
            <a:r>
              <a:rPr lang="el-GR" dirty="0"/>
              <a:t>Ένωσης Εφοπλιστών και Φορέων Ναυτιλίας</a:t>
            </a:r>
          </a:p>
          <a:p>
            <a:pPr fontAlgn="auto">
              <a:spcAft>
                <a:spcPts val="0"/>
              </a:spcAft>
              <a:buFont typeface="Wingdings" panose="05000000000000000000" pitchFamily="2" charset="2"/>
              <a:buChar char="q"/>
              <a:defRPr/>
            </a:pPr>
            <a:r>
              <a:rPr lang="el-GR" dirty="0"/>
              <a:t>Εκπρόσωποι  Τοπικής Αυτοδιοίκησης</a:t>
            </a:r>
          </a:p>
          <a:p>
            <a:pPr fontAlgn="auto">
              <a:spcAft>
                <a:spcPts val="0"/>
              </a:spcAft>
              <a:buFont typeface="Wingdings" panose="05000000000000000000" pitchFamily="2" charset="2"/>
              <a:buChar char="q"/>
              <a:defRPr/>
            </a:pPr>
            <a:r>
              <a:rPr lang="el-GR" dirty="0" smtClean="0"/>
              <a:t>Εκπρόσωποι  </a:t>
            </a:r>
            <a:r>
              <a:rPr lang="el-GR" dirty="0"/>
              <a:t>μικρών ιστιοπλοϊκών σκαφών- αθλητικού θαλάσσιου τουρισμού </a:t>
            </a:r>
          </a:p>
          <a:p>
            <a:pPr fontAlgn="auto">
              <a:spcAft>
                <a:spcPts val="0"/>
              </a:spcAft>
              <a:buFont typeface="Wingdings" panose="05000000000000000000" pitchFamily="2" charset="2"/>
              <a:buChar char="q"/>
              <a:defRPr/>
            </a:pPr>
            <a:r>
              <a:rPr lang="el-GR" dirty="0" smtClean="0"/>
              <a:t>Εργαζόμενοι από τον ΟΛΠ</a:t>
            </a:r>
            <a:endParaRPr lang="el-GR" dirty="0"/>
          </a:p>
          <a:p>
            <a:pPr fontAlgn="auto">
              <a:spcAft>
                <a:spcPts val="0"/>
              </a:spcAft>
              <a:buFont typeface="Wingdings" panose="05000000000000000000" pitchFamily="2" charset="2"/>
              <a:buChar char="q"/>
              <a:defRPr/>
            </a:pPr>
            <a:r>
              <a:rPr lang="el-GR" dirty="0" smtClean="0"/>
              <a:t>Εργαζόμενοι από το Υπουργείο </a:t>
            </a:r>
            <a:r>
              <a:rPr lang="el-GR" dirty="0"/>
              <a:t>Ναυτιλίας</a:t>
            </a:r>
          </a:p>
          <a:p>
            <a:pPr fontAlgn="auto">
              <a:spcAft>
                <a:spcPts val="0"/>
              </a:spcAft>
              <a:buFont typeface="Wingdings 3" charset="2"/>
              <a:buChar char=""/>
              <a:defRPr/>
            </a:pP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Τίτλος 1"/>
          <p:cNvSpPr>
            <a:spLocks noGrp="1"/>
          </p:cNvSpPr>
          <p:nvPr>
            <p:ph type="title"/>
          </p:nvPr>
        </p:nvSpPr>
        <p:spPr/>
        <p:txBody>
          <a:bodyPr/>
          <a:lstStyle/>
          <a:p>
            <a:r>
              <a:rPr lang="el-GR" b="1" dirty="0" smtClean="0"/>
              <a:t>Μέθοδος έρευνας και συλλογή δεδομένων</a:t>
            </a:r>
          </a:p>
        </p:txBody>
      </p:sp>
      <p:graphicFrame>
        <p:nvGraphicFramePr>
          <p:cNvPr id="4" name="Θέση περιεχομένου 3"/>
          <p:cNvGraphicFramePr>
            <a:graphicFrameLocks noGrp="1"/>
          </p:cNvGraphicFramePr>
          <p:nvPr>
            <p:ph idx="1"/>
          </p:nvPr>
        </p:nvGraphicFramePr>
        <p:xfrm>
          <a:off x="677334" y="1730947"/>
          <a:ext cx="8596668" cy="4645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p:txBody>
          <a:bodyPr/>
          <a:lstStyle/>
          <a:p>
            <a:r>
              <a:rPr lang="el-GR" b="1" smtClean="0"/>
              <a:t>Φύλο ερωτηθέντων</a:t>
            </a:r>
          </a:p>
        </p:txBody>
      </p:sp>
      <p:graphicFrame>
        <p:nvGraphicFramePr>
          <p:cNvPr id="6" name="Θέση περιεχομένου 5"/>
          <p:cNvGraphicFramePr>
            <a:graphicFrameLocks noGrp="1"/>
          </p:cNvGraphicFramePr>
          <p:nvPr>
            <p:ph idx="1"/>
          </p:nvPr>
        </p:nvGraphicFramePr>
        <p:xfrm>
          <a:off x="1401763" y="1377950"/>
          <a:ext cx="6269037" cy="3524250"/>
        </p:xfrm>
        <a:graphic>
          <a:graphicData uri="http://schemas.openxmlformats.org/drawingml/2006/table">
            <a:tbl>
              <a:tblPr/>
              <a:tblGrid>
                <a:gridCol w="730250"/>
                <a:gridCol w="1079500"/>
                <a:gridCol w="1077912"/>
                <a:gridCol w="1079500"/>
                <a:gridCol w="1150938"/>
                <a:gridCol w="1150937"/>
              </a:tblGrid>
              <a:tr h="987425">
                <a:tc gridSpan="6">
                  <a:txBody>
                    <a:bodyPr/>
                    <a:lstStyle/>
                    <a:p>
                      <a:pPr marL="38100" marR="0" lvl="0" indent="0" algn="l" defTabSz="914400" rtl="0" eaLnBrk="1" fontAlgn="base" latinLnBrk="0" hangingPunct="1">
                        <a:lnSpc>
                          <a:spcPct val="150000"/>
                        </a:lnSpc>
                        <a:spcBef>
                          <a:spcPct val="0"/>
                        </a:spcBef>
                        <a:spcAft>
                          <a:spcPct val="0"/>
                        </a:spcAft>
                        <a:buClrTx/>
                        <a:buSzTx/>
                        <a:buFontTx/>
                        <a:buNone/>
                        <a:tabLst/>
                      </a:pPr>
                      <a:r>
                        <a:rPr kumimoji="0" lang="el-GR" sz="2000" b="0" i="0" u="none" strike="noStrike" cap="none" normalizeH="0" baseline="0" smtClean="0">
                          <a:ln>
                            <a:noFill/>
                          </a:ln>
                          <a:solidFill>
                            <a:srgbClr val="000000"/>
                          </a:solidFill>
                          <a:effectLst/>
                          <a:latin typeface="Trebuchet MS" pitchFamily="34" charset="0"/>
                          <a:cs typeface="Arial" charset="0"/>
                        </a:rPr>
                        <a:t>Φύλο ερωτηθέντων</a:t>
                      </a:r>
                      <a:endParaRPr kumimoji="0" lang="el-GR" sz="20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2D3DC"/>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755650">
                <a:tc gridSpan="2">
                  <a:txBody>
                    <a:bodyPr/>
                    <a:lstStyle/>
                    <a:p>
                      <a:pPr marL="0" marR="0" lvl="0" indent="0" algn="l" defTabSz="914400" rtl="0" eaLnBrk="1" fontAlgn="base" latinLnBrk="0" hangingPunct="1">
                        <a:lnSpc>
                          <a:spcPct val="150000"/>
                        </a:lnSpc>
                        <a:spcBef>
                          <a:spcPct val="0"/>
                        </a:spcBef>
                        <a:spcAft>
                          <a:spcPts val="800"/>
                        </a:spcAft>
                        <a:buClrTx/>
                        <a:buSzTx/>
                        <a:buFontTx/>
                        <a:buNone/>
                        <a:tabLst/>
                      </a:pPr>
                      <a:r>
                        <a:rPr kumimoji="0" lang="el-GR" sz="1200" b="0" i="0" u="none" strike="noStrike" cap="none" normalizeH="0" baseline="0" smtClean="0">
                          <a:ln>
                            <a:noFill/>
                          </a:ln>
                          <a:solidFill>
                            <a:srgbClr val="000000"/>
                          </a:solidFill>
                          <a:effectLst/>
                          <a:latin typeface="Trebuchet MS" pitchFamily="34" charset="0"/>
                          <a:cs typeface="Arial" charset="0"/>
                        </a:rPr>
                        <a:t> </a:t>
                      </a:r>
                      <a:endParaRPr kumimoji="0" lang="el-GR" sz="11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F0E8"/>
                    </a:solidFill>
                  </a:tcPr>
                </a:tc>
                <a:tc hMerge="1">
                  <a:txBody>
                    <a:bodyPr/>
                    <a:lstStyle/>
                    <a:p>
                      <a:endParaRPr lang="el-GR"/>
                    </a:p>
                  </a:txBody>
                  <a:tcPr/>
                </a:tc>
                <a:tc>
                  <a:txBody>
                    <a:bodyPr/>
                    <a:lstStyle/>
                    <a:p>
                      <a:pPr marL="38100" marR="0" lvl="0" indent="0" algn="ctr" defTabSz="914400" rtl="0" eaLnBrk="1" fontAlgn="base" latinLnBrk="0" hangingPunct="1">
                        <a:lnSpc>
                          <a:spcPct val="15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Trebuchet MS" pitchFamily="34" charset="0"/>
                          <a:cs typeface="Arial" charset="0"/>
                        </a:rPr>
                        <a:t>Συχνότητα </a:t>
                      </a:r>
                      <a:endParaRPr kumimoji="0" lang="el-GR" sz="11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F0E8"/>
                    </a:solidFill>
                  </a:tcPr>
                </a:tc>
                <a:tc>
                  <a:txBody>
                    <a:bodyPr/>
                    <a:lstStyle/>
                    <a:p>
                      <a:pPr marL="38100" marR="0" lvl="0" indent="0" algn="ctr" defTabSz="914400" rtl="0" eaLnBrk="1" fontAlgn="base" latinLnBrk="0" hangingPunct="1">
                        <a:lnSpc>
                          <a:spcPct val="15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Trebuchet MS" pitchFamily="34" charset="0"/>
                          <a:cs typeface="Arial" charset="0"/>
                        </a:rPr>
                        <a:t>Ποσοστό </a:t>
                      </a:r>
                      <a:endParaRPr kumimoji="0" lang="el-GR" sz="11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F0E8"/>
                    </a:solidFill>
                  </a:tcPr>
                </a:tc>
                <a:tc>
                  <a:txBody>
                    <a:bodyPr/>
                    <a:lstStyle/>
                    <a:p>
                      <a:pPr marL="38100" marR="0" lvl="0" indent="0" algn="ctr" defTabSz="914400" rtl="0" eaLnBrk="1" fontAlgn="base" latinLnBrk="0" hangingPunct="1">
                        <a:lnSpc>
                          <a:spcPct val="15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Trebuchet MS" pitchFamily="34" charset="0"/>
                          <a:cs typeface="Arial" charset="0"/>
                        </a:rPr>
                        <a:t>Αθροιστικό ποσοστό</a:t>
                      </a:r>
                      <a:endParaRPr kumimoji="0" lang="el-GR" sz="11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F0E8"/>
                    </a:solidFill>
                  </a:tcPr>
                </a:tc>
                <a:tc>
                  <a:txBody>
                    <a:bodyPr/>
                    <a:lstStyle/>
                    <a:p>
                      <a:pPr marL="38100" marR="0" lvl="0" indent="0" algn="ctr" defTabSz="914400" rtl="0" eaLnBrk="1" fontAlgn="base" latinLnBrk="0" hangingPunct="1">
                        <a:lnSpc>
                          <a:spcPct val="15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Trebuchet MS" pitchFamily="34" charset="0"/>
                          <a:cs typeface="Arial" charset="0"/>
                        </a:rPr>
                        <a:t>Έγκυρο ποσοστό</a:t>
                      </a:r>
                      <a:endParaRPr kumimoji="0" lang="el-GR" sz="11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F0E8"/>
                    </a:solidFill>
                  </a:tcPr>
                </a:tc>
              </a:tr>
              <a:tr h="593725">
                <a:tc rowSpan="3">
                  <a:txBody>
                    <a:bodyPr/>
                    <a:lstStyle/>
                    <a:p>
                      <a:pPr marL="38100" marR="0" lvl="0" indent="0" algn="l" defTabSz="914400" rtl="0" eaLnBrk="1" fontAlgn="base" latinLnBrk="0" hangingPunct="1">
                        <a:lnSpc>
                          <a:spcPct val="15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Trebuchet MS" pitchFamily="34" charset="0"/>
                          <a:cs typeface="Arial" charset="0"/>
                        </a:rPr>
                        <a:t> </a:t>
                      </a:r>
                      <a:endParaRPr kumimoji="0" lang="el-GR" sz="11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F0E8"/>
                    </a:solidFill>
                  </a:tcPr>
                </a:tc>
                <a:tc>
                  <a:txBody>
                    <a:bodyPr/>
                    <a:lstStyle/>
                    <a:p>
                      <a:pPr marL="38100" marR="0" lvl="0" indent="0" algn="l" defTabSz="914400" rtl="0" eaLnBrk="1" fontAlgn="base" latinLnBrk="0" hangingPunct="1">
                        <a:lnSpc>
                          <a:spcPct val="15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latin typeface="Trebuchet MS" pitchFamily="34" charset="0"/>
                          <a:cs typeface="Arial" charset="0"/>
                        </a:rPr>
                        <a:t>Άντρας</a:t>
                      </a:r>
                      <a:endParaRPr kumimoji="0" lang="el-GR" sz="1400" b="1"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3D07D"/>
                    </a:solidFill>
                  </a:tcPr>
                </a:tc>
                <a:tc>
                  <a:txBody>
                    <a:bodyPr/>
                    <a:lstStyle/>
                    <a:p>
                      <a:pPr marL="38100" marR="0" lvl="0" indent="0" algn="r" defTabSz="914400" rtl="0" eaLnBrk="1" fontAlgn="base" latinLnBrk="0" hangingPunct="1">
                        <a:lnSpc>
                          <a:spcPct val="15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latin typeface="Trebuchet MS" pitchFamily="34" charset="0"/>
                          <a:cs typeface="Arial" charset="0"/>
                        </a:rPr>
                        <a:t>56</a:t>
                      </a:r>
                      <a:endParaRPr kumimoji="0" lang="el-GR" sz="1400" b="1"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3D07D"/>
                    </a:solidFill>
                  </a:tcPr>
                </a:tc>
                <a:tc>
                  <a:txBody>
                    <a:bodyPr/>
                    <a:lstStyle/>
                    <a:p>
                      <a:pPr marL="38100" marR="0" lvl="0" indent="0" algn="r" defTabSz="914400" rtl="0" eaLnBrk="1" fontAlgn="base" latinLnBrk="0" hangingPunct="1">
                        <a:lnSpc>
                          <a:spcPct val="15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latin typeface="Trebuchet MS" pitchFamily="34" charset="0"/>
                          <a:cs typeface="Arial" charset="0"/>
                        </a:rPr>
                        <a:t>55,4</a:t>
                      </a:r>
                      <a:endParaRPr kumimoji="0" lang="el-GR" sz="1400" b="1"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3D07D"/>
                    </a:solidFill>
                  </a:tcPr>
                </a:tc>
                <a:tc>
                  <a:txBody>
                    <a:bodyPr/>
                    <a:lstStyle/>
                    <a:p>
                      <a:pPr marL="38100" marR="0" lvl="0" indent="0" algn="r" defTabSz="914400" rtl="0" eaLnBrk="1" fontAlgn="base" latinLnBrk="0" hangingPunct="1">
                        <a:lnSpc>
                          <a:spcPct val="15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latin typeface="Trebuchet MS" pitchFamily="34" charset="0"/>
                          <a:cs typeface="Arial" charset="0"/>
                        </a:rPr>
                        <a:t>55,4</a:t>
                      </a:r>
                      <a:endParaRPr kumimoji="0" lang="el-GR" sz="1400" b="1"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3D07D"/>
                    </a:solidFill>
                  </a:tcPr>
                </a:tc>
                <a:tc>
                  <a:txBody>
                    <a:bodyPr/>
                    <a:lstStyle/>
                    <a:p>
                      <a:pPr marL="38100" marR="0" lvl="0" indent="0" algn="r" defTabSz="914400" rtl="0" eaLnBrk="1" fontAlgn="base" latinLnBrk="0" hangingPunct="1">
                        <a:lnSpc>
                          <a:spcPct val="15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latin typeface="Trebuchet MS" pitchFamily="34" charset="0"/>
                          <a:cs typeface="Arial" charset="0"/>
                        </a:rPr>
                        <a:t>55,4</a:t>
                      </a:r>
                      <a:endParaRPr kumimoji="0" lang="el-GR" sz="1400" b="1"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3D07D"/>
                    </a:solidFill>
                  </a:tcPr>
                </a:tc>
              </a:tr>
              <a:tr h="593725">
                <a:tc vMerge="1">
                  <a:txBody>
                    <a:bodyPr/>
                    <a:lstStyle/>
                    <a:p>
                      <a:endParaRPr lang="el-GR"/>
                    </a:p>
                  </a:txBody>
                  <a:tcPr/>
                </a:tc>
                <a:tc>
                  <a:txBody>
                    <a:bodyPr/>
                    <a:lstStyle/>
                    <a:p>
                      <a:pPr marL="38100" marR="0" lvl="0" indent="0" algn="l" defTabSz="914400" rtl="0" eaLnBrk="1" fontAlgn="base" latinLnBrk="0" hangingPunct="1">
                        <a:lnSpc>
                          <a:spcPct val="15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latin typeface="Trebuchet MS" pitchFamily="34" charset="0"/>
                          <a:cs typeface="Arial" charset="0"/>
                        </a:rPr>
                        <a:t>Γυναίκα</a:t>
                      </a:r>
                      <a:endParaRPr kumimoji="0" lang="el-GR" sz="1400" b="1"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BDB7E"/>
                    </a:solidFill>
                  </a:tcPr>
                </a:tc>
                <a:tc>
                  <a:txBody>
                    <a:bodyPr/>
                    <a:lstStyle/>
                    <a:p>
                      <a:pPr marL="38100" marR="0" lvl="0" indent="0" algn="r" defTabSz="914400" rtl="0" eaLnBrk="1" fontAlgn="base" latinLnBrk="0" hangingPunct="1">
                        <a:lnSpc>
                          <a:spcPct val="15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latin typeface="Trebuchet MS" pitchFamily="34" charset="0"/>
                          <a:cs typeface="Arial" charset="0"/>
                        </a:rPr>
                        <a:t>45</a:t>
                      </a:r>
                      <a:endParaRPr kumimoji="0" lang="el-GR" sz="1400" b="1"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BDB7E"/>
                    </a:solidFill>
                  </a:tcPr>
                </a:tc>
                <a:tc>
                  <a:txBody>
                    <a:bodyPr/>
                    <a:lstStyle/>
                    <a:p>
                      <a:pPr marL="38100" marR="0" lvl="0" indent="0" algn="r" defTabSz="914400" rtl="0" eaLnBrk="1" fontAlgn="base" latinLnBrk="0" hangingPunct="1">
                        <a:lnSpc>
                          <a:spcPct val="15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latin typeface="Trebuchet MS" pitchFamily="34" charset="0"/>
                          <a:cs typeface="Arial" charset="0"/>
                        </a:rPr>
                        <a:t>44,6</a:t>
                      </a:r>
                      <a:endParaRPr kumimoji="0" lang="el-GR" sz="1400" b="1"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BDB7E"/>
                    </a:solidFill>
                  </a:tcPr>
                </a:tc>
                <a:tc>
                  <a:txBody>
                    <a:bodyPr/>
                    <a:lstStyle/>
                    <a:p>
                      <a:pPr marL="38100" marR="0" lvl="0" indent="0" algn="r" defTabSz="914400" rtl="0" eaLnBrk="1" fontAlgn="base" latinLnBrk="0" hangingPunct="1">
                        <a:lnSpc>
                          <a:spcPct val="15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latin typeface="Trebuchet MS" pitchFamily="34" charset="0"/>
                          <a:cs typeface="Arial" charset="0"/>
                        </a:rPr>
                        <a:t>44,6</a:t>
                      </a:r>
                      <a:endParaRPr kumimoji="0" lang="el-GR" sz="1400" b="1"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BDB7E"/>
                    </a:solidFill>
                  </a:tcPr>
                </a:tc>
                <a:tc>
                  <a:txBody>
                    <a:bodyPr/>
                    <a:lstStyle/>
                    <a:p>
                      <a:pPr marL="38100" marR="0" lvl="0" indent="0" algn="r" defTabSz="914400" rtl="0" eaLnBrk="1" fontAlgn="base" latinLnBrk="0" hangingPunct="1">
                        <a:lnSpc>
                          <a:spcPct val="15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latin typeface="Trebuchet MS" pitchFamily="34" charset="0"/>
                          <a:cs typeface="Arial" charset="0"/>
                        </a:rPr>
                        <a:t>100,0</a:t>
                      </a:r>
                      <a:endParaRPr kumimoji="0" lang="el-GR" sz="1400" b="1"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BDB7E"/>
                    </a:solidFill>
                  </a:tcPr>
                </a:tc>
              </a:tr>
              <a:tr h="593725">
                <a:tc vMerge="1">
                  <a:txBody>
                    <a:bodyPr/>
                    <a:lstStyle/>
                    <a:p>
                      <a:endParaRPr lang="el-GR"/>
                    </a:p>
                  </a:txBody>
                  <a:tcPr/>
                </a:tc>
                <a:tc>
                  <a:txBody>
                    <a:bodyPr/>
                    <a:lstStyle/>
                    <a:p>
                      <a:pPr marL="38100" marR="0" lvl="0" indent="0" algn="l" defTabSz="914400" rtl="0" eaLnBrk="1" fontAlgn="base" latinLnBrk="0" hangingPunct="1">
                        <a:lnSpc>
                          <a:spcPct val="15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Trebuchet MS" pitchFamily="34" charset="0"/>
                          <a:cs typeface="Arial" charset="0"/>
                        </a:rPr>
                        <a:t>Σύνολο</a:t>
                      </a:r>
                      <a:endParaRPr kumimoji="0" lang="el-GR" sz="11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F0E8"/>
                    </a:solidFill>
                  </a:tcPr>
                </a:tc>
                <a:tc>
                  <a:txBody>
                    <a:bodyPr/>
                    <a:lstStyle/>
                    <a:p>
                      <a:pPr marL="38100" marR="0" lvl="0" indent="0" algn="r" defTabSz="914400" rtl="0" eaLnBrk="1" fontAlgn="base" latinLnBrk="0" hangingPunct="1">
                        <a:lnSpc>
                          <a:spcPct val="15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Trebuchet MS" pitchFamily="34" charset="0"/>
                          <a:cs typeface="Arial" charset="0"/>
                        </a:rPr>
                        <a:t>101</a:t>
                      </a:r>
                      <a:endParaRPr kumimoji="0" lang="el-GR" sz="11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F0E8"/>
                    </a:solidFill>
                  </a:tcPr>
                </a:tc>
                <a:tc>
                  <a:txBody>
                    <a:bodyPr/>
                    <a:lstStyle/>
                    <a:p>
                      <a:pPr marL="38100" marR="0" lvl="0" indent="0" algn="r" defTabSz="914400" rtl="0" eaLnBrk="1" fontAlgn="base" latinLnBrk="0" hangingPunct="1">
                        <a:lnSpc>
                          <a:spcPct val="15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Trebuchet MS" pitchFamily="34" charset="0"/>
                          <a:cs typeface="Arial" charset="0"/>
                        </a:rPr>
                        <a:t>100,0</a:t>
                      </a:r>
                      <a:endParaRPr kumimoji="0" lang="el-GR" sz="11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F0E8"/>
                    </a:solidFill>
                  </a:tcPr>
                </a:tc>
                <a:tc>
                  <a:txBody>
                    <a:bodyPr/>
                    <a:lstStyle/>
                    <a:p>
                      <a:pPr marL="38100" marR="0" lvl="0" indent="0" algn="r" defTabSz="914400" rtl="0" eaLnBrk="1" fontAlgn="base" latinLnBrk="0" hangingPunct="1">
                        <a:lnSpc>
                          <a:spcPct val="15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Trebuchet MS" pitchFamily="34" charset="0"/>
                          <a:cs typeface="Arial" charset="0"/>
                        </a:rPr>
                        <a:t>100,0</a:t>
                      </a:r>
                      <a:endParaRPr kumimoji="0" lang="el-GR" sz="11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F0E8"/>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Trebuchet MS" pitchFamily="34" charset="0"/>
                          <a:cs typeface="Arial" charset="0"/>
                        </a:rPr>
                        <a:t> </a:t>
                      </a:r>
                      <a:endParaRPr kumimoji="0" lang="el-GR" sz="1100" b="0" i="0" u="none" strike="noStrike" cap="none" normalizeH="0" baseline="0" smtClean="0">
                        <a:ln>
                          <a:noFill/>
                        </a:ln>
                        <a:solidFill>
                          <a:srgbClr val="000000"/>
                        </a:solidFill>
                        <a:effectLst/>
                        <a:latin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F0E8"/>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77863" y="609600"/>
            <a:ext cx="8596312" cy="1048512"/>
          </a:xfrm>
        </p:spPr>
        <p:style>
          <a:lnRef idx="2">
            <a:schemeClr val="accent5"/>
          </a:lnRef>
          <a:fillRef idx="1">
            <a:schemeClr val="lt1"/>
          </a:fillRef>
          <a:effectRef idx="0">
            <a:schemeClr val="accent5"/>
          </a:effectRef>
          <a:fontRef idx="minor">
            <a:schemeClr val="dk1"/>
          </a:fontRef>
        </p:style>
        <p:txBody>
          <a:bodyPr rtlCol="0"/>
          <a:lstStyle/>
          <a:p>
            <a:pPr fontAlgn="auto">
              <a:spcAft>
                <a:spcPts val="0"/>
              </a:spcAft>
              <a:defRPr/>
            </a:pPr>
            <a:r>
              <a:rPr lang="el-GR" b="1" dirty="0"/>
              <a:t>Ηλικία ερωτηθέντων</a:t>
            </a:r>
            <a:endParaRPr lang="el-GR" dirty="0"/>
          </a:p>
        </p:txBody>
      </p:sp>
      <p:graphicFrame>
        <p:nvGraphicFramePr>
          <p:cNvPr id="4" name="Θέση περιεχομένου 3"/>
          <p:cNvGraphicFramePr>
            <a:graphicFrameLocks noGrp="1"/>
          </p:cNvGraphicFramePr>
          <p:nvPr>
            <p:ph idx="1"/>
          </p:nvPr>
        </p:nvGraphicFramePr>
        <p:xfrm>
          <a:off x="677334" y="2160589"/>
          <a:ext cx="8759274"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77863" y="609600"/>
            <a:ext cx="8596312" cy="1146048"/>
          </a:xfrm>
        </p:spPr>
        <p:style>
          <a:lnRef idx="0">
            <a:schemeClr val="accent5"/>
          </a:lnRef>
          <a:fillRef idx="3">
            <a:schemeClr val="accent5"/>
          </a:fillRef>
          <a:effectRef idx="3">
            <a:schemeClr val="accent5"/>
          </a:effectRef>
          <a:fontRef idx="minor">
            <a:schemeClr val="lt1"/>
          </a:fontRef>
        </p:style>
        <p:txBody>
          <a:bodyPr rtlCol="0"/>
          <a:lstStyle/>
          <a:p>
            <a:pPr fontAlgn="auto">
              <a:spcAft>
                <a:spcPts val="0"/>
              </a:spcAft>
              <a:defRPr/>
            </a:pPr>
            <a:r>
              <a:rPr lang="el-GR" b="1" dirty="0"/>
              <a:t>Εκπαιδευτικό υπόβαθρο ερωτηθέντων</a:t>
            </a:r>
          </a:p>
        </p:txBody>
      </p:sp>
      <p:graphicFrame>
        <p:nvGraphicFramePr>
          <p:cNvPr id="4" name="3 - Θέση περιεχομένου"/>
          <p:cNvGraphicFramePr>
            <a:graphicFrameLocks noGrp="1"/>
          </p:cNvGraphicFramePr>
          <p:nvPr>
            <p:ph idx="1"/>
          </p:nvPr>
        </p:nvGraphicFramePr>
        <p:xfrm>
          <a:off x="677863" y="2000250"/>
          <a:ext cx="8596312" cy="40417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4"/>
          <p:cNvGraphicFramePr>
            <a:graphicFrameLocks noGrp="1"/>
          </p:cNvGraphicFramePr>
          <p:nvPr>
            <p:ph idx="1"/>
          </p:nvPr>
        </p:nvGraphicFramePr>
        <p:xfrm>
          <a:off x="677334" y="2304755"/>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Τίτλος 1"/>
          <p:cNvSpPr>
            <a:spLocks noGrp="1"/>
          </p:cNvSpPr>
          <p:nvPr>
            <p:ph type="title"/>
          </p:nvPr>
        </p:nvSpPr>
        <p:spPr>
          <a:xfrm>
            <a:off x="738823" y="390144"/>
            <a:ext cx="8596312" cy="1561148"/>
          </a:xfrm>
        </p:spPr>
        <p:style>
          <a:lnRef idx="2">
            <a:schemeClr val="accent5"/>
          </a:lnRef>
          <a:fillRef idx="1">
            <a:schemeClr val="lt1"/>
          </a:fillRef>
          <a:effectRef idx="0">
            <a:schemeClr val="accent5"/>
          </a:effectRef>
          <a:fontRef idx="minor">
            <a:schemeClr val="dk1"/>
          </a:fontRef>
        </p:style>
        <p:txBody>
          <a:bodyPr rtlCol="0">
            <a:normAutofit fontScale="90000"/>
          </a:bodyPr>
          <a:lstStyle/>
          <a:p>
            <a:pPr fontAlgn="auto">
              <a:spcAft>
                <a:spcPts val="0"/>
              </a:spcAft>
              <a:defRPr/>
            </a:pPr>
            <a:r>
              <a:rPr lang="el-GR" b="1" dirty="0">
                <a:solidFill>
                  <a:schemeClr val="accent1">
                    <a:lumMod val="75000"/>
                  </a:schemeClr>
                </a:solidFill>
              </a:rPr>
              <a:t>Βαθμός στον οποίον θεωρούν οι ερωτηθέντες ότι υπάρχουν οι υποδομές στον Πειραιά στον τομέα της κρουαζιέρας</a:t>
            </a:r>
            <a:r>
              <a:rPr lang="el-GR" b="1" dirty="0"/>
              <a:t>.</a:t>
            </a:r>
            <a:r>
              <a:rPr lang="el-GR" dirty="0"/>
              <a:t/>
            </a:r>
            <a:br>
              <a:rPr lang="el-GR" dirty="0"/>
            </a:b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85127" y="377952"/>
            <a:ext cx="8596312" cy="1543685"/>
          </a:xfrm>
        </p:spPr>
        <p:style>
          <a:lnRef idx="2">
            <a:schemeClr val="accent5"/>
          </a:lnRef>
          <a:fillRef idx="1">
            <a:schemeClr val="lt1"/>
          </a:fillRef>
          <a:effectRef idx="0">
            <a:schemeClr val="accent5"/>
          </a:effectRef>
          <a:fontRef idx="minor">
            <a:schemeClr val="dk1"/>
          </a:fontRef>
        </p:style>
        <p:txBody>
          <a:bodyPr rtlCol="0">
            <a:normAutofit fontScale="90000"/>
          </a:bodyPr>
          <a:lstStyle/>
          <a:p>
            <a:pPr fontAlgn="auto">
              <a:spcAft>
                <a:spcPts val="0"/>
              </a:spcAft>
              <a:defRPr/>
            </a:pPr>
            <a:r>
              <a:rPr lang="el-GR" b="1" dirty="0"/>
              <a:t>Βαθμός στον οποίον πιστεύουν οι ερωτηθέντες ότι ο Πειραιάς διαθέτει επαρκείς συγκοινωνιακές δομές</a:t>
            </a:r>
          </a:p>
        </p:txBody>
      </p:sp>
      <p:graphicFrame>
        <p:nvGraphicFramePr>
          <p:cNvPr id="3" name="Θέση περιεχομένου 2"/>
          <p:cNvGraphicFramePr>
            <a:graphicFrameLocks noGrp="1"/>
          </p:cNvGraphicFramePr>
          <p:nvPr>
            <p:ph idx="1"/>
          </p:nvPr>
        </p:nvGraphicFramePr>
        <p:xfrm>
          <a:off x="677334" y="2311590"/>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77863" y="158750"/>
            <a:ext cx="8596312" cy="1157986"/>
          </a:xfrm>
        </p:spPr>
        <p:style>
          <a:lnRef idx="2">
            <a:schemeClr val="accent5"/>
          </a:lnRef>
          <a:fillRef idx="1">
            <a:schemeClr val="lt1"/>
          </a:fillRef>
          <a:effectRef idx="0">
            <a:schemeClr val="accent5"/>
          </a:effectRef>
          <a:fontRef idx="minor">
            <a:schemeClr val="dk1"/>
          </a:fontRef>
        </p:style>
        <p:txBody>
          <a:bodyPr rtlCol="0">
            <a:normAutofit fontScale="90000"/>
          </a:bodyPr>
          <a:lstStyle/>
          <a:p>
            <a:pPr fontAlgn="auto">
              <a:spcAft>
                <a:spcPts val="0"/>
              </a:spcAft>
              <a:defRPr/>
            </a:pPr>
            <a:r>
              <a:rPr lang="el-GR" sz="2800" b="1" dirty="0">
                <a:solidFill>
                  <a:schemeClr val="accent2">
                    <a:lumMod val="75000"/>
                  </a:schemeClr>
                </a:solidFill>
              </a:rPr>
              <a:t>Περιγραφικά μέτρα απόψεων ερωτηθέντων σχετικά με τα ανταγωνιστικά πλεονεκτήματα του Πειραιά</a:t>
            </a:r>
          </a:p>
        </p:txBody>
      </p:sp>
      <p:sp>
        <p:nvSpPr>
          <p:cNvPr id="5" name="Θέση περιεχομένου 4"/>
          <p:cNvSpPr>
            <a:spLocks noGrp="1"/>
          </p:cNvSpPr>
          <p:nvPr>
            <p:ph idx="1"/>
          </p:nvPr>
        </p:nvSpPr>
        <p:spPr>
          <a:xfrm>
            <a:off x="677863" y="1658112"/>
            <a:ext cx="9393237" cy="4979226"/>
          </a:xfrm>
        </p:spPr>
        <p:txBody>
          <a:bodyPr rtlCol="0">
            <a:normAutofit fontScale="92500" lnSpcReduction="10000"/>
          </a:bodyPr>
          <a:lstStyle/>
          <a:p>
            <a:pPr fontAlgn="auto">
              <a:spcAft>
                <a:spcPts val="0"/>
              </a:spcAft>
              <a:buFont typeface="Wingdings 3" charset="2"/>
              <a:buChar char=""/>
              <a:defRPr/>
            </a:pPr>
            <a:r>
              <a:rPr lang="el-GR" sz="1900" b="1" dirty="0">
                <a:solidFill>
                  <a:srgbClr val="00B0F0"/>
                </a:solidFill>
              </a:rPr>
              <a:t>Σε πολύ προς πάρα πολύ σημαντικό βαθμό </a:t>
            </a:r>
            <a:r>
              <a:rPr lang="el-GR" sz="1900" b="1" dirty="0">
                <a:solidFill>
                  <a:schemeClr val="accent1"/>
                </a:solidFill>
              </a:rPr>
              <a:t>πιστεύουν οι ερωτηθέντες ότι τα ανταγωνιστικά πλεονεκτήματα του Πειραιά είναι τα εξής</a:t>
            </a:r>
            <a:r>
              <a:rPr lang="el-GR" sz="1900" b="1" dirty="0" smtClean="0">
                <a:solidFill>
                  <a:schemeClr val="accent1"/>
                </a:solidFill>
              </a:rPr>
              <a:t>:</a:t>
            </a:r>
          </a:p>
          <a:p>
            <a:pPr fontAlgn="auto">
              <a:spcAft>
                <a:spcPts val="0"/>
              </a:spcAft>
              <a:buFont typeface="Wingdings" panose="05000000000000000000" pitchFamily="2" charset="2"/>
              <a:buChar char="q"/>
              <a:defRPr/>
            </a:pPr>
            <a:r>
              <a:rPr lang="el-GR" dirty="0" smtClean="0">
                <a:solidFill>
                  <a:schemeClr val="tx1">
                    <a:lumMod val="75000"/>
                    <a:lumOff val="25000"/>
                  </a:schemeClr>
                </a:solidFill>
              </a:rPr>
              <a:t>Άμεση </a:t>
            </a:r>
            <a:r>
              <a:rPr lang="el-GR" dirty="0">
                <a:solidFill>
                  <a:schemeClr val="tx1">
                    <a:lumMod val="75000"/>
                    <a:lumOff val="25000"/>
                  </a:schemeClr>
                </a:solidFill>
              </a:rPr>
              <a:t>πρόσβαση σε νησιά του Αργοσαρωνικού </a:t>
            </a:r>
          </a:p>
          <a:p>
            <a:pPr fontAlgn="auto">
              <a:spcAft>
                <a:spcPts val="0"/>
              </a:spcAft>
              <a:buFont typeface="Wingdings" panose="05000000000000000000" pitchFamily="2" charset="2"/>
              <a:buChar char="q"/>
              <a:defRPr/>
            </a:pPr>
            <a:r>
              <a:rPr lang="el-GR" dirty="0">
                <a:solidFill>
                  <a:schemeClr val="tx1">
                    <a:lumMod val="75000"/>
                    <a:lumOff val="25000"/>
                  </a:schemeClr>
                </a:solidFill>
              </a:rPr>
              <a:t>Μικρολίμανο </a:t>
            </a:r>
          </a:p>
          <a:p>
            <a:pPr fontAlgn="auto">
              <a:spcAft>
                <a:spcPts val="0"/>
              </a:spcAft>
              <a:buFont typeface="Wingdings" panose="05000000000000000000" pitchFamily="2" charset="2"/>
              <a:buChar char="q"/>
              <a:defRPr/>
            </a:pPr>
            <a:r>
              <a:rPr lang="el-GR" dirty="0" err="1">
                <a:solidFill>
                  <a:schemeClr val="tx1">
                    <a:lumMod val="75000"/>
                    <a:lumOff val="25000"/>
                  </a:schemeClr>
                </a:solidFill>
              </a:rPr>
              <a:t>Πασαλιμάνι</a:t>
            </a:r>
            <a:r>
              <a:rPr lang="el-GR" dirty="0">
                <a:solidFill>
                  <a:schemeClr val="tx1">
                    <a:lumMod val="75000"/>
                    <a:lumOff val="25000"/>
                  </a:schemeClr>
                </a:solidFill>
              </a:rPr>
              <a:t> </a:t>
            </a:r>
          </a:p>
          <a:p>
            <a:pPr fontAlgn="auto">
              <a:spcAft>
                <a:spcPts val="0"/>
              </a:spcAft>
              <a:buFont typeface="Wingdings" panose="05000000000000000000" pitchFamily="2" charset="2"/>
              <a:buChar char="q"/>
              <a:defRPr/>
            </a:pPr>
            <a:r>
              <a:rPr lang="el-GR" dirty="0">
                <a:solidFill>
                  <a:schemeClr val="tx1">
                    <a:lumMod val="75000"/>
                    <a:lumOff val="25000"/>
                  </a:schemeClr>
                </a:solidFill>
              </a:rPr>
              <a:t>Γαστρονομία </a:t>
            </a:r>
          </a:p>
          <a:p>
            <a:pPr fontAlgn="auto">
              <a:spcAft>
                <a:spcPts val="0"/>
              </a:spcAft>
              <a:buFont typeface="Wingdings" panose="05000000000000000000" pitchFamily="2" charset="2"/>
              <a:buChar char="q"/>
              <a:defRPr/>
            </a:pPr>
            <a:r>
              <a:rPr lang="el-GR" dirty="0">
                <a:solidFill>
                  <a:schemeClr val="tx1">
                    <a:lumMod val="75000"/>
                    <a:lumOff val="25000"/>
                  </a:schemeClr>
                </a:solidFill>
              </a:rPr>
              <a:t>Ανοικτό εμπορικό κέντρο </a:t>
            </a:r>
          </a:p>
          <a:p>
            <a:pPr fontAlgn="auto">
              <a:spcAft>
                <a:spcPts val="0"/>
              </a:spcAft>
              <a:buFont typeface="Wingdings" panose="05000000000000000000" pitchFamily="2" charset="2"/>
              <a:buChar char="q"/>
              <a:defRPr/>
            </a:pPr>
            <a:r>
              <a:rPr lang="el-GR" dirty="0" err="1">
                <a:solidFill>
                  <a:schemeClr val="tx1">
                    <a:lumMod val="75000"/>
                    <a:lumOff val="25000"/>
                  </a:schemeClr>
                </a:solidFill>
              </a:rPr>
              <a:t>Σηράγγιο</a:t>
            </a:r>
            <a:r>
              <a:rPr lang="el-GR" dirty="0">
                <a:solidFill>
                  <a:schemeClr val="tx1">
                    <a:lumMod val="75000"/>
                    <a:lumOff val="25000"/>
                  </a:schemeClr>
                </a:solidFill>
              </a:rPr>
              <a:t> σπήλαιο </a:t>
            </a:r>
          </a:p>
          <a:p>
            <a:pPr fontAlgn="auto">
              <a:spcAft>
                <a:spcPts val="0"/>
              </a:spcAft>
              <a:buFont typeface="Wingdings 3" charset="2"/>
              <a:buChar char=""/>
              <a:defRPr/>
            </a:pPr>
            <a:r>
              <a:rPr lang="el-GR" sz="1900" b="1" dirty="0" smtClean="0">
                <a:solidFill>
                  <a:schemeClr val="accent1"/>
                </a:solidFill>
              </a:rPr>
              <a:t>Και </a:t>
            </a:r>
            <a:r>
              <a:rPr lang="el-GR" sz="1900" b="1" dirty="0">
                <a:solidFill>
                  <a:srgbClr val="00B0F0"/>
                </a:solidFill>
              </a:rPr>
              <a:t>σε αρκετά προς πολύ μεγάλο βαθμό </a:t>
            </a:r>
            <a:r>
              <a:rPr lang="el-GR" sz="1900" b="1" dirty="0">
                <a:solidFill>
                  <a:schemeClr val="accent1"/>
                </a:solidFill>
              </a:rPr>
              <a:t>πιστεύουν ότι είναι τα εξής:</a:t>
            </a:r>
          </a:p>
          <a:p>
            <a:pPr fontAlgn="auto">
              <a:spcAft>
                <a:spcPts val="0"/>
              </a:spcAft>
              <a:buFont typeface="Wingdings" panose="05000000000000000000" pitchFamily="2" charset="2"/>
              <a:buChar char="q"/>
              <a:defRPr/>
            </a:pPr>
            <a:r>
              <a:rPr lang="el-GR" dirty="0">
                <a:solidFill>
                  <a:schemeClr val="tx1">
                    <a:lumMod val="75000"/>
                    <a:lumOff val="25000"/>
                  </a:schemeClr>
                </a:solidFill>
              </a:rPr>
              <a:t>Στάδιο Ειρήνης και Φιλίας </a:t>
            </a:r>
          </a:p>
          <a:p>
            <a:pPr fontAlgn="auto">
              <a:spcAft>
                <a:spcPts val="0"/>
              </a:spcAft>
              <a:buFont typeface="Wingdings" panose="05000000000000000000" pitchFamily="2" charset="2"/>
              <a:buChar char="q"/>
              <a:defRPr/>
            </a:pPr>
            <a:r>
              <a:rPr lang="el-GR" dirty="0">
                <a:solidFill>
                  <a:schemeClr val="tx1">
                    <a:lumMod val="75000"/>
                    <a:lumOff val="25000"/>
                  </a:schemeClr>
                </a:solidFill>
              </a:rPr>
              <a:t>Μουσεία </a:t>
            </a:r>
          </a:p>
          <a:p>
            <a:pPr fontAlgn="auto">
              <a:spcAft>
                <a:spcPts val="0"/>
              </a:spcAft>
              <a:buFont typeface="Wingdings" panose="05000000000000000000" pitchFamily="2" charset="2"/>
              <a:buChar char="q"/>
              <a:defRPr/>
            </a:pPr>
            <a:r>
              <a:rPr lang="el-GR" dirty="0">
                <a:solidFill>
                  <a:schemeClr val="tx1">
                    <a:lumMod val="75000"/>
                    <a:lumOff val="25000"/>
                  </a:schemeClr>
                </a:solidFill>
              </a:rPr>
              <a:t>Γήπεδο Καραϊσκάκη </a:t>
            </a:r>
          </a:p>
          <a:p>
            <a:pPr fontAlgn="auto">
              <a:spcAft>
                <a:spcPts val="0"/>
              </a:spcAft>
              <a:buFont typeface="Wingdings" panose="05000000000000000000" pitchFamily="2" charset="2"/>
              <a:buChar char="q"/>
              <a:defRPr/>
            </a:pPr>
            <a:r>
              <a:rPr lang="el-GR" dirty="0">
                <a:solidFill>
                  <a:schemeClr val="tx1">
                    <a:lumMod val="75000"/>
                    <a:lumOff val="25000"/>
                  </a:schemeClr>
                </a:solidFill>
              </a:rPr>
              <a:t>Αρχιτεκτονική </a:t>
            </a:r>
          </a:p>
          <a:p>
            <a:pPr fontAlgn="auto">
              <a:spcAft>
                <a:spcPts val="0"/>
              </a:spcAft>
              <a:buFont typeface="Wingdings" panose="05000000000000000000" pitchFamily="2" charset="2"/>
              <a:buChar char="q"/>
              <a:defRPr/>
            </a:pPr>
            <a:r>
              <a:rPr lang="el-GR" dirty="0">
                <a:solidFill>
                  <a:schemeClr val="tx1">
                    <a:lumMod val="75000"/>
                    <a:lumOff val="25000"/>
                  </a:schemeClr>
                </a:solidFill>
              </a:rPr>
              <a:t>Εκκλησίες</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77863" y="436055"/>
            <a:ext cx="8596312" cy="1417129"/>
          </a:xfrm>
        </p:spPr>
        <p:style>
          <a:lnRef idx="2">
            <a:schemeClr val="accent5"/>
          </a:lnRef>
          <a:fillRef idx="1">
            <a:schemeClr val="lt1"/>
          </a:fillRef>
          <a:effectRef idx="0">
            <a:schemeClr val="accent5"/>
          </a:effectRef>
          <a:fontRef idx="minor">
            <a:schemeClr val="dk1"/>
          </a:fontRef>
        </p:style>
        <p:txBody>
          <a:bodyPr rtlCol="0">
            <a:normAutofit fontScale="90000"/>
          </a:bodyPr>
          <a:lstStyle/>
          <a:p>
            <a:pPr fontAlgn="auto">
              <a:spcAft>
                <a:spcPts val="0"/>
              </a:spcAft>
              <a:defRPr/>
            </a:pPr>
            <a:r>
              <a:rPr lang="el-GR" sz="2800" b="1" dirty="0"/>
              <a:t>Περιγραφικά μέτρα απόψεων ερωτηθέντων σχετικά με τους παράγοντες που εμποδίζουν τον Πειραιά από το να καταστεί μία τουριστικά ανταγωνιστική πόλη(1)</a:t>
            </a:r>
            <a:endParaRPr lang="el-GR" sz="2800" dirty="0"/>
          </a:p>
        </p:txBody>
      </p:sp>
      <p:graphicFrame>
        <p:nvGraphicFramePr>
          <p:cNvPr id="4" name="3 - Θέση περιεχομένου"/>
          <p:cNvGraphicFramePr>
            <a:graphicFrameLocks noGrp="1"/>
          </p:cNvGraphicFramePr>
          <p:nvPr>
            <p:ph idx="1"/>
          </p:nvPr>
        </p:nvGraphicFramePr>
        <p:xfrm>
          <a:off x="677863" y="2137558"/>
          <a:ext cx="8596312" cy="4632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Τίτλος 1"/>
          <p:cNvSpPr>
            <a:spLocks noGrp="1"/>
          </p:cNvSpPr>
          <p:nvPr>
            <p:ph type="title"/>
          </p:nvPr>
        </p:nvSpPr>
        <p:spPr>
          <a:xfrm>
            <a:off x="677863" y="609600"/>
            <a:ext cx="8596312" cy="975360"/>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l-GR" b="1" dirty="0" smtClean="0"/>
              <a:t>Στόχος και ερευνητικά ερωτήματα</a:t>
            </a:r>
            <a:br>
              <a:rPr lang="el-GR" b="1" dirty="0" smtClean="0"/>
            </a:br>
            <a:endParaRPr lang="el-GR" dirty="0" smtClean="0"/>
          </a:p>
        </p:txBody>
      </p:sp>
      <p:sp>
        <p:nvSpPr>
          <p:cNvPr id="19458" name="Θέση περιεχομένου 2"/>
          <p:cNvSpPr>
            <a:spLocks noGrp="1"/>
          </p:cNvSpPr>
          <p:nvPr>
            <p:ph idx="1"/>
          </p:nvPr>
        </p:nvSpPr>
        <p:spPr>
          <a:xfrm>
            <a:off x="677863" y="1774825"/>
            <a:ext cx="8596312" cy="4702175"/>
          </a:xfrm>
        </p:spPr>
        <p:style>
          <a:lnRef idx="2">
            <a:schemeClr val="accent5"/>
          </a:lnRef>
          <a:fillRef idx="1">
            <a:schemeClr val="lt1"/>
          </a:fillRef>
          <a:effectRef idx="0">
            <a:schemeClr val="accent5"/>
          </a:effectRef>
          <a:fontRef idx="minor">
            <a:schemeClr val="dk1"/>
          </a:fontRef>
        </p:style>
        <p:txBody>
          <a:bodyPr/>
          <a:lstStyle/>
          <a:p>
            <a:r>
              <a:rPr lang="el-GR" dirty="0" smtClean="0"/>
              <a:t>Στόχος της παρούσας έρευνας είναι να διερευνηθεί το ζήτημα της ενίσχυσης και προβολής του </a:t>
            </a:r>
            <a:r>
              <a:rPr lang="en-US" dirty="0" smtClean="0"/>
              <a:t>branding</a:t>
            </a:r>
            <a:r>
              <a:rPr lang="el-GR" dirty="0" smtClean="0"/>
              <a:t> του Πειραιά μέσα από το τουριστικό προϊόν της κρουαζιέρας.</a:t>
            </a:r>
          </a:p>
          <a:p>
            <a:r>
              <a:rPr lang="el-GR" dirty="0" smtClean="0"/>
              <a:t>Τα ερευνητικά ερωτήματα στα οποία θα προσπαθήσει να δώσει απάντηση η παρούσα εργασία είναι τα εξής:</a:t>
            </a:r>
          </a:p>
          <a:p>
            <a:pPr>
              <a:buFont typeface="Wingdings" pitchFamily="2" charset="2"/>
              <a:buChar char="q"/>
            </a:pPr>
            <a:r>
              <a:rPr lang="el-GR" dirty="0" smtClean="0"/>
              <a:t>Ποια είναι η υφιστάμενη κατάσταση όσον αφορά στη στρατηγική δημιουργίας μάρκας για την πόλη του Πειραιά;</a:t>
            </a:r>
          </a:p>
          <a:p>
            <a:pPr>
              <a:buFont typeface="Wingdings" pitchFamily="2" charset="2"/>
              <a:buChar char="q"/>
            </a:pPr>
            <a:r>
              <a:rPr lang="el-GR" dirty="0" smtClean="0"/>
              <a:t>Ποια είναι τα ανταγωνιστικά πλεονεκτήματα της περιοχής του Πειραιά που μπορεί να εκμεταλλευθεί ώστε να καταστεί ανταγωνιστικός τουριστικός προορισμός μέσα από την κρουαζιέρα;</a:t>
            </a:r>
          </a:p>
          <a:p>
            <a:pPr>
              <a:buFont typeface="Wingdings" pitchFamily="2" charset="2"/>
              <a:buChar char="q"/>
            </a:pPr>
            <a:r>
              <a:rPr lang="el-GR" dirty="0" smtClean="0"/>
              <a:t>Ποια είναι τα εμπόδια στην προβολή και προώθηση του Πειραιά ως μία τουριστικά ανταγωνιστική πόλη;</a:t>
            </a:r>
          </a:p>
          <a:p>
            <a:pPr>
              <a:buFont typeface="Wingdings" pitchFamily="2" charset="2"/>
              <a:buChar char="q"/>
            </a:pPr>
            <a:r>
              <a:rPr lang="el-GR" dirty="0" smtClean="0"/>
              <a:t>Ποια στοιχεία θα πρέπει να ληφθούν υπόψη για την επαρκή προβολή του Πειραιά ως δυναμικού προορισμού στον τομέα της κρουαζιέρας;</a:t>
            </a:r>
          </a:p>
          <a:p>
            <a:endParaRPr lang="el-GR"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14439" y="414528"/>
            <a:ext cx="8596312" cy="1267968"/>
          </a:xfrm>
        </p:spPr>
        <p:style>
          <a:lnRef idx="2">
            <a:schemeClr val="accent5"/>
          </a:lnRef>
          <a:fillRef idx="1">
            <a:schemeClr val="lt1"/>
          </a:fillRef>
          <a:effectRef idx="0">
            <a:schemeClr val="accent5"/>
          </a:effectRef>
          <a:fontRef idx="minor">
            <a:schemeClr val="dk1"/>
          </a:fontRef>
        </p:style>
        <p:txBody>
          <a:bodyPr rtlCol="0">
            <a:normAutofit fontScale="90000"/>
          </a:bodyPr>
          <a:lstStyle/>
          <a:p>
            <a:pPr fontAlgn="auto">
              <a:spcAft>
                <a:spcPts val="0"/>
              </a:spcAft>
              <a:defRPr/>
            </a:pPr>
            <a:r>
              <a:rPr lang="el-GR" sz="2800" b="1" dirty="0"/>
              <a:t>Περιγραφικά μέτρα απόψεων ερωτηθέντων σχετικά με τους παράγοντες που εμποδίζουν τον Πειραιά από το να καταστεί μία τουριστικά ανταγωνιστική πόλη(2)</a:t>
            </a:r>
            <a:endParaRPr lang="el-GR" sz="2800" dirty="0"/>
          </a:p>
        </p:txBody>
      </p:sp>
      <p:graphicFrame>
        <p:nvGraphicFramePr>
          <p:cNvPr id="4" name="3 - Θέση περιεχομένου"/>
          <p:cNvGraphicFramePr>
            <a:graphicFrameLocks noGrp="1"/>
          </p:cNvGraphicFramePr>
          <p:nvPr>
            <p:ph idx="1"/>
          </p:nvPr>
        </p:nvGraphicFramePr>
        <p:xfrm>
          <a:off x="677863" y="1950720"/>
          <a:ext cx="8596312" cy="45770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1 - Τίτλος"/>
          <p:cNvSpPr>
            <a:spLocks noGrp="1"/>
          </p:cNvSpPr>
          <p:nvPr>
            <p:ph type="title"/>
          </p:nvPr>
        </p:nvSpPr>
        <p:spPr>
          <a:xfrm>
            <a:off x="677862" y="524256"/>
            <a:ext cx="9014777" cy="1207008"/>
          </a:xfrm>
        </p:spPr>
        <p:style>
          <a:lnRef idx="0">
            <a:schemeClr val="accent5"/>
          </a:lnRef>
          <a:fillRef idx="3">
            <a:schemeClr val="accent5"/>
          </a:fillRef>
          <a:effectRef idx="3">
            <a:schemeClr val="accent5"/>
          </a:effectRef>
          <a:fontRef idx="minor">
            <a:schemeClr val="lt1"/>
          </a:fontRef>
        </p:style>
        <p:txBody>
          <a:bodyPr/>
          <a:lstStyle/>
          <a:p>
            <a:r>
              <a:rPr lang="el-GR" sz="2400" dirty="0" smtClean="0"/>
              <a:t>Περιγραφικά μέτρα απόψεων ερωτηθέντων σχετικά με</a:t>
            </a:r>
            <a:r>
              <a:rPr lang="en-US" sz="2400" dirty="0" smtClean="0"/>
              <a:t> </a:t>
            </a:r>
            <a:r>
              <a:rPr lang="el-GR" sz="2400" dirty="0" smtClean="0"/>
              <a:t>τα στοιχεία /χαρακτηριστικά της πόλης που δεν έχουν προβληθεί επαρκώς στην Ελλάδα και το Εξωτερικό</a:t>
            </a:r>
            <a:endParaRPr lang="en-US" sz="2400" dirty="0" smtClean="0"/>
          </a:p>
        </p:txBody>
      </p:sp>
      <p:sp>
        <p:nvSpPr>
          <p:cNvPr id="3" name="2 - Θέση περιεχομένου"/>
          <p:cNvSpPr>
            <a:spLocks noGrp="1"/>
          </p:cNvSpPr>
          <p:nvPr>
            <p:ph idx="1"/>
          </p:nvPr>
        </p:nvSpPr>
        <p:spPr>
          <a:xfrm>
            <a:off x="714439" y="1890141"/>
            <a:ext cx="8596312" cy="4437063"/>
          </a:xfrm>
        </p:spPr>
        <p:style>
          <a:lnRef idx="2">
            <a:schemeClr val="accent2"/>
          </a:lnRef>
          <a:fillRef idx="1">
            <a:schemeClr val="lt1"/>
          </a:fillRef>
          <a:effectRef idx="0">
            <a:schemeClr val="accent2"/>
          </a:effectRef>
          <a:fontRef idx="minor">
            <a:schemeClr val="dk1"/>
          </a:fontRef>
        </p:style>
        <p:txBody>
          <a:bodyPr rtlCol="0">
            <a:normAutofit fontScale="77500" lnSpcReduction="20000"/>
          </a:bodyPr>
          <a:lstStyle/>
          <a:p>
            <a:pPr fontAlgn="auto">
              <a:spcAft>
                <a:spcPts val="0"/>
              </a:spcAft>
              <a:buFont typeface="Wingdings 3" charset="2"/>
              <a:buChar char=""/>
              <a:defRPr/>
            </a:pPr>
            <a:r>
              <a:rPr lang="el-GR" sz="1900" b="1" dirty="0" smtClean="0">
                <a:solidFill>
                  <a:schemeClr val="tx1">
                    <a:lumMod val="75000"/>
                    <a:lumOff val="25000"/>
                  </a:schemeClr>
                </a:solidFill>
              </a:rPr>
              <a:t>Τα στοιχεία που πιστεύουν οι συμμετέχοντες στην έρευνα ότι δεν έχουν προβληθεί επαρκώς σε </a:t>
            </a:r>
            <a:r>
              <a:rPr lang="el-GR" sz="1900" b="1" dirty="0" smtClean="0">
                <a:solidFill>
                  <a:srgbClr val="00B0F0"/>
                </a:solidFill>
              </a:rPr>
              <a:t>πολύ προς πάρα πολύ μεγάλο βαθμό </a:t>
            </a:r>
            <a:r>
              <a:rPr lang="el-GR" sz="1900" b="1" dirty="0" smtClean="0">
                <a:solidFill>
                  <a:schemeClr val="tx1">
                    <a:lumMod val="75000"/>
                    <a:lumOff val="25000"/>
                  </a:schemeClr>
                </a:solidFill>
              </a:rPr>
              <a:t>είναι τα εξής:</a:t>
            </a:r>
          </a:p>
          <a:p>
            <a:pPr fontAlgn="auto">
              <a:spcAft>
                <a:spcPts val="0"/>
              </a:spcAft>
              <a:buFont typeface="Wingdings" panose="05000000000000000000" pitchFamily="2" charset="2"/>
              <a:buChar char="q"/>
              <a:defRPr/>
            </a:pPr>
            <a:r>
              <a:rPr lang="el-GR" sz="1900" b="1" dirty="0" smtClean="0">
                <a:solidFill>
                  <a:schemeClr val="tx1">
                    <a:lumMod val="75000"/>
                    <a:lumOff val="25000"/>
                  </a:schemeClr>
                </a:solidFill>
              </a:rPr>
              <a:t>Πιστοποίηση κατά ISO 9001 και ISO 14001 στις Υπηρεσίες Εξυπηρέτησης Κρουαζιέρας </a:t>
            </a:r>
          </a:p>
          <a:p>
            <a:pPr fontAlgn="auto">
              <a:spcAft>
                <a:spcPts val="0"/>
              </a:spcAft>
              <a:buFont typeface="Wingdings" panose="05000000000000000000" pitchFamily="2" charset="2"/>
              <a:buChar char="q"/>
              <a:defRPr/>
            </a:pPr>
            <a:r>
              <a:rPr lang="el-GR" sz="1900" b="1" dirty="0" err="1" smtClean="0">
                <a:solidFill>
                  <a:schemeClr val="tx1">
                    <a:lumMod val="75000"/>
                    <a:lumOff val="25000"/>
                  </a:schemeClr>
                </a:solidFill>
              </a:rPr>
              <a:t>Σηράγγιο</a:t>
            </a:r>
            <a:r>
              <a:rPr lang="el-GR" sz="1900" b="1" dirty="0" smtClean="0">
                <a:solidFill>
                  <a:schemeClr val="tx1">
                    <a:lumMod val="75000"/>
                    <a:lumOff val="25000"/>
                  </a:schemeClr>
                </a:solidFill>
              </a:rPr>
              <a:t> σπήλαιο </a:t>
            </a:r>
          </a:p>
          <a:p>
            <a:pPr fontAlgn="auto">
              <a:spcAft>
                <a:spcPts val="0"/>
              </a:spcAft>
              <a:buFont typeface="Wingdings" panose="05000000000000000000" pitchFamily="2" charset="2"/>
              <a:buChar char="q"/>
              <a:defRPr/>
            </a:pPr>
            <a:r>
              <a:rPr lang="el-GR" sz="1900" b="1" dirty="0" smtClean="0">
                <a:solidFill>
                  <a:schemeClr val="tx1">
                    <a:lumMod val="75000"/>
                    <a:lumOff val="25000"/>
                  </a:schemeClr>
                </a:solidFill>
              </a:rPr>
              <a:t>Μουσεία </a:t>
            </a:r>
          </a:p>
          <a:p>
            <a:pPr fontAlgn="auto">
              <a:spcAft>
                <a:spcPts val="0"/>
              </a:spcAft>
              <a:buFont typeface="Wingdings" panose="05000000000000000000" pitchFamily="2" charset="2"/>
              <a:buChar char="q"/>
              <a:defRPr/>
            </a:pPr>
            <a:r>
              <a:rPr lang="el-GR" sz="1900" b="1" dirty="0" smtClean="0">
                <a:solidFill>
                  <a:schemeClr val="tx1">
                    <a:lumMod val="75000"/>
                    <a:lumOff val="25000"/>
                  </a:schemeClr>
                </a:solidFill>
              </a:rPr>
              <a:t>Γαστρονομία</a:t>
            </a:r>
          </a:p>
          <a:p>
            <a:pPr marL="0" indent="0" fontAlgn="auto">
              <a:spcAft>
                <a:spcPts val="0"/>
              </a:spcAft>
              <a:buNone/>
              <a:defRPr/>
            </a:pPr>
            <a:r>
              <a:rPr lang="en-US" sz="1900" b="1" dirty="0" smtClean="0">
                <a:solidFill>
                  <a:schemeClr val="tx1">
                    <a:lumMod val="75000"/>
                    <a:lumOff val="25000"/>
                  </a:schemeClr>
                </a:solidFill>
              </a:rPr>
              <a:t>      </a:t>
            </a:r>
            <a:r>
              <a:rPr lang="el-GR" sz="1900" b="1" dirty="0" smtClean="0">
                <a:solidFill>
                  <a:schemeClr val="tx1">
                    <a:lumMod val="75000"/>
                    <a:lumOff val="25000"/>
                  </a:schemeClr>
                </a:solidFill>
              </a:rPr>
              <a:t> Επίσης</a:t>
            </a:r>
            <a:r>
              <a:rPr lang="el-GR" sz="1900" b="1" dirty="0" smtClean="0">
                <a:solidFill>
                  <a:srgbClr val="00B0F0"/>
                </a:solidFill>
              </a:rPr>
              <a:t>, σε αρκετό προς πολύ μεγάλο βαθμό </a:t>
            </a:r>
            <a:r>
              <a:rPr lang="el-GR" sz="1900" b="1" dirty="0" smtClean="0">
                <a:solidFill>
                  <a:schemeClr val="tx1">
                    <a:lumMod val="75000"/>
                    <a:lumOff val="25000"/>
                  </a:schemeClr>
                </a:solidFill>
              </a:rPr>
              <a:t>δεν έχουν προβληθεί τα κάτωθι χαρακτηριστικά:</a:t>
            </a:r>
          </a:p>
          <a:p>
            <a:pPr fontAlgn="auto">
              <a:spcAft>
                <a:spcPts val="0"/>
              </a:spcAft>
              <a:buFont typeface="Wingdings" panose="05000000000000000000" pitchFamily="2" charset="2"/>
              <a:buChar char="q"/>
              <a:defRPr/>
            </a:pPr>
            <a:r>
              <a:rPr lang="el-GR" sz="1900" b="1" dirty="0" smtClean="0">
                <a:solidFill>
                  <a:schemeClr val="tx1">
                    <a:lumMod val="75000"/>
                    <a:lumOff val="25000"/>
                  </a:schemeClr>
                </a:solidFill>
              </a:rPr>
              <a:t>Ανοικτό εμπορικό κέντρο </a:t>
            </a:r>
          </a:p>
          <a:p>
            <a:pPr fontAlgn="auto">
              <a:spcAft>
                <a:spcPts val="0"/>
              </a:spcAft>
              <a:buFont typeface="Wingdings" panose="05000000000000000000" pitchFamily="2" charset="2"/>
              <a:buChar char="q"/>
              <a:defRPr/>
            </a:pPr>
            <a:r>
              <a:rPr lang="el-GR" sz="1900" b="1" dirty="0" smtClean="0">
                <a:solidFill>
                  <a:schemeClr val="tx1">
                    <a:lumMod val="75000"/>
                    <a:lumOff val="25000"/>
                  </a:schemeClr>
                </a:solidFill>
              </a:rPr>
              <a:t>Μικρολίμανο </a:t>
            </a:r>
          </a:p>
          <a:p>
            <a:pPr fontAlgn="auto">
              <a:spcAft>
                <a:spcPts val="0"/>
              </a:spcAft>
              <a:buFont typeface="Wingdings" panose="05000000000000000000" pitchFamily="2" charset="2"/>
              <a:buChar char="q"/>
              <a:defRPr/>
            </a:pPr>
            <a:r>
              <a:rPr lang="el-GR" sz="1900" b="1" dirty="0" err="1" smtClean="0">
                <a:solidFill>
                  <a:schemeClr val="tx1">
                    <a:lumMod val="75000"/>
                    <a:lumOff val="25000"/>
                  </a:schemeClr>
                </a:solidFill>
              </a:rPr>
              <a:t>Πασαλιμάνι</a:t>
            </a:r>
            <a:r>
              <a:rPr lang="el-GR" sz="1900" b="1" dirty="0" smtClean="0">
                <a:solidFill>
                  <a:schemeClr val="tx1">
                    <a:lumMod val="75000"/>
                    <a:lumOff val="25000"/>
                  </a:schemeClr>
                </a:solidFill>
              </a:rPr>
              <a:t> </a:t>
            </a:r>
          </a:p>
          <a:p>
            <a:pPr fontAlgn="auto">
              <a:spcAft>
                <a:spcPts val="0"/>
              </a:spcAft>
              <a:buFont typeface="Wingdings" panose="05000000000000000000" pitchFamily="2" charset="2"/>
              <a:buChar char="q"/>
              <a:defRPr/>
            </a:pPr>
            <a:r>
              <a:rPr lang="el-GR" sz="1900" b="1" dirty="0" smtClean="0">
                <a:solidFill>
                  <a:schemeClr val="tx1">
                    <a:lumMod val="75000"/>
                    <a:lumOff val="25000"/>
                  </a:schemeClr>
                </a:solidFill>
              </a:rPr>
              <a:t>Αρχιτεκτονική </a:t>
            </a:r>
          </a:p>
          <a:p>
            <a:pPr fontAlgn="auto">
              <a:spcAft>
                <a:spcPts val="0"/>
              </a:spcAft>
              <a:buFont typeface="Wingdings" panose="05000000000000000000" pitchFamily="2" charset="2"/>
              <a:buChar char="q"/>
              <a:defRPr/>
            </a:pPr>
            <a:r>
              <a:rPr lang="el-GR" sz="1900" b="1" dirty="0" smtClean="0">
                <a:solidFill>
                  <a:schemeClr val="tx1">
                    <a:lumMod val="75000"/>
                    <a:lumOff val="25000"/>
                  </a:schemeClr>
                </a:solidFill>
              </a:rPr>
              <a:t>Εκκλησίες </a:t>
            </a:r>
          </a:p>
          <a:p>
            <a:pPr fontAlgn="auto">
              <a:spcAft>
                <a:spcPts val="0"/>
              </a:spcAft>
              <a:buFont typeface="Wingdings" panose="05000000000000000000" pitchFamily="2" charset="2"/>
              <a:buChar char="q"/>
              <a:defRPr/>
            </a:pPr>
            <a:r>
              <a:rPr lang="el-GR" sz="1900" b="1" dirty="0" smtClean="0">
                <a:solidFill>
                  <a:schemeClr val="tx1">
                    <a:lumMod val="75000"/>
                    <a:lumOff val="25000"/>
                  </a:schemeClr>
                </a:solidFill>
              </a:rPr>
              <a:t>Στάδιο Ειρήνης και Φιλίας </a:t>
            </a:r>
          </a:p>
          <a:p>
            <a:pPr fontAlgn="auto">
              <a:spcAft>
                <a:spcPts val="0"/>
              </a:spcAft>
              <a:buFont typeface="Wingdings" panose="05000000000000000000" pitchFamily="2" charset="2"/>
              <a:buChar char="q"/>
              <a:defRPr/>
            </a:pPr>
            <a:r>
              <a:rPr lang="el-GR" sz="1900" b="1" dirty="0" smtClean="0">
                <a:solidFill>
                  <a:schemeClr val="tx1">
                    <a:lumMod val="75000"/>
                    <a:lumOff val="25000"/>
                  </a:schemeClr>
                </a:solidFill>
              </a:rPr>
              <a:t>Γήπεδο Καραϊσκάκη</a:t>
            </a:r>
          </a:p>
          <a:p>
            <a:pPr fontAlgn="auto">
              <a:spcAft>
                <a:spcPts val="0"/>
              </a:spcAft>
              <a:buFont typeface="Wingdings 3" charset="2"/>
              <a:buChar char=""/>
              <a:defRPr/>
            </a:pPr>
            <a:endParaRPr lang="en-US" dirty="0">
              <a:solidFill>
                <a:schemeClr val="tx1">
                  <a:lumMod val="75000"/>
                  <a:lumOff val="25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Τίτλος 1"/>
          <p:cNvSpPr>
            <a:spLocks noGrp="1"/>
          </p:cNvSpPr>
          <p:nvPr>
            <p:ph type="title"/>
          </p:nvPr>
        </p:nvSpPr>
        <p:spPr>
          <a:xfrm>
            <a:off x="677863" y="196851"/>
            <a:ext cx="8596312" cy="1668525"/>
          </a:xfrm>
        </p:spPr>
        <p:style>
          <a:lnRef idx="0">
            <a:schemeClr val="accent5"/>
          </a:lnRef>
          <a:fillRef idx="3">
            <a:schemeClr val="accent5"/>
          </a:fillRef>
          <a:effectRef idx="3">
            <a:schemeClr val="accent5"/>
          </a:effectRef>
          <a:fontRef idx="minor">
            <a:schemeClr val="lt1"/>
          </a:fontRef>
        </p:style>
        <p:txBody>
          <a:bodyPr>
            <a:normAutofit fontScale="90000"/>
          </a:bodyPr>
          <a:lstStyle/>
          <a:p>
            <a:r>
              <a:rPr lang="el-GR" sz="3000" dirty="0" smtClean="0"/>
              <a:t>Περιγραφικά μέτρα απόψεων ερωτηθέντων σχετικά με τα στοιχεία </a:t>
            </a:r>
            <a:r>
              <a:rPr lang="el-GR" sz="2800" dirty="0" smtClean="0"/>
              <a:t>που</a:t>
            </a:r>
            <a:r>
              <a:rPr lang="el-GR" sz="3000" dirty="0" smtClean="0"/>
              <a:t> πρέπει να ληφθούν υπόψη για την επαρκή προβολή του Πειραιά ως δυναμικού προορισμού κρουαζιέρας</a:t>
            </a:r>
          </a:p>
        </p:txBody>
      </p:sp>
      <p:graphicFrame>
        <p:nvGraphicFramePr>
          <p:cNvPr id="4" name="3 - Θέση περιεχομένου"/>
          <p:cNvGraphicFramePr>
            <a:graphicFrameLocks noGrp="1"/>
          </p:cNvGraphicFramePr>
          <p:nvPr>
            <p:ph idx="1"/>
          </p:nvPr>
        </p:nvGraphicFramePr>
        <p:xfrm>
          <a:off x="677863" y="1975104"/>
          <a:ext cx="8596312" cy="41818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Τίτλος 1"/>
          <p:cNvSpPr>
            <a:spLocks noGrp="1"/>
          </p:cNvSpPr>
          <p:nvPr>
            <p:ph type="title"/>
          </p:nvPr>
        </p:nvSpPr>
        <p:spPr>
          <a:xfrm>
            <a:off x="677863" y="254000"/>
            <a:ext cx="8596312" cy="1320800"/>
          </a:xfrm>
        </p:spPr>
        <p:txBody>
          <a:bodyPr>
            <a:normAutofit fontScale="90000"/>
          </a:bodyPr>
          <a:lstStyle/>
          <a:p>
            <a:r>
              <a:rPr lang="el-GR" sz="2800" b="1" dirty="0" smtClean="0"/>
              <a:t>Περιγραφικά μέτρα απόψεων ερωτηθέντων σχετικά με τα στοιχεία που πρέπει να προβληθούν στο πλαίσιο ενός στρατηγικού σχεδιασμού για την προώθηση του Πειραιά ως δυναμικού προορισμού στον τομέα της κρουαζιέρας</a:t>
            </a:r>
          </a:p>
        </p:txBody>
      </p:sp>
      <p:sp>
        <p:nvSpPr>
          <p:cNvPr id="3" name="Θέση περιεχομένου 2"/>
          <p:cNvSpPr>
            <a:spLocks noGrp="1"/>
          </p:cNvSpPr>
          <p:nvPr>
            <p:ph idx="1"/>
          </p:nvPr>
        </p:nvSpPr>
        <p:spPr>
          <a:xfrm>
            <a:off x="677863" y="2133600"/>
            <a:ext cx="8596312" cy="4551363"/>
          </a:xfrm>
        </p:spPr>
        <p:style>
          <a:lnRef idx="2">
            <a:schemeClr val="accent5"/>
          </a:lnRef>
          <a:fillRef idx="1">
            <a:schemeClr val="lt1"/>
          </a:fillRef>
          <a:effectRef idx="0">
            <a:schemeClr val="accent5"/>
          </a:effectRef>
          <a:fontRef idx="minor">
            <a:schemeClr val="dk1"/>
          </a:fontRef>
        </p:style>
        <p:txBody>
          <a:bodyPr rtlCol="0">
            <a:normAutofit/>
          </a:bodyPr>
          <a:lstStyle/>
          <a:p>
            <a:pPr fontAlgn="auto">
              <a:spcAft>
                <a:spcPts val="0"/>
              </a:spcAft>
              <a:buFont typeface="Wingdings 3" charset="2"/>
              <a:buChar char=""/>
              <a:defRPr/>
            </a:pPr>
            <a:r>
              <a:rPr lang="el-GR" dirty="0">
                <a:solidFill>
                  <a:schemeClr val="tx1">
                    <a:lumMod val="75000"/>
                    <a:lumOff val="25000"/>
                  </a:schemeClr>
                </a:solidFill>
              </a:rPr>
              <a:t>Με βάση τις απαντήσεις, προκύπτει ότι τα στοιχεία αυτά εμφανίζονται με την ακόλουθη σειρά:</a:t>
            </a:r>
          </a:p>
          <a:p>
            <a:pPr fontAlgn="auto">
              <a:spcAft>
                <a:spcPts val="0"/>
              </a:spcAft>
              <a:buFont typeface="Wingdings" panose="05000000000000000000" pitchFamily="2" charset="2"/>
              <a:buChar char="q"/>
              <a:defRPr/>
            </a:pPr>
            <a:r>
              <a:rPr lang="el-GR" dirty="0">
                <a:solidFill>
                  <a:schemeClr val="tx1">
                    <a:lumMod val="75000"/>
                    <a:lumOff val="25000"/>
                  </a:schemeClr>
                </a:solidFill>
              </a:rPr>
              <a:t>Λειτουργικότητα </a:t>
            </a:r>
            <a:r>
              <a:rPr lang="el-GR" dirty="0" err="1" smtClean="0">
                <a:solidFill>
                  <a:schemeClr val="tx1">
                    <a:lumMod val="75000"/>
                    <a:lumOff val="25000"/>
                  </a:schemeClr>
                </a:solidFill>
              </a:rPr>
              <a:t>καθ΄όλη</a:t>
            </a:r>
            <a:r>
              <a:rPr lang="el-GR" dirty="0" smtClean="0">
                <a:solidFill>
                  <a:schemeClr val="tx1">
                    <a:lumMod val="75000"/>
                    <a:lumOff val="25000"/>
                  </a:schemeClr>
                </a:solidFill>
              </a:rPr>
              <a:t> </a:t>
            </a:r>
            <a:r>
              <a:rPr lang="el-GR" dirty="0">
                <a:solidFill>
                  <a:schemeClr val="tx1">
                    <a:lumMod val="75000"/>
                    <a:lumOff val="25000"/>
                  </a:schemeClr>
                </a:solidFill>
              </a:rPr>
              <a:t>τη διάρκεια του έτους (58,4%)</a:t>
            </a:r>
          </a:p>
          <a:p>
            <a:pPr fontAlgn="auto">
              <a:spcAft>
                <a:spcPts val="0"/>
              </a:spcAft>
              <a:buFont typeface="Wingdings" panose="05000000000000000000" pitchFamily="2" charset="2"/>
              <a:buChar char="q"/>
              <a:defRPr/>
            </a:pPr>
            <a:r>
              <a:rPr lang="el-GR" dirty="0">
                <a:solidFill>
                  <a:schemeClr val="tx1">
                    <a:lumMod val="75000"/>
                    <a:lumOff val="25000"/>
                  </a:schemeClr>
                </a:solidFill>
              </a:rPr>
              <a:t>Προσβασιμότητα (47,5%)</a:t>
            </a:r>
          </a:p>
          <a:p>
            <a:pPr fontAlgn="auto">
              <a:spcAft>
                <a:spcPts val="0"/>
              </a:spcAft>
              <a:buFont typeface="Wingdings" panose="05000000000000000000" pitchFamily="2" charset="2"/>
              <a:buChar char="q"/>
              <a:defRPr/>
            </a:pPr>
            <a:r>
              <a:rPr lang="el-GR" dirty="0">
                <a:solidFill>
                  <a:schemeClr val="tx1">
                    <a:lumMod val="75000"/>
                    <a:lumOff val="25000"/>
                  </a:schemeClr>
                </a:solidFill>
              </a:rPr>
              <a:t>Δυνατότητα αθλητικού-θαλάσσιου τουρισμού (47,5%)</a:t>
            </a:r>
          </a:p>
          <a:p>
            <a:pPr fontAlgn="auto">
              <a:spcAft>
                <a:spcPts val="0"/>
              </a:spcAft>
              <a:buFont typeface="Wingdings" panose="05000000000000000000" pitchFamily="2" charset="2"/>
              <a:buChar char="q"/>
              <a:defRPr/>
            </a:pPr>
            <a:r>
              <a:rPr lang="el-GR" dirty="0">
                <a:solidFill>
                  <a:schemeClr val="tx1">
                    <a:lumMod val="75000"/>
                    <a:lumOff val="25000"/>
                  </a:schemeClr>
                </a:solidFill>
              </a:rPr>
              <a:t>Καινούργιοι επιβατικοί σταθμοί (46,5%)</a:t>
            </a:r>
          </a:p>
          <a:p>
            <a:pPr fontAlgn="auto">
              <a:spcAft>
                <a:spcPts val="0"/>
              </a:spcAft>
              <a:buFont typeface="Wingdings" panose="05000000000000000000" pitchFamily="2" charset="2"/>
              <a:buChar char="q"/>
              <a:defRPr/>
            </a:pPr>
            <a:r>
              <a:rPr lang="el-GR" dirty="0">
                <a:solidFill>
                  <a:schemeClr val="tx1">
                    <a:lumMod val="75000"/>
                    <a:lumOff val="25000"/>
                  </a:schemeClr>
                </a:solidFill>
              </a:rPr>
              <a:t>Δυνατότητα πολιτιστικού τουρισμού (45,5%)</a:t>
            </a:r>
          </a:p>
          <a:p>
            <a:pPr fontAlgn="auto">
              <a:spcAft>
                <a:spcPts val="0"/>
              </a:spcAft>
              <a:buFont typeface="Wingdings" panose="05000000000000000000" pitchFamily="2" charset="2"/>
              <a:buChar char="q"/>
              <a:defRPr/>
            </a:pPr>
            <a:r>
              <a:rPr lang="el-GR" dirty="0">
                <a:solidFill>
                  <a:schemeClr val="tx1">
                    <a:lumMod val="75000"/>
                    <a:lumOff val="25000"/>
                  </a:schemeClr>
                </a:solidFill>
              </a:rPr>
              <a:t>Γαστρονομία (44,6%) </a:t>
            </a:r>
          </a:p>
          <a:p>
            <a:pPr fontAlgn="auto">
              <a:spcAft>
                <a:spcPts val="0"/>
              </a:spcAft>
              <a:buFont typeface="Wingdings" panose="05000000000000000000" pitchFamily="2" charset="2"/>
              <a:buChar char="q"/>
              <a:defRPr/>
            </a:pPr>
            <a:r>
              <a:rPr lang="el-GR" dirty="0">
                <a:solidFill>
                  <a:schemeClr val="tx1">
                    <a:lumMod val="75000"/>
                    <a:lumOff val="25000"/>
                  </a:schemeClr>
                </a:solidFill>
              </a:rPr>
              <a:t>Καταστήματα αφορολόγητων ειδών (41,6%)</a:t>
            </a:r>
          </a:p>
          <a:p>
            <a:pPr fontAlgn="auto">
              <a:spcAft>
                <a:spcPts val="0"/>
              </a:spcAft>
              <a:buFont typeface="Wingdings" panose="05000000000000000000" pitchFamily="2" charset="2"/>
              <a:buChar char="q"/>
              <a:defRPr/>
            </a:pPr>
            <a:r>
              <a:rPr lang="el-GR" dirty="0">
                <a:solidFill>
                  <a:schemeClr val="tx1">
                    <a:lumMod val="75000"/>
                    <a:lumOff val="25000"/>
                  </a:schemeClr>
                </a:solidFill>
              </a:rPr>
              <a:t>Αγορές (</a:t>
            </a:r>
            <a:r>
              <a:rPr lang="en-US" dirty="0">
                <a:solidFill>
                  <a:schemeClr val="tx1">
                    <a:lumMod val="75000"/>
                    <a:lumOff val="25000"/>
                  </a:schemeClr>
                </a:solidFill>
              </a:rPr>
              <a:t>shopping)</a:t>
            </a:r>
            <a:r>
              <a:rPr lang="el-GR" dirty="0">
                <a:solidFill>
                  <a:schemeClr val="tx1">
                    <a:lumMod val="75000"/>
                    <a:lumOff val="25000"/>
                  </a:schemeClr>
                </a:solidFill>
              </a:rPr>
              <a:t> (36,6%)</a:t>
            </a:r>
          </a:p>
          <a:p>
            <a:pPr fontAlgn="auto">
              <a:spcAft>
                <a:spcPts val="0"/>
              </a:spcAft>
              <a:buFont typeface="Wingdings" panose="05000000000000000000" pitchFamily="2" charset="2"/>
              <a:buChar char="q"/>
              <a:defRPr/>
            </a:pPr>
            <a:r>
              <a:rPr lang="el-GR" dirty="0">
                <a:solidFill>
                  <a:schemeClr val="tx1">
                    <a:lumMod val="75000"/>
                    <a:lumOff val="25000"/>
                  </a:schemeClr>
                </a:solidFill>
              </a:rPr>
              <a:t>Διασκέδαση-Ψυχαγωγία (36,6%)</a:t>
            </a:r>
          </a:p>
          <a:p>
            <a:pPr fontAlgn="auto">
              <a:spcAft>
                <a:spcPts val="0"/>
              </a:spcAft>
              <a:buFont typeface="Wingdings 3" charset="2"/>
              <a:buChar char=""/>
              <a:defRPr/>
            </a:pPr>
            <a:endParaRPr lang="el-GR" dirty="0">
              <a:solidFill>
                <a:schemeClr val="tx1">
                  <a:lumMod val="75000"/>
                  <a:lumOff val="25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77863" y="131763"/>
            <a:ext cx="8596312" cy="1319085"/>
          </a:xfrm>
        </p:spPr>
        <p:style>
          <a:lnRef idx="0">
            <a:schemeClr val="accent5"/>
          </a:lnRef>
          <a:fillRef idx="3">
            <a:schemeClr val="accent5"/>
          </a:fillRef>
          <a:effectRef idx="3">
            <a:schemeClr val="accent5"/>
          </a:effectRef>
          <a:fontRef idx="minor">
            <a:schemeClr val="lt1"/>
          </a:fontRef>
        </p:style>
        <p:txBody>
          <a:bodyPr rtlCol="0">
            <a:normAutofit fontScale="90000"/>
          </a:bodyPr>
          <a:lstStyle/>
          <a:p>
            <a:pPr fontAlgn="auto">
              <a:spcAft>
                <a:spcPts val="0"/>
              </a:spcAft>
              <a:defRPr/>
            </a:pPr>
            <a:r>
              <a:rPr lang="el-GR" sz="2800" b="1" dirty="0"/>
              <a:t>Περιγραφικά μέτρα απόψεων ερωτηθέντων σχετικά με τις επιπτώσεις του προσφυγικού ζητήματος στον Πειραιά ως προορισμός στον τομέα της κρουαζιέρας</a:t>
            </a:r>
          </a:p>
        </p:txBody>
      </p:sp>
      <p:sp>
        <p:nvSpPr>
          <p:cNvPr id="5" name="Θέση περιεχομένου 4"/>
          <p:cNvSpPr>
            <a:spLocks noGrp="1"/>
          </p:cNvSpPr>
          <p:nvPr>
            <p:ph idx="1"/>
          </p:nvPr>
        </p:nvSpPr>
        <p:spPr>
          <a:xfrm>
            <a:off x="677863" y="1633728"/>
            <a:ext cx="8596312" cy="4968685"/>
          </a:xfrm>
        </p:spPr>
        <p:style>
          <a:lnRef idx="2">
            <a:schemeClr val="accent5"/>
          </a:lnRef>
          <a:fillRef idx="1">
            <a:schemeClr val="lt1"/>
          </a:fillRef>
          <a:effectRef idx="0">
            <a:schemeClr val="accent5"/>
          </a:effectRef>
          <a:fontRef idx="minor">
            <a:schemeClr val="dk1"/>
          </a:fontRef>
        </p:style>
        <p:txBody>
          <a:bodyPr rtlCol="0">
            <a:normAutofit fontScale="92500" lnSpcReduction="20000"/>
          </a:bodyPr>
          <a:lstStyle/>
          <a:p>
            <a:pPr fontAlgn="auto">
              <a:spcAft>
                <a:spcPts val="0"/>
              </a:spcAft>
              <a:buFont typeface="Wingdings 3" charset="2"/>
              <a:buChar char=""/>
              <a:defRPr/>
            </a:pPr>
            <a:endParaRPr lang="en-US" dirty="0" smtClean="0">
              <a:solidFill>
                <a:schemeClr val="tx1">
                  <a:lumMod val="75000"/>
                  <a:lumOff val="25000"/>
                </a:schemeClr>
              </a:solidFill>
            </a:endParaRPr>
          </a:p>
          <a:p>
            <a:pPr fontAlgn="auto">
              <a:spcAft>
                <a:spcPts val="0"/>
              </a:spcAft>
              <a:buFont typeface="Wingdings 3" charset="2"/>
              <a:buChar char=""/>
              <a:defRPr/>
            </a:pPr>
            <a:r>
              <a:rPr lang="el-GR" dirty="0" smtClean="0">
                <a:solidFill>
                  <a:schemeClr val="tx1">
                    <a:lumMod val="75000"/>
                    <a:lumOff val="25000"/>
                  </a:schemeClr>
                </a:solidFill>
              </a:rPr>
              <a:t>Σε </a:t>
            </a:r>
            <a:r>
              <a:rPr lang="el-GR" dirty="0">
                <a:solidFill>
                  <a:srgbClr val="00B0F0"/>
                </a:solidFill>
              </a:rPr>
              <a:t>πολύ προς πάρα πολύ μεγάλο βαθμό </a:t>
            </a:r>
            <a:r>
              <a:rPr lang="el-GR" dirty="0">
                <a:solidFill>
                  <a:schemeClr val="tx1">
                    <a:lumMod val="75000"/>
                    <a:lumOff val="25000"/>
                  </a:schemeClr>
                </a:solidFill>
              </a:rPr>
              <a:t>το προσφυγικό ζήτημα:</a:t>
            </a:r>
          </a:p>
          <a:p>
            <a:pPr fontAlgn="auto">
              <a:spcAft>
                <a:spcPts val="0"/>
              </a:spcAft>
              <a:buFont typeface="Wingdings" panose="05000000000000000000" pitchFamily="2" charset="2"/>
              <a:buChar char="q"/>
              <a:defRPr/>
            </a:pPr>
            <a:r>
              <a:rPr lang="el-GR" dirty="0">
                <a:solidFill>
                  <a:schemeClr val="tx1">
                    <a:lumMod val="75000"/>
                    <a:lumOff val="25000"/>
                  </a:schemeClr>
                </a:solidFill>
              </a:rPr>
              <a:t>Συμβάλλει στο να χαρακτηριστεί ο Πειραιάς ως μη καθαρή πόλη </a:t>
            </a:r>
          </a:p>
          <a:p>
            <a:pPr fontAlgn="auto">
              <a:spcAft>
                <a:spcPts val="0"/>
              </a:spcAft>
              <a:buFont typeface="Wingdings" panose="05000000000000000000" pitchFamily="2" charset="2"/>
              <a:buChar char="q"/>
              <a:defRPr/>
            </a:pPr>
            <a:r>
              <a:rPr lang="el-GR" dirty="0">
                <a:solidFill>
                  <a:schemeClr val="tx1">
                    <a:lumMod val="75000"/>
                    <a:lumOff val="25000"/>
                  </a:schemeClr>
                </a:solidFill>
              </a:rPr>
              <a:t>Καθιστά τα λιμάνια των γύρω χωρών περισσότερο ανταγωνιστικά </a:t>
            </a:r>
          </a:p>
          <a:p>
            <a:pPr fontAlgn="auto">
              <a:spcAft>
                <a:spcPts val="0"/>
              </a:spcAft>
              <a:buFont typeface="Wingdings" panose="05000000000000000000" pitchFamily="2" charset="2"/>
              <a:buChar char="q"/>
              <a:defRPr/>
            </a:pPr>
            <a:r>
              <a:rPr lang="el-GR" dirty="0">
                <a:solidFill>
                  <a:schemeClr val="tx1">
                    <a:lumMod val="75000"/>
                    <a:lumOff val="25000"/>
                  </a:schemeClr>
                </a:solidFill>
              </a:rPr>
              <a:t>Συμβάλλει στο να χαρακτηριστεί ο Πειραιάς ως μη ασφαλής πόλη </a:t>
            </a:r>
          </a:p>
          <a:p>
            <a:pPr fontAlgn="auto">
              <a:spcAft>
                <a:spcPts val="0"/>
              </a:spcAft>
              <a:buFont typeface="Wingdings" panose="05000000000000000000" pitchFamily="2" charset="2"/>
              <a:buChar char="q"/>
              <a:defRPr/>
            </a:pPr>
            <a:r>
              <a:rPr lang="el-GR" dirty="0">
                <a:solidFill>
                  <a:schemeClr val="tx1">
                    <a:lumMod val="75000"/>
                    <a:lumOff val="25000"/>
                  </a:schemeClr>
                </a:solidFill>
              </a:rPr>
              <a:t>Αυξάνει την πιθανότητα εγκληματικών πράξεων</a:t>
            </a:r>
          </a:p>
          <a:p>
            <a:pPr fontAlgn="auto">
              <a:spcAft>
                <a:spcPts val="0"/>
              </a:spcAft>
              <a:buFont typeface="Wingdings 3" charset="2"/>
              <a:buChar char=""/>
              <a:defRPr/>
            </a:pPr>
            <a:r>
              <a:rPr lang="el-GR" dirty="0" smtClean="0">
                <a:solidFill>
                  <a:schemeClr val="tx1">
                    <a:lumMod val="75000"/>
                    <a:lumOff val="25000"/>
                  </a:schemeClr>
                </a:solidFill>
              </a:rPr>
              <a:t>Επίσης</a:t>
            </a:r>
            <a:r>
              <a:rPr lang="el-GR" dirty="0">
                <a:solidFill>
                  <a:schemeClr val="tx1">
                    <a:lumMod val="75000"/>
                    <a:lumOff val="25000"/>
                  </a:schemeClr>
                </a:solidFill>
              </a:rPr>
              <a:t>, σε </a:t>
            </a:r>
            <a:r>
              <a:rPr lang="el-GR" dirty="0">
                <a:solidFill>
                  <a:srgbClr val="00B0F0"/>
                </a:solidFill>
              </a:rPr>
              <a:t>αρκετά προς πολύ μεγάλο βαθμό</a:t>
            </a:r>
            <a:r>
              <a:rPr lang="el-GR" dirty="0">
                <a:solidFill>
                  <a:schemeClr val="tx1">
                    <a:lumMod val="75000"/>
                    <a:lumOff val="25000"/>
                  </a:schemeClr>
                </a:solidFill>
              </a:rPr>
              <a:t>, το προσφυγικό ζήτημα:</a:t>
            </a:r>
          </a:p>
          <a:p>
            <a:pPr fontAlgn="auto">
              <a:spcAft>
                <a:spcPts val="0"/>
              </a:spcAft>
              <a:buFont typeface="Wingdings" panose="05000000000000000000" pitchFamily="2" charset="2"/>
              <a:buChar char="q"/>
              <a:defRPr/>
            </a:pPr>
            <a:r>
              <a:rPr lang="el-GR" dirty="0">
                <a:solidFill>
                  <a:schemeClr val="tx1">
                    <a:lumMod val="75000"/>
                    <a:lumOff val="25000"/>
                  </a:schemeClr>
                </a:solidFill>
              </a:rPr>
              <a:t>Αυξάνει το φόβο τρομοκρατικών επιθέσεων </a:t>
            </a:r>
          </a:p>
          <a:p>
            <a:pPr fontAlgn="auto">
              <a:spcAft>
                <a:spcPts val="0"/>
              </a:spcAft>
              <a:buFont typeface="Wingdings" panose="05000000000000000000" pitchFamily="2" charset="2"/>
              <a:buChar char="q"/>
              <a:defRPr/>
            </a:pPr>
            <a:r>
              <a:rPr lang="el-GR" dirty="0">
                <a:solidFill>
                  <a:schemeClr val="tx1">
                    <a:lumMod val="75000"/>
                    <a:lumOff val="25000"/>
                  </a:schemeClr>
                </a:solidFill>
              </a:rPr>
              <a:t>Συμβάλλει στο να αναδειχθεί ο Πειραιάς ως επιτυχημένο παράδειγμα πόλης-διαχειριστού της πολυπολιτισμικότητας </a:t>
            </a:r>
          </a:p>
          <a:p>
            <a:pPr fontAlgn="auto">
              <a:spcAft>
                <a:spcPts val="0"/>
              </a:spcAft>
              <a:buFont typeface="Wingdings" panose="05000000000000000000" pitchFamily="2" charset="2"/>
              <a:buChar char="q"/>
              <a:defRPr/>
            </a:pPr>
            <a:r>
              <a:rPr lang="el-GR" dirty="0">
                <a:solidFill>
                  <a:schemeClr val="tx1">
                    <a:lumMod val="75000"/>
                    <a:lumOff val="25000"/>
                  </a:schemeClr>
                </a:solidFill>
              </a:rPr>
              <a:t>Ο Πειραιάς μπορεί να αναδειχθεί ως πόλη-εκφραστής των ιδεωδών πάνω στα οποία ιδρύθηκε η Ευρώπη και τα οποία σήμερα η ίδια εγκαταλείπει </a:t>
            </a:r>
          </a:p>
          <a:p>
            <a:pPr fontAlgn="auto">
              <a:spcAft>
                <a:spcPts val="0"/>
              </a:spcAft>
              <a:buFont typeface="Wingdings" panose="05000000000000000000" pitchFamily="2" charset="2"/>
              <a:buChar char="q"/>
              <a:defRPr/>
            </a:pPr>
            <a:r>
              <a:rPr lang="el-GR" dirty="0">
                <a:solidFill>
                  <a:schemeClr val="tx1">
                    <a:lumMod val="75000"/>
                    <a:lumOff val="25000"/>
                  </a:schemeClr>
                </a:solidFill>
              </a:rPr>
              <a:t>Συμβάλλει στο να χαρακτηριστεί ο Ελληνικός λαός ως αλληλέγγυος </a:t>
            </a:r>
          </a:p>
          <a:p>
            <a:pPr fontAlgn="auto">
              <a:spcAft>
                <a:spcPts val="0"/>
              </a:spcAft>
              <a:buFont typeface="Wingdings" panose="05000000000000000000" pitchFamily="2" charset="2"/>
              <a:buChar char="q"/>
              <a:defRPr/>
            </a:pPr>
            <a:r>
              <a:rPr lang="el-GR" dirty="0">
                <a:solidFill>
                  <a:schemeClr val="tx1">
                    <a:lumMod val="75000"/>
                    <a:lumOff val="25000"/>
                  </a:schemeClr>
                </a:solidFill>
              </a:rPr>
              <a:t>Συμβάλλει στο να αναδειχθεί η Ελλάδα ως χώρα που σέβεται τα ανθρώπινα δικαιώματα και βοηθάει άτομα που έχουν ανάγκη </a:t>
            </a:r>
          </a:p>
          <a:p>
            <a:pPr fontAlgn="auto">
              <a:spcAft>
                <a:spcPts val="0"/>
              </a:spcAft>
              <a:buFont typeface="Wingdings" panose="05000000000000000000" pitchFamily="2" charset="2"/>
              <a:buChar char="q"/>
              <a:defRPr/>
            </a:pPr>
            <a:r>
              <a:rPr lang="el-GR" dirty="0">
                <a:solidFill>
                  <a:schemeClr val="tx1">
                    <a:lumMod val="75000"/>
                    <a:lumOff val="25000"/>
                  </a:schemeClr>
                </a:solidFill>
              </a:rPr>
              <a:t>Συμβάλλει στο να αναδειχθεί ο Πειραιάς ως πόλη-πρότυπο του ανθρωπισμού</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77863" y="180975"/>
            <a:ext cx="8596312" cy="2403730"/>
          </a:xfrm>
        </p:spPr>
        <p:style>
          <a:lnRef idx="2">
            <a:schemeClr val="accent5"/>
          </a:lnRef>
          <a:fillRef idx="1">
            <a:schemeClr val="lt1"/>
          </a:fillRef>
          <a:effectRef idx="0">
            <a:schemeClr val="accent5"/>
          </a:effectRef>
          <a:fontRef idx="minor">
            <a:schemeClr val="dk1"/>
          </a:fontRef>
        </p:style>
        <p:txBody>
          <a:bodyPr rtlCol="0">
            <a:normAutofit/>
          </a:bodyPr>
          <a:lstStyle/>
          <a:p>
            <a:pPr fontAlgn="auto">
              <a:spcAft>
                <a:spcPts val="0"/>
              </a:spcAft>
              <a:defRPr/>
            </a:pPr>
            <a:r>
              <a:rPr lang="el-GR" sz="3000" b="1" dirty="0"/>
              <a:t>Θετικές επιπτώσεις από τις τρομοκρατικές επιθέσεις και τις πολιτικές αναταραχές στην Τουρκία στην αύξηση της αναγνωρισιμότητας του Πειραιά ως προορισμό για τουρισμό κρουαζιέρας</a:t>
            </a:r>
          </a:p>
        </p:txBody>
      </p:sp>
      <p:graphicFrame>
        <p:nvGraphicFramePr>
          <p:cNvPr id="4" name="3 - Θέση περιεχομένου"/>
          <p:cNvGraphicFramePr>
            <a:graphicFrameLocks noGrp="1"/>
          </p:cNvGraphicFramePr>
          <p:nvPr>
            <p:ph idx="1"/>
          </p:nvPr>
        </p:nvGraphicFramePr>
        <p:xfrm>
          <a:off x="677863" y="2781300"/>
          <a:ext cx="8596312" cy="33107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99783" y="365760"/>
            <a:ext cx="8596312" cy="1840992"/>
          </a:xfrm>
        </p:spPr>
        <p:style>
          <a:lnRef idx="2">
            <a:schemeClr val="accent5"/>
          </a:lnRef>
          <a:fillRef idx="1">
            <a:schemeClr val="lt1"/>
          </a:fillRef>
          <a:effectRef idx="0">
            <a:schemeClr val="accent5"/>
          </a:effectRef>
          <a:fontRef idx="minor">
            <a:schemeClr val="dk1"/>
          </a:fontRef>
        </p:style>
        <p:txBody>
          <a:bodyPr rtlCol="0">
            <a:normAutofit/>
          </a:bodyPr>
          <a:lstStyle/>
          <a:p>
            <a:pPr fontAlgn="auto">
              <a:spcAft>
                <a:spcPts val="0"/>
              </a:spcAft>
              <a:defRPr/>
            </a:pPr>
            <a:r>
              <a:rPr lang="el-GR" sz="2800" b="1" dirty="0"/>
              <a:t>Θετικές επιπτώσεις από το εμπάργκο της Τουρκίας από την Ρωσία στην αύξηση του ελληνικού τουρισμού μέσω της κρουαζιέρας στο λιμάνι του Πειραιά</a:t>
            </a:r>
            <a:endParaRPr lang="el-GR" sz="2800" dirty="0"/>
          </a:p>
        </p:txBody>
      </p:sp>
      <p:graphicFrame>
        <p:nvGraphicFramePr>
          <p:cNvPr id="4" name="Θέση περιεχομένου 3"/>
          <p:cNvGraphicFramePr>
            <a:graphicFrameLocks noGrp="1"/>
          </p:cNvGraphicFramePr>
          <p:nvPr>
            <p:ph idx="1"/>
          </p:nvPr>
        </p:nvGraphicFramePr>
        <p:xfrm>
          <a:off x="677334" y="2950463"/>
          <a:ext cx="8596668" cy="30967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77863" y="390144"/>
            <a:ext cx="8596312" cy="1950720"/>
          </a:xfrm>
        </p:spPr>
        <p:style>
          <a:lnRef idx="2">
            <a:schemeClr val="accent5"/>
          </a:lnRef>
          <a:fillRef idx="1">
            <a:schemeClr val="lt1"/>
          </a:fillRef>
          <a:effectRef idx="0">
            <a:schemeClr val="accent5"/>
          </a:effectRef>
          <a:fontRef idx="minor">
            <a:schemeClr val="dk1"/>
          </a:fontRef>
        </p:style>
        <p:txBody>
          <a:bodyPr rtlCol="0">
            <a:normAutofit fontScale="90000"/>
          </a:bodyPr>
          <a:lstStyle/>
          <a:p>
            <a:pPr fontAlgn="auto">
              <a:spcAft>
                <a:spcPts val="0"/>
              </a:spcAft>
              <a:defRPr/>
            </a:pPr>
            <a:r>
              <a:rPr lang="el-GR" b="1" dirty="0"/>
              <a:t>Βαθμός στον οποίον θεωρούν οι ερωτηθέντες ότι ο Πειραιάς, συγκριτικά με άλλα λιμάνια της χώρας, χαρακτηρίζεται από </a:t>
            </a:r>
            <a:r>
              <a:rPr lang="en-US" b="1" dirty="0"/>
              <a:t>value for money</a:t>
            </a:r>
            <a:r>
              <a:rPr lang="el-GR" b="1" dirty="0"/>
              <a:t/>
            </a:r>
            <a:br>
              <a:rPr lang="el-GR" b="1" dirty="0"/>
            </a:br>
            <a:endParaRPr lang="el-GR" dirty="0"/>
          </a:p>
        </p:txBody>
      </p:sp>
      <p:graphicFrame>
        <p:nvGraphicFramePr>
          <p:cNvPr id="4" name="3 - Θέση περιεχομένου"/>
          <p:cNvGraphicFramePr>
            <a:graphicFrameLocks noGrp="1"/>
          </p:cNvGraphicFramePr>
          <p:nvPr>
            <p:ph idx="1"/>
          </p:nvPr>
        </p:nvGraphicFramePr>
        <p:xfrm>
          <a:off x="677863" y="2950464"/>
          <a:ext cx="8596312" cy="2182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77863" y="609600"/>
            <a:ext cx="8596312" cy="1194816"/>
          </a:xfrm>
        </p:spPr>
        <p:style>
          <a:lnRef idx="0">
            <a:schemeClr val="accent5"/>
          </a:lnRef>
          <a:fillRef idx="3">
            <a:schemeClr val="accent5"/>
          </a:fillRef>
          <a:effectRef idx="3">
            <a:schemeClr val="accent5"/>
          </a:effectRef>
          <a:fontRef idx="minor">
            <a:schemeClr val="lt1"/>
          </a:fontRef>
        </p:style>
        <p:txBody>
          <a:bodyPr>
            <a:noAutofit/>
          </a:bodyPr>
          <a:lstStyle/>
          <a:p>
            <a:r>
              <a:rPr lang="el-GR" sz="2600" dirty="0" smtClean="0"/>
              <a:t>Απόψεις ερωτηθέντων  για την ύπαρξη ή όχι  κάποιας στρατηγικής δημιουργίας μάρκας για την πόλη του Πειραιά (ανοικτού τύπου)</a:t>
            </a:r>
            <a:endParaRPr lang="en-US" sz="2600" dirty="0"/>
          </a:p>
        </p:txBody>
      </p:sp>
      <p:graphicFrame>
        <p:nvGraphicFramePr>
          <p:cNvPr id="4" name="3 - Θέση περιεχομένου"/>
          <p:cNvGraphicFramePr>
            <a:graphicFrameLocks noGrp="1"/>
          </p:cNvGraphicFramePr>
          <p:nvPr>
            <p:ph idx="1"/>
          </p:nvPr>
        </p:nvGraphicFramePr>
        <p:xfrm>
          <a:off x="677863" y="1877568"/>
          <a:ext cx="8596312" cy="41644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pPr lvl="0"/>
            <a:r>
              <a:rPr lang="el-GR" sz="2700" dirty="0" smtClean="0"/>
              <a:t>Απόψεις ερωτηθέντων για το αν οι ίδιοι ή η ένωση στην οποία ανήκουν έχει κάνει ενέργειες για τη δημιουργία μάρκας για την πόλη του Πειραιά;(ανοικτού τύπου)</a:t>
            </a:r>
            <a:r>
              <a:rPr lang="en-US" dirty="0" smtClean="0"/>
              <a:t/>
            </a:r>
            <a:br>
              <a:rPr lang="en-US" dirty="0" smtClean="0"/>
            </a:br>
            <a:endParaRPr lang="en-US" dirty="0"/>
          </a:p>
        </p:txBody>
      </p:sp>
      <p:graphicFrame>
        <p:nvGraphicFramePr>
          <p:cNvPr id="4" name="3 - Θέση περιεχομένου"/>
          <p:cNvGraphicFramePr>
            <a:graphicFrameLocks noGrp="1"/>
          </p:cNvGraphicFramePr>
          <p:nvPr>
            <p:ph idx="1"/>
          </p:nvPr>
        </p:nvGraphicFramePr>
        <p:xfrm>
          <a:off x="677863" y="1780032"/>
          <a:ext cx="8596312" cy="469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Τίτλος 1"/>
          <p:cNvSpPr>
            <a:spLocks noGrp="1"/>
          </p:cNvSpPr>
          <p:nvPr>
            <p:ph type="title"/>
          </p:nvPr>
        </p:nvSpPr>
        <p:spPr>
          <a:xfrm>
            <a:off x="677863" y="621792"/>
            <a:ext cx="8596312" cy="938784"/>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el-GR" sz="4000" b="1" dirty="0" smtClean="0"/>
              <a:t>Δημιουργία μάρκας</a:t>
            </a:r>
            <a:r>
              <a:rPr lang="el-GR" b="1" dirty="0" smtClean="0"/>
              <a:t/>
            </a:r>
            <a:br>
              <a:rPr lang="el-GR" b="1" dirty="0" smtClean="0"/>
            </a:br>
            <a:endParaRPr lang="el-GR" dirty="0" smtClean="0"/>
          </a:p>
        </p:txBody>
      </p:sp>
      <p:graphicFrame>
        <p:nvGraphicFramePr>
          <p:cNvPr id="4" name="Θέση περιεχομένου 3"/>
          <p:cNvGraphicFramePr>
            <a:graphicFrameLocks noGrp="1"/>
          </p:cNvGraphicFramePr>
          <p:nvPr>
            <p:ph idx="1"/>
          </p:nvPr>
        </p:nvGraphicFramePr>
        <p:xfrm>
          <a:off x="677334" y="1865377"/>
          <a:ext cx="8596668" cy="41759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Τίτλος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el-GR" b="1" dirty="0" smtClean="0"/>
              <a:t>Συμπεράσματα (1)</a:t>
            </a:r>
          </a:p>
        </p:txBody>
      </p:sp>
      <p:graphicFrame>
        <p:nvGraphicFramePr>
          <p:cNvPr id="5" name="Θέση περιεχομένου 4"/>
          <p:cNvGraphicFramePr>
            <a:graphicFrameLocks noGrp="1"/>
          </p:cNvGraphicFramePr>
          <p:nvPr>
            <p:ph idx="1"/>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Τίτλος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lstStyle/>
          <a:p>
            <a:r>
              <a:rPr lang="el-GR" b="1" dirty="0" smtClean="0"/>
              <a:t>Συμπεράσματα (2)</a:t>
            </a:r>
            <a:endParaRPr lang="el-GR" dirty="0" smtClean="0"/>
          </a:p>
        </p:txBody>
      </p:sp>
      <p:graphicFrame>
        <p:nvGraphicFramePr>
          <p:cNvPr id="5" name="Θέση περιεχομένου 4"/>
          <p:cNvGraphicFramePr>
            <a:graphicFrameLocks noGrp="1"/>
          </p:cNvGraphicFramePr>
          <p:nvPr>
            <p:ph idx="1"/>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Τίτλος 1"/>
          <p:cNvSpPr>
            <a:spLocks noGrp="1"/>
          </p:cNvSpPr>
          <p:nvPr>
            <p:ph type="title"/>
          </p:nvPr>
        </p:nvSpPr>
        <p:spPr>
          <a:xfrm>
            <a:off x="677863" y="609600"/>
            <a:ext cx="8596312" cy="1085088"/>
          </a:xfrm>
        </p:spPr>
        <p:txBody>
          <a:bodyPr/>
          <a:lstStyle/>
          <a:p>
            <a:r>
              <a:rPr lang="el-GR" b="1" smtClean="0"/>
              <a:t>Συμπεράσματα (</a:t>
            </a:r>
            <a:r>
              <a:rPr lang="en-US" b="1" smtClean="0"/>
              <a:t>3</a:t>
            </a:r>
            <a:r>
              <a:rPr lang="el-GR" b="1" smtClean="0"/>
              <a:t>)</a:t>
            </a:r>
            <a:endParaRPr lang="el-GR" smtClean="0"/>
          </a:p>
        </p:txBody>
      </p:sp>
      <p:graphicFrame>
        <p:nvGraphicFramePr>
          <p:cNvPr id="4" name="Θέση περιεχομένου 3"/>
          <p:cNvGraphicFramePr>
            <a:graphicFrameLocks noGrp="1"/>
          </p:cNvGraphicFramePr>
          <p:nvPr>
            <p:ph idx="1"/>
          </p:nvPr>
        </p:nvGraphicFramePr>
        <p:xfrm>
          <a:off x="677862" y="2160588"/>
          <a:ext cx="10701337" cy="39499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Τίτλος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el-GR" dirty="0" smtClean="0"/>
              <a:t>Προβλήματα και προτάσεις</a:t>
            </a:r>
          </a:p>
        </p:txBody>
      </p:sp>
      <p:graphicFrame>
        <p:nvGraphicFramePr>
          <p:cNvPr id="4" name="Θέση περιεχομένου 3"/>
          <p:cNvGraphicFramePr>
            <a:graphicFrameLocks noGrp="1"/>
          </p:cNvGraphicFramePr>
          <p:nvPr>
            <p:ph idx="1"/>
          </p:nvPr>
        </p:nvGraphicFramePr>
        <p:xfrm>
          <a:off x="0" y="1378857"/>
          <a:ext cx="11625943" cy="54791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Τίτλος 1"/>
          <p:cNvSpPr>
            <a:spLocks noGrp="1"/>
          </p:cNvSpPr>
          <p:nvPr>
            <p:ph type="title"/>
          </p:nvPr>
        </p:nvSpPr>
        <p:spPr>
          <a:xfrm>
            <a:off x="677863" y="609600"/>
            <a:ext cx="8596312" cy="877824"/>
          </a:xfrm>
        </p:spPr>
        <p:style>
          <a:lnRef idx="1">
            <a:schemeClr val="accent5"/>
          </a:lnRef>
          <a:fillRef idx="2">
            <a:schemeClr val="accent5"/>
          </a:fillRef>
          <a:effectRef idx="1">
            <a:schemeClr val="accent5"/>
          </a:effectRef>
          <a:fontRef idx="minor">
            <a:schemeClr val="dk1"/>
          </a:fontRef>
        </p:style>
        <p:txBody>
          <a:bodyPr/>
          <a:lstStyle/>
          <a:p>
            <a:r>
              <a:rPr lang="el-GR" dirty="0" smtClean="0"/>
              <a:t>Προτάσεις </a:t>
            </a:r>
          </a:p>
        </p:txBody>
      </p:sp>
      <p:graphicFrame>
        <p:nvGraphicFramePr>
          <p:cNvPr id="4" name="3 - Θέση περιεχομένου"/>
          <p:cNvGraphicFramePr>
            <a:graphicFrameLocks noGrp="1"/>
          </p:cNvGraphicFramePr>
          <p:nvPr>
            <p:ph idx="1"/>
          </p:nvPr>
        </p:nvGraphicFramePr>
        <p:xfrm>
          <a:off x="677863" y="1548384"/>
          <a:ext cx="8596312" cy="4706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Τίτλος 1"/>
          <p:cNvSpPr>
            <a:spLocks noGrp="1"/>
          </p:cNvSpPr>
          <p:nvPr>
            <p:ph type="title"/>
          </p:nvPr>
        </p:nvSpPr>
        <p:spPr>
          <a:xfrm>
            <a:off x="677863" y="597408"/>
            <a:ext cx="8596312" cy="1320800"/>
          </a:xfrm>
        </p:spPr>
        <p:style>
          <a:lnRef idx="1">
            <a:schemeClr val="accent5"/>
          </a:lnRef>
          <a:fillRef idx="2">
            <a:schemeClr val="accent5"/>
          </a:fillRef>
          <a:effectRef idx="1">
            <a:schemeClr val="accent5"/>
          </a:effectRef>
          <a:fontRef idx="minor">
            <a:schemeClr val="dk1"/>
          </a:fontRef>
        </p:style>
        <p:txBody>
          <a:bodyPr/>
          <a:lstStyle/>
          <a:p>
            <a:r>
              <a:rPr lang="el-GR" b="1" smtClean="0"/>
              <a:t>Προτάσεις για μελλοντική έρευνα</a:t>
            </a:r>
            <a:br>
              <a:rPr lang="el-GR" b="1" smtClean="0"/>
            </a:br>
            <a:endParaRPr lang="el-GR" smtClean="0"/>
          </a:p>
        </p:txBody>
      </p:sp>
      <p:graphicFrame>
        <p:nvGraphicFramePr>
          <p:cNvPr id="4" name="3 - Θέση περιεχομένου"/>
          <p:cNvGraphicFramePr>
            <a:graphicFrameLocks noGrp="1"/>
          </p:cNvGraphicFramePr>
          <p:nvPr>
            <p:ph idx="1"/>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Τίτλος 1"/>
          <p:cNvSpPr>
            <a:spLocks noGrp="1"/>
          </p:cNvSpPr>
          <p:nvPr>
            <p:ph type="title"/>
          </p:nvPr>
        </p:nvSpPr>
        <p:spPr>
          <a:xfrm>
            <a:off x="677863" y="609600"/>
            <a:ext cx="8596312" cy="1320800"/>
          </a:xfrm>
        </p:spPr>
        <p:txBody>
          <a:bodyPr/>
          <a:lstStyle/>
          <a:p>
            <a:r>
              <a:rPr lang="el-GR" b="1" dirty="0" smtClean="0"/>
              <a:t>Ευχαριστώ για την προσοχή σας!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77863" y="609600"/>
            <a:ext cx="8596312" cy="987552"/>
          </a:xfrm>
        </p:spPr>
        <p:style>
          <a:lnRef idx="1">
            <a:schemeClr val="accent5"/>
          </a:lnRef>
          <a:fillRef idx="2">
            <a:schemeClr val="accent5"/>
          </a:fillRef>
          <a:effectRef idx="1">
            <a:schemeClr val="accent5"/>
          </a:effectRef>
          <a:fontRef idx="minor">
            <a:schemeClr val="dk1"/>
          </a:fontRef>
        </p:style>
        <p:txBody>
          <a:bodyPr>
            <a:normAutofit/>
          </a:bodyPr>
          <a:lstStyle/>
          <a:p>
            <a:r>
              <a:rPr lang="el-GR" b="1" dirty="0" smtClean="0"/>
              <a:t>Δημιουργία μάρκας (2)</a:t>
            </a:r>
            <a:endParaRPr lang="en-US" dirty="0"/>
          </a:p>
        </p:txBody>
      </p:sp>
      <p:sp>
        <p:nvSpPr>
          <p:cNvPr id="3" name="2 - Θέση περιεχομένου"/>
          <p:cNvSpPr>
            <a:spLocks noGrp="1"/>
          </p:cNvSpPr>
          <p:nvPr>
            <p:ph idx="1"/>
          </p:nvPr>
        </p:nvSpPr>
        <p:spPr>
          <a:xfrm>
            <a:off x="677863" y="1548384"/>
            <a:ext cx="8596312" cy="4493641"/>
          </a:xfrm>
        </p:spPr>
        <p:txBody>
          <a:bodyPr/>
          <a:lstStyle/>
          <a:p>
            <a:r>
              <a:rPr lang="el-GR" sz="2000" dirty="0" smtClean="0">
                <a:solidFill>
                  <a:schemeClr val="accent1"/>
                </a:solidFill>
              </a:rPr>
              <a:t>Σχήμα 1. </a:t>
            </a:r>
            <a:r>
              <a:rPr lang="el-GR" sz="2000" b="1" dirty="0" smtClean="0">
                <a:solidFill>
                  <a:schemeClr val="accent1"/>
                </a:solidFill>
              </a:rPr>
              <a:t>Τα στοιχεία από τα οποία απαρτίζεται η δημιουργία μάρκας ,</a:t>
            </a:r>
            <a:r>
              <a:rPr lang="en-US" sz="2000" b="1" dirty="0" smtClean="0">
                <a:solidFill>
                  <a:schemeClr val="accent1"/>
                </a:solidFill>
              </a:rPr>
              <a:t> </a:t>
            </a:r>
            <a:r>
              <a:rPr lang="en-US" sz="1400" dirty="0" smtClean="0">
                <a:solidFill>
                  <a:schemeClr val="accent1"/>
                </a:solidFill>
              </a:rPr>
              <a:t>(</a:t>
            </a:r>
            <a:r>
              <a:rPr lang="el-GR" sz="1400" dirty="0" smtClean="0">
                <a:solidFill>
                  <a:schemeClr val="accent1"/>
                </a:solidFill>
              </a:rPr>
              <a:t>Πηγή: </a:t>
            </a:r>
            <a:r>
              <a:rPr lang="en-US" sz="1400" dirty="0" smtClean="0">
                <a:solidFill>
                  <a:schemeClr val="accent1"/>
                </a:solidFill>
              </a:rPr>
              <a:t>Meenagham,1995)</a:t>
            </a:r>
            <a:endParaRPr lang="en-US" sz="1400" dirty="0">
              <a:solidFill>
                <a:schemeClr val="accent1"/>
              </a:solidFill>
            </a:endParaRPr>
          </a:p>
        </p:txBody>
      </p:sp>
      <p:pic>
        <p:nvPicPr>
          <p:cNvPr id="4" name="Picture 7"/>
          <p:cNvPicPr/>
          <p:nvPr/>
        </p:nvPicPr>
        <p:blipFill>
          <a:blip r:embed="rId2">
            <a:duotone>
              <a:prstClr val="black"/>
              <a:schemeClr val="accent5">
                <a:lumMod val="20000"/>
                <a:lumOff val="80000"/>
                <a:tint val="45000"/>
                <a:satMod val="400000"/>
              </a:schemeClr>
            </a:duotone>
          </a:blip>
          <a:srcRect l="44023" t="18501" r="10532" b="23228"/>
          <a:stretch>
            <a:fillRect/>
          </a:stretch>
        </p:blipFill>
        <p:spPr bwMode="auto">
          <a:xfrm>
            <a:off x="1584960" y="2340864"/>
            <a:ext cx="7242047" cy="3450336"/>
          </a:xfrm>
          <a:prstGeom prst="rect">
            <a:avLst/>
          </a:prstGeom>
          <a:noFill/>
          <a:ln w="9525" cmpd="sng">
            <a:solidFill>
              <a:srgbClr val="4F81BD"/>
            </a:solid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Τίτλος 1"/>
          <p:cNvSpPr>
            <a:spLocks noGrp="1"/>
          </p:cNvSpPr>
          <p:nvPr>
            <p:ph type="title"/>
          </p:nvPr>
        </p:nvSpPr>
        <p:spPr>
          <a:xfrm>
            <a:off x="677863" y="609600"/>
            <a:ext cx="8596312" cy="1011936"/>
          </a:xfrm>
        </p:spPr>
        <p:style>
          <a:lnRef idx="1">
            <a:schemeClr val="accent5"/>
          </a:lnRef>
          <a:fillRef idx="3">
            <a:schemeClr val="accent5"/>
          </a:fillRef>
          <a:effectRef idx="2">
            <a:schemeClr val="accent5"/>
          </a:effectRef>
          <a:fontRef idx="minor">
            <a:schemeClr val="lt1"/>
          </a:fontRef>
        </p:style>
        <p:txBody>
          <a:bodyPr/>
          <a:lstStyle/>
          <a:p>
            <a:r>
              <a:rPr lang="el-GR" b="1" dirty="0" smtClean="0"/>
              <a:t>Το </a:t>
            </a:r>
            <a:r>
              <a:rPr lang="en-US" b="1" dirty="0" smtClean="0"/>
              <a:t>branding </a:t>
            </a:r>
            <a:r>
              <a:rPr lang="el-GR" b="1" dirty="0" smtClean="0"/>
              <a:t>πόλεων</a:t>
            </a:r>
          </a:p>
        </p:txBody>
      </p:sp>
      <p:sp>
        <p:nvSpPr>
          <p:cNvPr id="21506" name="Θέση περιεχομένου 2"/>
          <p:cNvSpPr>
            <a:spLocks noGrp="1"/>
          </p:cNvSpPr>
          <p:nvPr>
            <p:ph idx="1"/>
          </p:nvPr>
        </p:nvSpPr>
        <p:spPr>
          <a:xfrm>
            <a:off x="677863" y="2023872"/>
            <a:ext cx="8596312" cy="4018153"/>
          </a:xfrm>
        </p:spPr>
        <p:style>
          <a:lnRef idx="2">
            <a:schemeClr val="accent3"/>
          </a:lnRef>
          <a:fillRef idx="1">
            <a:schemeClr val="lt1"/>
          </a:fillRef>
          <a:effectRef idx="0">
            <a:schemeClr val="accent3"/>
          </a:effectRef>
          <a:fontRef idx="minor">
            <a:schemeClr val="dk1"/>
          </a:fontRef>
        </p:style>
        <p:txBody>
          <a:bodyPr/>
          <a:lstStyle/>
          <a:p>
            <a:r>
              <a:rPr lang="el-GR" dirty="0" smtClean="0"/>
              <a:t>Το </a:t>
            </a:r>
            <a:r>
              <a:rPr lang="el-GR" dirty="0" err="1" smtClean="0"/>
              <a:t>branding</a:t>
            </a:r>
            <a:r>
              <a:rPr lang="el-GR" dirty="0" smtClean="0"/>
              <a:t> της πόλης αναφέρεται στην εφαρμογή των τεχνικών επωνυμίας  σε γεωγραφικές περιοχές  με την ευρύτερη έννοια της λέξης</a:t>
            </a:r>
            <a:r>
              <a:rPr lang="en-US" dirty="0" smtClean="0"/>
              <a:t> </a:t>
            </a:r>
            <a:r>
              <a:rPr lang="el-GR" dirty="0" smtClean="0"/>
              <a:t>(</a:t>
            </a:r>
            <a:r>
              <a:rPr lang="el-GR" sz="1600" dirty="0" err="1" smtClean="0"/>
              <a:t>Bıçakçı</a:t>
            </a:r>
            <a:r>
              <a:rPr lang="el-GR" sz="1600" dirty="0" smtClean="0"/>
              <a:t>, 2012). </a:t>
            </a:r>
          </a:p>
          <a:p>
            <a:r>
              <a:rPr lang="el-GR" dirty="0" smtClean="0"/>
              <a:t>Αποτελεί μια νέα μορφή η οποία έχει προσελκύσει την προσοχή  όχι μόνο των επαγγελματιών  που ασχολούνται με την επικοινωνία, το μάρκετινγκ και τα ζητήματα της πόλης </a:t>
            </a:r>
            <a:r>
              <a:rPr lang="el-GR" sz="1600" dirty="0" smtClean="0"/>
              <a:t>(</a:t>
            </a:r>
            <a:r>
              <a:rPr lang="el-GR" sz="1600" dirty="0" err="1" smtClean="0"/>
              <a:t>Bıçakçı</a:t>
            </a:r>
            <a:r>
              <a:rPr lang="el-GR" sz="1600" dirty="0" smtClean="0"/>
              <a:t>, 2012).</a:t>
            </a:r>
          </a:p>
          <a:p>
            <a:r>
              <a:rPr lang="el-GR" dirty="0" smtClean="0"/>
              <a:t>Το </a:t>
            </a:r>
            <a:r>
              <a:rPr lang="el-GR" dirty="0" err="1" smtClean="0"/>
              <a:t>branding</a:t>
            </a:r>
            <a:r>
              <a:rPr lang="el-GR" dirty="0" smtClean="0"/>
              <a:t> της πόλης διαδραματίζει σημαντικό ρόλο στην προβολή και προώθηση των πόλεων, καθώς η ταυτότητα μιας πόλης δημιουργείται επί μακρό χρονικό διάστημα</a:t>
            </a:r>
            <a:r>
              <a:rPr lang="en-US" dirty="0" smtClean="0"/>
              <a:t> </a:t>
            </a:r>
            <a:r>
              <a:rPr lang="en-US" sz="1600" dirty="0" smtClean="0"/>
              <a:t>(</a:t>
            </a:r>
            <a:r>
              <a:rPr lang="el-GR" sz="1600" dirty="0" err="1" smtClean="0"/>
              <a:t>Cvijic</a:t>
            </a:r>
            <a:r>
              <a:rPr lang="el-GR" sz="1600" dirty="0" smtClean="0"/>
              <a:t> και </a:t>
            </a:r>
            <a:r>
              <a:rPr lang="el-GR" sz="1600" dirty="0" err="1" smtClean="0"/>
              <a:t>Guzijan</a:t>
            </a:r>
            <a:r>
              <a:rPr lang="el-GR" sz="1600" dirty="0" smtClean="0"/>
              <a:t> </a:t>
            </a:r>
            <a:r>
              <a:rPr lang="en-US" sz="1600" dirty="0" smtClean="0"/>
              <a:t>,</a:t>
            </a:r>
            <a:r>
              <a:rPr lang="el-GR" sz="1600" dirty="0" smtClean="0"/>
              <a:t>2013</a:t>
            </a:r>
            <a:r>
              <a:rPr lang="el-GR" dirty="0" smtClean="0"/>
              <a:t>).</a:t>
            </a:r>
          </a:p>
          <a:p>
            <a:r>
              <a:rPr lang="el-GR" dirty="0" smtClean="0"/>
              <a:t>Ο τελικός στόχος δεν είναι άλλος από την αύξηση της ελκυστικότητας των πόλεων στις διάφορες ομάδες-στόχους, ξεκινώντας από τους τωρινούς και μελλοντικούς τους κατοίκους, συνεχίζοντας με τους τουρίστες και τελειώνοντας με πιθανούς επενδυτές</a:t>
            </a:r>
            <a:r>
              <a:rPr lang="en-US" dirty="0" smtClean="0"/>
              <a:t> (</a:t>
            </a:r>
            <a:r>
              <a:rPr lang="el-GR" sz="1600" dirty="0" err="1" smtClean="0"/>
              <a:t>Alexa</a:t>
            </a:r>
            <a:r>
              <a:rPr lang="el-GR" sz="1600" dirty="0" smtClean="0"/>
              <a:t> </a:t>
            </a:r>
            <a:r>
              <a:rPr lang="en-US" sz="1600" dirty="0" smtClean="0"/>
              <a:t>,</a:t>
            </a:r>
            <a:r>
              <a:rPr lang="el-GR" sz="1600" dirty="0" smtClean="0"/>
              <a:t>2010</a:t>
            </a:r>
            <a:r>
              <a:rPr lang="el-GR" dirty="0" smtClean="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Τίτλος 1"/>
          <p:cNvSpPr>
            <a:spLocks noGrp="1"/>
          </p:cNvSpPr>
          <p:nvPr>
            <p:ph type="title"/>
          </p:nvPr>
        </p:nvSpPr>
        <p:spPr>
          <a:xfrm>
            <a:off x="677863" y="609600"/>
            <a:ext cx="8596312" cy="1146048"/>
          </a:xfrm>
        </p:spPr>
        <p:style>
          <a:lnRef idx="0">
            <a:schemeClr val="accent5"/>
          </a:lnRef>
          <a:fillRef idx="3">
            <a:schemeClr val="accent5"/>
          </a:fillRef>
          <a:effectRef idx="3">
            <a:schemeClr val="accent5"/>
          </a:effectRef>
          <a:fontRef idx="minor">
            <a:schemeClr val="lt1"/>
          </a:fontRef>
        </p:style>
        <p:txBody>
          <a:bodyPr/>
          <a:lstStyle/>
          <a:p>
            <a:r>
              <a:rPr lang="el-GR" b="1" dirty="0" smtClean="0"/>
              <a:t>Το τουριστικό προϊόν της κρουαζιέρας </a:t>
            </a:r>
          </a:p>
        </p:txBody>
      </p:sp>
      <p:graphicFrame>
        <p:nvGraphicFramePr>
          <p:cNvPr id="4" name="Θέση περιεχομένου 3"/>
          <p:cNvGraphicFramePr>
            <a:graphicFrameLocks noGrp="1"/>
          </p:cNvGraphicFramePr>
          <p:nvPr>
            <p:ph idx="1"/>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Τίτλος 1"/>
          <p:cNvSpPr>
            <a:spLocks noGrp="1"/>
          </p:cNvSpPr>
          <p:nvPr>
            <p:ph type="title"/>
          </p:nvPr>
        </p:nvSpPr>
        <p:spPr>
          <a:xfrm>
            <a:off x="677863" y="415925"/>
            <a:ext cx="8596312" cy="1181227"/>
          </a:xfrm>
        </p:spPr>
        <p:style>
          <a:lnRef idx="0">
            <a:schemeClr val="accent5"/>
          </a:lnRef>
          <a:fillRef idx="3">
            <a:schemeClr val="accent5"/>
          </a:fillRef>
          <a:effectRef idx="3">
            <a:schemeClr val="accent5"/>
          </a:effectRef>
          <a:fontRef idx="minor">
            <a:schemeClr val="lt1"/>
          </a:fontRef>
        </p:style>
        <p:txBody>
          <a:bodyPr/>
          <a:lstStyle/>
          <a:p>
            <a:r>
              <a:rPr lang="el-GR" b="1" dirty="0" smtClean="0"/>
              <a:t>Κορυφαίοι λιμένες κρουαζιέρας της Μεσογείου (σε χιλιάδες επιβάτες)</a:t>
            </a:r>
            <a:endParaRPr lang="el-GR" dirty="0" smtClean="0"/>
          </a:p>
        </p:txBody>
      </p:sp>
      <p:graphicFrame>
        <p:nvGraphicFramePr>
          <p:cNvPr id="3" name="Πίνακας 2"/>
          <p:cNvGraphicFramePr>
            <a:graphicFrameLocks noGrp="1"/>
          </p:cNvGraphicFramePr>
          <p:nvPr/>
        </p:nvGraphicFramePr>
        <p:xfrm>
          <a:off x="1402080" y="2181225"/>
          <a:ext cx="6751276" cy="4169402"/>
        </p:xfrm>
        <a:graphic>
          <a:graphicData uri="http://schemas.openxmlformats.org/drawingml/2006/table">
            <a:tbl>
              <a:tblPr firstRow="1" firstCol="1" bandRow="1" bandCol="1">
                <a:tableStyleId>{5C22544A-7EE6-4342-B048-85BDC9FD1C3A}</a:tableStyleId>
              </a:tblPr>
              <a:tblGrid>
                <a:gridCol w="3174285">
                  <a:extLst>
                    <a:ext uri="{9D8B030D-6E8A-4147-A177-3AD203B41FA5}"/>
                  </a:extLst>
                </a:gridCol>
                <a:gridCol w="919308">
                  <a:extLst>
                    <a:ext uri="{9D8B030D-6E8A-4147-A177-3AD203B41FA5}"/>
                  </a:extLst>
                </a:gridCol>
                <a:gridCol w="959243">
                  <a:extLst>
                    <a:ext uri="{9D8B030D-6E8A-4147-A177-3AD203B41FA5}"/>
                  </a:extLst>
                </a:gridCol>
                <a:gridCol w="865520">
                  <a:extLst>
                    <a:ext uri="{9D8B030D-6E8A-4147-A177-3AD203B41FA5}"/>
                  </a:extLst>
                </a:gridCol>
                <a:gridCol w="832920">
                  <a:extLst>
                    <a:ext uri="{9D8B030D-6E8A-4147-A177-3AD203B41FA5}"/>
                  </a:extLst>
                </a:gridCol>
              </a:tblGrid>
              <a:tr h="1240252">
                <a:tc>
                  <a:txBody>
                    <a:bodyPr/>
                    <a:lstStyle/>
                    <a:p>
                      <a:pPr algn="just">
                        <a:lnSpc>
                          <a:spcPct val="150000"/>
                        </a:lnSpc>
                        <a:spcAft>
                          <a:spcPts val="0"/>
                        </a:spcAft>
                      </a:pPr>
                      <a:r>
                        <a:rPr lang="el-GR" sz="1200" dirty="0">
                          <a:effectLst/>
                        </a:rPr>
                        <a:t> </a:t>
                      </a:r>
                      <a:endParaRPr lang="el-GR" sz="12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Aft>
                          <a:spcPts val="0"/>
                        </a:spcAft>
                      </a:pPr>
                      <a:r>
                        <a:rPr lang="el-GR" sz="1200" dirty="0">
                          <a:effectLst/>
                        </a:rPr>
                        <a:t>Επιβίβαση επιβατών</a:t>
                      </a:r>
                      <a:endParaRPr lang="el-GR" sz="12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Αποβίβαση επιβατών</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Ως λιμένας διέλευσης</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Σύνολο</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r h="292915">
                <a:tc>
                  <a:txBody>
                    <a:bodyPr/>
                    <a:lstStyle/>
                    <a:p>
                      <a:pPr>
                        <a:lnSpc>
                          <a:spcPct val="150000"/>
                        </a:lnSpc>
                        <a:spcAft>
                          <a:spcPts val="0"/>
                        </a:spcAft>
                      </a:pPr>
                      <a:r>
                        <a:rPr lang="el-GR" sz="1200" dirty="0">
                          <a:effectLst/>
                        </a:rPr>
                        <a:t>Βαρκελώνη</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615</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607</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1,142</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2,364</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extLst>
              </a:tr>
              <a:tr h="292915">
                <a:tc>
                  <a:txBody>
                    <a:bodyPr/>
                    <a:lstStyle/>
                    <a:p>
                      <a:pPr>
                        <a:lnSpc>
                          <a:spcPct val="150000"/>
                        </a:lnSpc>
                        <a:spcAft>
                          <a:spcPts val="0"/>
                        </a:spcAft>
                      </a:pPr>
                      <a:r>
                        <a:rPr lang="el-GR" sz="1200" dirty="0" err="1">
                          <a:effectLst/>
                        </a:rPr>
                        <a:t>Σιβιταβέκια</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366</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365</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1,409</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2,140</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extLst>
              </a:tr>
              <a:tr h="292915">
                <a:tc>
                  <a:txBody>
                    <a:bodyPr/>
                    <a:lstStyle/>
                    <a:p>
                      <a:pPr>
                        <a:lnSpc>
                          <a:spcPct val="150000"/>
                        </a:lnSpc>
                        <a:spcAft>
                          <a:spcPts val="0"/>
                        </a:spcAft>
                      </a:pPr>
                      <a:r>
                        <a:rPr lang="el-GR" sz="1200" dirty="0">
                          <a:effectLst/>
                        </a:rPr>
                        <a:t>Βενετία </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755</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754</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225</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1,734</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extLst>
              </a:tr>
              <a:tr h="292915">
                <a:tc>
                  <a:txBody>
                    <a:bodyPr/>
                    <a:lstStyle/>
                    <a:p>
                      <a:pPr>
                        <a:lnSpc>
                          <a:spcPct val="150000"/>
                        </a:lnSpc>
                        <a:spcAft>
                          <a:spcPts val="0"/>
                        </a:spcAft>
                      </a:pPr>
                      <a:r>
                        <a:rPr lang="el-GR" sz="1200" dirty="0">
                          <a:effectLst/>
                        </a:rPr>
                        <a:t>Πειραιάς </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128</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128</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799</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1,055</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extLst>
              </a:tr>
              <a:tr h="292915">
                <a:tc>
                  <a:txBody>
                    <a:bodyPr/>
                    <a:lstStyle/>
                    <a:p>
                      <a:pPr>
                        <a:lnSpc>
                          <a:spcPct val="150000"/>
                        </a:lnSpc>
                        <a:spcAft>
                          <a:spcPts val="0"/>
                        </a:spcAft>
                      </a:pPr>
                      <a:r>
                        <a:rPr lang="el-GR" sz="1200" dirty="0">
                          <a:effectLst/>
                        </a:rPr>
                        <a:t>Πάλμα Μαγιόρκα </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303</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303</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730</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1,336</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extLst>
              </a:tr>
              <a:tr h="292915">
                <a:tc>
                  <a:txBody>
                    <a:bodyPr/>
                    <a:lstStyle/>
                    <a:p>
                      <a:pPr>
                        <a:lnSpc>
                          <a:spcPct val="150000"/>
                        </a:lnSpc>
                        <a:spcAft>
                          <a:spcPts val="0"/>
                        </a:spcAft>
                      </a:pPr>
                      <a:r>
                        <a:rPr lang="el-GR" sz="1200" dirty="0">
                          <a:effectLst/>
                        </a:rPr>
                        <a:t>Μασσαλία </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253</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253</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805</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1,311</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extLst>
              </a:tr>
              <a:tr h="292915">
                <a:tc>
                  <a:txBody>
                    <a:bodyPr/>
                    <a:lstStyle/>
                    <a:p>
                      <a:pPr>
                        <a:lnSpc>
                          <a:spcPct val="150000"/>
                        </a:lnSpc>
                        <a:spcAft>
                          <a:spcPts val="0"/>
                        </a:spcAft>
                      </a:pPr>
                      <a:r>
                        <a:rPr lang="el-GR" sz="1200" dirty="0">
                          <a:effectLst/>
                        </a:rPr>
                        <a:t>Νάπολη </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50</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50</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1,014</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1,114</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extLst>
              </a:tr>
              <a:tr h="292915">
                <a:tc>
                  <a:txBody>
                    <a:bodyPr/>
                    <a:lstStyle/>
                    <a:p>
                      <a:pPr>
                        <a:lnSpc>
                          <a:spcPct val="150000"/>
                        </a:lnSpc>
                        <a:spcAft>
                          <a:spcPts val="0"/>
                        </a:spcAft>
                      </a:pPr>
                      <a:r>
                        <a:rPr lang="el-GR" sz="1200" dirty="0">
                          <a:effectLst/>
                        </a:rPr>
                        <a:t>Ντουμπρόβνικ </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7</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8</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791</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807</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extLst>
              </a:tr>
              <a:tr h="292915">
                <a:tc>
                  <a:txBody>
                    <a:bodyPr/>
                    <a:lstStyle/>
                    <a:p>
                      <a:pPr>
                        <a:lnSpc>
                          <a:spcPct val="150000"/>
                        </a:lnSpc>
                        <a:spcAft>
                          <a:spcPts val="0"/>
                        </a:spcAft>
                      </a:pPr>
                      <a:r>
                        <a:rPr lang="el-GR" sz="1200" dirty="0">
                          <a:effectLst/>
                        </a:rPr>
                        <a:t>Γένοβα </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dirty="0">
                          <a:effectLst/>
                        </a:rPr>
                        <a:t>286</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286</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253</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824</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extLst>
              </a:tr>
              <a:tr h="292915">
                <a:tc>
                  <a:txBody>
                    <a:bodyPr/>
                    <a:lstStyle/>
                    <a:p>
                      <a:pPr>
                        <a:lnSpc>
                          <a:spcPct val="150000"/>
                        </a:lnSpc>
                        <a:spcAft>
                          <a:spcPts val="0"/>
                        </a:spcAft>
                      </a:pPr>
                      <a:r>
                        <a:rPr lang="el-GR" sz="1200" dirty="0">
                          <a:effectLst/>
                        </a:rPr>
                        <a:t>Σαβόνα</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334</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dirty="0">
                          <a:effectLst/>
                        </a:rPr>
                        <a:t>334</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a:effectLst/>
                        </a:rPr>
                        <a:t>350</a:t>
                      </a:r>
                      <a:endParaRPr lang="el-G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pPr>
                      <a:r>
                        <a:rPr lang="el-GR" sz="1200" dirty="0">
                          <a:effectLst/>
                        </a:rPr>
                        <a:t>1,019</a:t>
                      </a:r>
                      <a:endParaRPr lang="el-G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extLst>
              </a:tr>
            </a:tbl>
          </a:graphicData>
        </a:graphic>
      </p:graphicFrame>
      <p:sp>
        <p:nvSpPr>
          <p:cNvPr id="5" name="4 - Ορθογώνιο"/>
          <p:cNvSpPr/>
          <p:nvPr/>
        </p:nvSpPr>
        <p:spPr>
          <a:xfrm>
            <a:off x="1426464" y="6376417"/>
            <a:ext cx="6949440" cy="276999"/>
          </a:xfrm>
          <a:prstGeom prst="rect">
            <a:avLst/>
          </a:prstGeom>
        </p:spPr>
        <p:txBody>
          <a:bodyPr wrap="square">
            <a:spAutoFit/>
          </a:bodyPr>
          <a:lstStyle/>
          <a:p>
            <a:r>
              <a:rPr lang="en-US" sz="1200" dirty="0" smtClean="0"/>
              <a:t>Cruise Lines International Association, 2014</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Τίτλος 1"/>
          <p:cNvSpPr>
            <a:spLocks noGrp="1"/>
          </p:cNvSpPr>
          <p:nvPr>
            <p:ph type="title"/>
          </p:nvPr>
        </p:nvSpPr>
        <p:spPr>
          <a:xfrm>
            <a:off x="622300" y="349250"/>
            <a:ext cx="8596313" cy="1320800"/>
          </a:xfrm>
        </p:spPr>
        <p:style>
          <a:lnRef idx="1">
            <a:schemeClr val="accent5"/>
          </a:lnRef>
          <a:fillRef idx="3">
            <a:schemeClr val="accent5"/>
          </a:fillRef>
          <a:effectRef idx="2">
            <a:schemeClr val="accent5"/>
          </a:effectRef>
          <a:fontRef idx="minor">
            <a:schemeClr val="lt1"/>
          </a:fontRef>
        </p:style>
        <p:txBody>
          <a:bodyPr/>
          <a:lstStyle/>
          <a:p>
            <a:r>
              <a:rPr lang="el-GR" b="1" dirty="0" smtClean="0"/>
              <a:t>Το </a:t>
            </a:r>
            <a:r>
              <a:rPr lang="en-US" b="1" dirty="0" smtClean="0"/>
              <a:t>branding</a:t>
            </a:r>
            <a:r>
              <a:rPr lang="el-GR" b="1" dirty="0" smtClean="0"/>
              <a:t> της πόλης του Πειραιά και η κρουαζιέρα(1)</a:t>
            </a:r>
          </a:p>
        </p:txBody>
      </p:sp>
      <p:graphicFrame>
        <p:nvGraphicFramePr>
          <p:cNvPr id="4" name="Θέση περιεχομένου 3"/>
          <p:cNvGraphicFramePr>
            <a:graphicFrameLocks noGrp="1"/>
          </p:cNvGraphicFramePr>
          <p:nvPr>
            <p:ph idx="1"/>
          </p:nvPr>
        </p:nvGraphicFramePr>
        <p:xfrm>
          <a:off x="252413" y="1901951"/>
          <a:ext cx="7273254" cy="4372636"/>
        </p:xfrm>
        <a:graphic>
          <a:graphicData uri="http://schemas.openxmlformats.org/drawingml/2006/table">
            <a:tbl>
              <a:tblPr firstRow="1" firstCol="1" bandRow="1" bandCol="1">
                <a:tableStyleId>{5C22544A-7EE6-4342-B048-85BDC9FD1C3A}</a:tableStyleId>
              </a:tblPr>
              <a:tblGrid>
                <a:gridCol w="428669">
                  <a:extLst>
                    <a:ext uri="{9D8B030D-6E8A-4147-A177-3AD203B41FA5}"/>
                  </a:extLst>
                </a:gridCol>
                <a:gridCol w="3312218">
                  <a:extLst>
                    <a:ext uri="{9D8B030D-6E8A-4147-A177-3AD203B41FA5}"/>
                  </a:extLst>
                </a:gridCol>
                <a:gridCol w="3532367">
                  <a:extLst>
                    <a:ext uri="{9D8B030D-6E8A-4147-A177-3AD203B41FA5}"/>
                  </a:extLst>
                </a:gridCol>
              </a:tblGrid>
              <a:tr h="301145">
                <a:tc gridSpan="2">
                  <a:txBody>
                    <a:bodyPr/>
                    <a:lstStyle/>
                    <a:p>
                      <a:pPr algn="ctr">
                        <a:lnSpc>
                          <a:spcPct val="150000"/>
                        </a:lnSpc>
                        <a:spcAft>
                          <a:spcPts val="0"/>
                        </a:spcAft>
                      </a:pPr>
                      <a:r>
                        <a:rPr lang="el-GR" sz="1200" dirty="0">
                          <a:effectLst/>
                        </a:rPr>
                        <a:t>Κατάσταση λιμένος</a:t>
                      </a:r>
                      <a:endParaRPr lang="el-GR" sz="12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l-GR"/>
                    </a:p>
                  </a:txBody>
                  <a:tcPr/>
                </a:tc>
                <a:tc>
                  <a:txBody>
                    <a:bodyPr/>
                    <a:lstStyle/>
                    <a:p>
                      <a:pPr algn="ctr">
                        <a:lnSpc>
                          <a:spcPct val="150000"/>
                        </a:lnSpc>
                        <a:spcAft>
                          <a:spcPts val="0"/>
                        </a:spcAft>
                      </a:pPr>
                      <a:r>
                        <a:rPr lang="el-GR" sz="1200">
                          <a:effectLst/>
                        </a:rPr>
                        <a:t>Τοποθεσία λιμένος</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r h="641809">
                <a:tc>
                  <a:txBody>
                    <a:bodyPr/>
                    <a:lstStyle/>
                    <a:p>
                      <a:pPr algn="just">
                        <a:lnSpc>
                          <a:spcPct val="150000"/>
                        </a:lnSpc>
                        <a:spcAft>
                          <a:spcPts val="0"/>
                        </a:spcAft>
                      </a:pPr>
                      <a:r>
                        <a:rPr lang="el-GR" sz="1200">
                          <a:effectLst/>
                        </a:rPr>
                        <a:t>1.</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Φυσικά χαρακτηριστικά λιμένα</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Πρόσβαση σε αξιοθέατα και περιοχές μοναδικού φυσικού πλούτου</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r h="641809">
                <a:tc>
                  <a:txBody>
                    <a:bodyPr/>
                    <a:lstStyle/>
                    <a:p>
                      <a:pPr algn="just">
                        <a:lnSpc>
                          <a:spcPct val="150000"/>
                        </a:lnSpc>
                        <a:spcAft>
                          <a:spcPts val="0"/>
                        </a:spcAft>
                      </a:pPr>
                      <a:r>
                        <a:rPr lang="el-GR" sz="1200">
                          <a:effectLst/>
                        </a:rPr>
                        <a:t>2.</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dirty="0">
                          <a:effectLst/>
                        </a:rPr>
                        <a:t>Υπηρεσίες προς επιβάτες </a:t>
                      </a:r>
                      <a:endParaRPr lang="el-GR" sz="12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Ανάπτυξη τουριστικών δραστηριοτήτων</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r h="300851">
                <a:tc>
                  <a:txBody>
                    <a:bodyPr/>
                    <a:lstStyle/>
                    <a:p>
                      <a:pPr algn="just">
                        <a:lnSpc>
                          <a:spcPct val="150000"/>
                        </a:lnSpc>
                        <a:spcAft>
                          <a:spcPts val="0"/>
                        </a:spcAft>
                      </a:pPr>
                      <a:r>
                        <a:rPr lang="el-GR" sz="1200">
                          <a:effectLst/>
                        </a:rPr>
                        <a:t>3.</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Υπηρεσίες προς κρουαζιερόπλοια</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dirty="0">
                          <a:effectLst/>
                        </a:rPr>
                        <a:t>Σύνδεση με τουριστική αγορά</a:t>
                      </a:r>
                      <a:endParaRPr lang="el-GR" sz="12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r h="641809">
                <a:tc>
                  <a:txBody>
                    <a:bodyPr/>
                    <a:lstStyle/>
                    <a:p>
                      <a:pPr algn="just">
                        <a:lnSpc>
                          <a:spcPct val="150000"/>
                        </a:lnSpc>
                        <a:spcAft>
                          <a:spcPts val="0"/>
                        </a:spcAft>
                      </a:pPr>
                      <a:r>
                        <a:rPr lang="el-GR" sz="1200">
                          <a:effectLst/>
                        </a:rPr>
                        <a:t>4.</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Κόστος παρεχόμενων υπηρεσιών</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Παροχή συνδυασμένων μεταφορικών μέσων</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r h="300851">
                <a:tc>
                  <a:txBody>
                    <a:bodyPr/>
                    <a:lstStyle/>
                    <a:p>
                      <a:pPr algn="just">
                        <a:lnSpc>
                          <a:spcPct val="150000"/>
                        </a:lnSpc>
                        <a:spcAft>
                          <a:spcPts val="0"/>
                        </a:spcAft>
                      </a:pPr>
                      <a:r>
                        <a:rPr lang="el-GR" sz="1200">
                          <a:effectLst/>
                        </a:rPr>
                        <a:t>5.</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Αποδοτικότητα λιμένα</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 </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r h="300851">
                <a:tc>
                  <a:txBody>
                    <a:bodyPr/>
                    <a:lstStyle/>
                    <a:p>
                      <a:pPr algn="just">
                        <a:lnSpc>
                          <a:spcPct val="150000"/>
                        </a:lnSpc>
                        <a:spcAft>
                          <a:spcPts val="0"/>
                        </a:spcAft>
                      </a:pPr>
                      <a:r>
                        <a:rPr lang="el-GR" sz="1200">
                          <a:effectLst/>
                        </a:rPr>
                        <a:t>6.</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Υποδομές λιμένα</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 </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r h="641809">
                <a:tc>
                  <a:txBody>
                    <a:bodyPr/>
                    <a:lstStyle/>
                    <a:p>
                      <a:pPr algn="just">
                        <a:lnSpc>
                          <a:spcPct val="150000"/>
                        </a:lnSpc>
                        <a:spcAft>
                          <a:spcPts val="0"/>
                        </a:spcAft>
                      </a:pPr>
                      <a:r>
                        <a:rPr lang="el-GR" sz="1200">
                          <a:effectLst/>
                        </a:rPr>
                        <a:t>7.</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Πολιτική κατάσταση /θεσμικό πλαίσιο</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 </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r h="300851">
                <a:tc>
                  <a:txBody>
                    <a:bodyPr/>
                    <a:lstStyle/>
                    <a:p>
                      <a:pPr algn="just">
                        <a:lnSpc>
                          <a:spcPct val="150000"/>
                        </a:lnSpc>
                        <a:spcAft>
                          <a:spcPts val="0"/>
                        </a:spcAft>
                      </a:pPr>
                      <a:r>
                        <a:rPr lang="el-GR" sz="1200">
                          <a:effectLst/>
                        </a:rPr>
                        <a:t>8.</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Διαχείριση λιμένα</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 </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r h="300851">
                <a:tc>
                  <a:txBody>
                    <a:bodyPr/>
                    <a:lstStyle/>
                    <a:p>
                      <a:pPr algn="just">
                        <a:lnSpc>
                          <a:spcPct val="150000"/>
                        </a:lnSpc>
                        <a:spcAft>
                          <a:spcPts val="0"/>
                        </a:spcAft>
                      </a:pPr>
                      <a:r>
                        <a:rPr lang="el-GR" sz="1200">
                          <a:effectLst/>
                        </a:rPr>
                        <a:t>9.</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a:effectLst/>
                        </a:rPr>
                        <a:t>Σύνδεση πόλης –υπόλοιπης χώρας</a:t>
                      </a:r>
                      <a:endParaRPr lang="el-GR" sz="12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el-GR" sz="1200" dirty="0">
                          <a:effectLst/>
                        </a:rPr>
                        <a:t> </a:t>
                      </a:r>
                      <a:endParaRPr lang="el-GR" sz="12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extLst>
              </a:tr>
            </a:tbl>
          </a:graphicData>
        </a:graphic>
      </p:graphicFrame>
      <p:sp>
        <p:nvSpPr>
          <p:cNvPr id="24623" name="Ορθογώνιο 2"/>
          <p:cNvSpPr>
            <a:spLocks noChangeArrowheads="1"/>
          </p:cNvSpPr>
          <p:nvPr/>
        </p:nvSpPr>
        <p:spPr bwMode="auto">
          <a:xfrm rot="10800000" flipV="1">
            <a:off x="8229599" y="2588560"/>
            <a:ext cx="3019425" cy="2308324"/>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square">
            <a:spAutoFit/>
          </a:bodyPr>
          <a:lstStyle/>
          <a:p>
            <a:r>
              <a:rPr lang="el-GR" dirty="0">
                <a:solidFill>
                  <a:srgbClr val="002060"/>
                </a:solidFill>
                <a:latin typeface="Times New Roman" pitchFamily="18" charset="0"/>
                <a:cs typeface="Times New Roman" pitchFamily="18" charset="0"/>
              </a:rPr>
              <a:t>Υπάρχουν συγκεκριμένα στοιχεία της κατάστασης του λιμανιού και της τοποθεσίας στην οποία βρίσκεται, ως τα κριτήρια επιλογής των λιμένων προορισμού και αφετηρίας στο πλαίσιο της κρουαζιέρας</a:t>
            </a:r>
            <a:r>
              <a:rPr lang="el-GR" dirty="0">
                <a:latin typeface="Times New Roman" pitchFamily="18" charset="0"/>
                <a:cs typeface="Times New Roman" pitchFamily="18" charset="0"/>
              </a:rPr>
              <a:t>. </a:t>
            </a:r>
            <a:r>
              <a:rPr lang="en-US" dirty="0" smtClean="0">
                <a:solidFill>
                  <a:srgbClr val="002060"/>
                </a:solidFill>
                <a:latin typeface="Times New Roman" pitchFamily="18" charset="0"/>
                <a:cs typeface="Times New Roman" pitchFamily="18" charset="0"/>
              </a:rPr>
              <a:t>(</a:t>
            </a:r>
            <a:r>
              <a:rPr lang="en-US" sz="1400" dirty="0" err="1" smtClean="0">
                <a:solidFill>
                  <a:srgbClr val="002060"/>
                </a:solidFill>
                <a:latin typeface="Times New Roman" pitchFamily="18" charset="0"/>
                <a:cs typeface="Times New Roman" pitchFamily="18" charset="0"/>
              </a:rPr>
              <a:t>Lekakou</a:t>
            </a:r>
            <a:r>
              <a:rPr lang="en-US" sz="1400" dirty="0" smtClean="0">
                <a:solidFill>
                  <a:srgbClr val="002060"/>
                </a:solidFill>
                <a:latin typeface="Times New Roman" pitchFamily="18" charset="0"/>
                <a:cs typeface="Times New Roman" pitchFamily="18" charset="0"/>
              </a:rPr>
              <a:t> et al,2010)</a:t>
            </a:r>
            <a:endParaRPr lang="el-GR" sz="1400" dirty="0">
              <a:solidFill>
                <a:srgbClr val="002060"/>
              </a:solidFill>
              <a:latin typeface="Trebuchet MS" pitchFamily="34" charset="0"/>
            </a:endParaRPr>
          </a:p>
        </p:txBody>
      </p:sp>
      <p:sp>
        <p:nvSpPr>
          <p:cNvPr id="5" name="4 - Δεξιό βέλος"/>
          <p:cNvSpPr/>
          <p:nvPr/>
        </p:nvSpPr>
        <p:spPr>
          <a:xfrm rot="10800000">
            <a:off x="7266432" y="351129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Τίτλος 1"/>
          <p:cNvSpPr>
            <a:spLocks noGrp="1"/>
          </p:cNvSpPr>
          <p:nvPr>
            <p:ph type="title"/>
          </p:nvPr>
        </p:nvSpPr>
        <p:spPr>
          <a:xfrm>
            <a:off x="677863" y="349250"/>
            <a:ext cx="8596312" cy="1284478"/>
          </a:xfrm>
        </p:spPr>
        <p:style>
          <a:lnRef idx="1">
            <a:schemeClr val="accent5"/>
          </a:lnRef>
          <a:fillRef idx="3">
            <a:schemeClr val="accent5"/>
          </a:fillRef>
          <a:effectRef idx="2">
            <a:schemeClr val="accent5"/>
          </a:effectRef>
          <a:fontRef idx="minor">
            <a:schemeClr val="lt1"/>
          </a:fontRef>
        </p:style>
        <p:txBody>
          <a:bodyPr>
            <a:normAutofit/>
          </a:bodyPr>
          <a:lstStyle/>
          <a:p>
            <a:r>
              <a:rPr lang="el-GR" b="1" dirty="0" smtClean="0"/>
              <a:t>Το </a:t>
            </a:r>
            <a:r>
              <a:rPr lang="en-US" b="1" dirty="0" smtClean="0"/>
              <a:t>branding</a:t>
            </a:r>
            <a:r>
              <a:rPr lang="el-GR" b="1" dirty="0" smtClean="0"/>
              <a:t> της πόλης του Πειραιά και η κρουαζιέρα(2)</a:t>
            </a:r>
            <a:endParaRPr lang="el-GR" dirty="0" smtClean="0"/>
          </a:p>
        </p:txBody>
      </p:sp>
      <p:sp>
        <p:nvSpPr>
          <p:cNvPr id="25602" name="Θέση περιεχομένου 2"/>
          <p:cNvSpPr>
            <a:spLocks noGrp="1"/>
          </p:cNvSpPr>
          <p:nvPr>
            <p:ph idx="1"/>
          </p:nvPr>
        </p:nvSpPr>
        <p:spPr>
          <a:xfrm>
            <a:off x="677863" y="1779588"/>
            <a:ext cx="8596312" cy="4918075"/>
          </a:xfrm>
        </p:spPr>
        <p:txBody>
          <a:bodyPr/>
          <a:lstStyle/>
          <a:p>
            <a:r>
              <a:rPr lang="el-GR" sz="1600" dirty="0" smtClean="0"/>
              <a:t>Το λιμάνι του Πειραιά και γενικότερα η πόλη του Πειραιά διαθέτει τα πιο κάτωθι στοιχεία, τα οποία μπορούν να αποτελέσουν σημαντικά στοιχεία ενός στρατηγικού σχεδίου για την προώθηση του Πειραιά ως δυναμικού προορισμού στον τομέα της κρουαζιέρας</a:t>
            </a:r>
            <a:r>
              <a:rPr lang="en-US" sz="1600" dirty="0" smtClean="0"/>
              <a:t> </a:t>
            </a:r>
            <a:r>
              <a:rPr lang="el-GR" sz="1600" dirty="0" smtClean="0"/>
              <a:t>και την ανάπτυξη εμπορικού σήματος (</a:t>
            </a:r>
            <a:r>
              <a:rPr lang="en-US" sz="1600" dirty="0" smtClean="0"/>
              <a:t>Dinnie,2010)</a:t>
            </a:r>
            <a:r>
              <a:rPr lang="el-GR" dirty="0" smtClean="0"/>
              <a:t>:</a:t>
            </a:r>
          </a:p>
          <a:p>
            <a:pPr>
              <a:buFont typeface="Wingdings" pitchFamily="2" charset="2"/>
              <a:buChar char="q"/>
            </a:pPr>
            <a:r>
              <a:rPr lang="el-GR" dirty="0" smtClean="0"/>
              <a:t>Καινούργιοι επιβατικοί σταθμοί</a:t>
            </a:r>
          </a:p>
          <a:p>
            <a:pPr>
              <a:buFont typeface="Wingdings" pitchFamily="2" charset="2"/>
              <a:buChar char="q"/>
            </a:pPr>
            <a:r>
              <a:rPr lang="el-GR" dirty="0" smtClean="0"/>
              <a:t>Καταστήματα αφορολόγητων ειδών</a:t>
            </a:r>
          </a:p>
          <a:p>
            <a:pPr>
              <a:buFont typeface="Wingdings" pitchFamily="2" charset="2"/>
              <a:buChar char="q"/>
            </a:pPr>
            <a:r>
              <a:rPr lang="el-GR" dirty="0" smtClean="0"/>
              <a:t>Προσβασιμότητα </a:t>
            </a:r>
          </a:p>
          <a:p>
            <a:pPr>
              <a:buFont typeface="Wingdings" pitchFamily="2" charset="2"/>
              <a:buChar char="q"/>
            </a:pPr>
            <a:r>
              <a:rPr lang="el-GR" dirty="0" smtClean="0"/>
              <a:t>Λειτουργικότητα καθ’ όλη τη διάρκεια του έτους</a:t>
            </a:r>
          </a:p>
          <a:p>
            <a:pPr>
              <a:buFont typeface="Wingdings" pitchFamily="2" charset="2"/>
              <a:buChar char="q"/>
            </a:pPr>
            <a:r>
              <a:rPr lang="el-GR" dirty="0" smtClean="0"/>
              <a:t>Δυνατότητα πολιτιστικού τουρισμού </a:t>
            </a:r>
          </a:p>
          <a:p>
            <a:pPr>
              <a:buFont typeface="Wingdings" pitchFamily="2" charset="2"/>
              <a:buChar char="q"/>
            </a:pPr>
            <a:r>
              <a:rPr lang="el-GR" dirty="0" smtClean="0"/>
              <a:t>Δυνατότητα αθλητικού-θαλάσσιου τουρισμού</a:t>
            </a:r>
          </a:p>
          <a:p>
            <a:pPr>
              <a:buFont typeface="Wingdings" pitchFamily="2" charset="2"/>
              <a:buChar char="q"/>
            </a:pPr>
            <a:r>
              <a:rPr lang="el-GR" dirty="0" smtClean="0"/>
              <a:t>Αγορές (</a:t>
            </a:r>
            <a:r>
              <a:rPr lang="en-US" dirty="0" smtClean="0"/>
              <a:t>shopping)</a:t>
            </a:r>
            <a:endParaRPr lang="el-GR" dirty="0" smtClean="0"/>
          </a:p>
          <a:p>
            <a:pPr>
              <a:buFont typeface="Wingdings" pitchFamily="2" charset="2"/>
              <a:buChar char="q"/>
            </a:pPr>
            <a:r>
              <a:rPr lang="el-GR" dirty="0" smtClean="0"/>
              <a:t>Διασκέδαση-Ψυχαγωγία</a:t>
            </a:r>
          </a:p>
          <a:p>
            <a:pPr>
              <a:buFont typeface="Wingdings" pitchFamily="2" charset="2"/>
              <a:buChar char="q"/>
            </a:pPr>
            <a:r>
              <a:rPr lang="el-GR" dirty="0" smtClean="0"/>
              <a:t>Γαστρονομία </a:t>
            </a:r>
          </a:p>
          <a:p>
            <a:endParaRPr lang="el-GR" dirty="0" smtClean="0"/>
          </a:p>
        </p:txBody>
      </p:sp>
    </p:spTree>
  </p:cSld>
  <p:clrMapOvr>
    <a:masterClrMapping/>
  </p:clrMapOvr>
</p:sld>
</file>

<file path=ppt/theme/theme1.xml><?xml version="1.0" encoding="utf-8"?>
<a:theme xmlns:a="http://schemas.openxmlformats.org/drawingml/2006/main" name="Όψη">
  <a:themeElements>
    <a:clrScheme name="Πράσινο">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1195</TotalTime>
  <Words>3341</Words>
  <Application>Microsoft Macintosh PowerPoint</Application>
  <PresentationFormat>Custom</PresentationFormat>
  <Paragraphs>304</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Όψη</vt:lpstr>
      <vt:lpstr>Όψεις και Στρατηγικές Ενίσχυσης και Προώθησης του Brand Πειραιάς στον τομέα της Κρουαζιέρας </vt:lpstr>
      <vt:lpstr>Στόχος και ερευνητικά ερωτήματα </vt:lpstr>
      <vt:lpstr>Δημιουργία μάρκας </vt:lpstr>
      <vt:lpstr>Δημιουργία μάρκας (2)</vt:lpstr>
      <vt:lpstr>Το branding πόλεων</vt:lpstr>
      <vt:lpstr>Το τουριστικό προϊόν της κρουαζιέρας </vt:lpstr>
      <vt:lpstr>Κορυφαίοι λιμένες κρουαζιέρας της Μεσογείου (σε χιλιάδες επιβάτες)</vt:lpstr>
      <vt:lpstr>Το branding της πόλης του Πειραιά και η κρουαζιέρα(1)</vt:lpstr>
      <vt:lpstr>Το branding της πόλης του Πειραιά και η κρουαζιέρα(2)</vt:lpstr>
      <vt:lpstr>Αρνητικές και θετικές συνέπειες στο branding της πόλης του Πειραιά από το προσφυγικό</vt:lpstr>
      <vt:lpstr>Δείγμα της έρευνας</vt:lpstr>
      <vt:lpstr>Μέθοδος έρευνας και συλλογή δεδομένων</vt:lpstr>
      <vt:lpstr>Φύλο ερωτηθέντων</vt:lpstr>
      <vt:lpstr>Ηλικία ερωτηθέντων</vt:lpstr>
      <vt:lpstr>Εκπαιδευτικό υπόβαθρο ερωτηθέντων</vt:lpstr>
      <vt:lpstr>Βαθμός στον οποίον θεωρούν οι ερωτηθέντες ότι υπάρχουν οι υποδομές στον Πειραιά στον τομέα της κρουαζιέρας. </vt:lpstr>
      <vt:lpstr>Βαθμός στον οποίον πιστεύουν οι ερωτηθέντες ότι ο Πειραιάς διαθέτει επαρκείς συγκοινωνιακές δομές</vt:lpstr>
      <vt:lpstr>Περιγραφικά μέτρα απόψεων ερωτηθέντων σχετικά με τα ανταγωνιστικά πλεονεκτήματα του Πειραιά</vt:lpstr>
      <vt:lpstr>Περιγραφικά μέτρα απόψεων ερωτηθέντων σχετικά με τους παράγοντες που εμποδίζουν τον Πειραιά από το να καταστεί μία τουριστικά ανταγωνιστική πόλη(1)</vt:lpstr>
      <vt:lpstr>Περιγραφικά μέτρα απόψεων ερωτηθέντων σχετικά με τους παράγοντες που εμποδίζουν τον Πειραιά από το να καταστεί μία τουριστικά ανταγωνιστική πόλη(2)</vt:lpstr>
      <vt:lpstr>Περιγραφικά μέτρα απόψεων ερωτηθέντων σχετικά με τα στοιχεία /χαρακτηριστικά της πόλης που δεν έχουν προβληθεί επαρκώς στην Ελλάδα και το Εξωτερικό</vt:lpstr>
      <vt:lpstr>Περιγραφικά μέτρα απόψεων ερωτηθέντων σχετικά με τα στοιχεία που πρέπει να ληφθούν υπόψη για την επαρκή προβολή του Πειραιά ως δυναμικού προορισμού κρουαζιέρας</vt:lpstr>
      <vt:lpstr>Περιγραφικά μέτρα απόψεων ερωτηθέντων σχετικά με τα στοιχεία που πρέπει να προβληθούν στο πλαίσιο ενός στρατηγικού σχεδιασμού για την προώθηση του Πειραιά ως δυναμικού προορισμού στον τομέα της κρουαζιέρας</vt:lpstr>
      <vt:lpstr>Περιγραφικά μέτρα απόψεων ερωτηθέντων σχετικά με τις επιπτώσεις του προσφυγικού ζητήματος στον Πειραιά ως προορισμός στον τομέα της κρουαζιέρας</vt:lpstr>
      <vt:lpstr>Θετικές επιπτώσεις από τις τρομοκρατικές επιθέσεις και τις πολιτικές αναταραχές στην Τουρκία στην αύξηση της αναγνωρισιμότητας του Πειραιά ως προορισμό για τουρισμό κρουαζιέρας</vt:lpstr>
      <vt:lpstr>Θετικές επιπτώσεις από το εμπάργκο της Τουρκίας από την Ρωσία στην αύξηση του ελληνικού τουρισμού μέσω της κρουαζιέρας στο λιμάνι του Πειραιά</vt:lpstr>
      <vt:lpstr>Βαθμός στον οποίον θεωρούν οι ερωτηθέντες ότι ο Πειραιάς, συγκριτικά με άλλα λιμάνια της χώρας, χαρακτηρίζεται από value for money </vt:lpstr>
      <vt:lpstr>Απόψεις ερωτηθέντων  για την ύπαρξη ή όχι  κάποιας στρατηγικής δημιουργίας μάρκας για την πόλη του Πειραιά (ανοικτού τύπου)</vt:lpstr>
      <vt:lpstr>Απόψεις ερωτηθέντων για το αν οι ίδιοι ή η ένωση στην οποία ανήκουν έχει κάνει ενέργειες για τη δημιουργία μάρκας για την πόλη του Πειραιά;(ανοικτού τύπου) </vt:lpstr>
      <vt:lpstr>Συμπεράσματα (1)</vt:lpstr>
      <vt:lpstr>Συμπεράσματα (2)</vt:lpstr>
      <vt:lpstr>Συμπεράσματα (3)</vt:lpstr>
      <vt:lpstr>Προβλήματα και προτάσεις</vt:lpstr>
      <vt:lpstr>Προτάσεις </vt:lpstr>
      <vt:lpstr>Προτάσεις για μελλοντική έρευνα </vt:lpstr>
      <vt:lpstr>Ευχαριστώ για την προσοχή σας!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PENA</dc:creator>
  <cp:lastModifiedBy>admin</cp:lastModifiedBy>
  <cp:revision>200</cp:revision>
  <dcterms:created xsi:type="dcterms:W3CDTF">2016-06-03T08:10:11Z</dcterms:created>
  <dcterms:modified xsi:type="dcterms:W3CDTF">2016-12-17T09:13:27Z</dcterms:modified>
</cp:coreProperties>
</file>