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39"/>
  </p:notesMasterIdLst>
  <p:sldIdLst>
    <p:sldId id="256" r:id="rId2"/>
    <p:sldId id="307" r:id="rId3"/>
    <p:sldId id="335" r:id="rId4"/>
    <p:sldId id="308" r:id="rId5"/>
    <p:sldId id="351" r:id="rId6"/>
    <p:sldId id="309" r:id="rId7"/>
    <p:sldId id="310" r:id="rId8"/>
    <p:sldId id="311" r:id="rId9"/>
    <p:sldId id="336" r:id="rId10"/>
    <p:sldId id="266" r:id="rId11"/>
    <p:sldId id="306" r:id="rId12"/>
    <p:sldId id="293" r:id="rId13"/>
    <p:sldId id="295" r:id="rId14"/>
    <p:sldId id="301" r:id="rId15"/>
    <p:sldId id="296" r:id="rId16"/>
    <p:sldId id="289" r:id="rId17"/>
    <p:sldId id="297" r:id="rId18"/>
    <p:sldId id="298" r:id="rId19"/>
    <p:sldId id="299" r:id="rId20"/>
    <p:sldId id="300" r:id="rId21"/>
    <p:sldId id="302" r:id="rId22"/>
    <p:sldId id="312" r:id="rId23"/>
    <p:sldId id="303" r:id="rId24"/>
    <p:sldId id="337" r:id="rId25"/>
    <p:sldId id="338" r:id="rId26"/>
    <p:sldId id="340" r:id="rId27"/>
    <p:sldId id="339" r:id="rId28"/>
    <p:sldId id="341" r:id="rId29"/>
    <p:sldId id="342" r:id="rId30"/>
    <p:sldId id="343" r:id="rId31"/>
    <p:sldId id="344" r:id="rId32"/>
    <p:sldId id="345" r:id="rId33"/>
    <p:sldId id="346" r:id="rId34"/>
    <p:sldId id="347" r:id="rId35"/>
    <p:sldId id="348" r:id="rId36"/>
    <p:sldId id="349" r:id="rId37"/>
    <p:sldId id="350" r:id="rId3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hristos koutsampelas" initials="ck" lastIdx="1" clrIdx="0">
    <p:extLst>
      <p:ext uri="{19B8F6BF-5375-455C-9EA6-DF929625EA0E}">
        <p15:presenceInfo xmlns:p15="http://schemas.microsoft.com/office/powerpoint/2012/main" userId="3a6b06193111f829"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66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2924" autoAdjust="0"/>
  </p:normalViewPr>
  <p:slideViewPr>
    <p:cSldViewPr>
      <p:cViewPr varScale="1">
        <p:scale>
          <a:sx n="89" d="100"/>
          <a:sy n="89" d="100"/>
        </p:scale>
        <p:origin x="1310"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31D39B8-1D4A-4E33-9905-BD19933B0AA2}" type="doc">
      <dgm:prSet loTypeId="urn:microsoft.com/office/officeart/2005/8/layout/bProcess3" loCatId="process" qsTypeId="urn:microsoft.com/office/officeart/2005/8/quickstyle/simple1" qsCatId="simple" csTypeId="urn:microsoft.com/office/officeart/2005/8/colors/accent1_2" csCatId="accent1" phldr="1"/>
      <dgm:spPr/>
    </dgm:pt>
    <dgm:pt modelId="{38140453-CCFE-44A5-9C4D-98A0C3316E4A}">
      <dgm:prSet phldrT="[Text]" custT="1"/>
      <dgm:spPr/>
      <dgm:t>
        <a:bodyPr/>
        <a:lstStyle/>
        <a:p>
          <a:r>
            <a:rPr lang="el-GR" sz="1600" dirty="0" smtClean="0"/>
            <a:t>Εκπαίδευση</a:t>
          </a:r>
          <a:r>
            <a:rPr lang="en-GB" sz="1600" dirty="0" smtClean="0"/>
            <a:t> &amp; </a:t>
          </a:r>
        </a:p>
        <a:p>
          <a:r>
            <a:rPr lang="el-GR" sz="1600" dirty="0" smtClean="0"/>
            <a:t>Κατάρτιση</a:t>
          </a:r>
          <a:endParaRPr lang="en-GB" sz="1600" dirty="0"/>
        </a:p>
      </dgm:t>
    </dgm:pt>
    <dgm:pt modelId="{2FAD9862-22AE-4FDB-B07E-0E2D686C07AA}" type="parTrans" cxnId="{D7EDA7CD-B368-4A82-99B9-5452CE3FA32F}">
      <dgm:prSet/>
      <dgm:spPr/>
      <dgm:t>
        <a:bodyPr/>
        <a:lstStyle/>
        <a:p>
          <a:endParaRPr lang="en-GB"/>
        </a:p>
      </dgm:t>
    </dgm:pt>
    <dgm:pt modelId="{D47E9124-0EC5-4990-97EC-687CE2B31DD1}" type="sibTrans" cxnId="{D7EDA7CD-B368-4A82-99B9-5452CE3FA32F}">
      <dgm:prSet/>
      <dgm:spPr/>
      <dgm:t>
        <a:bodyPr/>
        <a:lstStyle/>
        <a:p>
          <a:endParaRPr lang="en-GB"/>
        </a:p>
      </dgm:t>
    </dgm:pt>
    <dgm:pt modelId="{1F2A46C8-8D2F-4E43-80AC-E57CC65D70E4}">
      <dgm:prSet phldrT="[Text]" custT="1"/>
      <dgm:spPr/>
      <dgm:t>
        <a:bodyPr/>
        <a:lstStyle/>
        <a:p>
          <a:r>
            <a:rPr lang="el-GR" sz="1600" dirty="0" smtClean="0"/>
            <a:t>Ανθρώπινο κεφάλαιο</a:t>
          </a:r>
          <a:endParaRPr lang="en-GB" sz="1600" dirty="0"/>
        </a:p>
      </dgm:t>
    </dgm:pt>
    <dgm:pt modelId="{0C6AC23B-9FD9-420B-B341-19901D2B51E0}" type="parTrans" cxnId="{3389741C-A7D6-49D8-9C76-47996C77AD4D}">
      <dgm:prSet/>
      <dgm:spPr/>
      <dgm:t>
        <a:bodyPr/>
        <a:lstStyle/>
        <a:p>
          <a:endParaRPr lang="en-GB"/>
        </a:p>
      </dgm:t>
    </dgm:pt>
    <dgm:pt modelId="{0765A806-DE34-4D86-AF32-58BCB1D6EC46}" type="sibTrans" cxnId="{3389741C-A7D6-49D8-9C76-47996C77AD4D}">
      <dgm:prSet/>
      <dgm:spPr/>
      <dgm:t>
        <a:bodyPr/>
        <a:lstStyle/>
        <a:p>
          <a:endParaRPr lang="en-GB"/>
        </a:p>
      </dgm:t>
    </dgm:pt>
    <dgm:pt modelId="{AAA0C119-5B12-43B2-A973-413E6D0D6194}">
      <dgm:prSet phldrT="[Text]" custT="1"/>
      <dgm:spPr/>
      <dgm:t>
        <a:bodyPr/>
        <a:lstStyle/>
        <a:p>
          <a:r>
            <a:rPr lang="el-GR" sz="1600" dirty="0" smtClean="0"/>
            <a:t>Παραγωγικότητα</a:t>
          </a:r>
          <a:endParaRPr lang="en-GB" sz="1600" dirty="0"/>
        </a:p>
      </dgm:t>
    </dgm:pt>
    <dgm:pt modelId="{83C4D745-8156-4094-9A20-DC5925666049}" type="parTrans" cxnId="{C45A21B2-13D9-4B68-9C89-035EEDA54861}">
      <dgm:prSet/>
      <dgm:spPr/>
      <dgm:t>
        <a:bodyPr/>
        <a:lstStyle/>
        <a:p>
          <a:endParaRPr lang="en-GB"/>
        </a:p>
      </dgm:t>
    </dgm:pt>
    <dgm:pt modelId="{AE73512C-03F1-4501-B071-0D611DE38FCB}" type="sibTrans" cxnId="{C45A21B2-13D9-4B68-9C89-035EEDA54861}">
      <dgm:prSet/>
      <dgm:spPr/>
      <dgm:t>
        <a:bodyPr/>
        <a:lstStyle/>
        <a:p>
          <a:endParaRPr lang="en-GB"/>
        </a:p>
      </dgm:t>
    </dgm:pt>
    <dgm:pt modelId="{CE9E752F-7C28-40B4-A7CA-2743D3E5A523}">
      <dgm:prSet custT="1"/>
      <dgm:spPr/>
      <dgm:t>
        <a:bodyPr/>
        <a:lstStyle/>
        <a:p>
          <a:r>
            <a:rPr lang="el-GR" sz="1600" dirty="0" smtClean="0"/>
            <a:t>Μισθοί</a:t>
          </a:r>
          <a:endParaRPr lang="en-GB" sz="1600" dirty="0"/>
        </a:p>
      </dgm:t>
    </dgm:pt>
    <dgm:pt modelId="{5319D3EC-42C2-4238-B2EA-7BB81664F282}" type="parTrans" cxnId="{4A428543-BBCE-455A-AA15-8D854CDE5775}">
      <dgm:prSet/>
      <dgm:spPr/>
      <dgm:t>
        <a:bodyPr/>
        <a:lstStyle/>
        <a:p>
          <a:endParaRPr lang="en-GB"/>
        </a:p>
      </dgm:t>
    </dgm:pt>
    <dgm:pt modelId="{37D4D9B6-7DE2-4BF3-BA82-92D9DAC4A718}" type="sibTrans" cxnId="{4A428543-BBCE-455A-AA15-8D854CDE5775}">
      <dgm:prSet/>
      <dgm:spPr/>
      <dgm:t>
        <a:bodyPr/>
        <a:lstStyle/>
        <a:p>
          <a:endParaRPr lang="en-GB"/>
        </a:p>
      </dgm:t>
    </dgm:pt>
    <dgm:pt modelId="{31B97D1C-BDB7-4452-84E4-608BF04FA126}">
      <dgm:prSet custT="1"/>
      <dgm:spPr/>
      <dgm:t>
        <a:bodyPr/>
        <a:lstStyle/>
        <a:p>
          <a:r>
            <a:rPr lang="el-GR" sz="1600" dirty="0" smtClean="0"/>
            <a:t>Ευημερία</a:t>
          </a:r>
          <a:endParaRPr lang="en-GB" sz="1600" dirty="0"/>
        </a:p>
      </dgm:t>
    </dgm:pt>
    <dgm:pt modelId="{E5A3ACA5-26DC-4DED-ADA1-51F3B27065D3}" type="parTrans" cxnId="{7E0FC665-21B8-47F3-A1B4-D1164EA4FADD}">
      <dgm:prSet/>
      <dgm:spPr/>
      <dgm:t>
        <a:bodyPr/>
        <a:lstStyle/>
        <a:p>
          <a:endParaRPr lang="en-GB"/>
        </a:p>
      </dgm:t>
    </dgm:pt>
    <dgm:pt modelId="{7F1F3243-452C-42E8-BE34-8A9FF289684C}" type="sibTrans" cxnId="{7E0FC665-21B8-47F3-A1B4-D1164EA4FADD}">
      <dgm:prSet/>
      <dgm:spPr/>
      <dgm:t>
        <a:bodyPr/>
        <a:lstStyle/>
        <a:p>
          <a:endParaRPr lang="en-GB"/>
        </a:p>
      </dgm:t>
    </dgm:pt>
    <dgm:pt modelId="{C3FE7408-CC6D-4712-B564-489EC6299813}" type="pres">
      <dgm:prSet presAssocID="{A31D39B8-1D4A-4E33-9905-BD19933B0AA2}" presName="Name0" presStyleCnt="0">
        <dgm:presLayoutVars>
          <dgm:dir/>
          <dgm:resizeHandles val="exact"/>
        </dgm:presLayoutVars>
      </dgm:prSet>
      <dgm:spPr/>
    </dgm:pt>
    <dgm:pt modelId="{BBB50C2C-3309-4087-98E8-C2A332A49EFE}" type="pres">
      <dgm:prSet presAssocID="{38140453-CCFE-44A5-9C4D-98A0C3316E4A}" presName="node" presStyleLbl="node1" presStyleIdx="0" presStyleCnt="5">
        <dgm:presLayoutVars>
          <dgm:bulletEnabled val="1"/>
        </dgm:presLayoutVars>
      </dgm:prSet>
      <dgm:spPr/>
      <dgm:t>
        <a:bodyPr/>
        <a:lstStyle/>
        <a:p>
          <a:endParaRPr lang="en-GB"/>
        </a:p>
      </dgm:t>
    </dgm:pt>
    <dgm:pt modelId="{C07478DD-0DD0-4EFF-AA41-A5757B7C70FB}" type="pres">
      <dgm:prSet presAssocID="{D47E9124-0EC5-4990-97EC-687CE2B31DD1}" presName="sibTrans" presStyleLbl="sibTrans1D1" presStyleIdx="0" presStyleCnt="4"/>
      <dgm:spPr/>
      <dgm:t>
        <a:bodyPr/>
        <a:lstStyle/>
        <a:p>
          <a:endParaRPr lang="en-GB"/>
        </a:p>
      </dgm:t>
    </dgm:pt>
    <dgm:pt modelId="{3F9ADB0C-E94F-410F-90C2-FD5AB25CA9CF}" type="pres">
      <dgm:prSet presAssocID="{D47E9124-0EC5-4990-97EC-687CE2B31DD1}" presName="connectorText" presStyleLbl="sibTrans1D1" presStyleIdx="0" presStyleCnt="4"/>
      <dgm:spPr/>
      <dgm:t>
        <a:bodyPr/>
        <a:lstStyle/>
        <a:p>
          <a:endParaRPr lang="en-GB"/>
        </a:p>
      </dgm:t>
    </dgm:pt>
    <dgm:pt modelId="{F69A2EB0-7272-4342-97C1-453E9FB0E928}" type="pres">
      <dgm:prSet presAssocID="{1F2A46C8-8D2F-4E43-80AC-E57CC65D70E4}" presName="node" presStyleLbl="node1" presStyleIdx="1" presStyleCnt="5">
        <dgm:presLayoutVars>
          <dgm:bulletEnabled val="1"/>
        </dgm:presLayoutVars>
      </dgm:prSet>
      <dgm:spPr/>
      <dgm:t>
        <a:bodyPr/>
        <a:lstStyle/>
        <a:p>
          <a:endParaRPr lang="en-GB"/>
        </a:p>
      </dgm:t>
    </dgm:pt>
    <dgm:pt modelId="{0461B86D-4327-424D-9068-F08C5EF5366A}" type="pres">
      <dgm:prSet presAssocID="{0765A806-DE34-4D86-AF32-58BCB1D6EC46}" presName="sibTrans" presStyleLbl="sibTrans1D1" presStyleIdx="1" presStyleCnt="4"/>
      <dgm:spPr/>
      <dgm:t>
        <a:bodyPr/>
        <a:lstStyle/>
        <a:p>
          <a:endParaRPr lang="en-GB"/>
        </a:p>
      </dgm:t>
    </dgm:pt>
    <dgm:pt modelId="{9DA0171E-37CE-4D37-8428-169EFAE19D3C}" type="pres">
      <dgm:prSet presAssocID="{0765A806-DE34-4D86-AF32-58BCB1D6EC46}" presName="connectorText" presStyleLbl="sibTrans1D1" presStyleIdx="1" presStyleCnt="4"/>
      <dgm:spPr/>
      <dgm:t>
        <a:bodyPr/>
        <a:lstStyle/>
        <a:p>
          <a:endParaRPr lang="en-GB"/>
        </a:p>
      </dgm:t>
    </dgm:pt>
    <dgm:pt modelId="{7D0F21A8-48F1-40E6-946B-AFB9F844E51A}" type="pres">
      <dgm:prSet presAssocID="{AAA0C119-5B12-43B2-A973-413E6D0D6194}" presName="node" presStyleLbl="node1" presStyleIdx="2" presStyleCnt="5">
        <dgm:presLayoutVars>
          <dgm:bulletEnabled val="1"/>
        </dgm:presLayoutVars>
      </dgm:prSet>
      <dgm:spPr/>
      <dgm:t>
        <a:bodyPr/>
        <a:lstStyle/>
        <a:p>
          <a:endParaRPr lang="en-GB"/>
        </a:p>
      </dgm:t>
    </dgm:pt>
    <dgm:pt modelId="{66D7622C-A0A3-4D73-9B3F-D1711BD84214}" type="pres">
      <dgm:prSet presAssocID="{AE73512C-03F1-4501-B071-0D611DE38FCB}" presName="sibTrans" presStyleLbl="sibTrans1D1" presStyleIdx="2" presStyleCnt="4"/>
      <dgm:spPr/>
      <dgm:t>
        <a:bodyPr/>
        <a:lstStyle/>
        <a:p>
          <a:endParaRPr lang="en-GB"/>
        </a:p>
      </dgm:t>
    </dgm:pt>
    <dgm:pt modelId="{D21B2CDB-5AEB-449A-A00F-59084A45B900}" type="pres">
      <dgm:prSet presAssocID="{AE73512C-03F1-4501-B071-0D611DE38FCB}" presName="connectorText" presStyleLbl="sibTrans1D1" presStyleIdx="2" presStyleCnt="4"/>
      <dgm:spPr/>
      <dgm:t>
        <a:bodyPr/>
        <a:lstStyle/>
        <a:p>
          <a:endParaRPr lang="en-GB"/>
        </a:p>
      </dgm:t>
    </dgm:pt>
    <dgm:pt modelId="{9180720A-A818-444E-82B7-7745C9A0D169}" type="pres">
      <dgm:prSet presAssocID="{CE9E752F-7C28-40B4-A7CA-2743D3E5A523}" presName="node" presStyleLbl="node1" presStyleIdx="3" presStyleCnt="5">
        <dgm:presLayoutVars>
          <dgm:bulletEnabled val="1"/>
        </dgm:presLayoutVars>
      </dgm:prSet>
      <dgm:spPr/>
      <dgm:t>
        <a:bodyPr/>
        <a:lstStyle/>
        <a:p>
          <a:endParaRPr lang="en-GB"/>
        </a:p>
      </dgm:t>
    </dgm:pt>
    <dgm:pt modelId="{C8500C98-5AE0-43F0-B0C3-00AA02346924}" type="pres">
      <dgm:prSet presAssocID="{37D4D9B6-7DE2-4BF3-BA82-92D9DAC4A718}" presName="sibTrans" presStyleLbl="sibTrans1D1" presStyleIdx="3" presStyleCnt="4"/>
      <dgm:spPr/>
      <dgm:t>
        <a:bodyPr/>
        <a:lstStyle/>
        <a:p>
          <a:endParaRPr lang="en-GB"/>
        </a:p>
      </dgm:t>
    </dgm:pt>
    <dgm:pt modelId="{9CA47934-1F36-46FB-8DF6-AE505C1CFA22}" type="pres">
      <dgm:prSet presAssocID="{37D4D9B6-7DE2-4BF3-BA82-92D9DAC4A718}" presName="connectorText" presStyleLbl="sibTrans1D1" presStyleIdx="3" presStyleCnt="4"/>
      <dgm:spPr/>
      <dgm:t>
        <a:bodyPr/>
        <a:lstStyle/>
        <a:p>
          <a:endParaRPr lang="en-GB"/>
        </a:p>
      </dgm:t>
    </dgm:pt>
    <dgm:pt modelId="{CD952D26-FD7D-4437-91E0-6C3834953383}" type="pres">
      <dgm:prSet presAssocID="{31B97D1C-BDB7-4452-84E4-608BF04FA126}" presName="node" presStyleLbl="node1" presStyleIdx="4" presStyleCnt="5">
        <dgm:presLayoutVars>
          <dgm:bulletEnabled val="1"/>
        </dgm:presLayoutVars>
      </dgm:prSet>
      <dgm:spPr/>
      <dgm:t>
        <a:bodyPr/>
        <a:lstStyle/>
        <a:p>
          <a:endParaRPr lang="en-GB"/>
        </a:p>
      </dgm:t>
    </dgm:pt>
  </dgm:ptLst>
  <dgm:cxnLst>
    <dgm:cxn modelId="{D01643A2-FD6A-473A-ACB0-98FB335D66B8}" type="presOf" srcId="{0765A806-DE34-4D86-AF32-58BCB1D6EC46}" destId="{9DA0171E-37CE-4D37-8428-169EFAE19D3C}" srcOrd="1" destOrd="0" presId="urn:microsoft.com/office/officeart/2005/8/layout/bProcess3"/>
    <dgm:cxn modelId="{D7EDA7CD-B368-4A82-99B9-5452CE3FA32F}" srcId="{A31D39B8-1D4A-4E33-9905-BD19933B0AA2}" destId="{38140453-CCFE-44A5-9C4D-98A0C3316E4A}" srcOrd="0" destOrd="0" parTransId="{2FAD9862-22AE-4FDB-B07E-0E2D686C07AA}" sibTransId="{D47E9124-0EC5-4990-97EC-687CE2B31DD1}"/>
    <dgm:cxn modelId="{CCFABD43-D47D-47E8-B09C-87B3D6BFE579}" type="presOf" srcId="{AE73512C-03F1-4501-B071-0D611DE38FCB}" destId="{66D7622C-A0A3-4D73-9B3F-D1711BD84214}" srcOrd="0" destOrd="0" presId="urn:microsoft.com/office/officeart/2005/8/layout/bProcess3"/>
    <dgm:cxn modelId="{7E0FC665-21B8-47F3-A1B4-D1164EA4FADD}" srcId="{A31D39B8-1D4A-4E33-9905-BD19933B0AA2}" destId="{31B97D1C-BDB7-4452-84E4-608BF04FA126}" srcOrd="4" destOrd="0" parTransId="{E5A3ACA5-26DC-4DED-ADA1-51F3B27065D3}" sibTransId="{7F1F3243-452C-42E8-BE34-8A9FF289684C}"/>
    <dgm:cxn modelId="{DBCDC1D0-EB2F-4131-83E6-C8157F31D6A8}" type="presOf" srcId="{37D4D9B6-7DE2-4BF3-BA82-92D9DAC4A718}" destId="{C8500C98-5AE0-43F0-B0C3-00AA02346924}" srcOrd="0" destOrd="0" presId="urn:microsoft.com/office/officeart/2005/8/layout/bProcess3"/>
    <dgm:cxn modelId="{7D63BDD9-7896-4BC1-A47A-AB46673A9100}" type="presOf" srcId="{37D4D9B6-7DE2-4BF3-BA82-92D9DAC4A718}" destId="{9CA47934-1F36-46FB-8DF6-AE505C1CFA22}" srcOrd="1" destOrd="0" presId="urn:microsoft.com/office/officeart/2005/8/layout/bProcess3"/>
    <dgm:cxn modelId="{B5F4EC91-61BC-4B21-A1F1-72265E277F42}" type="presOf" srcId="{38140453-CCFE-44A5-9C4D-98A0C3316E4A}" destId="{BBB50C2C-3309-4087-98E8-C2A332A49EFE}" srcOrd="0" destOrd="0" presId="urn:microsoft.com/office/officeart/2005/8/layout/bProcess3"/>
    <dgm:cxn modelId="{C83EB309-C8EC-4363-B402-629B1624B334}" type="presOf" srcId="{1F2A46C8-8D2F-4E43-80AC-E57CC65D70E4}" destId="{F69A2EB0-7272-4342-97C1-453E9FB0E928}" srcOrd="0" destOrd="0" presId="urn:microsoft.com/office/officeart/2005/8/layout/bProcess3"/>
    <dgm:cxn modelId="{C45A21B2-13D9-4B68-9C89-035EEDA54861}" srcId="{A31D39B8-1D4A-4E33-9905-BD19933B0AA2}" destId="{AAA0C119-5B12-43B2-A973-413E6D0D6194}" srcOrd="2" destOrd="0" parTransId="{83C4D745-8156-4094-9A20-DC5925666049}" sibTransId="{AE73512C-03F1-4501-B071-0D611DE38FCB}"/>
    <dgm:cxn modelId="{3389741C-A7D6-49D8-9C76-47996C77AD4D}" srcId="{A31D39B8-1D4A-4E33-9905-BD19933B0AA2}" destId="{1F2A46C8-8D2F-4E43-80AC-E57CC65D70E4}" srcOrd="1" destOrd="0" parTransId="{0C6AC23B-9FD9-420B-B341-19901D2B51E0}" sibTransId="{0765A806-DE34-4D86-AF32-58BCB1D6EC46}"/>
    <dgm:cxn modelId="{5A9FEC6B-8F02-410D-8AD5-AD153F74307C}" type="presOf" srcId="{0765A806-DE34-4D86-AF32-58BCB1D6EC46}" destId="{0461B86D-4327-424D-9068-F08C5EF5366A}" srcOrd="0" destOrd="0" presId="urn:microsoft.com/office/officeart/2005/8/layout/bProcess3"/>
    <dgm:cxn modelId="{768E72F1-A80A-4A25-BC91-FE0918BAE9A4}" type="presOf" srcId="{31B97D1C-BDB7-4452-84E4-608BF04FA126}" destId="{CD952D26-FD7D-4437-91E0-6C3834953383}" srcOrd="0" destOrd="0" presId="urn:microsoft.com/office/officeart/2005/8/layout/bProcess3"/>
    <dgm:cxn modelId="{4279829D-2177-4FD5-8361-B7944D52E802}" type="presOf" srcId="{CE9E752F-7C28-40B4-A7CA-2743D3E5A523}" destId="{9180720A-A818-444E-82B7-7745C9A0D169}" srcOrd="0" destOrd="0" presId="urn:microsoft.com/office/officeart/2005/8/layout/bProcess3"/>
    <dgm:cxn modelId="{96BB415C-A66B-4A33-91C7-819D500ED9BB}" type="presOf" srcId="{AE73512C-03F1-4501-B071-0D611DE38FCB}" destId="{D21B2CDB-5AEB-449A-A00F-59084A45B900}" srcOrd="1" destOrd="0" presId="urn:microsoft.com/office/officeart/2005/8/layout/bProcess3"/>
    <dgm:cxn modelId="{32F226B4-E106-4B31-B858-9C8619B244B9}" type="presOf" srcId="{AAA0C119-5B12-43B2-A973-413E6D0D6194}" destId="{7D0F21A8-48F1-40E6-946B-AFB9F844E51A}" srcOrd="0" destOrd="0" presId="urn:microsoft.com/office/officeart/2005/8/layout/bProcess3"/>
    <dgm:cxn modelId="{82ABC32C-B9A2-4D03-B342-6D379214516E}" type="presOf" srcId="{D47E9124-0EC5-4990-97EC-687CE2B31DD1}" destId="{C07478DD-0DD0-4EFF-AA41-A5757B7C70FB}" srcOrd="0" destOrd="0" presId="urn:microsoft.com/office/officeart/2005/8/layout/bProcess3"/>
    <dgm:cxn modelId="{4A428543-BBCE-455A-AA15-8D854CDE5775}" srcId="{A31D39B8-1D4A-4E33-9905-BD19933B0AA2}" destId="{CE9E752F-7C28-40B4-A7CA-2743D3E5A523}" srcOrd="3" destOrd="0" parTransId="{5319D3EC-42C2-4238-B2EA-7BB81664F282}" sibTransId="{37D4D9B6-7DE2-4BF3-BA82-92D9DAC4A718}"/>
    <dgm:cxn modelId="{360C9E88-4793-4BFF-B41C-E002EBAC3AEF}" type="presOf" srcId="{A31D39B8-1D4A-4E33-9905-BD19933B0AA2}" destId="{C3FE7408-CC6D-4712-B564-489EC6299813}" srcOrd="0" destOrd="0" presId="urn:microsoft.com/office/officeart/2005/8/layout/bProcess3"/>
    <dgm:cxn modelId="{F3BEC011-EFC2-4920-84DF-BC49352A2BB2}" type="presOf" srcId="{D47E9124-0EC5-4990-97EC-687CE2B31DD1}" destId="{3F9ADB0C-E94F-410F-90C2-FD5AB25CA9CF}" srcOrd="1" destOrd="0" presId="urn:microsoft.com/office/officeart/2005/8/layout/bProcess3"/>
    <dgm:cxn modelId="{67023C6D-924B-4221-A5DC-F2AC535ECD9F}" type="presParOf" srcId="{C3FE7408-CC6D-4712-B564-489EC6299813}" destId="{BBB50C2C-3309-4087-98E8-C2A332A49EFE}" srcOrd="0" destOrd="0" presId="urn:microsoft.com/office/officeart/2005/8/layout/bProcess3"/>
    <dgm:cxn modelId="{03722F31-5B4C-497F-9AB4-10364072D975}" type="presParOf" srcId="{C3FE7408-CC6D-4712-B564-489EC6299813}" destId="{C07478DD-0DD0-4EFF-AA41-A5757B7C70FB}" srcOrd="1" destOrd="0" presId="urn:microsoft.com/office/officeart/2005/8/layout/bProcess3"/>
    <dgm:cxn modelId="{9E8E3482-2155-4C39-B91A-2BCAB3581AA4}" type="presParOf" srcId="{C07478DD-0DD0-4EFF-AA41-A5757B7C70FB}" destId="{3F9ADB0C-E94F-410F-90C2-FD5AB25CA9CF}" srcOrd="0" destOrd="0" presId="urn:microsoft.com/office/officeart/2005/8/layout/bProcess3"/>
    <dgm:cxn modelId="{DCDFCA71-8B37-4008-B7E4-2B8A75B64814}" type="presParOf" srcId="{C3FE7408-CC6D-4712-B564-489EC6299813}" destId="{F69A2EB0-7272-4342-97C1-453E9FB0E928}" srcOrd="2" destOrd="0" presId="urn:microsoft.com/office/officeart/2005/8/layout/bProcess3"/>
    <dgm:cxn modelId="{39E27CAC-CDCD-4CC1-BD0C-3ABCBE1A6A2D}" type="presParOf" srcId="{C3FE7408-CC6D-4712-B564-489EC6299813}" destId="{0461B86D-4327-424D-9068-F08C5EF5366A}" srcOrd="3" destOrd="0" presId="urn:microsoft.com/office/officeart/2005/8/layout/bProcess3"/>
    <dgm:cxn modelId="{B3584E82-869F-441F-8F08-28610301E1A1}" type="presParOf" srcId="{0461B86D-4327-424D-9068-F08C5EF5366A}" destId="{9DA0171E-37CE-4D37-8428-169EFAE19D3C}" srcOrd="0" destOrd="0" presId="urn:microsoft.com/office/officeart/2005/8/layout/bProcess3"/>
    <dgm:cxn modelId="{6618F4CB-2F75-45F7-98C7-F149A11AFBC8}" type="presParOf" srcId="{C3FE7408-CC6D-4712-B564-489EC6299813}" destId="{7D0F21A8-48F1-40E6-946B-AFB9F844E51A}" srcOrd="4" destOrd="0" presId="urn:microsoft.com/office/officeart/2005/8/layout/bProcess3"/>
    <dgm:cxn modelId="{54903FC1-4460-410C-97B2-1CFFAEE1DBC5}" type="presParOf" srcId="{C3FE7408-CC6D-4712-B564-489EC6299813}" destId="{66D7622C-A0A3-4D73-9B3F-D1711BD84214}" srcOrd="5" destOrd="0" presId="urn:microsoft.com/office/officeart/2005/8/layout/bProcess3"/>
    <dgm:cxn modelId="{DD536614-EAA6-42CF-85B6-C79097898770}" type="presParOf" srcId="{66D7622C-A0A3-4D73-9B3F-D1711BD84214}" destId="{D21B2CDB-5AEB-449A-A00F-59084A45B900}" srcOrd="0" destOrd="0" presId="urn:microsoft.com/office/officeart/2005/8/layout/bProcess3"/>
    <dgm:cxn modelId="{7837083B-8EF6-48EC-B66B-541424985C07}" type="presParOf" srcId="{C3FE7408-CC6D-4712-B564-489EC6299813}" destId="{9180720A-A818-444E-82B7-7745C9A0D169}" srcOrd="6" destOrd="0" presId="urn:microsoft.com/office/officeart/2005/8/layout/bProcess3"/>
    <dgm:cxn modelId="{A906068D-3518-4131-A703-EF26D1F1BD7F}" type="presParOf" srcId="{C3FE7408-CC6D-4712-B564-489EC6299813}" destId="{C8500C98-5AE0-43F0-B0C3-00AA02346924}" srcOrd="7" destOrd="0" presId="urn:microsoft.com/office/officeart/2005/8/layout/bProcess3"/>
    <dgm:cxn modelId="{B08DB656-9560-4D87-A287-50E62628BA2B}" type="presParOf" srcId="{C8500C98-5AE0-43F0-B0C3-00AA02346924}" destId="{9CA47934-1F36-46FB-8DF6-AE505C1CFA22}" srcOrd="0" destOrd="0" presId="urn:microsoft.com/office/officeart/2005/8/layout/bProcess3"/>
    <dgm:cxn modelId="{DB45BA46-A159-47BF-BE06-C52EBB3B10E5}" type="presParOf" srcId="{C3FE7408-CC6D-4712-B564-489EC6299813}" destId="{CD952D26-FD7D-4437-91E0-6C3834953383}" srcOrd="8" destOrd="0" presId="urn:microsoft.com/office/officeart/2005/8/layout/b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3D1EC4A-DE33-4B2F-8924-445FFAB344D3}" type="doc">
      <dgm:prSet loTypeId="urn:microsoft.com/office/officeart/2005/8/layout/hierarchy2" loCatId="hierarchy" qsTypeId="urn:microsoft.com/office/officeart/2005/8/quickstyle/simple1" qsCatId="simple" csTypeId="urn:microsoft.com/office/officeart/2005/8/colors/accent1_2" csCatId="accent1" phldr="1"/>
      <dgm:spPr/>
      <dgm:t>
        <a:bodyPr/>
        <a:lstStyle/>
        <a:p>
          <a:endParaRPr lang="en-GB"/>
        </a:p>
      </dgm:t>
    </dgm:pt>
    <dgm:pt modelId="{EB60A65F-1132-4150-98BA-ACBCE00B23EF}">
      <dgm:prSet phldrT="[Text]"/>
      <dgm:spPr/>
      <dgm:t>
        <a:bodyPr/>
        <a:lstStyle/>
        <a:p>
          <a:r>
            <a:rPr lang="el-GR" dirty="0" smtClean="0"/>
            <a:t>Εκπαίδευση</a:t>
          </a:r>
          <a:r>
            <a:rPr lang="en-GB" dirty="0" smtClean="0"/>
            <a:t> &amp; </a:t>
          </a:r>
          <a:r>
            <a:rPr lang="el-GR" dirty="0" smtClean="0"/>
            <a:t>Κατάρτιση</a:t>
          </a:r>
          <a:endParaRPr lang="en-GB" dirty="0"/>
        </a:p>
      </dgm:t>
    </dgm:pt>
    <dgm:pt modelId="{E579F13F-3D5F-4983-971C-64F17A17FEE2}" type="parTrans" cxnId="{8956EC76-326A-4CB1-93EF-CDAA1723A05B}">
      <dgm:prSet/>
      <dgm:spPr/>
      <dgm:t>
        <a:bodyPr/>
        <a:lstStyle/>
        <a:p>
          <a:endParaRPr lang="en-GB"/>
        </a:p>
      </dgm:t>
    </dgm:pt>
    <dgm:pt modelId="{D17E0DB5-555F-4A85-8EAB-12829487BE5E}" type="sibTrans" cxnId="{8956EC76-326A-4CB1-93EF-CDAA1723A05B}">
      <dgm:prSet/>
      <dgm:spPr/>
      <dgm:t>
        <a:bodyPr/>
        <a:lstStyle/>
        <a:p>
          <a:endParaRPr lang="en-GB"/>
        </a:p>
      </dgm:t>
    </dgm:pt>
    <dgm:pt modelId="{8EA40839-DBCC-4A6A-B63A-F5C88B7C7DBC}">
      <dgm:prSet phldrT="[Text]"/>
      <dgm:spPr/>
      <dgm:t>
        <a:bodyPr/>
        <a:lstStyle/>
        <a:p>
          <a:r>
            <a:rPr lang="el-GR" dirty="0" smtClean="0"/>
            <a:t>Καλύτερη προσαρμογή με τη νέα τεχνολογία</a:t>
          </a:r>
          <a:endParaRPr lang="en-GB" dirty="0" smtClean="0"/>
        </a:p>
        <a:p>
          <a:endParaRPr lang="en-GB" dirty="0"/>
        </a:p>
      </dgm:t>
    </dgm:pt>
    <dgm:pt modelId="{2FAEA811-9711-45DC-B38B-4E8A4D29890C}" type="parTrans" cxnId="{E649A536-5183-4A98-AFCE-C5E22338ADDD}">
      <dgm:prSet/>
      <dgm:spPr/>
      <dgm:t>
        <a:bodyPr/>
        <a:lstStyle/>
        <a:p>
          <a:endParaRPr lang="en-GB"/>
        </a:p>
      </dgm:t>
    </dgm:pt>
    <dgm:pt modelId="{7E751963-240E-42F2-9529-ECC7EDE90A89}" type="sibTrans" cxnId="{E649A536-5183-4A98-AFCE-C5E22338ADDD}">
      <dgm:prSet/>
      <dgm:spPr/>
      <dgm:t>
        <a:bodyPr/>
        <a:lstStyle/>
        <a:p>
          <a:endParaRPr lang="en-GB"/>
        </a:p>
      </dgm:t>
    </dgm:pt>
    <dgm:pt modelId="{99BEFE7C-A544-4443-9F75-21892A01E192}">
      <dgm:prSet phldrT="[Text]"/>
      <dgm:spPr/>
      <dgm:t>
        <a:bodyPr/>
        <a:lstStyle/>
        <a:p>
          <a:r>
            <a:rPr lang="el-GR" dirty="0" smtClean="0"/>
            <a:t>Απόκτηση νέας γνώσης</a:t>
          </a:r>
          <a:endParaRPr lang="en-GB" dirty="0"/>
        </a:p>
      </dgm:t>
    </dgm:pt>
    <dgm:pt modelId="{5AC0A5A7-55ED-490C-BA44-8918ABDEFE47}" type="parTrans" cxnId="{810DF906-062B-4346-9DA2-16820590B442}">
      <dgm:prSet/>
      <dgm:spPr/>
      <dgm:t>
        <a:bodyPr/>
        <a:lstStyle/>
        <a:p>
          <a:endParaRPr lang="en-GB"/>
        </a:p>
      </dgm:t>
    </dgm:pt>
    <dgm:pt modelId="{655BB723-C998-446B-8AA8-FC1C9779D80A}" type="sibTrans" cxnId="{810DF906-062B-4346-9DA2-16820590B442}">
      <dgm:prSet/>
      <dgm:spPr/>
      <dgm:t>
        <a:bodyPr/>
        <a:lstStyle/>
        <a:p>
          <a:endParaRPr lang="en-GB"/>
        </a:p>
      </dgm:t>
    </dgm:pt>
    <dgm:pt modelId="{06A8901E-24A0-403C-9739-4C0E856663DF}">
      <dgm:prSet phldrT="[Text]"/>
      <dgm:spPr/>
      <dgm:t>
        <a:bodyPr/>
        <a:lstStyle/>
        <a:p>
          <a:r>
            <a:rPr lang="el-GR" dirty="0" smtClean="0"/>
            <a:t>Ταχύτερη επεξεργασία της γνώσης</a:t>
          </a:r>
          <a:endParaRPr lang="en-GB" dirty="0"/>
        </a:p>
      </dgm:t>
    </dgm:pt>
    <dgm:pt modelId="{E2E142F7-7083-466C-B050-952F9273D760}" type="parTrans" cxnId="{53B0C8E7-27AE-4C4A-AF01-7341E94AF237}">
      <dgm:prSet/>
      <dgm:spPr/>
      <dgm:t>
        <a:bodyPr/>
        <a:lstStyle/>
        <a:p>
          <a:endParaRPr lang="en-GB"/>
        </a:p>
      </dgm:t>
    </dgm:pt>
    <dgm:pt modelId="{4BFB7331-C47F-48A0-BDCD-EFF7273F5549}" type="sibTrans" cxnId="{53B0C8E7-27AE-4C4A-AF01-7341E94AF237}">
      <dgm:prSet/>
      <dgm:spPr/>
      <dgm:t>
        <a:bodyPr/>
        <a:lstStyle/>
        <a:p>
          <a:endParaRPr lang="en-GB"/>
        </a:p>
      </dgm:t>
    </dgm:pt>
    <dgm:pt modelId="{3C01BA71-8EA1-4A3C-A818-CC737AF83A1D}">
      <dgm:prSet phldrT="[Text]"/>
      <dgm:spPr/>
      <dgm:t>
        <a:bodyPr/>
        <a:lstStyle/>
        <a:p>
          <a:r>
            <a:rPr lang="el-GR" dirty="0" smtClean="0"/>
            <a:t>Ανάπτυξη νέας τεχνολογίας</a:t>
          </a:r>
          <a:endParaRPr lang="en-GB" dirty="0"/>
        </a:p>
      </dgm:t>
    </dgm:pt>
    <dgm:pt modelId="{47E88E47-2229-4841-BB7E-E9C3E343066D}" type="parTrans" cxnId="{FC8EA573-131A-4FE4-9C18-41B4D86783B5}">
      <dgm:prSet/>
      <dgm:spPr/>
      <dgm:t>
        <a:bodyPr/>
        <a:lstStyle/>
        <a:p>
          <a:endParaRPr lang="en-GB"/>
        </a:p>
      </dgm:t>
    </dgm:pt>
    <dgm:pt modelId="{2D402CA8-1D5A-470C-AA34-4A4B964D360A}" type="sibTrans" cxnId="{FC8EA573-131A-4FE4-9C18-41B4D86783B5}">
      <dgm:prSet/>
      <dgm:spPr/>
      <dgm:t>
        <a:bodyPr/>
        <a:lstStyle/>
        <a:p>
          <a:endParaRPr lang="en-GB"/>
        </a:p>
      </dgm:t>
    </dgm:pt>
    <dgm:pt modelId="{2B15E5BD-19BE-43F1-B755-941C41425BCC}" type="pres">
      <dgm:prSet presAssocID="{33D1EC4A-DE33-4B2F-8924-445FFAB344D3}" presName="diagram" presStyleCnt="0">
        <dgm:presLayoutVars>
          <dgm:chPref val="1"/>
          <dgm:dir/>
          <dgm:animOne val="branch"/>
          <dgm:animLvl val="lvl"/>
          <dgm:resizeHandles val="exact"/>
        </dgm:presLayoutVars>
      </dgm:prSet>
      <dgm:spPr/>
      <dgm:t>
        <a:bodyPr/>
        <a:lstStyle/>
        <a:p>
          <a:endParaRPr lang="en-GB"/>
        </a:p>
      </dgm:t>
    </dgm:pt>
    <dgm:pt modelId="{0565AD79-8CB7-4EDB-83A8-18528E74AE6E}" type="pres">
      <dgm:prSet presAssocID="{EB60A65F-1132-4150-98BA-ACBCE00B23EF}" presName="root1" presStyleCnt="0"/>
      <dgm:spPr/>
    </dgm:pt>
    <dgm:pt modelId="{D5D20CDD-E13D-46A0-9640-8B9ED1C51D29}" type="pres">
      <dgm:prSet presAssocID="{EB60A65F-1132-4150-98BA-ACBCE00B23EF}" presName="LevelOneTextNode" presStyleLbl="node0" presStyleIdx="0" presStyleCnt="1">
        <dgm:presLayoutVars>
          <dgm:chPref val="3"/>
        </dgm:presLayoutVars>
      </dgm:prSet>
      <dgm:spPr/>
      <dgm:t>
        <a:bodyPr/>
        <a:lstStyle/>
        <a:p>
          <a:endParaRPr lang="en-GB"/>
        </a:p>
      </dgm:t>
    </dgm:pt>
    <dgm:pt modelId="{BBF78462-54FA-4A90-9A7D-F1E122C1AA43}" type="pres">
      <dgm:prSet presAssocID="{EB60A65F-1132-4150-98BA-ACBCE00B23EF}" presName="level2hierChild" presStyleCnt="0"/>
      <dgm:spPr/>
    </dgm:pt>
    <dgm:pt modelId="{591F945A-EC39-4C68-BD0E-F33972E0167D}" type="pres">
      <dgm:prSet presAssocID="{2FAEA811-9711-45DC-B38B-4E8A4D29890C}" presName="conn2-1" presStyleLbl="parChTrans1D2" presStyleIdx="0" presStyleCnt="2"/>
      <dgm:spPr/>
      <dgm:t>
        <a:bodyPr/>
        <a:lstStyle/>
        <a:p>
          <a:endParaRPr lang="en-GB"/>
        </a:p>
      </dgm:t>
    </dgm:pt>
    <dgm:pt modelId="{DECD7149-1E90-4299-8A52-41E93098C064}" type="pres">
      <dgm:prSet presAssocID="{2FAEA811-9711-45DC-B38B-4E8A4D29890C}" presName="connTx" presStyleLbl="parChTrans1D2" presStyleIdx="0" presStyleCnt="2"/>
      <dgm:spPr/>
      <dgm:t>
        <a:bodyPr/>
        <a:lstStyle/>
        <a:p>
          <a:endParaRPr lang="en-GB"/>
        </a:p>
      </dgm:t>
    </dgm:pt>
    <dgm:pt modelId="{BBF55205-6F55-4D8D-894A-E1946E6FEAB3}" type="pres">
      <dgm:prSet presAssocID="{8EA40839-DBCC-4A6A-B63A-F5C88B7C7DBC}" presName="root2" presStyleCnt="0"/>
      <dgm:spPr/>
    </dgm:pt>
    <dgm:pt modelId="{22AD8DD2-06C8-4C1B-BBBB-2C995868C84B}" type="pres">
      <dgm:prSet presAssocID="{8EA40839-DBCC-4A6A-B63A-F5C88B7C7DBC}" presName="LevelTwoTextNode" presStyleLbl="node2" presStyleIdx="0" presStyleCnt="2">
        <dgm:presLayoutVars>
          <dgm:chPref val="3"/>
        </dgm:presLayoutVars>
      </dgm:prSet>
      <dgm:spPr/>
      <dgm:t>
        <a:bodyPr/>
        <a:lstStyle/>
        <a:p>
          <a:endParaRPr lang="en-GB"/>
        </a:p>
      </dgm:t>
    </dgm:pt>
    <dgm:pt modelId="{25B3406E-FEC6-4408-80C0-A2A987B3F212}" type="pres">
      <dgm:prSet presAssocID="{8EA40839-DBCC-4A6A-B63A-F5C88B7C7DBC}" presName="level3hierChild" presStyleCnt="0"/>
      <dgm:spPr/>
    </dgm:pt>
    <dgm:pt modelId="{E73DD36B-ABCB-4E2E-A2A7-B4FDCA554F57}" type="pres">
      <dgm:prSet presAssocID="{5AC0A5A7-55ED-490C-BA44-8918ABDEFE47}" presName="conn2-1" presStyleLbl="parChTrans1D3" presStyleIdx="0" presStyleCnt="2"/>
      <dgm:spPr/>
      <dgm:t>
        <a:bodyPr/>
        <a:lstStyle/>
        <a:p>
          <a:endParaRPr lang="en-GB"/>
        </a:p>
      </dgm:t>
    </dgm:pt>
    <dgm:pt modelId="{7DB5104C-E61A-4E5C-9BFD-BE33B7C3EF96}" type="pres">
      <dgm:prSet presAssocID="{5AC0A5A7-55ED-490C-BA44-8918ABDEFE47}" presName="connTx" presStyleLbl="parChTrans1D3" presStyleIdx="0" presStyleCnt="2"/>
      <dgm:spPr/>
      <dgm:t>
        <a:bodyPr/>
        <a:lstStyle/>
        <a:p>
          <a:endParaRPr lang="en-GB"/>
        </a:p>
      </dgm:t>
    </dgm:pt>
    <dgm:pt modelId="{5E565A9B-52BC-432C-8053-C1E44CA47D40}" type="pres">
      <dgm:prSet presAssocID="{99BEFE7C-A544-4443-9F75-21892A01E192}" presName="root2" presStyleCnt="0"/>
      <dgm:spPr/>
    </dgm:pt>
    <dgm:pt modelId="{9B9A9CAB-529F-4DCC-86B8-53C711E84CA6}" type="pres">
      <dgm:prSet presAssocID="{99BEFE7C-A544-4443-9F75-21892A01E192}" presName="LevelTwoTextNode" presStyleLbl="node3" presStyleIdx="0" presStyleCnt="2">
        <dgm:presLayoutVars>
          <dgm:chPref val="3"/>
        </dgm:presLayoutVars>
      </dgm:prSet>
      <dgm:spPr/>
      <dgm:t>
        <a:bodyPr/>
        <a:lstStyle/>
        <a:p>
          <a:endParaRPr lang="en-GB"/>
        </a:p>
      </dgm:t>
    </dgm:pt>
    <dgm:pt modelId="{CD6102AD-91F5-4632-BACC-B7755769DE52}" type="pres">
      <dgm:prSet presAssocID="{99BEFE7C-A544-4443-9F75-21892A01E192}" presName="level3hierChild" presStyleCnt="0"/>
      <dgm:spPr/>
    </dgm:pt>
    <dgm:pt modelId="{87A430C0-0963-46A3-B327-BC7696F35760}" type="pres">
      <dgm:prSet presAssocID="{E2E142F7-7083-466C-B050-952F9273D760}" presName="conn2-1" presStyleLbl="parChTrans1D3" presStyleIdx="1" presStyleCnt="2"/>
      <dgm:spPr/>
      <dgm:t>
        <a:bodyPr/>
        <a:lstStyle/>
        <a:p>
          <a:endParaRPr lang="en-GB"/>
        </a:p>
      </dgm:t>
    </dgm:pt>
    <dgm:pt modelId="{B8837CD0-1D7B-4C82-AE72-1494B555255C}" type="pres">
      <dgm:prSet presAssocID="{E2E142F7-7083-466C-B050-952F9273D760}" presName="connTx" presStyleLbl="parChTrans1D3" presStyleIdx="1" presStyleCnt="2"/>
      <dgm:spPr/>
      <dgm:t>
        <a:bodyPr/>
        <a:lstStyle/>
        <a:p>
          <a:endParaRPr lang="en-GB"/>
        </a:p>
      </dgm:t>
    </dgm:pt>
    <dgm:pt modelId="{65974B3F-D6FD-43C8-B044-EEAF0DB01DEE}" type="pres">
      <dgm:prSet presAssocID="{06A8901E-24A0-403C-9739-4C0E856663DF}" presName="root2" presStyleCnt="0"/>
      <dgm:spPr/>
    </dgm:pt>
    <dgm:pt modelId="{AC46C1C4-C5FB-4178-9832-9F5AF8C536AE}" type="pres">
      <dgm:prSet presAssocID="{06A8901E-24A0-403C-9739-4C0E856663DF}" presName="LevelTwoTextNode" presStyleLbl="node3" presStyleIdx="1" presStyleCnt="2">
        <dgm:presLayoutVars>
          <dgm:chPref val="3"/>
        </dgm:presLayoutVars>
      </dgm:prSet>
      <dgm:spPr/>
      <dgm:t>
        <a:bodyPr/>
        <a:lstStyle/>
        <a:p>
          <a:endParaRPr lang="en-GB"/>
        </a:p>
      </dgm:t>
    </dgm:pt>
    <dgm:pt modelId="{81E2A98C-91D2-4DB2-8781-78C036E73756}" type="pres">
      <dgm:prSet presAssocID="{06A8901E-24A0-403C-9739-4C0E856663DF}" presName="level3hierChild" presStyleCnt="0"/>
      <dgm:spPr/>
    </dgm:pt>
    <dgm:pt modelId="{B94D0C5E-2DE7-4EC6-B983-606179657CE4}" type="pres">
      <dgm:prSet presAssocID="{47E88E47-2229-4841-BB7E-E9C3E343066D}" presName="conn2-1" presStyleLbl="parChTrans1D2" presStyleIdx="1" presStyleCnt="2"/>
      <dgm:spPr/>
      <dgm:t>
        <a:bodyPr/>
        <a:lstStyle/>
        <a:p>
          <a:endParaRPr lang="en-GB"/>
        </a:p>
      </dgm:t>
    </dgm:pt>
    <dgm:pt modelId="{ADCAA2A1-81D9-4B49-AA59-CA2F9A196B1B}" type="pres">
      <dgm:prSet presAssocID="{47E88E47-2229-4841-BB7E-E9C3E343066D}" presName="connTx" presStyleLbl="parChTrans1D2" presStyleIdx="1" presStyleCnt="2"/>
      <dgm:spPr/>
      <dgm:t>
        <a:bodyPr/>
        <a:lstStyle/>
        <a:p>
          <a:endParaRPr lang="en-GB"/>
        </a:p>
      </dgm:t>
    </dgm:pt>
    <dgm:pt modelId="{0CA29D86-5E68-4D51-B5F1-F14015F0FE5A}" type="pres">
      <dgm:prSet presAssocID="{3C01BA71-8EA1-4A3C-A818-CC737AF83A1D}" presName="root2" presStyleCnt="0"/>
      <dgm:spPr/>
    </dgm:pt>
    <dgm:pt modelId="{3D8A99E2-886C-45C1-B3FC-4F303374866F}" type="pres">
      <dgm:prSet presAssocID="{3C01BA71-8EA1-4A3C-A818-CC737AF83A1D}" presName="LevelTwoTextNode" presStyleLbl="node2" presStyleIdx="1" presStyleCnt="2">
        <dgm:presLayoutVars>
          <dgm:chPref val="3"/>
        </dgm:presLayoutVars>
      </dgm:prSet>
      <dgm:spPr/>
      <dgm:t>
        <a:bodyPr/>
        <a:lstStyle/>
        <a:p>
          <a:endParaRPr lang="en-GB"/>
        </a:p>
      </dgm:t>
    </dgm:pt>
    <dgm:pt modelId="{06E4C8AD-B23F-400F-B819-8480F3300467}" type="pres">
      <dgm:prSet presAssocID="{3C01BA71-8EA1-4A3C-A818-CC737AF83A1D}" presName="level3hierChild" presStyleCnt="0"/>
      <dgm:spPr/>
    </dgm:pt>
  </dgm:ptLst>
  <dgm:cxnLst>
    <dgm:cxn modelId="{53B0C8E7-27AE-4C4A-AF01-7341E94AF237}" srcId="{8EA40839-DBCC-4A6A-B63A-F5C88B7C7DBC}" destId="{06A8901E-24A0-403C-9739-4C0E856663DF}" srcOrd="1" destOrd="0" parTransId="{E2E142F7-7083-466C-B050-952F9273D760}" sibTransId="{4BFB7331-C47F-48A0-BDCD-EFF7273F5549}"/>
    <dgm:cxn modelId="{36C27CCF-1C55-486D-9971-63CB94548011}" type="presOf" srcId="{2FAEA811-9711-45DC-B38B-4E8A4D29890C}" destId="{591F945A-EC39-4C68-BD0E-F33972E0167D}" srcOrd="0" destOrd="0" presId="urn:microsoft.com/office/officeart/2005/8/layout/hierarchy2"/>
    <dgm:cxn modelId="{1A4C3538-513B-41D8-93BA-44F4C1E64D5D}" type="presOf" srcId="{E2E142F7-7083-466C-B050-952F9273D760}" destId="{B8837CD0-1D7B-4C82-AE72-1494B555255C}" srcOrd="1" destOrd="0" presId="urn:microsoft.com/office/officeart/2005/8/layout/hierarchy2"/>
    <dgm:cxn modelId="{4A7D7CB1-6BCB-4916-871A-63EE338FE881}" type="presOf" srcId="{3C01BA71-8EA1-4A3C-A818-CC737AF83A1D}" destId="{3D8A99E2-886C-45C1-B3FC-4F303374866F}" srcOrd="0" destOrd="0" presId="urn:microsoft.com/office/officeart/2005/8/layout/hierarchy2"/>
    <dgm:cxn modelId="{A379CF29-8985-498F-8E68-BFDE14D9B8B7}" type="presOf" srcId="{8EA40839-DBCC-4A6A-B63A-F5C88B7C7DBC}" destId="{22AD8DD2-06C8-4C1B-BBBB-2C995868C84B}" srcOrd="0" destOrd="0" presId="urn:microsoft.com/office/officeart/2005/8/layout/hierarchy2"/>
    <dgm:cxn modelId="{8956EC76-326A-4CB1-93EF-CDAA1723A05B}" srcId="{33D1EC4A-DE33-4B2F-8924-445FFAB344D3}" destId="{EB60A65F-1132-4150-98BA-ACBCE00B23EF}" srcOrd="0" destOrd="0" parTransId="{E579F13F-3D5F-4983-971C-64F17A17FEE2}" sibTransId="{D17E0DB5-555F-4A85-8EAB-12829487BE5E}"/>
    <dgm:cxn modelId="{C0721E4E-302D-4382-B1C6-1EF7BDE874D3}" type="presOf" srcId="{99BEFE7C-A544-4443-9F75-21892A01E192}" destId="{9B9A9CAB-529F-4DCC-86B8-53C711E84CA6}" srcOrd="0" destOrd="0" presId="urn:microsoft.com/office/officeart/2005/8/layout/hierarchy2"/>
    <dgm:cxn modelId="{FC8EA573-131A-4FE4-9C18-41B4D86783B5}" srcId="{EB60A65F-1132-4150-98BA-ACBCE00B23EF}" destId="{3C01BA71-8EA1-4A3C-A818-CC737AF83A1D}" srcOrd="1" destOrd="0" parTransId="{47E88E47-2229-4841-BB7E-E9C3E343066D}" sibTransId="{2D402CA8-1D5A-470C-AA34-4A4B964D360A}"/>
    <dgm:cxn modelId="{F6B0B201-13E7-406D-ABC3-2CA1D3B3D42C}" type="presOf" srcId="{5AC0A5A7-55ED-490C-BA44-8918ABDEFE47}" destId="{7DB5104C-E61A-4E5C-9BFD-BE33B7C3EF96}" srcOrd="1" destOrd="0" presId="urn:microsoft.com/office/officeart/2005/8/layout/hierarchy2"/>
    <dgm:cxn modelId="{05362F98-DE08-411E-8065-81135E2C73BB}" type="presOf" srcId="{33D1EC4A-DE33-4B2F-8924-445FFAB344D3}" destId="{2B15E5BD-19BE-43F1-B755-941C41425BCC}" srcOrd="0" destOrd="0" presId="urn:microsoft.com/office/officeart/2005/8/layout/hierarchy2"/>
    <dgm:cxn modelId="{933B4C7A-724E-4B4B-9507-5E42766F26C0}" type="presOf" srcId="{47E88E47-2229-4841-BB7E-E9C3E343066D}" destId="{ADCAA2A1-81D9-4B49-AA59-CA2F9A196B1B}" srcOrd="1" destOrd="0" presId="urn:microsoft.com/office/officeart/2005/8/layout/hierarchy2"/>
    <dgm:cxn modelId="{54C6847D-CF17-4908-9757-60A4BA30B853}" type="presOf" srcId="{06A8901E-24A0-403C-9739-4C0E856663DF}" destId="{AC46C1C4-C5FB-4178-9832-9F5AF8C536AE}" srcOrd="0" destOrd="0" presId="urn:microsoft.com/office/officeart/2005/8/layout/hierarchy2"/>
    <dgm:cxn modelId="{E649A536-5183-4A98-AFCE-C5E22338ADDD}" srcId="{EB60A65F-1132-4150-98BA-ACBCE00B23EF}" destId="{8EA40839-DBCC-4A6A-B63A-F5C88B7C7DBC}" srcOrd="0" destOrd="0" parTransId="{2FAEA811-9711-45DC-B38B-4E8A4D29890C}" sibTransId="{7E751963-240E-42F2-9529-ECC7EDE90A89}"/>
    <dgm:cxn modelId="{C727A6FB-0E04-4664-A595-F196EC4853A2}" type="presOf" srcId="{5AC0A5A7-55ED-490C-BA44-8918ABDEFE47}" destId="{E73DD36B-ABCB-4E2E-A2A7-B4FDCA554F57}" srcOrd="0" destOrd="0" presId="urn:microsoft.com/office/officeart/2005/8/layout/hierarchy2"/>
    <dgm:cxn modelId="{810DF906-062B-4346-9DA2-16820590B442}" srcId="{8EA40839-DBCC-4A6A-B63A-F5C88B7C7DBC}" destId="{99BEFE7C-A544-4443-9F75-21892A01E192}" srcOrd="0" destOrd="0" parTransId="{5AC0A5A7-55ED-490C-BA44-8918ABDEFE47}" sibTransId="{655BB723-C998-446B-8AA8-FC1C9779D80A}"/>
    <dgm:cxn modelId="{F4A742F5-89E8-4515-BF53-46B13FCED492}" type="presOf" srcId="{2FAEA811-9711-45DC-B38B-4E8A4D29890C}" destId="{DECD7149-1E90-4299-8A52-41E93098C064}" srcOrd="1" destOrd="0" presId="urn:microsoft.com/office/officeart/2005/8/layout/hierarchy2"/>
    <dgm:cxn modelId="{B5EC23E1-7FF3-4B3C-A87B-A228CE5B0A37}" type="presOf" srcId="{E2E142F7-7083-466C-B050-952F9273D760}" destId="{87A430C0-0963-46A3-B327-BC7696F35760}" srcOrd="0" destOrd="0" presId="urn:microsoft.com/office/officeart/2005/8/layout/hierarchy2"/>
    <dgm:cxn modelId="{8F52E6C6-839D-42D0-BB21-A84A31099BFC}" type="presOf" srcId="{EB60A65F-1132-4150-98BA-ACBCE00B23EF}" destId="{D5D20CDD-E13D-46A0-9640-8B9ED1C51D29}" srcOrd="0" destOrd="0" presId="urn:microsoft.com/office/officeart/2005/8/layout/hierarchy2"/>
    <dgm:cxn modelId="{1E258B6F-0A65-4FCB-88CE-AD077A5D67F7}" type="presOf" srcId="{47E88E47-2229-4841-BB7E-E9C3E343066D}" destId="{B94D0C5E-2DE7-4EC6-B983-606179657CE4}" srcOrd="0" destOrd="0" presId="urn:microsoft.com/office/officeart/2005/8/layout/hierarchy2"/>
    <dgm:cxn modelId="{EF025755-CFEF-46B8-85BD-5DC5DB3CE236}" type="presParOf" srcId="{2B15E5BD-19BE-43F1-B755-941C41425BCC}" destId="{0565AD79-8CB7-4EDB-83A8-18528E74AE6E}" srcOrd="0" destOrd="0" presId="urn:microsoft.com/office/officeart/2005/8/layout/hierarchy2"/>
    <dgm:cxn modelId="{13E150EB-F5E6-4D67-B202-770481916DE3}" type="presParOf" srcId="{0565AD79-8CB7-4EDB-83A8-18528E74AE6E}" destId="{D5D20CDD-E13D-46A0-9640-8B9ED1C51D29}" srcOrd="0" destOrd="0" presId="urn:microsoft.com/office/officeart/2005/8/layout/hierarchy2"/>
    <dgm:cxn modelId="{C32B32F6-05F9-49E6-9380-38CF8CB76456}" type="presParOf" srcId="{0565AD79-8CB7-4EDB-83A8-18528E74AE6E}" destId="{BBF78462-54FA-4A90-9A7D-F1E122C1AA43}" srcOrd="1" destOrd="0" presId="urn:microsoft.com/office/officeart/2005/8/layout/hierarchy2"/>
    <dgm:cxn modelId="{01999684-995E-49B4-A597-36DBA8A23E34}" type="presParOf" srcId="{BBF78462-54FA-4A90-9A7D-F1E122C1AA43}" destId="{591F945A-EC39-4C68-BD0E-F33972E0167D}" srcOrd="0" destOrd="0" presId="urn:microsoft.com/office/officeart/2005/8/layout/hierarchy2"/>
    <dgm:cxn modelId="{76520FD0-B584-4A41-9CC4-0B760288D491}" type="presParOf" srcId="{591F945A-EC39-4C68-BD0E-F33972E0167D}" destId="{DECD7149-1E90-4299-8A52-41E93098C064}" srcOrd="0" destOrd="0" presId="urn:microsoft.com/office/officeart/2005/8/layout/hierarchy2"/>
    <dgm:cxn modelId="{3BB6E1B1-9B91-40C2-AB02-39D7F447C591}" type="presParOf" srcId="{BBF78462-54FA-4A90-9A7D-F1E122C1AA43}" destId="{BBF55205-6F55-4D8D-894A-E1946E6FEAB3}" srcOrd="1" destOrd="0" presId="urn:microsoft.com/office/officeart/2005/8/layout/hierarchy2"/>
    <dgm:cxn modelId="{FE45A33B-49A2-4552-AFC7-00B33E0D1C35}" type="presParOf" srcId="{BBF55205-6F55-4D8D-894A-E1946E6FEAB3}" destId="{22AD8DD2-06C8-4C1B-BBBB-2C995868C84B}" srcOrd="0" destOrd="0" presId="urn:microsoft.com/office/officeart/2005/8/layout/hierarchy2"/>
    <dgm:cxn modelId="{043966B3-4955-4055-876E-41D9AEA6A303}" type="presParOf" srcId="{BBF55205-6F55-4D8D-894A-E1946E6FEAB3}" destId="{25B3406E-FEC6-4408-80C0-A2A987B3F212}" srcOrd="1" destOrd="0" presId="urn:microsoft.com/office/officeart/2005/8/layout/hierarchy2"/>
    <dgm:cxn modelId="{E102D307-2E61-43E4-B72A-FA1FF4CA8EB8}" type="presParOf" srcId="{25B3406E-FEC6-4408-80C0-A2A987B3F212}" destId="{E73DD36B-ABCB-4E2E-A2A7-B4FDCA554F57}" srcOrd="0" destOrd="0" presId="urn:microsoft.com/office/officeart/2005/8/layout/hierarchy2"/>
    <dgm:cxn modelId="{7ECBF66B-67C6-4233-AACC-455158BB0498}" type="presParOf" srcId="{E73DD36B-ABCB-4E2E-A2A7-B4FDCA554F57}" destId="{7DB5104C-E61A-4E5C-9BFD-BE33B7C3EF96}" srcOrd="0" destOrd="0" presId="urn:microsoft.com/office/officeart/2005/8/layout/hierarchy2"/>
    <dgm:cxn modelId="{5B456B56-E962-473A-B017-5E205E15E199}" type="presParOf" srcId="{25B3406E-FEC6-4408-80C0-A2A987B3F212}" destId="{5E565A9B-52BC-432C-8053-C1E44CA47D40}" srcOrd="1" destOrd="0" presId="urn:microsoft.com/office/officeart/2005/8/layout/hierarchy2"/>
    <dgm:cxn modelId="{9BA89B12-3738-4A5C-BD0C-DBBD0C9613AB}" type="presParOf" srcId="{5E565A9B-52BC-432C-8053-C1E44CA47D40}" destId="{9B9A9CAB-529F-4DCC-86B8-53C711E84CA6}" srcOrd="0" destOrd="0" presId="urn:microsoft.com/office/officeart/2005/8/layout/hierarchy2"/>
    <dgm:cxn modelId="{0C822B2B-2255-42A3-B2BF-F843E3521F71}" type="presParOf" srcId="{5E565A9B-52BC-432C-8053-C1E44CA47D40}" destId="{CD6102AD-91F5-4632-BACC-B7755769DE52}" srcOrd="1" destOrd="0" presId="urn:microsoft.com/office/officeart/2005/8/layout/hierarchy2"/>
    <dgm:cxn modelId="{079E7E65-28D2-4460-9379-0CB6BC95F1EC}" type="presParOf" srcId="{25B3406E-FEC6-4408-80C0-A2A987B3F212}" destId="{87A430C0-0963-46A3-B327-BC7696F35760}" srcOrd="2" destOrd="0" presId="urn:microsoft.com/office/officeart/2005/8/layout/hierarchy2"/>
    <dgm:cxn modelId="{9B9B1B35-1131-42DC-AB3A-E8E8EA64B7F4}" type="presParOf" srcId="{87A430C0-0963-46A3-B327-BC7696F35760}" destId="{B8837CD0-1D7B-4C82-AE72-1494B555255C}" srcOrd="0" destOrd="0" presId="urn:microsoft.com/office/officeart/2005/8/layout/hierarchy2"/>
    <dgm:cxn modelId="{3C9B9CFB-F54C-47C2-A8E0-282098ECCCE5}" type="presParOf" srcId="{25B3406E-FEC6-4408-80C0-A2A987B3F212}" destId="{65974B3F-D6FD-43C8-B044-EEAF0DB01DEE}" srcOrd="3" destOrd="0" presId="urn:microsoft.com/office/officeart/2005/8/layout/hierarchy2"/>
    <dgm:cxn modelId="{CFF0620F-7DB5-4159-AB7B-6298AFFB6A50}" type="presParOf" srcId="{65974B3F-D6FD-43C8-B044-EEAF0DB01DEE}" destId="{AC46C1C4-C5FB-4178-9832-9F5AF8C536AE}" srcOrd="0" destOrd="0" presId="urn:microsoft.com/office/officeart/2005/8/layout/hierarchy2"/>
    <dgm:cxn modelId="{0AA3E195-CF4F-4BD2-BAC5-1CD745874DAF}" type="presParOf" srcId="{65974B3F-D6FD-43C8-B044-EEAF0DB01DEE}" destId="{81E2A98C-91D2-4DB2-8781-78C036E73756}" srcOrd="1" destOrd="0" presId="urn:microsoft.com/office/officeart/2005/8/layout/hierarchy2"/>
    <dgm:cxn modelId="{8533F24D-53E6-46EB-8CE6-6D5333C7700B}" type="presParOf" srcId="{BBF78462-54FA-4A90-9A7D-F1E122C1AA43}" destId="{B94D0C5E-2DE7-4EC6-B983-606179657CE4}" srcOrd="2" destOrd="0" presId="urn:microsoft.com/office/officeart/2005/8/layout/hierarchy2"/>
    <dgm:cxn modelId="{1F2DA6A2-7BF2-4DAA-803F-8CD92915FE22}" type="presParOf" srcId="{B94D0C5E-2DE7-4EC6-B983-606179657CE4}" destId="{ADCAA2A1-81D9-4B49-AA59-CA2F9A196B1B}" srcOrd="0" destOrd="0" presId="urn:microsoft.com/office/officeart/2005/8/layout/hierarchy2"/>
    <dgm:cxn modelId="{435EF2B4-CF08-458F-B017-E50CDB43805E}" type="presParOf" srcId="{BBF78462-54FA-4A90-9A7D-F1E122C1AA43}" destId="{0CA29D86-5E68-4D51-B5F1-F14015F0FE5A}" srcOrd="3" destOrd="0" presId="urn:microsoft.com/office/officeart/2005/8/layout/hierarchy2"/>
    <dgm:cxn modelId="{B838412C-F54E-446C-A83D-B5DE25BF9A9D}" type="presParOf" srcId="{0CA29D86-5E68-4D51-B5F1-F14015F0FE5A}" destId="{3D8A99E2-886C-45C1-B3FC-4F303374866F}" srcOrd="0" destOrd="0" presId="urn:microsoft.com/office/officeart/2005/8/layout/hierarchy2"/>
    <dgm:cxn modelId="{FE10C96B-EC08-486E-9D76-6A541DFDD6A1}" type="presParOf" srcId="{0CA29D86-5E68-4D51-B5F1-F14015F0FE5A}" destId="{06E4C8AD-B23F-400F-B819-8480F3300467}"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bProcess3">
  <dgm:title val=""/>
  <dgm:desc val=""/>
  <dgm:catLst>
    <dgm:cat type="process" pri="18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Lst>
        <dgm:ruleLst>
          <dgm:rule type="primFontSz" val="5"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D4F526C-FECF-4E7D-8100-E5342554725B}" type="datetimeFigureOut">
              <a:rPr lang="en-GB" smtClean="0"/>
              <a:t>12/12/2019</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7A88305-C981-4661-A1C3-E3B70126FBBD}" type="slidenum">
              <a:rPr lang="en-GB" smtClean="0"/>
              <a:t>‹#›</a:t>
            </a:fld>
            <a:endParaRPr lang="en-GB"/>
          </a:p>
        </p:txBody>
      </p:sp>
    </p:spTree>
    <p:extLst>
      <p:ext uri="{BB962C8B-B14F-4D97-AF65-F5344CB8AC3E}">
        <p14:creationId xmlns:p14="http://schemas.microsoft.com/office/powerpoint/2010/main" val="5603234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Rot="1" noChangeAspect="1" noChangeArrowheads="1" noTextEdit="1"/>
          </p:cNvSpPr>
          <p:nvPr>
            <p:ph type="sldImg"/>
          </p:nvPr>
        </p:nvSpPr>
        <p:spPr>
          <a:xfrm>
            <a:off x="1150938" y="692150"/>
            <a:ext cx="4556125" cy="3416300"/>
          </a:xfrm>
          <a:ln/>
        </p:spPr>
      </p:sp>
      <p:sp>
        <p:nvSpPr>
          <p:cNvPr id="65539" name="Rectangle 3"/>
          <p:cNvSpPr>
            <a:spLocks noGrp="1" noChangeArrowheads="1"/>
          </p:cNvSpPr>
          <p:nvPr>
            <p:ph type="body" idx="1"/>
          </p:nvPr>
        </p:nvSpPr>
        <p:spPr>
          <a:xfrm>
            <a:off x="228600" y="4343400"/>
            <a:ext cx="6248400" cy="4572000"/>
          </a:xfrm>
        </p:spPr>
        <p:txBody>
          <a:bodyPr/>
          <a:lstStyle/>
          <a:p>
            <a:pPr>
              <a:buFontTx/>
              <a:buChar char="•"/>
            </a:pPr>
            <a:r>
              <a:rPr lang="en-US" altLang="en-US" sz="1800"/>
              <a:t>Economic analysis -- in general, a comparison of benefits and costs</a:t>
            </a:r>
          </a:p>
          <a:p>
            <a:pPr>
              <a:buFontTx/>
              <a:buChar char="•"/>
            </a:pPr>
            <a:r>
              <a:rPr lang="en-US" altLang="en-US" sz="1800"/>
              <a:t>Can consider the costs from private or social point of view</a:t>
            </a:r>
          </a:p>
          <a:p>
            <a:pPr>
              <a:buFontTx/>
              <a:buChar char="•"/>
            </a:pPr>
            <a:r>
              <a:rPr lang="en-US" altLang="en-US" sz="1800"/>
              <a:t>Private -- analyzed in order to understand and predict how individuals will behave</a:t>
            </a:r>
          </a:p>
          <a:p>
            <a:pPr>
              <a:buFontTx/>
              <a:buChar char="•"/>
            </a:pPr>
            <a:r>
              <a:rPr lang="en-US" altLang="en-US" sz="1800"/>
              <a:t>Social may differ</a:t>
            </a:r>
          </a:p>
          <a:p>
            <a:pPr lvl="1">
              <a:buFontTx/>
              <a:buChar char="•"/>
            </a:pPr>
            <a:r>
              <a:rPr lang="en-US" altLang="en-US" sz="1800"/>
              <a:t>because of subsidies -- costs to society often greater than costs to the individual</a:t>
            </a:r>
          </a:p>
          <a:p>
            <a:pPr lvl="1">
              <a:buFontTx/>
              <a:buChar char="•"/>
            </a:pPr>
            <a:r>
              <a:rPr lang="en-US" altLang="en-US" sz="1800"/>
              <a:t>because of externalities (market failures) -- benefits to society may be be larger (or smaller) than benefits to individual</a:t>
            </a:r>
          </a:p>
          <a:p>
            <a:pPr>
              <a:buFontTx/>
              <a:buChar char="•"/>
            </a:pPr>
            <a:r>
              <a:rPr lang="en-US" altLang="en-US" sz="1800"/>
              <a:t>Comparison of private and social rates of return often used to justify government interventions (or lack thereof)</a:t>
            </a:r>
          </a:p>
          <a:p>
            <a:pPr>
              <a:buFontTx/>
              <a:buChar char="•"/>
            </a:pPr>
            <a:r>
              <a:rPr lang="en-US" altLang="en-US" sz="1800"/>
              <a:t>Start here by considering private benefits and costs</a:t>
            </a:r>
          </a:p>
        </p:txBody>
      </p:sp>
    </p:spTree>
    <p:extLst>
      <p:ext uri="{BB962C8B-B14F-4D97-AF65-F5344CB8AC3E}">
        <p14:creationId xmlns:p14="http://schemas.microsoft.com/office/powerpoint/2010/main" val="6458074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p:cNvSpPr>
            <a:spLocks noGrp="1" noRot="1" noChangeAspect="1" noChangeArrowheads="1" noTextEdit="1"/>
          </p:cNvSpPr>
          <p:nvPr>
            <p:ph type="sldImg"/>
          </p:nvPr>
        </p:nvSpPr>
        <p:spPr>
          <a:xfrm>
            <a:off x="1150938" y="692150"/>
            <a:ext cx="4556125" cy="3416300"/>
          </a:xfrm>
          <a:ln/>
        </p:spPr>
      </p:sp>
      <p:sp>
        <p:nvSpPr>
          <p:cNvPr id="108547" name="Rectangle 3"/>
          <p:cNvSpPr>
            <a:spLocks noGrp="1" noChangeArrowheads="1"/>
          </p:cNvSpPr>
          <p:nvPr>
            <p:ph type="body" idx="1"/>
          </p:nvPr>
        </p:nvSpPr>
        <p:spPr>
          <a:xfrm>
            <a:off x="304800" y="4343400"/>
            <a:ext cx="6172200" cy="4114800"/>
          </a:xfrm>
        </p:spPr>
        <p:txBody>
          <a:bodyPr/>
          <a:lstStyle/>
          <a:p>
            <a:pPr>
              <a:buFontTx/>
              <a:buChar char="•"/>
            </a:pPr>
            <a:r>
              <a:rPr lang="en-US" altLang="en-US" sz="1800"/>
              <a:t>To measure the private returns to education, in many studies economists look only at the market returns -- because the non-market returns are too hard to quantify</a:t>
            </a:r>
          </a:p>
          <a:p>
            <a:pPr>
              <a:buFontTx/>
              <a:buChar char="•"/>
            </a:pPr>
            <a:r>
              <a:rPr lang="en-US" altLang="en-US" sz="1800"/>
              <a:t>To do this, it is necessary to predict what an individual will earn over his or her entire lifetime</a:t>
            </a:r>
          </a:p>
          <a:p>
            <a:pPr>
              <a:buFontTx/>
              <a:buChar char="•"/>
            </a:pPr>
            <a:r>
              <a:rPr lang="en-US" altLang="en-US" sz="1800"/>
              <a:t>Economists are not fortune-tellers -- they don’t know what people will earn in the future</a:t>
            </a:r>
          </a:p>
          <a:p>
            <a:pPr>
              <a:buFontTx/>
              <a:buChar char="•"/>
            </a:pPr>
            <a:r>
              <a:rPr lang="en-US" altLang="en-US" sz="1800"/>
              <a:t>Especially, not know what any particular individual will earn in the future -- there will always be variation</a:t>
            </a:r>
          </a:p>
          <a:p>
            <a:pPr>
              <a:buFontTx/>
              <a:buChar char="•"/>
            </a:pPr>
            <a:r>
              <a:rPr lang="en-US" altLang="en-US" sz="1800"/>
              <a:t>To estimate what the average person will earn in the future, look at what a sample (the larger the better) of individuals are earning now or have earned in the past</a:t>
            </a:r>
          </a:p>
          <a:p>
            <a:pPr>
              <a:buFontTx/>
              <a:buChar char="•"/>
            </a:pPr>
            <a:r>
              <a:rPr lang="en-US" altLang="en-US" sz="1800"/>
              <a:t>Longitudinal study -- follow a group over time, but to know what they earn at retirement age, must follow over 40 years</a:t>
            </a:r>
          </a:p>
          <a:p>
            <a:pPr>
              <a:buFontTx/>
              <a:buChar char="•"/>
            </a:pPr>
            <a:r>
              <a:rPr lang="en-US" altLang="en-US" sz="1800"/>
              <a:t>Cross-sectional studies more common</a:t>
            </a:r>
          </a:p>
        </p:txBody>
      </p:sp>
    </p:spTree>
    <p:extLst>
      <p:ext uri="{BB962C8B-B14F-4D97-AF65-F5344CB8AC3E}">
        <p14:creationId xmlns:p14="http://schemas.microsoft.com/office/powerpoint/2010/main" val="19593280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Grp="1" noRot="1" noChangeAspect="1" noChangeArrowheads="1" noTextEdit="1"/>
          </p:cNvSpPr>
          <p:nvPr>
            <p:ph type="sldImg"/>
          </p:nvPr>
        </p:nvSpPr>
        <p:spPr>
          <a:xfrm>
            <a:off x="1150938" y="692150"/>
            <a:ext cx="4556125" cy="3416300"/>
          </a:xfrm>
          <a:ln/>
        </p:spPr>
      </p:sp>
      <p:sp>
        <p:nvSpPr>
          <p:cNvPr id="107523" name="Rectangle 3"/>
          <p:cNvSpPr>
            <a:spLocks noGrp="1" noChangeArrowheads="1"/>
          </p:cNvSpPr>
          <p:nvPr>
            <p:ph type="body" idx="1"/>
          </p:nvPr>
        </p:nvSpPr>
        <p:spPr/>
        <p:txBody>
          <a:bodyPr/>
          <a:lstStyle/>
          <a:p>
            <a:pPr>
              <a:buFontTx/>
              <a:buChar char="•"/>
            </a:pPr>
            <a:r>
              <a:rPr lang="en-US" altLang="en-US" sz="1800"/>
              <a:t>But to estimate the returns to investment in one level of education (or one year of education), must also know what the average individual would have earned without having made this investment</a:t>
            </a:r>
          </a:p>
          <a:p>
            <a:pPr>
              <a:buFontTx/>
              <a:buChar char="•"/>
            </a:pPr>
            <a:r>
              <a:rPr lang="en-US" altLang="en-US" sz="1800"/>
              <a:t>Difference are the returns to that investment</a:t>
            </a:r>
          </a:p>
          <a:p>
            <a:pPr>
              <a:buFontTx/>
              <a:buChar char="•"/>
            </a:pPr>
            <a:r>
              <a:rPr lang="en-US" altLang="en-US" sz="1800"/>
              <a:t>While at school, these returns are negative</a:t>
            </a:r>
          </a:p>
          <a:p>
            <a:pPr>
              <a:buFontTx/>
              <a:buChar char="•"/>
            </a:pPr>
            <a:r>
              <a:rPr lang="en-US" altLang="en-US" sz="1800"/>
              <a:t>Negative returns = costs</a:t>
            </a:r>
          </a:p>
          <a:p>
            <a:pPr>
              <a:buFontTx/>
              <a:buChar char="•"/>
            </a:pPr>
            <a:r>
              <a:rPr lang="en-US" altLang="en-US" sz="1800"/>
              <a:t>Opportunity costs or foregone earnings</a:t>
            </a:r>
          </a:p>
        </p:txBody>
      </p:sp>
    </p:spTree>
    <p:extLst>
      <p:ext uri="{BB962C8B-B14F-4D97-AF65-F5344CB8AC3E}">
        <p14:creationId xmlns:p14="http://schemas.microsoft.com/office/powerpoint/2010/main" val="40563584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Grp="1" noRot="1" noChangeAspect="1" noChangeArrowheads="1" noTextEdit="1"/>
          </p:cNvSpPr>
          <p:nvPr>
            <p:ph type="sldImg"/>
          </p:nvPr>
        </p:nvSpPr>
        <p:spPr>
          <a:xfrm>
            <a:off x="1150938" y="692150"/>
            <a:ext cx="4556125" cy="3416300"/>
          </a:xfrm>
          <a:ln/>
        </p:spPr>
      </p:sp>
      <p:sp>
        <p:nvSpPr>
          <p:cNvPr id="107523" name="Rectangle 3"/>
          <p:cNvSpPr>
            <a:spLocks noGrp="1" noChangeArrowheads="1"/>
          </p:cNvSpPr>
          <p:nvPr>
            <p:ph type="body" idx="1"/>
          </p:nvPr>
        </p:nvSpPr>
        <p:spPr/>
        <p:txBody>
          <a:bodyPr/>
          <a:lstStyle/>
          <a:p>
            <a:pPr>
              <a:buFontTx/>
              <a:buChar char="•"/>
            </a:pPr>
            <a:r>
              <a:rPr lang="en-US" altLang="en-US" sz="1800"/>
              <a:t>But to estimate the returns to investment in one level of education (or one year of education), must also know what the average individual would have earned without having made this investment</a:t>
            </a:r>
          </a:p>
          <a:p>
            <a:pPr>
              <a:buFontTx/>
              <a:buChar char="•"/>
            </a:pPr>
            <a:r>
              <a:rPr lang="en-US" altLang="en-US" sz="1800"/>
              <a:t>Difference are the returns to that investment</a:t>
            </a:r>
          </a:p>
          <a:p>
            <a:pPr>
              <a:buFontTx/>
              <a:buChar char="•"/>
            </a:pPr>
            <a:r>
              <a:rPr lang="en-US" altLang="en-US" sz="1800"/>
              <a:t>While at school, these returns are negative</a:t>
            </a:r>
          </a:p>
          <a:p>
            <a:pPr>
              <a:buFontTx/>
              <a:buChar char="•"/>
            </a:pPr>
            <a:r>
              <a:rPr lang="en-US" altLang="en-US" sz="1800"/>
              <a:t>Negative returns = costs</a:t>
            </a:r>
          </a:p>
          <a:p>
            <a:pPr>
              <a:buFontTx/>
              <a:buChar char="•"/>
            </a:pPr>
            <a:r>
              <a:rPr lang="en-US" altLang="en-US" sz="1800"/>
              <a:t>Opportunity costs or foregone earnings</a:t>
            </a:r>
          </a:p>
        </p:txBody>
      </p:sp>
    </p:spTree>
    <p:extLst>
      <p:ext uri="{BB962C8B-B14F-4D97-AF65-F5344CB8AC3E}">
        <p14:creationId xmlns:p14="http://schemas.microsoft.com/office/powerpoint/2010/main" val="34748142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Grp="1" noRot="1" noChangeAspect="1" noChangeArrowheads="1" noTextEdit="1"/>
          </p:cNvSpPr>
          <p:nvPr>
            <p:ph type="sldImg"/>
          </p:nvPr>
        </p:nvSpPr>
        <p:spPr>
          <a:xfrm>
            <a:off x="1150938" y="692150"/>
            <a:ext cx="4556125" cy="3416300"/>
          </a:xfrm>
          <a:ln/>
        </p:spPr>
      </p:sp>
      <p:sp>
        <p:nvSpPr>
          <p:cNvPr id="105475" name="Rectangle 3"/>
          <p:cNvSpPr>
            <a:spLocks noGrp="1" noChangeArrowheads="1"/>
          </p:cNvSpPr>
          <p:nvPr>
            <p:ph type="body" idx="1"/>
          </p:nvPr>
        </p:nvSpPr>
        <p:spPr/>
        <p:txBody>
          <a:bodyPr/>
          <a:lstStyle/>
          <a:p>
            <a:pPr>
              <a:buFontTx/>
              <a:buChar char="•"/>
            </a:pPr>
            <a:r>
              <a:rPr lang="en-US" altLang="en-US" sz="1800"/>
              <a:t>Add the direct and indirect costs together during each year of the investment</a:t>
            </a:r>
          </a:p>
          <a:p>
            <a:pPr>
              <a:buFontTx/>
              <a:buChar char="•"/>
            </a:pPr>
            <a:r>
              <a:rPr lang="en-US" altLang="en-US" sz="1800"/>
              <a:t>Although not shown, there may even be foregone earnings after the individual gets out of university, if earnings at that point would have been higher than the starting salary upon graduation</a:t>
            </a:r>
          </a:p>
        </p:txBody>
      </p:sp>
    </p:spTree>
    <p:extLst>
      <p:ext uri="{BB962C8B-B14F-4D97-AF65-F5344CB8AC3E}">
        <p14:creationId xmlns:p14="http://schemas.microsoft.com/office/powerpoint/2010/main" val="31461435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Grp="1" noRot="1" noChangeAspect="1" noChangeArrowheads="1" noTextEdit="1"/>
          </p:cNvSpPr>
          <p:nvPr>
            <p:ph type="sldImg"/>
          </p:nvPr>
        </p:nvSpPr>
        <p:spPr>
          <a:xfrm>
            <a:off x="1150938" y="692150"/>
            <a:ext cx="4556125" cy="3416300"/>
          </a:xfrm>
          <a:ln/>
        </p:spPr>
      </p:sp>
      <p:sp>
        <p:nvSpPr>
          <p:cNvPr id="105475" name="Rectangle 3"/>
          <p:cNvSpPr>
            <a:spLocks noGrp="1" noChangeArrowheads="1"/>
          </p:cNvSpPr>
          <p:nvPr>
            <p:ph type="body" idx="1"/>
          </p:nvPr>
        </p:nvSpPr>
        <p:spPr/>
        <p:txBody>
          <a:bodyPr/>
          <a:lstStyle/>
          <a:p>
            <a:pPr>
              <a:buFontTx/>
              <a:buChar char="•"/>
            </a:pPr>
            <a:r>
              <a:rPr lang="en-US" altLang="en-US" sz="1800"/>
              <a:t>Add the direct and indirect costs together during each year of the investment</a:t>
            </a:r>
          </a:p>
          <a:p>
            <a:pPr>
              <a:buFontTx/>
              <a:buChar char="•"/>
            </a:pPr>
            <a:r>
              <a:rPr lang="en-US" altLang="en-US" sz="1800"/>
              <a:t>Although not shown, there may even be foregone earnings after the individual gets out of university, if earnings at that point would have been higher than the starting salary upon graduation</a:t>
            </a:r>
          </a:p>
        </p:txBody>
      </p:sp>
    </p:spTree>
    <p:extLst>
      <p:ext uri="{BB962C8B-B14F-4D97-AF65-F5344CB8AC3E}">
        <p14:creationId xmlns:p14="http://schemas.microsoft.com/office/powerpoint/2010/main" val="29318609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Grp="1" noRot="1" noChangeAspect="1" noChangeArrowheads="1" noTextEdit="1"/>
          </p:cNvSpPr>
          <p:nvPr>
            <p:ph type="sldImg"/>
          </p:nvPr>
        </p:nvSpPr>
        <p:spPr>
          <a:xfrm>
            <a:off x="1150938" y="692150"/>
            <a:ext cx="4556125" cy="3416300"/>
          </a:xfrm>
          <a:ln/>
        </p:spPr>
      </p:sp>
      <p:sp>
        <p:nvSpPr>
          <p:cNvPr id="104451" name="Rectangle 3"/>
          <p:cNvSpPr>
            <a:spLocks noGrp="1" noChangeArrowheads="1"/>
          </p:cNvSpPr>
          <p:nvPr>
            <p:ph type="body" idx="1"/>
          </p:nvPr>
        </p:nvSpPr>
        <p:spPr>
          <a:xfrm>
            <a:off x="533400" y="4343400"/>
            <a:ext cx="5943600" cy="4495800"/>
          </a:xfrm>
        </p:spPr>
        <p:txBody>
          <a:bodyPr/>
          <a:lstStyle/>
          <a:p>
            <a:pPr>
              <a:buFontTx/>
              <a:buChar char="•"/>
            </a:pPr>
            <a:r>
              <a:rPr lang="en-US" altLang="en-US" sz="1800"/>
              <a:t>In part because of inflation -- if I lock up a $1000 diamond ring in my safe deposit box and take it out in 40 years, the ring will not have changed but it will be worth more -- this is inflation</a:t>
            </a:r>
          </a:p>
          <a:p>
            <a:pPr>
              <a:buFontTx/>
              <a:buChar char="•"/>
            </a:pPr>
            <a:r>
              <a:rPr lang="en-US" altLang="en-US" sz="1800"/>
              <a:t>However, if I put $1000 in a savings account, it will be worth more in the future also because it will have been invested in some productive way</a:t>
            </a:r>
          </a:p>
          <a:p>
            <a:pPr>
              <a:buFontTx/>
              <a:buChar char="•"/>
            </a:pPr>
            <a:r>
              <a:rPr lang="en-US" altLang="en-US" sz="1800"/>
              <a:t>As a saver, I insist that the interest rate paid is least as great as much as inflation, otherwise I am better off buying a diamond ring and locking it up</a:t>
            </a:r>
          </a:p>
          <a:p>
            <a:pPr>
              <a:buFontTx/>
              <a:buChar char="•"/>
            </a:pPr>
            <a:r>
              <a:rPr lang="en-US" altLang="en-US" sz="1800"/>
              <a:t>But I hope it will be higher than inflation -- this is the </a:t>
            </a:r>
            <a:r>
              <a:rPr lang="en-US" altLang="en-US" sz="1800" u="sng"/>
              <a:t>real</a:t>
            </a:r>
            <a:r>
              <a:rPr lang="en-US" altLang="en-US" sz="1800"/>
              <a:t> interest rate</a:t>
            </a:r>
          </a:p>
          <a:p>
            <a:pPr>
              <a:buFontTx/>
              <a:buChar char="•"/>
            </a:pPr>
            <a:r>
              <a:rPr lang="en-US" altLang="en-US" sz="1800"/>
              <a:t>Hence a $ now can be expected to be more than a $ in the future -- how much more &lt;-- how much time and what interest rate</a:t>
            </a:r>
          </a:p>
        </p:txBody>
      </p:sp>
    </p:spTree>
    <p:extLst>
      <p:ext uri="{BB962C8B-B14F-4D97-AF65-F5344CB8AC3E}">
        <p14:creationId xmlns:p14="http://schemas.microsoft.com/office/powerpoint/2010/main" val="15835671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Rot="1" noChangeAspect="1" noChangeArrowheads="1" noTextEdit="1"/>
          </p:cNvSpPr>
          <p:nvPr>
            <p:ph type="sldImg"/>
          </p:nvPr>
        </p:nvSpPr>
        <p:spPr>
          <a:xfrm>
            <a:off x="1150938" y="692150"/>
            <a:ext cx="4556125" cy="3416300"/>
          </a:xfrm>
          <a:ln/>
        </p:spPr>
      </p:sp>
      <p:sp>
        <p:nvSpPr>
          <p:cNvPr id="65539" name="Rectangle 3"/>
          <p:cNvSpPr>
            <a:spLocks noGrp="1" noChangeArrowheads="1"/>
          </p:cNvSpPr>
          <p:nvPr>
            <p:ph type="body" idx="1"/>
          </p:nvPr>
        </p:nvSpPr>
        <p:spPr>
          <a:xfrm>
            <a:off x="228600" y="4343400"/>
            <a:ext cx="6248400" cy="4572000"/>
          </a:xfrm>
        </p:spPr>
        <p:txBody>
          <a:bodyPr/>
          <a:lstStyle/>
          <a:p>
            <a:pPr>
              <a:buFontTx/>
              <a:buChar char="•"/>
            </a:pPr>
            <a:r>
              <a:rPr lang="en-US" altLang="en-US" sz="1800" dirty="0"/>
              <a:t>Economic analysis -- in general, a comparison of benefits and costs</a:t>
            </a:r>
          </a:p>
          <a:p>
            <a:pPr>
              <a:buFontTx/>
              <a:buChar char="•"/>
            </a:pPr>
            <a:r>
              <a:rPr lang="en-US" altLang="en-US" sz="1800" dirty="0"/>
              <a:t>Can consider the costs from private or social point of view</a:t>
            </a:r>
          </a:p>
          <a:p>
            <a:pPr>
              <a:buFontTx/>
              <a:buChar char="•"/>
            </a:pPr>
            <a:r>
              <a:rPr lang="en-US" altLang="en-US" sz="1800" dirty="0"/>
              <a:t>Private -- analyzed in order to understand and predict how individuals will behave</a:t>
            </a:r>
          </a:p>
          <a:p>
            <a:pPr>
              <a:buFontTx/>
              <a:buChar char="•"/>
            </a:pPr>
            <a:r>
              <a:rPr lang="en-US" altLang="en-US" sz="1800" dirty="0"/>
              <a:t>Social may differ</a:t>
            </a:r>
          </a:p>
          <a:p>
            <a:pPr lvl="1">
              <a:buFontTx/>
              <a:buChar char="•"/>
            </a:pPr>
            <a:r>
              <a:rPr lang="en-US" altLang="en-US" sz="1800" dirty="0"/>
              <a:t>because of subsidies -- costs to society often greater than costs to the individual</a:t>
            </a:r>
          </a:p>
          <a:p>
            <a:pPr lvl="1">
              <a:buFontTx/>
              <a:buChar char="•"/>
            </a:pPr>
            <a:r>
              <a:rPr lang="en-US" altLang="en-US" sz="1800" dirty="0"/>
              <a:t>because of externalities (market failures) -- benefits to society may be </a:t>
            </a:r>
            <a:r>
              <a:rPr lang="en-US" altLang="en-US" sz="1800" dirty="0" err="1"/>
              <a:t>be</a:t>
            </a:r>
            <a:r>
              <a:rPr lang="en-US" altLang="en-US" sz="1800" dirty="0"/>
              <a:t> larger (or smaller) than benefits to individual</a:t>
            </a:r>
          </a:p>
          <a:p>
            <a:pPr>
              <a:buFontTx/>
              <a:buChar char="•"/>
            </a:pPr>
            <a:r>
              <a:rPr lang="en-US" altLang="en-US" sz="1800" dirty="0"/>
              <a:t>Comparison of private and social rates of return often used to justify government interventions (or lack thereof)</a:t>
            </a:r>
          </a:p>
          <a:p>
            <a:pPr>
              <a:buFontTx/>
              <a:buChar char="•"/>
            </a:pPr>
            <a:r>
              <a:rPr lang="en-US" altLang="en-US" sz="1800" dirty="0"/>
              <a:t>Start here by considering private benefits and costs</a:t>
            </a:r>
          </a:p>
        </p:txBody>
      </p:sp>
    </p:spTree>
    <p:extLst>
      <p:ext uri="{BB962C8B-B14F-4D97-AF65-F5344CB8AC3E}">
        <p14:creationId xmlns:p14="http://schemas.microsoft.com/office/powerpoint/2010/main" val="81322518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Rot="1" noChangeAspect="1" noChangeArrowheads="1" noTextEdit="1"/>
          </p:cNvSpPr>
          <p:nvPr>
            <p:ph type="sldImg"/>
          </p:nvPr>
        </p:nvSpPr>
        <p:spPr>
          <a:xfrm>
            <a:off x="1150938" y="692150"/>
            <a:ext cx="4556125" cy="3416300"/>
          </a:xfrm>
          <a:ln/>
        </p:spPr>
      </p:sp>
      <p:sp>
        <p:nvSpPr>
          <p:cNvPr id="65539" name="Rectangle 3"/>
          <p:cNvSpPr>
            <a:spLocks noGrp="1" noChangeArrowheads="1"/>
          </p:cNvSpPr>
          <p:nvPr>
            <p:ph type="body" idx="1"/>
          </p:nvPr>
        </p:nvSpPr>
        <p:spPr>
          <a:xfrm>
            <a:off x="228600" y="4343400"/>
            <a:ext cx="6248400" cy="4572000"/>
          </a:xfrm>
        </p:spPr>
        <p:txBody>
          <a:bodyPr/>
          <a:lstStyle/>
          <a:p>
            <a:pPr>
              <a:buFontTx/>
              <a:buChar char="•"/>
            </a:pPr>
            <a:r>
              <a:rPr lang="en-US" altLang="en-US" sz="1800" dirty="0"/>
              <a:t>Economic analysis -- in general, a comparison of benefits and costs</a:t>
            </a:r>
          </a:p>
          <a:p>
            <a:pPr>
              <a:buFontTx/>
              <a:buChar char="•"/>
            </a:pPr>
            <a:r>
              <a:rPr lang="en-US" altLang="en-US" sz="1800" dirty="0"/>
              <a:t>Can consider the costs from private or social point of view</a:t>
            </a:r>
          </a:p>
          <a:p>
            <a:pPr>
              <a:buFontTx/>
              <a:buChar char="•"/>
            </a:pPr>
            <a:r>
              <a:rPr lang="en-US" altLang="en-US" sz="1800" dirty="0"/>
              <a:t>Private -- analyzed in order to understand and predict how individuals will behave</a:t>
            </a:r>
          </a:p>
          <a:p>
            <a:pPr>
              <a:buFontTx/>
              <a:buChar char="•"/>
            </a:pPr>
            <a:r>
              <a:rPr lang="en-US" altLang="en-US" sz="1800" dirty="0"/>
              <a:t>Social may differ</a:t>
            </a:r>
          </a:p>
          <a:p>
            <a:pPr lvl="1">
              <a:buFontTx/>
              <a:buChar char="•"/>
            </a:pPr>
            <a:r>
              <a:rPr lang="en-US" altLang="en-US" sz="1800" dirty="0"/>
              <a:t>because of subsidies -- costs to society often greater than costs to the individual</a:t>
            </a:r>
          </a:p>
          <a:p>
            <a:pPr lvl="1">
              <a:buFontTx/>
              <a:buChar char="•"/>
            </a:pPr>
            <a:r>
              <a:rPr lang="en-US" altLang="en-US" sz="1800" dirty="0"/>
              <a:t>because of externalities (market failures) -- benefits to society may be </a:t>
            </a:r>
            <a:r>
              <a:rPr lang="en-US" altLang="en-US" sz="1800" dirty="0" err="1"/>
              <a:t>be</a:t>
            </a:r>
            <a:r>
              <a:rPr lang="en-US" altLang="en-US" sz="1800" dirty="0"/>
              <a:t> larger (or smaller) than benefits to individual</a:t>
            </a:r>
          </a:p>
          <a:p>
            <a:pPr>
              <a:buFontTx/>
              <a:buChar char="•"/>
            </a:pPr>
            <a:r>
              <a:rPr lang="en-US" altLang="en-US" sz="1800" dirty="0"/>
              <a:t>Comparison of private and social rates of return often used to justify government interventions (or lack thereof)</a:t>
            </a:r>
          </a:p>
          <a:p>
            <a:pPr>
              <a:buFontTx/>
              <a:buChar char="•"/>
            </a:pPr>
            <a:r>
              <a:rPr lang="en-US" altLang="en-US" sz="1800" dirty="0"/>
              <a:t>Start here by considering private benefits and costs</a:t>
            </a:r>
          </a:p>
        </p:txBody>
      </p:sp>
    </p:spTree>
    <p:extLst>
      <p:ext uri="{BB962C8B-B14F-4D97-AF65-F5344CB8AC3E}">
        <p14:creationId xmlns:p14="http://schemas.microsoft.com/office/powerpoint/2010/main" val="30667732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smtClean="0"/>
              <a:t>Click to edit Master title style</a:t>
            </a:r>
            <a:endParaRPr lang="en-GB"/>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EE2F3F97-9767-44D8-BA0B-49CCED138928}" type="datetime1">
              <a:rPr lang="en-US" smtClean="0"/>
              <a:t>12/12/2019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2037831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32F8925-65F7-47EE-A89A-1CD391FF648A}" type="datetime1">
              <a:rPr lang="en-US" smtClean="0"/>
              <a:t>12/12/2019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1963930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CE547FA-94A6-4B3E-BA08-7E3B62A3EB89}" type="datetime1">
              <a:rPr lang="en-US" smtClean="0"/>
              <a:t>12/12/2019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562359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OverObj">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GB"/>
          </a:p>
        </p:txBody>
      </p:sp>
      <p:sp>
        <p:nvSpPr>
          <p:cNvPr id="3" name="Text Placeholder 2"/>
          <p:cNvSpPr>
            <a:spLocks noGrp="1"/>
          </p:cNvSpPr>
          <p:nvPr>
            <p:ph type="body" sz="half" idx="1"/>
          </p:nvPr>
        </p:nvSpPr>
        <p:spPr>
          <a:xfrm>
            <a:off x="685800" y="1981200"/>
            <a:ext cx="77724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85800" y="4114800"/>
            <a:ext cx="77724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38862179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27A104F5-B4E0-4246-80B2-C9FC2AC0C0FB}" type="datetime1">
              <a:rPr lang="en-US" smtClean="0"/>
              <a:t>12/12/2019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2734180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smtClean="0"/>
              <a:t>Click to edit Master title style</a:t>
            </a:r>
            <a:endParaRPr lang="en-GB"/>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5032240-FF4E-4313-8AEC-7B373AAA19CD}" type="datetime1">
              <a:rPr lang="en-US" smtClean="0"/>
              <a:t>12/12/2019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627563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B4B76A75-1719-4AE2-8D5F-5362A3958119}" type="datetime1">
              <a:rPr lang="en-US" smtClean="0"/>
              <a:t>12/12/2019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713431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740BE189-0461-4D5B-8C89-6CC8E9DD3CF6}" type="datetime1">
              <a:rPr lang="en-US" smtClean="0"/>
              <a:t>12/12/2019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8148830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F433F1EC-489B-41E1-A47C-D783BB6AD15C}" type="datetime1">
              <a:rPr lang="en-US" smtClean="0"/>
              <a:t>12/12/2019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0158659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3A5878F-C09B-4DD1-B48D-BAC0D1DD20C5}" type="datetime1">
              <a:rPr lang="en-US" smtClean="0"/>
              <a:t>12/12/2019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382984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GB"/>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58963A0-00F0-42B4-B051-F3BD774AE861}" type="datetime1">
              <a:rPr lang="en-US" smtClean="0"/>
              <a:t>12/12/2019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4018887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GB"/>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GB"/>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26C05C9-930F-4DBD-BFF7-103CB23A4E80}" type="datetime1">
              <a:rPr lang="en-US" smtClean="0"/>
              <a:t>12/12/2019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8713588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AA4A1A34-E407-487C-98F9-B3557DD9F78B}" type="datetime1">
              <a:rPr lang="en-US" smtClean="0"/>
              <a:t>12/12/2019</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16099026"/>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12.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image" Target="../media/image3.wmf"/><Relationship Id="rId4" Type="http://schemas.openxmlformats.org/officeDocument/2006/relationships/oleObject" Target="../embeddings/oleObject1.bin"/></Relationships>
</file>

<file path=ppt/slides/_rels/slide29.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078037"/>
          </a:xfrm>
        </p:spPr>
        <p:txBody>
          <a:bodyPr>
            <a:normAutofit fontScale="90000"/>
          </a:bodyPr>
          <a:lstStyle/>
          <a:p>
            <a:r>
              <a:rPr lang="el-GR" b="1" dirty="0"/>
              <a:t>Ο</a:t>
            </a:r>
            <a:r>
              <a:rPr lang="el-GR" b="1" dirty="0" smtClean="0"/>
              <a:t>ικονομικά της </a:t>
            </a:r>
            <a:r>
              <a:rPr lang="el-GR" b="1" dirty="0" smtClean="0"/>
              <a:t>Εκπαίδευσης και Κοινωνικές Ανισότητες</a:t>
            </a:r>
            <a:r>
              <a:rPr lang="el-GR" b="1" dirty="0" smtClean="0"/>
              <a:t/>
            </a:r>
            <a:br>
              <a:rPr lang="el-GR" b="1" dirty="0" smtClean="0"/>
            </a:br>
            <a:r>
              <a:rPr lang="el-GR" sz="3600" dirty="0" smtClean="0"/>
              <a:t>2</a:t>
            </a:r>
            <a:r>
              <a:rPr lang="el-GR" sz="3600" baseline="30000" dirty="0"/>
              <a:t>η</a:t>
            </a:r>
            <a:r>
              <a:rPr lang="el-GR" sz="3600" dirty="0" smtClean="0"/>
              <a:t> </a:t>
            </a:r>
            <a:r>
              <a:rPr lang="el-GR" sz="3600" dirty="0" smtClean="0"/>
              <a:t>διάλεξη</a:t>
            </a:r>
            <a:br>
              <a:rPr lang="el-GR" sz="3600" dirty="0" smtClean="0"/>
            </a:br>
            <a:r>
              <a:rPr lang="el-GR" sz="3600" dirty="0" smtClean="0"/>
              <a:t>11/12/2019</a:t>
            </a:r>
            <a:endParaRPr lang="en-GB" sz="3600" dirty="0"/>
          </a:p>
        </p:txBody>
      </p:sp>
      <p:sp>
        <p:nvSpPr>
          <p:cNvPr id="3" name="Subtitle 2"/>
          <p:cNvSpPr>
            <a:spLocks noGrp="1"/>
          </p:cNvSpPr>
          <p:nvPr>
            <p:ph type="subTitle" idx="1"/>
          </p:nvPr>
        </p:nvSpPr>
        <p:spPr/>
        <p:txBody>
          <a:bodyPr>
            <a:normAutofit fontScale="92500" lnSpcReduction="10000"/>
          </a:bodyPr>
          <a:lstStyle/>
          <a:p>
            <a:r>
              <a:rPr lang="el-GR" dirty="0" smtClean="0"/>
              <a:t>Χρήστος Κουτσαμπέλας</a:t>
            </a:r>
          </a:p>
          <a:p>
            <a:r>
              <a:rPr lang="el-GR" dirty="0" smtClean="0"/>
              <a:t>Επίκουρος Καθηγητής</a:t>
            </a:r>
          </a:p>
          <a:p>
            <a:r>
              <a:rPr lang="el-GR" dirty="0" smtClean="0"/>
              <a:t>Τμήμα Κοινωνικής και Εκπαιδευτικής Πολιτικής</a:t>
            </a:r>
          </a:p>
          <a:p>
            <a:endParaRPr lang="el-GR" dirty="0" smtClean="0"/>
          </a:p>
          <a:p>
            <a:r>
              <a:rPr lang="el-GR" dirty="0" smtClean="0"/>
              <a:t>Ακαδημαϊκό έτος 2019-2020</a:t>
            </a:r>
            <a:endParaRPr lang="en-GB"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a:t>
            </a:fld>
            <a:endParaRPr lang="en-US"/>
          </a:p>
        </p:txBody>
      </p:sp>
    </p:spTree>
    <p:extLst>
      <p:ext uri="{BB962C8B-B14F-4D97-AF65-F5344CB8AC3E}">
        <p14:creationId xmlns:p14="http://schemas.microsoft.com/office/powerpoint/2010/main" val="292932653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777873"/>
          </a:xfrm>
        </p:spPr>
        <p:txBody>
          <a:bodyPr>
            <a:normAutofit fontScale="90000"/>
          </a:bodyPr>
          <a:lstStyle/>
          <a:p>
            <a:pPr algn="ctr"/>
            <a:r>
              <a:rPr lang="el-GR" b="1" dirty="0" smtClean="0">
                <a:latin typeface="+mn-lt"/>
              </a:rPr>
              <a:t>Η επένδυση σε εκπαίδευση και η </a:t>
            </a:r>
            <a:r>
              <a:rPr lang="el-GR" b="1" dirty="0">
                <a:latin typeface="+mn-lt"/>
              </a:rPr>
              <a:t>θ</a:t>
            </a:r>
            <a:r>
              <a:rPr lang="el-GR" b="1" dirty="0" smtClean="0">
                <a:latin typeface="+mn-lt"/>
              </a:rPr>
              <a:t>εωρία του ανθρώπινου </a:t>
            </a:r>
            <a:r>
              <a:rPr lang="el-GR" b="1" dirty="0">
                <a:latin typeface="+mn-lt"/>
              </a:rPr>
              <a:t>κ</a:t>
            </a:r>
            <a:r>
              <a:rPr lang="el-GR" b="1" dirty="0" smtClean="0">
                <a:latin typeface="+mn-lt"/>
              </a:rPr>
              <a:t>εφαλαίου</a:t>
            </a:r>
            <a:endParaRPr lang="en-GB" b="1" dirty="0">
              <a:latin typeface="+mn-lt"/>
            </a:endParaRPr>
          </a:p>
        </p:txBody>
      </p:sp>
      <p:sp>
        <p:nvSpPr>
          <p:cNvPr id="4" name="Content Placeholder 2"/>
          <p:cNvSpPr>
            <a:spLocks noGrp="1"/>
          </p:cNvSpPr>
          <p:nvPr>
            <p:ph idx="1"/>
          </p:nvPr>
        </p:nvSpPr>
        <p:spPr>
          <a:xfrm>
            <a:off x="628650" y="1447801"/>
            <a:ext cx="7886700" cy="4572000"/>
          </a:xfrm>
        </p:spPr>
        <p:txBody>
          <a:bodyPr>
            <a:normAutofit fontScale="92500" lnSpcReduction="10000"/>
          </a:bodyPr>
          <a:lstStyle/>
          <a:p>
            <a:pPr algn="just">
              <a:lnSpc>
                <a:spcPct val="150000"/>
              </a:lnSpc>
            </a:pPr>
            <a:r>
              <a:rPr lang="el-GR" dirty="0"/>
              <a:t>Το ανθρώπινο κεφάλαιο </a:t>
            </a:r>
            <a:r>
              <a:rPr lang="el-GR" dirty="0" smtClean="0"/>
              <a:t>περιλαμβάνει </a:t>
            </a:r>
            <a:r>
              <a:rPr lang="el-GR" dirty="0"/>
              <a:t>τη γνώση, τα χαρακτηριστικά και τις δεξιότητες (είτε έμφυτες είτε επίκτητες) των ατόμων που συντελούν στη δημιουργία οικονομικής αξίας και στην αύξηση της παραγωγικότητας τους</a:t>
            </a:r>
            <a:r>
              <a:rPr lang="el-GR" dirty="0" smtClean="0"/>
              <a:t>.</a:t>
            </a:r>
            <a:endParaRPr lang="el-GR" dirty="0"/>
          </a:p>
          <a:p>
            <a:pPr algn="just">
              <a:lnSpc>
                <a:spcPct val="150000"/>
              </a:lnSpc>
            </a:pPr>
            <a:r>
              <a:rPr lang="el-GR" u="sng" dirty="0"/>
              <a:t>Κεντρική </a:t>
            </a:r>
            <a:r>
              <a:rPr lang="el-GR" u="sng" dirty="0" smtClean="0"/>
              <a:t>ιδέα</a:t>
            </a:r>
            <a:r>
              <a:rPr lang="el-GR" dirty="0" smtClean="0"/>
              <a:t>: η εκπαίδευση [1] αποτελεί μια </a:t>
            </a:r>
            <a:r>
              <a:rPr lang="el-GR" dirty="0"/>
              <a:t>επένδυση </a:t>
            </a:r>
            <a:r>
              <a:rPr lang="el-GR" dirty="0" smtClean="0"/>
              <a:t>σε ανθρώπινο κεφάλαιο που </a:t>
            </a:r>
            <a:r>
              <a:rPr lang="el-GR" dirty="0"/>
              <a:t>έχει μια αποδοτικότητα συναφή με αυτή των επενδύσεων σε υλικό κεφάλαιο</a:t>
            </a:r>
            <a:r>
              <a:rPr lang="el-GR" dirty="0" smtClean="0"/>
              <a:t>.</a:t>
            </a:r>
            <a:endParaRPr lang="en-GB" dirty="0" smtClean="0"/>
          </a:p>
          <a:p>
            <a:pPr algn="just">
              <a:lnSpc>
                <a:spcPct val="150000"/>
              </a:lnSpc>
            </a:pPr>
            <a:r>
              <a:rPr lang="el-GR" dirty="0" smtClean="0"/>
              <a:t>Η προσέγγιση αυτή αποτελεί το βασικό πλαίσιο ανάλυσης της εκπαίδευσης ως επένδυση.</a:t>
            </a:r>
          </a:p>
          <a:p>
            <a:pPr algn="just">
              <a:lnSpc>
                <a:spcPct val="150000"/>
              </a:lnSpc>
            </a:pPr>
            <a:r>
              <a:rPr lang="el-GR" dirty="0" smtClean="0"/>
              <a:t>Εμπειρική ένδειξη: Η </a:t>
            </a:r>
            <a:r>
              <a:rPr lang="el-GR" b="1" dirty="0" smtClean="0"/>
              <a:t>συσχέτιση</a:t>
            </a:r>
            <a:r>
              <a:rPr lang="el-GR" dirty="0" smtClean="0"/>
              <a:t> μεταξύ της εκπαίδευσης των ατόμων και των οικονομικών απολαβών τους είναι </a:t>
            </a:r>
            <a:r>
              <a:rPr lang="el-GR" b="1" dirty="0" smtClean="0"/>
              <a:t>θετική και ισχυρή</a:t>
            </a:r>
            <a:r>
              <a:rPr lang="el-GR" dirty="0" smtClean="0"/>
              <a:t>.</a:t>
            </a:r>
            <a:endParaRPr lang="el-GR"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10</a:t>
            </a:fld>
            <a:endParaRPr lang="en-US"/>
          </a:p>
        </p:txBody>
      </p:sp>
      <p:sp>
        <p:nvSpPr>
          <p:cNvPr id="5" name="TextBox 4"/>
          <p:cNvSpPr txBox="1"/>
          <p:nvPr/>
        </p:nvSpPr>
        <p:spPr>
          <a:xfrm>
            <a:off x="628650" y="6318851"/>
            <a:ext cx="4933950" cy="307777"/>
          </a:xfrm>
          <a:prstGeom prst="rect">
            <a:avLst/>
          </a:prstGeom>
          <a:noFill/>
        </p:spPr>
        <p:txBody>
          <a:bodyPr wrap="square" rtlCol="0">
            <a:spAutoFit/>
          </a:bodyPr>
          <a:lstStyle/>
          <a:p>
            <a:r>
              <a:rPr lang="el-GR" sz="1400" dirty="0" smtClean="0"/>
              <a:t>[1] Συμπεριλαμβανομένου της κατάρτισης.</a:t>
            </a:r>
            <a:endParaRPr lang="en-GB" sz="1400" dirty="0"/>
          </a:p>
        </p:txBody>
      </p:sp>
    </p:spTree>
    <p:extLst>
      <p:ext uri="{BB962C8B-B14F-4D97-AF65-F5344CB8AC3E}">
        <p14:creationId xmlns:p14="http://schemas.microsoft.com/office/powerpoint/2010/main" val="111013382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04801"/>
            <a:ext cx="7886700" cy="457200"/>
          </a:xfrm>
        </p:spPr>
        <p:txBody>
          <a:bodyPr>
            <a:noAutofit/>
          </a:bodyPr>
          <a:lstStyle/>
          <a:p>
            <a:pPr algn="ctr"/>
            <a:r>
              <a:rPr lang="el-GR" sz="2600" dirty="0" smtClean="0"/>
              <a:t>Μέσες μηνιαίες απολαβές ανά εκπαιδευτικό επίπεδο ανά χώρα της ΕΕ (2014).</a:t>
            </a:r>
            <a:endParaRPr lang="en-GB" sz="2600"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884077049"/>
              </p:ext>
            </p:extLst>
          </p:nvPr>
        </p:nvGraphicFramePr>
        <p:xfrm>
          <a:off x="476249" y="1066800"/>
          <a:ext cx="8305801" cy="5212482"/>
        </p:xfrm>
        <a:graphic>
          <a:graphicData uri="http://schemas.openxmlformats.org/drawingml/2006/table">
            <a:tbl>
              <a:tblPr>
                <a:tableStyleId>{5C22544A-7EE6-4342-B048-85BDC9FD1C3A}</a:tableStyleId>
              </a:tblPr>
              <a:tblGrid>
                <a:gridCol w="1584925"/>
                <a:gridCol w="986826"/>
                <a:gridCol w="1420652"/>
                <a:gridCol w="1453679"/>
                <a:gridCol w="1513969"/>
                <a:gridCol w="1345750"/>
              </a:tblGrid>
              <a:tr h="838200">
                <a:tc>
                  <a:txBody>
                    <a:bodyPr/>
                    <a:lstStyle/>
                    <a:p>
                      <a:pPr algn="l" fontAlgn="b"/>
                      <a:endParaRPr lang="en-GB" sz="1050" b="0" i="0" u="none" strike="noStrike" dirty="0">
                        <a:effectLst/>
                        <a:latin typeface="Arial" panose="020B0604020202020204" pitchFamily="34" charset="0"/>
                      </a:endParaRPr>
                    </a:p>
                  </a:txBody>
                  <a:tcPr marL="4787" marR="4787" marT="4787" marB="0" anchor="b"/>
                </a:tc>
                <a:tc>
                  <a:txBody>
                    <a:bodyPr/>
                    <a:lstStyle/>
                    <a:p>
                      <a:pPr algn="ctr" fontAlgn="b"/>
                      <a:r>
                        <a:rPr lang="en-GB" sz="1200" u="none" strike="noStrike" dirty="0">
                          <a:effectLst/>
                        </a:rPr>
                        <a:t>Total</a:t>
                      </a:r>
                      <a:endParaRPr lang="en-GB" sz="1200" b="0" i="0" u="none" strike="noStrike" dirty="0">
                        <a:effectLst/>
                        <a:latin typeface="Arial" panose="020B0604020202020204" pitchFamily="34" charset="0"/>
                      </a:endParaRPr>
                    </a:p>
                  </a:txBody>
                  <a:tcPr marL="4787" marR="4787" marT="4787" marB="0" anchor="b"/>
                </a:tc>
                <a:tc>
                  <a:txBody>
                    <a:bodyPr/>
                    <a:lstStyle/>
                    <a:p>
                      <a:pPr algn="ctr" fontAlgn="b"/>
                      <a:r>
                        <a:rPr lang="en-GB" sz="1200" u="none" strike="noStrike" dirty="0">
                          <a:effectLst/>
                        </a:rPr>
                        <a:t>Less than primary, primary and lower secondary education (levels 0-2)</a:t>
                      </a:r>
                      <a:endParaRPr lang="en-GB" sz="1200" b="0" i="0" u="none" strike="noStrike" dirty="0">
                        <a:effectLst/>
                        <a:latin typeface="Arial" panose="020B0604020202020204" pitchFamily="34" charset="0"/>
                      </a:endParaRPr>
                    </a:p>
                  </a:txBody>
                  <a:tcPr marL="4787" marR="4787" marT="4787" marB="0" anchor="b"/>
                </a:tc>
                <a:tc>
                  <a:txBody>
                    <a:bodyPr/>
                    <a:lstStyle/>
                    <a:p>
                      <a:pPr algn="ctr" fontAlgn="b"/>
                      <a:r>
                        <a:rPr lang="en-GB" sz="1200" u="none" strike="noStrike" dirty="0">
                          <a:effectLst/>
                        </a:rPr>
                        <a:t>Upper secondary and post-secondary non-tertiary education (levels 3 and 4)</a:t>
                      </a:r>
                      <a:endParaRPr lang="en-GB" sz="1200" b="0" i="0" u="none" strike="noStrike" dirty="0">
                        <a:effectLst/>
                        <a:latin typeface="Arial" panose="020B0604020202020204" pitchFamily="34" charset="0"/>
                      </a:endParaRPr>
                    </a:p>
                  </a:txBody>
                  <a:tcPr marL="4787" marR="4787" marT="4787" marB="0" anchor="b"/>
                </a:tc>
                <a:tc>
                  <a:txBody>
                    <a:bodyPr/>
                    <a:lstStyle/>
                    <a:p>
                      <a:pPr algn="ctr" fontAlgn="b"/>
                      <a:r>
                        <a:rPr lang="en-GB" sz="1200" u="none" strike="noStrike" dirty="0">
                          <a:effectLst/>
                        </a:rPr>
                        <a:t>Short-cycle tertiary education and Bachelor's or equivalent level (levels 5 and 6)</a:t>
                      </a:r>
                      <a:endParaRPr lang="en-GB" sz="1200" b="0" i="0" u="none" strike="noStrike" dirty="0">
                        <a:effectLst/>
                        <a:latin typeface="Arial" panose="020B0604020202020204" pitchFamily="34" charset="0"/>
                      </a:endParaRPr>
                    </a:p>
                  </a:txBody>
                  <a:tcPr marL="4787" marR="4787" marT="4787" marB="0" anchor="b"/>
                </a:tc>
                <a:tc>
                  <a:txBody>
                    <a:bodyPr/>
                    <a:lstStyle/>
                    <a:p>
                      <a:pPr algn="ctr" fontAlgn="b"/>
                      <a:r>
                        <a:rPr lang="en-GB" sz="1200" u="none" strike="noStrike" dirty="0">
                          <a:effectLst/>
                        </a:rPr>
                        <a:t>Master's and Doctoral or equivalent level (levels 7 and 8)</a:t>
                      </a:r>
                      <a:endParaRPr lang="en-GB" sz="1200" b="0" i="0" u="none" strike="noStrike" dirty="0">
                        <a:effectLst/>
                        <a:latin typeface="Arial" panose="020B0604020202020204" pitchFamily="34" charset="0"/>
                      </a:endParaRPr>
                    </a:p>
                  </a:txBody>
                  <a:tcPr marL="4787" marR="4787" marT="4787" marB="0" anchor="b"/>
                </a:tc>
              </a:tr>
              <a:tr h="198831">
                <a:tc>
                  <a:txBody>
                    <a:bodyPr/>
                    <a:lstStyle/>
                    <a:p>
                      <a:pPr algn="l" rtl="0" fontAlgn="b"/>
                      <a:r>
                        <a:rPr lang="el-GR" sz="1200" b="0" i="0" u="none" strike="noStrike">
                          <a:solidFill>
                            <a:srgbClr val="000000"/>
                          </a:solidFill>
                          <a:effectLst/>
                          <a:latin typeface="Calibri" panose="020F0502020204030204" pitchFamily="34" charset="0"/>
                        </a:rPr>
                        <a:t>Λουξεμβούργο</a:t>
                      </a:r>
                    </a:p>
                  </a:txBody>
                  <a:tcPr marL="7620" marR="7620" marT="7620" marB="0" anchor="b"/>
                </a:tc>
                <a:tc>
                  <a:txBody>
                    <a:bodyPr/>
                    <a:lstStyle/>
                    <a:p>
                      <a:pPr algn="ctr" rtl="0" fontAlgn="b"/>
                      <a:r>
                        <a:rPr lang="en-GB" sz="1200" b="0" i="0" u="none" strike="noStrike" dirty="0" smtClean="0">
                          <a:solidFill>
                            <a:srgbClr val="000000"/>
                          </a:solidFill>
                          <a:effectLst/>
                          <a:latin typeface="Calibri" panose="020F0502020204030204" pitchFamily="34" charset="0"/>
                        </a:rPr>
                        <a:t>4206</a:t>
                      </a:r>
                      <a:endParaRPr lang="en-GB" sz="12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rtl="0" fontAlgn="b"/>
                      <a:r>
                        <a:rPr lang="en-GB" sz="1200" b="0" i="0" u="none" strike="noStrike" dirty="0">
                          <a:solidFill>
                            <a:srgbClr val="000000"/>
                          </a:solidFill>
                          <a:effectLst/>
                          <a:latin typeface="Calibri" panose="020F0502020204030204" pitchFamily="34" charset="0"/>
                        </a:rPr>
                        <a:t>2923</a:t>
                      </a:r>
                    </a:p>
                  </a:txBody>
                  <a:tcPr marL="7620" marR="7620" marT="7620" marB="0" anchor="b"/>
                </a:tc>
                <a:tc>
                  <a:txBody>
                    <a:bodyPr/>
                    <a:lstStyle/>
                    <a:p>
                      <a:pPr algn="ctr" rtl="0" fontAlgn="b"/>
                      <a:r>
                        <a:rPr lang="en-GB" sz="1200" b="0" i="0" u="none" strike="noStrike" dirty="0">
                          <a:solidFill>
                            <a:srgbClr val="000000"/>
                          </a:solidFill>
                          <a:effectLst/>
                          <a:latin typeface="Calibri" panose="020F0502020204030204" pitchFamily="34" charset="0"/>
                        </a:rPr>
                        <a:t>3749</a:t>
                      </a:r>
                    </a:p>
                  </a:txBody>
                  <a:tcPr marL="7620" marR="7620" marT="7620" marB="0" anchor="b"/>
                </a:tc>
                <a:tc>
                  <a:txBody>
                    <a:bodyPr/>
                    <a:lstStyle/>
                    <a:p>
                      <a:pPr algn="ctr" rtl="0" fontAlgn="b"/>
                      <a:r>
                        <a:rPr lang="en-GB" sz="1200" b="0" i="0" u="none" strike="noStrike">
                          <a:solidFill>
                            <a:srgbClr val="000000"/>
                          </a:solidFill>
                          <a:effectLst/>
                          <a:latin typeface="Calibri" panose="020F0502020204030204" pitchFamily="34" charset="0"/>
                        </a:rPr>
                        <a:t>5284</a:t>
                      </a:r>
                    </a:p>
                  </a:txBody>
                  <a:tcPr marL="7620" marR="7620" marT="7620" marB="0" anchor="b"/>
                </a:tc>
                <a:tc>
                  <a:txBody>
                    <a:bodyPr/>
                    <a:lstStyle/>
                    <a:p>
                      <a:pPr algn="ctr" rtl="0" fontAlgn="b"/>
                      <a:r>
                        <a:rPr lang="en-GB" sz="1200" b="0" i="0" u="none" strike="noStrike">
                          <a:solidFill>
                            <a:srgbClr val="000000"/>
                          </a:solidFill>
                          <a:effectLst/>
                          <a:latin typeface="Calibri" panose="020F0502020204030204" pitchFamily="34" charset="0"/>
                        </a:rPr>
                        <a:t>6389</a:t>
                      </a:r>
                    </a:p>
                  </a:txBody>
                  <a:tcPr marL="7620" marR="7620" marT="7620" marB="0" anchor="b"/>
                </a:tc>
              </a:tr>
              <a:tr h="198831">
                <a:tc>
                  <a:txBody>
                    <a:bodyPr/>
                    <a:lstStyle/>
                    <a:p>
                      <a:pPr algn="l" rtl="0" fontAlgn="b"/>
                      <a:r>
                        <a:rPr lang="el-GR" sz="1200" b="0" i="0" u="none" strike="noStrike">
                          <a:solidFill>
                            <a:srgbClr val="000000"/>
                          </a:solidFill>
                          <a:effectLst/>
                          <a:latin typeface="Calibri" panose="020F0502020204030204" pitchFamily="34" charset="0"/>
                        </a:rPr>
                        <a:t>Δανία</a:t>
                      </a:r>
                    </a:p>
                  </a:txBody>
                  <a:tcPr marL="7620" marR="7620" marT="7620" marB="0" anchor="b"/>
                </a:tc>
                <a:tc>
                  <a:txBody>
                    <a:bodyPr/>
                    <a:lstStyle/>
                    <a:p>
                      <a:pPr algn="ctr" rtl="0" fontAlgn="b"/>
                      <a:r>
                        <a:rPr lang="en-GB" sz="1200" b="0" i="0" u="none" strike="noStrike" dirty="0" smtClean="0">
                          <a:solidFill>
                            <a:srgbClr val="000000"/>
                          </a:solidFill>
                          <a:effectLst/>
                          <a:latin typeface="Calibri" panose="020F0502020204030204" pitchFamily="34" charset="0"/>
                        </a:rPr>
                        <a:t>4194</a:t>
                      </a:r>
                      <a:endParaRPr lang="en-GB" sz="12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rtl="0" fontAlgn="b"/>
                      <a:r>
                        <a:rPr lang="en-GB" sz="1200" b="0" i="0" u="none" strike="noStrike">
                          <a:solidFill>
                            <a:srgbClr val="000000"/>
                          </a:solidFill>
                          <a:effectLst/>
                          <a:latin typeface="Calibri" panose="020F0502020204030204" pitchFamily="34" charset="0"/>
                        </a:rPr>
                        <a:t>3102</a:t>
                      </a:r>
                    </a:p>
                  </a:txBody>
                  <a:tcPr marL="7620" marR="7620" marT="7620" marB="0" anchor="b"/>
                </a:tc>
                <a:tc>
                  <a:txBody>
                    <a:bodyPr/>
                    <a:lstStyle/>
                    <a:p>
                      <a:pPr algn="ctr" rtl="0" fontAlgn="b"/>
                      <a:r>
                        <a:rPr lang="en-GB" sz="1200" b="0" i="0" u="none" strike="noStrike" dirty="0">
                          <a:solidFill>
                            <a:srgbClr val="000000"/>
                          </a:solidFill>
                          <a:effectLst/>
                          <a:latin typeface="Calibri" panose="020F0502020204030204" pitchFamily="34" charset="0"/>
                        </a:rPr>
                        <a:t>3925</a:t>
                      </a:r>
                    </a:p>
                  </a:txBody>
                  <a:tcPr marL="7620" marR="7620" marT="7620" marB="0" anchor="b"/>
                </a:tc>
                <a:tc>
                  <a:txBody>
                    <a:bodyPr/>
                    <a:lstStyle/>
                    <a:p>
                      <a:pPr algn="ctr" rtl="0" fontAlgn="b"/>
                      <a:r>
                        <a:rPr lang="en-GB" sz="1200" b="0" i="0" u="none" strike="noStrike" dirty="0">
                          <a:solidFill>
                            <a:srgbClr val="000000"/>
                          </a:solidFill>
                          <a:effectLst/>
                          <a:latin typeface="Calibri" panose="020F0502020204030204" pitchFamily="34" charset="0"/>
                        </a:rPr>
                        <a:t>4680</a:t>
                      </a:r>
                    </a:p>
                  </a:txBody>
                  <a:tcPr marL="7620" marR="7620" marT="7620" marB="0" anchor="b"/>
                </a:tc>
                <a:tc>
                  <a:txBody>
                    <a:bodyPr/>
                    <a:lstStyle/>
                    <a:p>
                      <a:pPr algn="ctr" rtl="0" fontAlgn="b"/>
                      <a:r>
                        <a:rPr lang="en-GB" sz="1200" b="0" i="0" u="none" strike="noStrike" dirty="0">
                          <a:solidFill>
                            <a:srgbClr val="000000"/>
                          </a:solidFill>
                          <a:effectLst/>
                          <a:latin typeface="Calibri" panose="020F0502020204030204" pitchFamily="34" charset="0"/>
                        </a:rPr>
                        <a:t>6266</a:t>
                      </a:r>
                    </a:p>
                  </a:txBody>
                  <a:tcPr marL="7620" marR="7620" marT="7620" marB="0" anchor="b"/>
                </a:tc>
              </a:tr>
              <a:tr h="198831">
                <a:tc>
                  <a:txBody>
                    <a:bodyPr/>
                    <a:lstStyle/>
                    <a:p>
                      <a:pPr algn="l" rtl="0" fontAlgn="b"/>
                      <a:r>
                        <a:rPr lang="el-GR" sz="1200" b="0" i="0" u="none" strike="noStrike">
                          <a:solidFill>
                            <a:srgbClr val="000000"/>
                          </a:solidFill>
                          <a:effectLst/>
                          <a:latin typeface="Calibri" panose="020F0502020204030204" pitchFamily="34" charset="0"/>
                        </a:rPr>
                        <a:t>Ιρλανδία</a:t>
                      </a:r>
                    </a:p>
                  </a:txBody>
                  <a:tcPr marL="7620" marR="7620" marT="7620" marB="0" anchor="b"/>
                </a:tc>
                <a:tc>
                  <a:txBody>
                    <a:bodyPr/>
                    <a:lstStyle/>
                    <a:p>
                      <a:pPr algn="ctr" rtl="0" fontAlgn="b"/>
                      <a:r>
                        <a:rPr lang="en-GB" sz="1200" b="0" i="0" u="none" strike="noStrike" dirty="0" smtClean="0">
                          <a:solidFill>
                            <a:srgbClr val="000000"/>
                          </a:solidFill>
                          <a:effectLst/>
                          <a:latin typeface="Calibri" panose="020F0502020204030204" pitchFamily="34" charset="0"/>
                        </a:rPr>
                        <a:t>3778</a:t>
                      </a:r>
                      <a:endParaRPr lang="en-GB" sz="12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rtl="0" fontAlgn="b"/>
                      <a:r>
                        <a:rPr lang="en-GB" sz="1200" b="0" i="0" u="none" strike="noStrike">
                          <a:solidFill>
                            <a:srgbClr val="000000"/>
                          </a:solidFill>
                          <a:effectLst/>
                          <a:latin typeface="Calibri" panose="020F0502020204030204" pitchFamily="34" charset="0"/>
                        </a:rPr>
                        <a:t>2854</a:t>
                      </a:r>
                    </a:p>
                  </a:txBody>
                  <a:tcPr marL="7620" marR="7620" marT="7620" marB="0" anchor="b"/>
                </a:tc>
                <a:tc>
                  <a:txBody>
                    <a:bodyPr/>
                    <a:lstStyle/>
                    <a:p>
                      <a:pPr algn="ctr" rtl="0" fontAlgn="b"/>
                      <a:r>
                        <a:rPr lang="en-GB" sz="1200" b="0" i="0" u="none" strike="noStrike">
                          <a:solidFill>
                            <a:srgbClr val="000000"/>
                          </a:solidFill>
                          <a:effectLst/>
                          <a:latin typeface="Calibri" panose="020F0502020204030204" pitchFamily="34" charset="0"/>
                        </a:rPr>
                        <a:t>3047</a:t>
                      </a:r>
                    </a:p>
                  </a:txBody>
                  <a:tcPr marL="7620" marR="7620" marT="7620" marB="0" anchor="b"/>
                </a:tc>
                <a:tc>
                  <a:txBody>
                    <a:bodyPr/>
                    <a:lstStyle/>
                    <a:p>
                      <a:pPr algn="ctr" rtl="0" fontAlgn="b"/>
                      <a:r>
                        <a:rPr lang="en-GB" sz="1200" b="0" i="0" u="none" strike="noStrike">
                          <a:solidFill>
                            <a:srgbClr val="000000"/>
                          </a:solidFill>
                          <a:effectLst/>
                          <a:latin typeface="Calibri" panose="020F0502020204030204" pitchFamily="34" charset="0"/>
                        </a:rPr>
                        <a:t>4209</a:t>
                      </a:r>
                    </a:p>
                  </a:txBody>
                  <a:tcPr marL="7620" marR="7620" marT="7620" marB="0" anchor="b"/>
                </a:tc>
                <a:tc>
                  <a:txBody>
                    <a:bodyPr/>
                    <a:lstStyle/>
                    <a:p>
                      <a:pPr algn="ctr" rtl="0" fontAlgn="b"/>
                      <a:r>
                        <a:rPr lang="en-GB" sz="1200" b="0" i="0" u="none" strike="noStrike">
                          <a:solidFill>
                            <a:srgbClr val="000000"/>
                          </a:solidFill>
                          <a:effectLst/>
                          <a:latin typeface="Calibri" panose="020F0502020204030204" pitchFamily="34" charset="0"/>
                        </a:rPr>
                        <a:t>5066</a:t>
                      </a:r>
                    </a:p>
                  </a:txBody>
                  <a:tcPr marL="7620" marR="7620" marT="7620" marB="0" anchor="b"/>
                </a:tc>
              </a:tr>
              <a:tr h="198831">
                <a:tc>
                  <a:txBody>
                    <a:bodyPr/>
                    <a:lstStyle/>
                    <a:p>
                      <a:pPr algn="l" rtl="0" fontAlgn="b"/>
                      <a:r>
                        <a:rPr lang="el-GR" sz="1200" b="0" i="0" u="none" strike="noStrike">
                          <a:solidFill>
                            <a:srgbClr val="000000"/>
                          </a:solidFill>
                          <a:effectLst/>
                          <a:latin typeface="Calibri" panose="020F0502020204030204" pitchFamily="34" charset="0"/>
                        </a:rPr>
                        <a:t>Σουηδία</a:t>
                      </a:r>
                    </a:p>
                  </a:txBody>
                  <a:tcPr marL="7620" marR="7620" marT="7620" marB="0" anchor="b"/>
                </a:tc>
                <a:tc>
                  <a:txBody>
                    <a:bodyPr/>
                    <a:lstStyle/>
                    <a:p>
                      <a:pPr algn="ctr" rtl="0" fontAlgn="b"/>
                      <a:r>
                        <a:rPr lang="en-GB" sz="1200" b="0" i="0" u="none" strike="noStrike" dirty="0" smtClean="0">
                          <a:solidFill>
                            <a:srgbClr val="000000"/>
                          </a:solidFill>
                          <a:effectLst/>
                          <a:latin typeface="Calibri" panose="020F0502020204030204" pitchFamily="34" charset="0"/>
                        </a:rPr>
                        <a:t>3578</a:t>
                      </a:r>
                      <a:endParaRPr lang="en-GB" sz="12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rtl="0" fontAlgn="b"/>
                      <a:r>
                        <a:rPr lang="en-GB" sz="1200" b="0" i="0" u="none" strike="noStrike">
                          <a:solidFill>
                            <a:srgbClr val="000000"/>
                          </a:solidFill>
                          <a:effectLst/>
                          <a:latin typeface="Calibri" panose="020F0502020204030204" pitchFamily="34" charset="0"/>
                        </a:rPr>
                        <a:t>3105</a:t>
                      </a:r>
                    </a:p>
                  </a:txBody>
                  <a:tcPr marL="7620" marR="7620" marT="7620" marB="0" anchor="b"/>
                </a:tc>
                <a:tc>
                  <a:txBody>
                    <a:bodyPr/>
                    <a:lstStyle/>
                    <a:p>
                      <a:pPr algn="ctr" rtl="0" fontAlgn="b"/>
                      <a:r>
                        <a:rPr lang="en-GB" sz="1200" b="0" i="0" u="none" strike="noStrike">
                          <a:solidFill>
                            <a:srgbClr val="000000"/>
                          </a:solidFill>
                          <a:effectLst/>
                          <a:latin typeface="Calibri" panose="020F0502020204030204" pitchFamily="34" charset="0"/>
                        </a:rPr>
                        <a:t>3325</a:t>
                      </a:r>
                    </a:p>
                  </a:txBody>
                  <a:tcPr marL="7620" marR="7620" marT="7620" marB="0" anchor="b"/>
                </a:tc>
                <a:tc>
                  <a:txBody>
                    <a:bodyPr/>
                    <a:lstStyle/>
                    <a:p>
                      <a:pPr algn="ctr" rtl="0" fontAlgn="b"/>
                      <a:r>
                        <a:rPr lang="en-GB" sz="1200" b="0" i="0" u="none" strike="noStrike">
                          <a:solidFill>
                            <a:srgbClr val="000000"/>
                          </a:solidFill>
                          <a:effectLst/>
                          <a:latin typeface="Calibri" panose="020F0502020204030204" pitchFamily="34" charset="0"/>
                        </a:rPr>
                        <a:t>4025</a:t>
                      </a:r>
                    </a:p>
                  </a:txBody>
                  <a:tcPr marL="7620" marR="7620" marT="7620" marB="0" anchor="b"/>
                </a:tc>
                <a:tc>
                  <a:txBody>
                    <a:bodyPr/>
                    <a:lstStyle/>
                    <a:p>
                      <a:pPr algn="ctr" rtl="0" fontAlgn="b"/>
                      <a:r>
                        <a:rPr lang="en-GB" sz="1200" b="0" i="0" u="none" strike="noStrike">
                          <a:solidFill>
                            <a:srgbClr val="000000"/>
                          </a:solidFill>
                          <a:effectLst/>
                          <a:latin typeface="Calibri" panose="020F0502020204030204" pitchFamily="34" charset="0"/>
                        </a:rPr>
                        <a:t>5356</a:t>
                      </a:r>
                    </a:p>
                  </a:txBody>
                  <a:tcPr marL="7620" marR="7620" marT="7620" marB="0" anchor="b"/>
                </a:tc>
              </a:tr>
              <a:tr h="198831">
                <a:tc>
                  <a:txBody>
                    <a:bodyPr/>
                    <a:lstStyle/>
                    <a:p>
                      <a:pPr algn="l" rtl="0" fontAlgn="b"/>
                      <a:r>
                        <a:rPr lang="el-GR" sz="1200" b="0" i="0" u="none" strike="noStrike">
                          <a:solidFill>
                            <a:srgbClr val="000000"/>
                          </a:solidFill>
                          <a:effectLst/>
                          <a:latin typeface="Calibri" panose="020F0502020204030204" pitchFamily="34" charset="0"/>
                        </a:rPr>
                        <a:t>Φινλανδία</a:t>
                      </a:r>
                    </a:p>
                  </a:txBody>
                  <a:tcPr marL="7620" marR="7620" marT="7620" marB="0" anchor="b"/>
                </a:tc>
                <a:tc>
                  <a:txBody>
                    <a:bodyPr/>
                    <a:lstStyle/>
                    <a:p>
                      <a:pPr algn="ctr" rtl="0" fontAlgn="b"/>
                      <a:r>
                        <a:rPr lang="en-GB" sz="1200" b="0" i="0" u="none" strike="noStrike" dirty="0" smtClean="0">
                          <a:solidFill>
                            <a:srgbClr val="000000"/>
                          </a:solidFill>
                          <a:effectLst/>
                          <a:latin typeface="Calibri" panose="020F0502020204030204" pitchFamily="34" charset="0"/>
                        </a:rPr>
                        <a:t>3232</a:t>
                      </a:r>
                      <a:endParaRPr lang="en-GB" sz="12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rtl="0" fontAlgn="b"/>
                      <a:r>
                        <a:rPr lang="en-GB" sz="1200" b="0" i="0" u="none" strike="noStrike">
                          <a:solidFill>
                            <a:srgbClr val="000000"/>
                          </a:solidFill>
                          <a:effectLst/>
                          <a:latin typeface="Calibri" panose="020F0502020204030204" pitchFamily="34" charset="0"/>
                        </a:rPr>
                        <a:t>2756</a:t>
                      </a:r>
                    </a:p>
                  </a:txBody>
                  <a:tcPr marL="7620" marR="7620" marT="7620" marB="0" anchor="b"/>
                </a:tc>
                <a:tc>
                  <a:txBody>
                    <a:bodyPr/>
                    <a:lstStyle/>
                    <a:p>
                      <a:pPr algn="ctr" rtl="0" fontAlgn="b"/>
                      <a:r>
                        <a:rPr lang="en-GB" sz="1200" b="0" i="0" u="none" strike="noStrike">
                          <a:solidFill>
                            <a:srgbClr val="000000"/>
                          </a:solidFill>
                          <a:effectLst/>
                          <a:latin typeface="Calibri" panose="020F0502020204030204" pitchFamily="34" charset="0"/>
                        </a:rPr>
                        <a:t>2758</a:t>
                      </a:r>
                    </a:p>
                  </a:txBody>
                  <a:tcPr marL="7620" marR="7620" marT="7620" marB="0" anchor="b"/>
                </a:tc>
                <a:tc>
                  <a:txBody>
                    <a:bodyPr/>
                    <a:lstStyle/>
                    <a:p>
                      <a:pPr algn="ctr" rtl="0" fontAlgn="b"/>
                      <a:r>
                        <a:rPr lang="en-GB" sz="1200" b="0" i="0" u="none" strike="noStrike">
                          <a:solidFill>
                            <a:srgbClr val="000000"/>
                          </a:solidFill>
                          <a:effectLst/>
                          <a:latin typeface="Calibri" panose="020F0502020204030204" pitchFamily="34" charset="0"/>
                        </a:rPr>
                        <a:t>3343</a:t>
                      </a:r>
                    </a:p>
                  </a:txBody>
                  <a:tcPr marL="7620" marR="7620" marT="7620" marB="0" anchor="b"/>
                </a:tc>
                <a:tc>
                  <a:txBody>
                    <a:bodyPr/>
                    <a:lstStyle/>
                    <a:p>
                      <a:pPr algn="ctr" rtl="0" fontAlgn="b"/>
                      <a:r>
                        <a:rPr lang="en-GB" sz="1200" b="0" i="0" u="none" strike="noStrike">
                          <a:solidFill>
                            <a:srgbClr val="000000"/>
                          </a:solidFill>
                          <a:effectLst/>
                          <a:latin typeface="Calibri" panose="020F0502020204030204" pitchFamily="34" charset="0"/>
                        </a:rPr>
                        <a:t>4609</a:t>
                      </a:r>
                    </a:p>
                  </a:txBody>
                  <a:tcPr marL="7620" marR="7620" marT="7620" marB="0" anchor="b"/>
                </a:tc>
              </a:tr>
              <a:tr h="198831">
                <a:tc>
                  <a:txBody>
                    <a:bodyPr/>
                    <a:lstStyle/>
                    <a:p>
                      <a:pPr algn="l" rtl="0" fontAlgn="b"/>
                      <a:r>
                        <a:rPr lang="el-GR" sz="1200" b="0" i="0" u="none" strike="noStrike">
                          <a:solidFill>
                            <a:srgbClr val="000000"/>
                          </a:solidFill>
                          <a:effectLst/>
                          <a:latin typeface="Calibri" panose="020F0502020204030204" pitchFamily="34" charset="0"/>
                        </a:rPr>
                        <a:t>Ηνωμένο Βασίλειο</a:t>
                      </a:r>
                    </a:p>
                  </a:txBody>
                  <a:tcPr marL="7620" marR="7620" marT="7620" marB="0" anchor="b"/>
                </a:tc>
                <a:tc>
                  <a:txBody>
                    <a:bodyPr/>
                    <a:lstStyle/>
                    <a:p>
                      <a:pPr algn="ctr" rtl="0" fontAlgn="b"/>
                      <a:r>
                        <a:rPr lang="en-GB" sz="1200" b="0" i="0" u="none" strike="noStrike" dirty="0" smtClean="0">
                          <a:solidFill>
                            <a:srgbClr val="000000"/>
                          </a:solidFill>
                          <a:effectLst/>
                          <a:latin typeface="Calibri" panose="020F0502020204030204" pitchFamily="34" charset="0"/>
                        </a:rPr>
                        <a:t>3151</a:t>
                      </a:r>
                      <a:endParaRPr lang="en-GB" sz="12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rtl="0" fontAlgn="b"/>
                      <a:r>
                        <a:rPr lang="en-GB" sz="1200" b="0" i="0" u="none" strike="noStrike">
                          <a:solidFill>
                            <a:srgbClr val="000000"/>
                          </a:solidFill>
                          <a:effectLst/>
                          <a:latin typeface="Calibri" panose="020F0502020204030204" pitchFamily="34" charset="0"/>
                        </a:rPr>
                        <a:t>2578</a:t>
                      </a:r>
                    </a:p>
                  </a:txBody>
                  <a:tcPr marL="7620" marR="7620" marT="7620" marB="0" anchor="b"/>
                </a:tc>
                <a:tc>
                  <a:txBody>
                    <a:bodyPr/>
                    <a:lstStyle/>
                    <a:p>
                      <a:pPr algn="ctr" rtl="0" fontAlgn="b"/>
                      <a:r>
                        <a:rPr lang="en-GB" sz="1200" b="0" i="0" u="none" strike="noStrike">
                          <a:solidFill>
                            <a:srgbClr val="000000"/>
                          </a:solidFill>
                          <a:effectLst/>
                          <a:latin typeface="Calibri" panose="020F0502020204030204" pitchFamily="34" charset="0"/>
                        </a:rPr>
                        <a:t>2714</a:t>
                      </a:r>
                    </a:p>
                  </a:txBody>
                  <a:tcPr marL="7620" marR="7620" marT="7620" marB="0" anchor="b"/>
                </a:tc>
                <a:tc>
                  <a:txBody>
                    <a:bodyPr/>
                    <a:lstStyle/>
                    <a:p>
                      <a:pPr algn="ctr" rtl="0" fontAlgn="b"/>
                      <a:r>
                        <a:rPr lang="en-GB" sz="1200" b="0" i="0" u="none" strike="noStrike">
                          <a:solidFill>
                            <a:srgbClr val="000000"/>
                          </a:solidFill>
                          <a:effectLst/>
                          <a:latin typeface="Calibri" panose="020F0502020204030204" pitchFamily="34" charset="0"/>
                        </a:rPr>
                        <a:t>3640</a:t>
                      </a:r>
                    </a:p>
                  </a:txBody>
                  <a:tcPr marL="7620" marR="7620" marT="7620" marB="0" anchor="b"/>
                </a:tc>
                <a:tc>
                  <a:txBody>
                    <a:bodyPr/>
                    <a:lstStyle/>
                    <a:p>
                      <a:pPr algn="ctr" rtl="0" fontAlgn="b"/>
                      <a:r>
                        <a:rPr lang="en-GB" sz="1200" b="0" i="0" u="none" strike="noStrike">
                          <a:solidFill>
                            <a:srgbClr val="000000"/>
                          </a:solidFill>
                          <a:effectLst/>
                          <a:latin typeface="Calibri" panose="020F0502020204030204" pitchFamily="34" charset="0"/>
                        </a:rPr>
                        <a:t>4107</a:t>
                      </a:r>
                    </a:p>
                  </a:txBody>
                  <a:tcPr marL="7620" marR="7620" marT="7620" marB="0" anchor="b"/>
                </a:tc>
              </a:tr>
              <a:tr h="198831">
                <a:tc>
                  <a:txBody>
                    <a:bodyPr/>
                    <a:lstStyle/>
                    <a:p>
                      <a:pPr algn="l" rtl="0" fontAlgn="b"/>
                      <a:r>
                        <a:rPr lang="el-GR" sz="1200" b="0" i="0" u="none" strike="noStrike">
                          <a:solidFill>
                            <a:srgbClr val="000000"/>
                          </a:solidFill>
                          <a:effectLst/>
                          <a:latin typeface="Calibri" panose="020F0502020204030204" pitchFamily="34" charset="0"/>
                        </a:rPr>
                        <a:t>Γερμανία</a:t>
                      </a:r>
                    </a:p>
                  </a:txBody>
                  <a:tcPr marL="7620" marR="7620" marT="7620" marB="0" anchor="b"/>
                </a:tc>
                <a:tc>
                  <a:txBody>
                    <a:bodyPr/>
                    <a:lstStyle/>
                    <a:p>
                      <a:pPr algn="ctr" rtl="0" fontAlgn="b"/>
                      <a:r>
                        <a:rPr lang="en-GB" sz="1200" b="0" i="0" u="none" strike="noStrike" dirty="0" smtClean="0">
                          <a:solidFill>
                            <a:srgbClr val="000000"/>
                          </a:solidFill>
                          <a:effectLst/>
                          <a:latin typeface="Calibri" panose="020F0502020204030204" pitchFamily="34" charset="0"/>
                        </a:rPr>
                        <a:t>3045</a:t>
                      </a:r>
                      <a:endParaRPr lang="en-GB" sz="12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rtl="0" fontAlgn="b"/>
                      <a:r>
                        <a:rPr lang="en-GB" sz="1200" b="0" i="0" u="none" strike="noStrike">
                          <a:solidFill>
                            <a:srgbClr val="000000"/>
                          </a:solidFill>
                          <a:effectLst/>
                          <a:latin typeface="Calibri" panose="020F0502020204030204" pitchFamily="34" charset="0"/>
                        </a:rPr>
                        <a:t>1833</a:t>
                      </a:r>
                    </a:p>
                  </a:txBody>
                  <a:tcPr marL="7620" marR="7620" marT="7620" marB="0" anchor="b"/>
                </a:tc>
                <a:tc>
                  <a:txBody>
                    <a:bodyPr/>
                    <a:lstStyle/>
                    <a:p>
                      <a:pPr algn="ctr" rtl="0" fontAlgn="b"/>
                      <a:r>
                        <a:rPr lang="en-GB" sz="1200" b="0" i="0" u="none" strike="noStrike">
                          <a:solidFill>
                            <a:srgbClr val="000000"/>
                          </a:solidFill>
                          <a:effectLst/>
                          <a:latin typeface="Calibri" panose="020F0502020204030204" pitchFamily="34" charset="0"/>
                        </a:rPr>
                        <a:t>2755</a:t>
                      </a:r>
                    </a:p>
                  </a:txBody>
                  <a:tcPr marL="7620" marR="7620" marT="7620" marB="0" anchor="b"/>
                </a:tc>
                <a:tc>
                  <a:txBody>
                    <a:bodyPr/>
                    <a:lstStyle/>
                    <a:p>
                      <a:pPr algn="ctr" rtl="0" fontAlgn="b"/>
                      <a:r>
                        <a:rPr lang="en-GB" sz="1200" b="0" i="0" u="none" strike="noStrike">
                          <a:solidFill>
                            <a:srgbClr val="000000"/>
                          </a:solidFill>
                          <a:effectLst/>
                          <a:latin typeface="Calibri" panose="020F0502020204030204" pitchFamily="34" charset="0"/>
                        </a:rPr>
                        <a:t>3701</a:t>
                      </a:r>
                    </a:p>
                  </a:txBody>
                  <a:tcPr marL="7620" marR="7620" marT="7620" marB="0" anchor="b"/>
                </a:tc>
                <a:tc>
                  <a:txBody>
                    <a:bodyPr/>
                    <a:lstStyle/>
                    <a:p>
                      <a:pPr algn="ctr" rtl="0" fontAlgn="b"/>
                      <a:r>
                        <a:rPr lang="en-GB" sz="1200" b="0" i="0" u="none" strike="noStrike">
                          <a:solidFill>
                            <a:srgbClr val="000000"/>
                          </a:solidFill>
                          <a:effectLst/>
                          <a:latin typeface="Calibri" panose="020F0502020204030204" pitchFamily="34" charset="0"/>
                        </a:rPr>
                        <a:t>5106</a:t>
                      </a:r>
                    </a:p>
                  </a:txBody>
                  <a:tcPr marL="7620" marR="7620" marT="7620" marB="0" anchor="b"/>
                </a:tc>
              </a:tr>
              <a:tr h="198831">
                <a:tc>
                  <a:txBody>
                    <a:bodyPr/>
                    <a:lstStyle/>
                    <a:p>
                      <a:pPr algn="l" rtl="0" fontAlgn="b"/>
                      <a:r>
                        <a:rPr lang="el-GR" sz="1200" b="1" i="0" u="none" strike="noStrike">
                          <a:solidFill>
                            <a:srgbClr val="000000"/>
                          </a:solidFill>
                          <a:effectLst/>
                          <a:latin typeface="Calibri" panose="020F0502020204030204" pitchFamily="34" charset="0"/>
                        </a:rPr>
                        <a:t>Ευρωπαϊκή Ένωση</a:t>
                      </a:r>
                    </a:p>
                  </a:txBody>
                  <a:tcPr marL="7620" marR="7620" marT="7620" marB="0" anchor="b"/>
                </a:tc>
                <a:tc>
                  <a:txBody>
                    <a:bodyPr/>
                    <a:lstStyle/>
                    <a:p>
                      <a:pPr algn="ctr" rtl="0" fontAlgn="b"/>
                      <a:r>
                        <a:rPr lang="en-GB" sz="1200" b="1" i="0" u="none" strike="noStrike" dirty="0" smtClean="0">
                          <a:solidFill>
                            <a:srgbClr val="000000"/>
                          </a:solidFill>
                          <a:effectLst/>
                          <a:latin typeface="Calibri" panose="020F0502020204030204" pitchFamily="34" charset="0"/>
                        </a:rPr>
                        <a:t>2541</a:t>
                      </a:r>
                      <a:endParaRPr lang="en-GB" sz="1200" b="1" i="0" u="none" strike="noStrike" dirty="0">
                        <a:solidFill>
                          <a:srgbClr val="000000"/>
                        </a:solidFill>
                        <a:effectLst/>
                        <a:latin typeface="Calibri" panose="020F0502020204030204" pitchFamily="34" charset="0"/>
                      </a:endParaRPr>
                    </a:p>
                  </a:txBody>
                  <a:tcPr marL="7620" marR="7620" marT="7620" marB="0" anchor="b"/>
                </a:tc>
                <a:tc>
                  <a:txBody>
                    <a:bodyPr/>
                    <a:lstStyle/>
                    <a:p>
                      <a:pPr algn="ctr" rtl="0" fontAlgn="b"/>
                      <a:r>
                        <a:rPr lang="en-GB" sz="1200" b="1" i="0" u="none" strike="noStrike">
                          <a:solidFill>
                            <a:srgbClr val="000000"/>
                          </a:solidFill>
                          <a:effectLst/>
                          <a:latin typeface="Calibri" panose="020F0502020204030204" pitchFamily="34" charset="0"/>
                        </a:rPr>
                        <a:t>1929</a:t>
                      </a:r>
                    </a:p>
                  </a:txBody>
                  <a:tcPr marL="7620" marR="7620" marT="7620" marB="0" anchor="b"/>
                </a:tc>
                <a:tc>
                  <a:txBody>
                    <a:bodyPr/>
                    <a:lstStyle/>
                    <a:p>
                      <a:pPr algn="ctr" rtl="0" fontAlgn="b"/>
                      <a:r>
                        <a:rPr lang="en-GB" sz="1200" b="1" i="0" u="none" strike="noStrike" dirty="0">
                          <a:solidFill>
                            <a:srgbClr val="000000"/>
                          </a:solidFill>
                          <a:effectLst/>
                          <a:latin typeface="Calibri" panose="020F0502020204030204" pitchFamily="34" charset="0"/>
                        </a:rPr>
                        <a:t>2216</a:t>
                      </a:r>
                    </a:p>
                  </a:txBody>
                  <a:tcPr marL="7620" marR="7620" marT="7620" marB="0" anchor="b"/>
                </a:tc>
                <a:tc>
                  <a:txBody>
                    <a:bodyPr/>
                    <a:lstStyle/>
                    <a:p>
                      <a:pPr algn="ctr" rtl="0" fontAlgn="b"/>
                      <a:r>
                        <a:rPr lang="en-GB" sz="1200" b="1" i="0" u="none" strike="noStrike">
                          <a:solidFill>
                            <a:srgbClr val="000000"/>
                          </a:solidFill>
                          <a:effectLst/>
                          <a:latin typeface="Calibri" panose="020F0502020204030204" pitchFamily="34" charset="0"/>
                        </a:rPr>
                        <a:t>3049</a:t>
                      </a:r>
                    </a:p>
                  </a:txBody>
                  <a:tcPr marL="7620" marR="7620" marT="7620" marB="0" anchor="b"/>
                </a:tc>
                <a:tc>
                  <a:txBody>
                    <a:bodyPr/>
                    <a:lstStyle/>
                    <a:p>
                      <a:pPr algn="ctr" rtl="0" fontAlgn="b"/>
                      <a:r>
                        <a:rPr lang="en-GB" sz="1200" b="1" i="0" u="none" strike="noStrike" dirty="0">
                          <a:solidFill>
                            <a:srgbClr val="000000"/>
                          </a:solidFill>
                          <a:effectLst/>
                          <a:latin typeface="Calibri" panose="020F0502020204030204" pitchFamily="34" charset="0"/>
                        </a:rPr>
                        <a:t>3672</a:t>
                      </a:r>
                    </a:p>
                  </a:txBody>
                  <a:tcPr marL="7620" marR="7620" marT="7620" marB="0" anchor="b"/>
                </a:tc>
              </a:tr>
              <a:tr h="198831">
                <a:tc>
                  <a:txBody>
                    <a:bodyPr/>
                    <a:lstStyle/>
                    <a:p>
                      <a:pPr algn="l" rtl="0" fontAlgn="b"/>
                      <a:r>
                        <a:rPr lang="el-GR" sz="1200" b="0" i="0" u="none" strike="noStrike">
                          <a:solidFill>
                            <a:srgbClr val="000000"/>
                          </a:solidFill>
                          <a:effectLst/>
                          <a:latin typeface="Calibri" panose="020F0502020204030204" pitchFamily="34" charset="0"/>
                        </a:rPr>
                        <a:t>Ιταλία</a:t>
                      </a:r>
                    </a:p>
                  </a:txBody>
                  <a:tcPr marL="7620" marR="7620" marT="7620" marB="0" anchor="b"/>
                </a:tc>
                <a:tc>
                  <a:txBody>
                    <a:bodyPr/>
                    <a:lstStyle/>
                    <a:p>
                      <a:pPr algn="ctr" rtl="0" fontAlgn="b"/>
                      <a:r>
                        <a:rPr lang="en-GB" sz="1200" b="0" i="0" u="none" strike="noStrike" dirty="0" smtClean="0">
                          <a:solidFill>
                            <a:srgbClr val="000000"/>
                          </a:solidFill>
                          <a:effectLst/>
                          <a:latin typeface="Calibri" panose="020F0502020204030204" pitchFamily="34" charset="0"/>
                        </a:rPr>
                        <a:t>2458</a:t>
                      </a:r>
                      <a:endParaRPr lang="en-GB" sz="12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rtl="0" fontAlgn="b"/>
                      <a:r>
                        <a:rPr lang="en-GB" sz="1200" b="0" i="0" u="none" strike="noStrike" dirty="0">
                          <a:solidFill>
                            <a:srgbClr val="000000"/>
                          </a:solidFill>
                          <a:effectLst/>
                          <a:latin typeface="Calibri" panose="020F0502020204030204" pitchFamily="34" charset="0"/>
                        </a:rPr>
                        <a:t>2003</a:t>
                      </a:r>
                    </a:p>
                  </a:txBody>
                  <a:tcPr marL="7620" marR="7620" marT="7620" marB="0" anchor="b"/>
                </a:tc>
                <a:tc>
                  <a:txBody>
                    <a:bodyPr/>
                    <a:lstStyle/>
                    <a:p>
                      <a:pPr algn="ctr" rtl="0" fontAlgn="b"/>
                      <a:r>
                        <a:rPr lang="en-GB" sz="1200" b="0" i="0" u="none" strike="noStrike" dirty="0">
                          <a:solidFill>
                            <a:srgbClr val="000000"/>
                          </a:solidFill>
                          <a:effectLst/>
                          <a:latin typeface="Calibri" panose="020F0502020204030204" pitchFamily="34" charset="0"/>
                        </a:rPr>
                        <a:t>2381</a:t>
                      </a:r>
                    </a:p>
                  </a:txBody>
                  <a:tcPr marL="7620" marR="7620" marT="7620" marB="0" anchor="b"/>
                </a:tc>
                <a:tc>
                  <a:txBody>
                    <a:bodyPr/>
                    <a:lstStyle/>
                    <a:p>
                      <a:pPr algn="ctr" rtl="0" fontAlgn="b"/>
                      <a:r>
                        <a:rPr lang="en-GB" sz="1200" b="0" i="0" u="none" strike="noStrike" dirty="0">
                          <a:solidFill>
                            <a:srgbClr val="000000"/>
                          </a:solidFill>
                          <a:effectLst/>
                          <a:latin typeface="Calibri" panose="020F0502020204030204" pitchFamily="34" charset="0"/>
                        </a:rPr>
                        <a:t>2356</a:t>
                      </a:r>
                    </a:p>
                  </a:txBody>
                  <a:tcPr marL="7620" marR="7620" marT="7620" marB="0" anchor="b"/>
                </a:tc>
                <a:tc>
                  <a:txBody>
                    <a:bodyPr/>
                    <a:lstStyle/>
                    <a:p>
                      <a:pPr algn="ctr" rtl="0" fontAlgn="b"/>
                      <a:r>
                        <a:rPr lang="en-GB" sz="1200" b="0" i="0" u="none" strike="noStrike" dirty="0">
                          <a:solidFill>
                            <a:srgbClr val="000000"/>
                          </a:solidFill>
                          <a:effectLst/>
                          <a:latin typeface="Calibri" panose="020F0502020204030204" pitchFamily="34" charset="0"/>
                        </a:rPr>
                        <a:t>3437</a:t>
                      </a:r>
                    </a:p>
                  </a:txBody>
                  <a:tcPr marL="7620" marR="7620" marT="7620" marB="0" anchor="b"/>
                </a:tc>
              </a:tr>
              <a:tr h="198831">
                <a:tc>
                  <a:txBody>
                    <a:bodyPr/>
                    <a:lstStyle/>
                    <a:p>
                      <a:pPr algn="l" rtl="0" fontAlgn="b"/>
                      <a:r>
                        <a:rPr lang="el-GR" sz="1200" b="0" i="0" u="none" strike="noStrike">
                          <a:solidFill>
                            <a:srgbClr val="000000"/>
                          </a:solidFill>
                          <a:effectLst/>
                          <a:latin typeface="Calibri" panose="020F0502020204030204" pitchFamily="34" charset="0"/>
                        </a:rPr>
                        <a:t>Κύπρος</a:t>
                      </a:r>
                    </a:p>
                  </a:txBody>
                  <a:tcPr marL="7620" marR="7620" marT="7620" marB="0" anchor="b"/>
                </a:tc>
                <a:tc>
                  <a:txBody>
                    <a:bodyPr/>
                    <a:lstStyle/>
                    <a:p>
                      <a:pPr algn="ctr" rtl="0" fontAlgn="b"/>
                      <a:r>
                        <a:rPr lang="en-GB" sz="1200" b="0" i="0" u="none" strike="noStrike" dirty="0" smtClean="0">
                          <a:solidFill>
                            <a:srgbClr val="000000"/>
                          </a:solidFill>
                          <a:effectLst/>
                          <a:latin typeface="Calibri" panose="020F0502020204030204" pitchFamily="34" charset="0"/>
                        </a:rPr>
                        <a:t>1840</a:t>
                      </a:r>
                      <a:endParaRPr lang="en-GB" sz="12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rtl="0" fontAlgn="b"/>
                      <a:r>
                        <a:rPr lang="en-GB" sz="1200" b="0" i="0" u="none" strike="noStrike" dirty="0">
                          <a:solidFill>
                            <a:srgbClr val="000000"/>
                          </a:solidFill>
                          <a:effectLst/>
                          <a:latin typeface="Calibri" panose="020F0502020204030204" pitchFamily="34" charset="0"/>
                        </a:rPr>
                        <a:t>1220</a:t>
                      </a:r>
                    </a:p>
                  </a:txBody>
                  <a:tcPr marL="7620" marR="7620" marT="7620" marB="0" anchor="b"/>
                </a:tc>
                <a:tc>
                  <a:txBody>
                    <a:bodyPr/>
                    <a:lstStyle/>
                    <a:p>
                      <a:pPr algn="ctr" rtl="0" fontAlgn="b"/>
                      <a:r>
                        <a:rPr lang="en-GB" sz="1200" b="0" i="0" u="none" strike="noStrike">
                          <a:solidFill>
                            <a:srgbClr val="000000"/>
                          </a:solidFill>
                          <a:effectLst/>
                          <a:latin typeface="Calibri" panose="020F0502020204030204" pitchFamily="34" charset="0"/>
                        </a:rPr>
                        <a:t>1454</a:t>
                      </a:r>
                    </a:p>
                  </a:txBody>
                  <a:tcPr marL="7620" marR="7620" marT="7620" marB="0" anchor="b"/>
                </a:tc>
                <a:tc>
                  <a:txBody>
                    <a:bodyPr/>
                    <a:lstStyle/>
                    <a:p>
                      <a:pPr algn="ctr" rtl="0" fontAlgn="b"/>
                      <a:r>
                        <a:rPr lang="en-GB" sz="1200" b="0" i="0" u="none" strike="noStrike">
                          <a:solidFill>
                            <a:srgbClr val="000000"/>
                          </a:solidFill>
                          <a:effectLst/>
                          <a:latin typeface="Calibri" panose="020F0502020204030204" pitchFamily="34" charset="0"/>
                        </a:rPr>
                        <a:t>2214</a:t>
                      </a:r>
                    </a:p>
                  </a:txBody>
                  <a:tcPr marL="7620" marR="7620" marT="7620" marB="0" anchor="b"/>
                </a:tc>
                <a:tc>
                  <a:txBody>
                    <a:bodyPr/>
                    <a:lstStyle/>
                    <a:p>
                      <a:pPr algn="ctr" rtl="0" fontAlgn="b"/>
                      <a:r>
                        <a:rPr lang="en-GB" sz="1200" b="0" i="0" u="none" strike="noStrike">
                          <a:solidFill>
                            <a:srgbClr val="000000"/>
                          </a:solidFill>
                          <a:effectLst/>
                          <a:latin typeface="Calibri" panose="020F0502020204030204" pitchFamily="34" charset="0"/>
                        </a:rPr>
                        <a:t>3017</a:t>
                      </a:r>
                    </a:p>
                  </a:txBody>
                  <a:tcPr marL="7620" marR="7620" marT="7620" marB="0" anchor="b"/>
                </a:tc>
              </a:tr>
              <a:tr h="198831">
                <a:tc>
                  <a:txBody>
                    <a:bodyPr/>
                    <a:lstStyle/>
                    <a:p>
                      <a:pPr algn="l" rtl="0" fontAlgn="b"/>
                      <a:r>
                        <a:rPr lang="el-GR" sz="1200" b="0" i="0" u="none" strike="noStrike">
                          <a:solidFill>
                            <a:srgbClr val="000000"/>
                          </a:solidFill>
                          <a:effectLst/>
                          <a:latin typeface="Calibri" panose="020F0502020204030204" pitchFamily="34" charset="0"/>
                        </a:rPr>
                        <a:t>Σλοβενία</a:t>
                      </a:r>
                    </a:p>
                  </a:txBody>
                  <a:tcPr marL="7620" marR="7620" marT="7620" marB="0" anchor="b"/>
                </a:tc>
                <a:tc>
                  <a:txBody>
                    <a:bodyPr/>
                    <a:lstStyle/>
                    <a:p>
                      <a:pPr algn="ctr" rtl="0" fontAlgn="b"/>
                      <a:r>
                        <a:rPr lang="en-GB" sz="1200" b="0" i="0" u="none" strike="noStrike" dirty="0" smtClean="0">
                          <a:solidFill>
                            <a:srgbClr val="000000"/>
                          </a:solidFill>
                          <a:effectLst/>
                          <a:latin typeface="Calibri" panose="020F0502020204030204" pitchFamily="34" charset="0"/>
                        </a:rPr>
                        <a:t>1582</a:t>
                      </a:r>
                      <a:endParaRPr lang="en-GB" sz="12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rtl="0" fontAlgn="b"/>
                      <a:r>
                        <a:rPr lang="en-GB" sz="1200" b="0" i="0" u="none" strike="noStrike">
                          <a:solidFill>
                            <a:srgbClr val="000000"/>
                          </a:solidFill>
                          <a:effectLst/>
                          <a:latin typeface="Calibri" panose="020F0502020204030204" pitchFamily="34" charset="0"/>
                        </a:rPr>
                        <a:t>1035</a:t>
                      </a:r>
                    </a:p>
                  </a:txBody>
                  <a:tcPr marL="7620" marR="7620" marT="7620" marB="0" anchor="b"/>
                </a:tc>
                <a:tc>
                  <a:txBody>
                    <a:bodyPr/>
                    <a:lstStyle/>
                    <a:p>
                      <a:pPr algn="ctr" rtl="0" fontAlgn="b"/>
                      <a:r>
                        <a:rPr lang="en-GB" sz="1200" b="0" i="0" u="none" strike="noStrike">
                          <a:solidFill>
                            <a:srgbClr val="000000"/>
                          </a:solidFill>
                          <a:effectLst/>
                          <a:latin typeface="Calibri" panose="020F0502020204030204" pitchFamily="34" charset="0"/>
                        </a:rPr>
                        <a:t>1291</a:t>
                      </a:r>
                    </a:p>
                  </a:txBody>
                  <a:tcPr marL="7620" marR="7620" marT="7620" marB="0" anchor="b"/>
                </a:tc>
                <a:tc>
                  <a:txBody>
                    <a:bodyPr/>
                    <a:lstStyle/>
                    <a:p>
                      <a:pPr algn="ctr" rtl="0" fontAlgn="b"/>
                      <a:r>
                        <a:rPr lang="en-GB" sz="1200" b="0" i="0" u="none" strike="noStrike">
                          <a:solidFill>
                            <a:srgbClr val="000000"/>
                          </a:solidFill>
                          <a:effectLst/>
                          <a:latin typeface="Calibri" panose="020F0502020204030204" pitchFamily="34" charset="0"/>
                        </a:rPr>
                        <a:t>1943</a:t>
                      </a:r>
                    </a:p>
                  </a:txBody>
                  <a:tcPr marL="7620" marR="7620" marT="7620" marB="0" anchor="b"/>
                </a:tc>
                <a:tc>
                  <a:txBody>
                    <a:bodyPr/>
                    <a:lstStyle/>
                    <a:p>
                      <a:pPr algn="ctr" rtl="0" fontAlgn="b"/>
                      <a:r>
                        <a:rPr lang="en-GB" sz="1200" b="0" i="0" u="none" strike="noStrike">
                          <a:solidFill>
                            <a:srgbClr val="000000"/>
                          </a:solidFill>
                          <a:effectLst/>
                          <a:latin typeface="Calibri" panose="020F0502020204030204" pitchFamily="34" charset="0"/>
                        </a:rPr>
                        <a:t>2598</a:t>
                      </a:r>
                    </a:p>
                  </a:txBody>
                  <a:tcPr marL="7620" marR="7620" marT="7620" marB="0" anchor="b"/>
                </a:tc>
              </a:tr>
              <a:tr h="198831">
                <a:tc>
                  <a:txBody>
                    <a:bodyPr/>
                    <a:lstStyle/>
                    <a:p>
                      <a:pPr algn="l" rtl="0" fontAlgn="b"/>
                      <a:r>
                        <a:rPr lang="el-GR" sz="1200" b="1" i="0" u="none" strike="noStrike">
                          <a:solidFill>
                            <a:srgbClr val="000000"/>
                          </a:solidFill>
                          <a:effectLst/>
                          <a:latin typeface="Calibri" panose="020F0502020204030204" pitchFamily="34" charset="0"/>
                        </a:rPr>
                        <a:t>Ελλάδα</a:t>
                      </a:r>
                    </a:p>
                  </a:txBody>
                  <a:tcPr marL="7620" marR="7620" marT="7620" marB="0" anchor="b"/>
                </a:tc>
                <a:tc>
                  <a:txBody>
                    <a:bodyPr/>
                    <a:lstStyle/>
                    <a:p>
                      <a:pPr algn="ctr" rtl="0" fontAlgn="b"/>
                      <a:r>
                        <a:rPr lang="en-GB" sz="1200" b="1" i="0" u="none" strike="noStrike" dirty="0" smtClean="0">
                          <a:solidFill>
                            <a:srgbClr val="000000"/>
                          </a:solidFill>
                          <a:effectLst/>
                          <a:latin typeface="Calibri" panose="020F0502020204030204" pitchFamily="34" charset="0"/>
                        </a:rPr>
                        <a:t>1562</a:t>
                      </a:r>
                      <a:endParaRPr lang="en-GB" sz="1200" b="1" i="0" u="none" strike="noStrike" dirty="0">
                        <a:solidFill>
                          <a:srgbClr val="000000"/>
                        </a:solidFill>
                        <a:effectLst/>
                        <a:latin typeface="Calibri" panose="020F0502020204030204" pitchFamily="34" charset="0"/>
                      </a:endParaRPr>
                    </a:p>
                  </a:txBody>
                  <a:tcPr marL="7620" marR="7620" marT="7620" marB="0" anchor="b"/>
                </a:tc>
                <a:tc>
                  <a:txBody>
                    <a:bodyPr/>
                    <a:lstStyle/>
                    <a:p>
                      <a:pPr algn="ctr" rtl="0" fontAlgn="b"/>
                      <a:r>
                        <a:rPr lang="en-GB" sz="1200" b="1" i="0" u="none" strike="noStrike">
                          <a:solidFill>
                            <a:srgbClr val="000000"/>
                          </a:solidFill>
                          <a:effectLst/>
                          <a:latin typeface="Calibri" panose="020F0502020204030204" pitchFamily="34" charset="0"/>
                        </a:rPr>
                        <a:t>1241</a:t>
                      </a:r>
                    </a:p>
                  </a:txBody>
                  <a:tcPr marL="7620" marR="7620" marT="7620" marB="0" anchor="b"/>
                </a:tc>
                <a:tc>
                  <a:txBody>
                    <a:bodyPr/>
                    <a:lstStyle/>
                    <a:p>
                      <a:pPr algn="ctr" rtl="0" fontAlgn="b"/>
                      <a:r>
                        <a:rPr lang="en-GB" sz="1200" b="1" i="0" u="none" strike="noStrike">
                          <a:solidFill>
                            <a:srgbClr val="000000"/>
                          </a:solidFill>
                          <a:effectLst/>
                          <a:latin typeface="Calibri" panose="020F0502020204030204" pitchFamily="34" charset="0"/>
                        </a:rPr>
                        <a:t>1336</a:t>
                      </a:r>
                    </a:p>
                  </a:txBody>
                  <a:tcPr marL="7620" marR="7620" marT="7620" marB="0" anchor="b"/>
                </a:tc>
                <a:tc>
                  <a:txBody>
                    <a:bodyPr/>
                    <a:lstStyle/>
                    <a:p>
                      <a:pPr algn="ctr" rtl="0" fontAlgn="b"/>
                      <a:r>
                        <a:rPr lang="en-GB" sz="1200" b="1" i="0" u="none" strike="noStrike">
                          <a:solidFill>
                            <a:srgbClr val="000000"/>
                          </a:solidFill>
                          <a:effectLst/>
                          <a:latin typeface="Calibri" panose="020F0502020204030204" pitchFamily="34" charset="0"/>
                        </a:rPr>
                        <a:t>1851</a:t>
                      </a:r>
                    </a:p>
                  </a:txBody>
                  <a:tcPr marL="7620" marR="7620" marT="7620" marB="0" anchor="b"/>
                </a:tc>
                <a:tc>
                  <a:txBody>
                    <a:bodyPr/>
                    <a:lstStyle/>
                    <a:p>
                      <a:pPr algn="ctr" rtl="0" fontAlgn="b"/>
                      <a:r>
                        <a:rPr lang="en-GB" sz="1200" b="1" i="0" u="none" strike="noStrike">
                          <a:solidFill>
                            <a:srgbClr val="000000"/>
                          </a:solidFill>
                          <a:effectLst/>
                          <a:latin typeface="Calibri" panose="020F0502020204030204" pitchFamily="34" charset="0"/>
                        </a:rPr>
                        <a:t>2458</a:t>
                      </a:r>
                    </a:p>
                  </a:txBody>
                  <a:tcPr marL="7620" marR="7620" marT="7620" marB="0" anchor="b"/>
                </a:tc>
              </a:tr>
              <a:tr h="198831">
                <a:tc>
                  <a:txBody>
                    <a:bodyPr/>
                    <a:lstStyle/>
                    <a:p>
                      <a:pPr algn="l" rtl="0" fontAlgn="b"/>
                      <a:r>
                        <a:rPr lang="el-GR" sz="1200" b="0" i="0" u="none" strike="noStrike">
                          <a:solidFill>
                            <a:srgbClr val="000000"/>
                          </a:solidFill>
                          <a:effectLst/>
                          <a:latin typeface="Calibri" panose="020F0502020204030204" pitchFamily="34" charset="0"/>
                        </a:rPr>
                        <a:t>Πορτογαλία</a:t>
                      </a:r>
                    </a:p>
                  </a:txBody>
                  <a:tcPr marL="7620" marR="7620" marT="7620" marB="0" anchor="b"/>
                </a:tc>
                <a:tc>
                  <a:txBody>
                    <a:bodyPr/>
                    <a:lstStyle/>
                    <a:p>
                      <a:pPr algn="ctr" rtl="0" fontAlgn="b"/>
                      <a:r>
                        <a:rPr lang="en-GB" sz="1200" b="0" i="0" u="none" strike="noStrike" dirty="0" smtClean="0">
                          <a:solidFill>
                            <a:srgbClr val="000000"/>
                          </a:solidFill>
                          <a:effectLst/>
                          <a:latin typeface="Calibri" panose="020F0502020204030204" pitchFamily="34" charset="0"/>
                        </a:rPr>
                        <a:t>1249</a:t>
                      </a:r>
                      <a:endParaRPr lang="en-GB" sz="12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rtl="0" fontAlgn="b"/>
                      <a:r>
                        <a:rPr lang="en-GB" sz="1200" b="0" i="0" u="none" strike="noStrike">
                          <a:solidFill>
                            <a:srgbClr val="000000"/>
                          </a:solidFill>
                          <a:effectLst/>
                          <a:latin typeface="Calibri" panose="020F0502020204030204" pitchFamily="34" charset="0"/>
                        </a:rPr>
                        <a:t>849</a:t>
                      </a:r>
                    </a:p>
                  </a:txBody>
                  <a:tcPr marL="7620" marR="7620" marT="7620" marB="0" anchor="b"/>
                </a:tc>
                <a:tc>
                  <a:txBody>
                    <a:bodyPr/>
                    <a:lstStyle/>
                    <a:p>
                      <a:pPr algn="ctr" rtl="0" fontAlgn="b"/>
                      <a:r>
                        <a:rPr lang="en-GB" sz="1200" b="0" i="0" u="none" strike="noStrike">
                          <a:solidFill>
                            <a:srgbClr val="000000"/>
                          </a:solidFill>
                          <a:effectLst/>
                          <a:latin typeface="Calibri" panose="020F0502020204030204" pitchFamily="34" charset="0"/>
                        </a:rPr>
                        <a:t>1117</a:t>
                      </a:r>
                    </a:p>
                  </a:txBody>
                  <a:tcPr marL="7620" marR="7620" marT="7620" marB="0" anchor="b"/>
                </a:tc>
                <a:tc>
                  <a:txBody>
                    <a:bodyPr/>
                    <a:lstStyle/>
                    <a:p>
                      <a:pPr algn="ctr" rtl="0" fontAlgn="b"/>
                      <a:r>
                        <a:rPr lang="en-GB" sz="1200" b="0" i="0" u="none" strike="noStrike">
                          <a:solidFill>
                            <a:srgbClr val="000000"/>
                          </a:solidFill>
                          <a:effectLst/>
                          <a:latin typeface="Calibri" panose="020F0502020204030204" pitchFamily="34" charset="0"/>
                        </a:rPr>
                        <a:t>1999</a:t>
                      </a:r>
                    </a:p>
                  </a:txBody>
                  <a:tcPr marL="7620" marR="7620" marT="7620" marB="0" anchor="b"/>
                </a:tc>
                <a:tc>
                  <a:txBody>
                    <a:bodyPr/>
                    <a:lstStyle/>
                    <a:p>
                      <a:pPr algn="ctr" rtl="0" fontAlgn="b"/>
                      <a:r>
                        <a:rPr lang="en-GB" sz="1200" b="0" i="0" u="none" strike="noStrike">
                          <a:solidFill>
                            <a:srgbClr val="000000"/>
                          </a:solidFill>
                          <a:effectLst/>
                          <a:latin typeface="Calibri" panose="020F0502020204030204" pitchFamily="34" charset="0"/>
                        </a:rPr>
                        <a:t>2238</a:t>
                      </a:r>
                    </a:p>
                  </a:txBody>
                  <a:tcPr marL="7620" marR="7620" marT="7620" marB="0" anchor="b"/>
                </a:tc>
              </a:tr>
              <a:tr h="198831">
                <a:tc>
                  <a:txBody>
                    <a:bodyPr/>
                    <a:lstStyle/>
                    <a:p>
                      <a:pPr algn="l" rtl="0" fontAlgn="b"/>
                      <a:r>
                        <a:rPr lang="el-GR" sz="1200" b="0" i="0" u="none" strike="noStrike">
                          <a:solidFill>
                            <a:srgbClr val="000000"/>
                          </a:solidFill>
                          <a:effectLst/>
                          <a:latin typeface="Calibri" panose="020F0502020204030204" pitchFamily="34" charset="0"/>
                        </a:rPr>
                        <a:t>Εσθονία</a:t>
                      </a:r>
                    </a:p>
                  </a:txBody>
                  <a:tcPr marL="7620" marR="7620" marT="7620" marB="0" anchor="b"/>
                </a:tc>
                <a:tc>
                  <a:txBody>
                    <a:bodyPr/>
                    <a:lstStyle/>
                    <a:p>
                      <a:pPr algn="ctr" rtl="0" fontAlgn="b"/>
                      <a:r>
                        <a:rPr lang="en-GB" sz="1200" b="0" i="0" u="none" strike="noStrike" dirty="0" smtClean="0">
                          <a:solidFill>
                            <a:srgbClr val="000000"/>
                          </a:solidFill>
                          <a:effectLst/>
                          <a:latin typeface="Calibri" panose="020F0502020204030204" pitchFamily="34" charset="0"/>
                        </a:rPr>
                        <a:t>1066</a:t>
                      </a:r>
                      <a:endParaRPr lang="en-GB" sz="12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rtl="0" fontAlgn="b"/>
                      <a:r>
                        <a:rPr lang="en-GB" sz="1200" b="0" i="0" u="none" strike="noStrike">
                          <a:solidFill>
                            <a:srgbClr val="000000"/>
                          </a:solidFill>
                          <a:effectLst/>
                          <a:latin typeface="Calibri" panose="020F0502020204030204" pitchFamily="34" charset="0"/>
                        </a:rPr>
                        <a:t>824</a:t>
                      </a:r>
                    </a:p>
                  </a:txBody>
                  <a:tcPr marL="7620" marR="7620" marT="7620" marB="0" anchor="b"/>
                </a:tc>
                <a:tc>
                  <a:txBody>
                    <a:bodyPr/>
                    <a:lstStyle/>
                    <a:p>
                      <a:pPr algn="ctr" rtl="0" fontAlgn="b"/>
                      <a:r>
                        <a:rPr lang="en-GB" sz="1200" b="0" i="0" u="none" strike="noStrike">
                          <a:solidFill>
                            <a:srgbClr val="000000"/>
                          </a:solidFill>
                          <a:effectLst/>
                          <a:latin typeface="Calibri" panose="020F0502020204030204" pitchFamily="34" charset="0"/>
                        </a:rPr>
                        <a:t>931</a:t>
                      </a:r>
                    </a:p>
                  </a:txBody>
                  <a:tcPr marL="7620" marR="7620" marT="7620" marB="0" anchor="b"/>
                </a:tc>
                <a:tc>
                  <a:txBody>
                    <a:bodyPr/>
                    <a:lstStyle/>
                    <a:p>
                      <a:pPr algn="ctr" rtl="0" fontAlgn="b"/>
                      <a:r>
                        <a:rPr lang="en-GB" sz="1200" b="0" i="0" u="none" strike="noStrike">
                          <a:solidFill>
                            <a:srgbClr val="000000"/>
                          </a:solidFill>
                          <a:effectLst/>
                          <a:latin typeface="Calibri" panose="020F0502020204030204" pitchFamily="34" charset="0"/>
                        </a:rPr>
                        <a:t>1056</a:t>
                      </a:r>
                    </a:p>
                  </a:txBody>
                  <a:tcPr marL="7620" marR="7620" marT="7620" marB="0" anchor="b"/>
                </a:tc>
                <a:tc>
                  <a:txBody>
                    <a:bodyPr/>
                    <a:lstStyle/>
                    <a:p>
                      <a:pPr algn="ctr" rtl="0" fontAlgn="b"/>
                      <a:r>
                        <a:rPr lang="en-GB" sz="1200" b="0" i="0" u="none" strike="noStrike">
                          <a:solidFill>
                            <a:srgbClr val="000000"/>
                          </a:solidFill>
                          <a:effectLst/>
                          <a:latin typeface="Calibri" panose="020F0502020204030204" pitchFamily="34" charset="0"/>
                        </a:rPr>
                        <a:t>1458</a:t>
                      </a:r>
                    </a:p>
                  </a:txBody>
                  <a:tcPr marL="7620" marR="7620" marT="7620" marB="0" anchor="b"/>
                </a:tc>
              </a:tr>
              <a:tr h="198831">
                <a:tc>
                  <a:txBody>
                    <a:bodyPr/>
                    <a:lstStyle/>
                    <a:p>
                      <a:pPr algn="l" rtl="0" fontAlgn="b"/>
                      <a:r>
                        <a:rPr lang="el-GR" sz="1200" b="0" i="0" u="none" strike="noStrike">
                          <a:solidFill>
                            <a:srgbClr val="000000"/>
                          </a:solidFill>
                          <a:effectLst/>
                          <a:latin typeface="Calibri" panose="020F0502020204030204" pitchFamily="34" charset="0"/>
                        </a:rPr>
                        <a:t>Κροατία</a:t>
                      </a:r>
                    </a:p>
                  </a:txBody>
                  <a:tcPr marL="7620" marR="7620" marT="7620" marB="0" anchor="b"/>
                </a:tc>
                <a:tc>
                  <a:txBody>
                    <a:bodyPr/>
                    <a:lstStyle/>
                    <a:p>
                      <a:pPr algn="ctr" rtl="0" fontAlgn="b"/>
                      <a:r>
                        <a:rPr lang="en-GB" sz="1200" b="0" i="0" u="none" strike="noStrike" dirty="0" smtClean="0">
                          <a:solidFill>
                            <a:srgbClr val="000000"/>
                          </a:solidFill>
                          <a:effectLst/>
                          <a:latin typeface="Calibri" panose="020F0502020204030204" pitchFamily="34" charset="0"/>
                        </a:rPr>
                        <a:t>1057</a:t>
                      </a:r>
                      <a:endParaRPr lang="en-GB" sz="12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rtl="0" fontAlgn="b"/>
                      <a:r>
                        <a:rPr lang="en-GB" sz="1200" b="0" i="0" u="none" strike="noStrike">
                          <a:solidFill>
                            <a:srgbClr val="000000"/>
                          </a:solidFill>
                          <a:effectLst/>
                          <a:latin typeface="Calibri" panose="020F0502020204030204" pitchFamily="34" charset="0"/>
                        </a:rPr>
                        <a:t>655</a:t>
                      </a:r>
                    </a:p>
                  </a:txBody>
                  <a:tcPr marL="7620" marR="7620" marT="7620" marB="0" anchor="b"/>
                </a:tc>
                <a:tc>
                  <a:txBody>
                    <a:bodyPr/>
                    <a:lstStyle/>
                    <a:p>
                      <a:pPr algn="ctr" rtl="0" fontAlgn="b"/>
                      <a:r>
                        <a:rPr lang="en-GB" sz="1200" b="0" i="0" u="none" strike="noStrike">
                          <a:solidFill>
                            <a:srgbClr val="000000"/>
                          </a:solidFill>
                          <a:effectLst/>
                          <a:latin typeface="Calibri" panose="020F0502020204030204" pitchFamily="34" charset="0"/>
                        </a:rPr>
                        <a:t>853</a:t>
                      </a:r>
                    </a:p>
                  </a:txBody>
                  <a:tcPr marL="7620" marR="7620" marT="7620" marB="0" anchor="b"/>
                </a:tc>
                <a:tc>
                  <a:txBody>
                    <a:bodyPr/>
                    <a:lstStyle/>
                    <a:p>
                      <a:pPr algn="ctr" rtl="0" fontAlgn="b"/>
                      <a:r>
                        <a:rPr lang="en-GB" sz="1200" b="0" i="0" u="none" strike="noStrike">
                          <a:solidFill>
                            <a:srgbClr val="000000"/>
                          </a:solidFill>
                          <a:effectLst/>
                          <a:latin typeface="Calibri" panose="020F0502020204030204" pitchFamily="34" charset="0"/>
                        </a:rPr>
                        <a:t>1246</a:t>
                      </a:r>
                    </a:p>
                  </a:txBody>
                  <a:tcPr marL="7620" marR="7620" marT="7620" marB="0" anchor="b"/>
                </a:tc>
                <a:tc>
                  <a:txBody>
                    <a:bodyPr/>
                    <a:lstStyle/>
                    <a:p>
                      <a:pPr algn="ctr" rtl="0" fontAlgn="b"/>
                      <a:r>
                        <a:rPr lang="en-GB" sz="1200" b="0" i="0" u="none" strike="noStrike">
                          <a:solidFill>
                            <a:srgbClr val="000000"/>
                          </a:solidFill>
                          <a:effectLst/>
                          <a:latin typeface="Calibri" panose="020F0502020204030204" pitchFamily="34" charset="0"/>
                        </a:rPr>
                        <a:t>1583</a:t>
                      </a:r>
                    </a:p>
                  </a:txBody>
                  <a:tcPr marL="7620" marR="7620" marT="7620" marB="0" anchor="b"/>
                </a:tc>
              </a:tr>
              <a:tr h="198831">
                <a:tc>
                  <a:txBody>
                    <a:bodyPr/>
                    <a:lstStyle/>
                    <a:p>
                      <a:pPr algn="l" rtl="0" fontAlgn="b"/>
                      <a:r>
                        <a:rPr lang="el-GR" sz="1200" b="0" i="0" u="none" strike="noStrike">
                          <a:solidFill>
                            <a:srgbClr val="000000"/>
                          </a:solidFill>
                          <a:effectLst/>
                          <a:latin typeface="Calibri" panose="020F0502020204030204" pitchFamily="34" charset="0"/>
                        </a:rPr>
                        <a:t>Πολωνία</a:t>
                      </a:r>
                    </a:p>
                  </a:txBody>
                  <a:tcPr marL="7620" marR="7620" marT="7620" marB="0" anchor="b"/>
                </a:tc>
                <a:tc>
                  <a:txBody>
                    <a:bodyPr/>
                    <a:lstStyle/>
                    <a:p>
                      <a:pPr algn="ctr" rtl="0" fontAlgn="b"/>
                      <a:r>
                        <a:rPr lang="en-GB" sz="1200" b="0" i="0" u="none" strike="noStrike">
                          <a:solidFill>
                            <a:srgbClr val="000000"/>
                          </a:solidFill>
                          <a:effectLst/>
                          <a:latin typeface="Calibri" panose="020F0502020204030204" pitchFamily="34" charset="0"/>
                        </a:rPr>
                        <a:t>980</a:t>
                      </a:r>
                    </a:p>
                  </a:txBody>
                  <a:tcPr marL="7620" marR="7620" marT="7620" marB="0" anchor="b"/>
                </a:tc>
                <a:tc>
                  <a:txBody>
                    <a:bodyPr/>
                    <a:lstStyle/>
                    <a:p>
                      <a:pPr algn="ctr" rtl="0" fontAlgn="b"/>
                      <a:r>
                        <a:rPr lang="en-GB" sz="1200" b="0" i="0" u="none" strike="noStrike">
                          <a:solidFill>
                            <a:srgbClr val="000000"/>
                          </a:solidFill>
                          <a:effectLst/>
                          <a:latin typeface="Calibri" panose="020F0502020204030204" pitchFamily="34" charset="0"/>
                        </a:rPr>
                        <a:t>660</a:t>
                      </a:r>
                    </a:p>
                  </a:txBody>
                  <a:tcPr marL="7620" marR="7620" marT="7620" marB="0" anchor="b"/>
                </a:tc>
                <a:tc>
                  <a:txBody>
                    <a:bodyPr/>
                    <a:lstStyle/>
                    <a:p>
                      <a:pPr algn="ctr" rtl="0" fontAlgn="b"/>
                      <a:r>
                        <a:rPr lang="en-GB" sz="1200" b="0" i="0" u="none" strike="noStrike">
                          <a:solidFill>
                            <a:srgbClr val="000000"/>
                          </a:solidFill>
                          <a:effectLst/>
                          <a:latin typeface="Calibri" panose="020F0502020204030204" pitchFamily="34" charset="0"/>
                        </a:rPr>
                        <a:t>779</a:t>
                      </a:r>
                    </a:p>
                  </a:txBody>
                  <a:tcPr marL="7620" marR="7620" marT="7620" marB="0" anchor="b"/>
                </a:tc>
                <a:tc>
                  <a:txBody>
                    <a:bodyPr/>
                    <a:lstStyle/>
                    <a:p>
                      <a:pPr algn="ctr" rtl="0" fontAlgn="b"/>
                      <a:r>
                        <a:rPr lang="en-GB" sz="1200" b="0" i="0" u="none" strike="noStrike">
                          <a:solidFill>
                            <a:srgbClr val="000000"/>
                          </a:solidFill>
                          <a:effectLst/>
                          <a:latin typeface="Calibri" panose="020F0502020204030204" pitchFamily="34" charset="0"/>
                        </a:rPr>
                        <a:t>1171</a:t>
                      </a:r>
                    </a:p>
                  </a:txBody>
                  <a:tcPr marL="7620" marR="7620" marT="7620" marB="0" anchor="b"/>
                </a:tc>
                <a:tc>
                  <a:txBody>
                    <a:bodyPr/>
                    <a:lstStyle/>
                    <a:p>
                      <a:pPr algn="ctr" rtl="0" fontAlgn="b"/>
                      <a:r>
                        <a:rPr lang="en-GB" sz="1200" b="0" i="0" u="none" strike="noStrike">
                          <a:solidFill>
                            <a:srgbClr val="000000"/>
                          </a:solidFill>
                          <a:effectLst/>
                          <a:latin typeface="Calibri" panose="020F0502020204030204" pitchFamily="34" charset="0"/>
                        </a:rPr>
                        <a:t>1389</a:t>
                      </a:r>
                    </a:p>
                  </a:txBody>
                  <a:tcPr marL="7620" marR="7620" marT="7620" marB="0" anchor="b"/>
                </a:tc>
              </a:tr>
              <a:tr h="198831">
                <a:tc>
                  <a:txBody>
                    <a:bodyPr/>
                    <a:lstStyle/>
                    <a:p>
                      <a:pPr algn="l" rtl="0" fontAlgn="b"/>
                      <a:r>
                        <a:rPr lang="el-GR" sz="1200" b="0" i="0" u="none" strike="noStrike">
                          <a:solidFill>
                            <a:srgbClr val="000000"/>
                          </a:solidFill>
                          <a:effectLst/>
                          <a:latin typeface="Calibri" panose="020F0502020204030204" pitchFamily="34" charset="0"/>
                        </a:rPr>
                        <a:t>Σλοβακία</a:t>
                      </a:r>
                    </a:p>
                  </a:txBody>
                  <a:tcPr marL="7620" marR="7620" marT="7620" marB="0" anchor="b"/>
                </a:tc>
                <a:tc>
                  <a:txBody>
                    <a:bodyPr/>
                    <a:lstStyle/>
                    <a:p>
                      <a:pPr algn="ctr" rtl="0" fontAlgn="b"/>
                      <a:r>
                        <a:rPr lang="en-GB" sz="1200" b="0" i="0" u="none" strike="noStrike">
                          <a:solidFill>
                            <a:srgbClr val="000000"/>
                          </a:solidFill>
                          <a:effectLst/>
                          <a:latin typeface="Calibri" panose="020F0502020204030204" pitchFamily="34" charset="0"/>
                        </a:rPr>
                        <a:t>930</a:t>
                      </a:r>
                    </a:p>
                  </a:txBody>
                  <a:tcPr marL="7620" marR="7620" marT="7620" marB="0" anchor="b"/>
                </a:tc>
                <a:tc>
                  <a:txBody>
                    <a:bodyPr/>
                    <a:lstStyle/>
                    <a:p>
                      <a:pPr algn="ctr" rtl="0" fontAlgn="b"/>
                      <a:r>
                        <a:rPr lang="en-GB" sz="1200" b="0" i="0" u="none" strike="noStrike">
                          <a:solidFill>
                            <a:srgbClr val="000000"/>
                          </a:solidFill>
                          <a:effectLst/>
                          <a:latin typeface="Calibri" panose="020F0502020204030204" pitchFamily="34" charset="0"/>
                        </a:rPr>
                        <a:t>544</a:t>
                      </a:r>
                    </a:p>
                  </a:txBody>
                  <a:tcPr marL="7620" marR="7620" marT="7620" marB="0" anchor="b"/>
                </a:tc>
                <a:tc>
                  <a:txBody>
                    <a:bodyPr/>
                    <a:lstStyle/>
                    <a:p>
                      <a:pPr algn="ctr" rtl="0" fontAlgn="b"/>
                      <a:r>
                        <a:rPr lang="en-GB" sz="1200" b="0" i="0" u="none" strike="noStrike">
                          <a:solidFill>
                            <a:srgbClr val="000000"/>
                          </a:solidFill>
                          <a:effectLst/>
                          <a:latin typeface="Calibri" panose="020F0502020204030204" pitchFamily="34" charset="0"/>
                        </a:rPr>
                        <a:t>798</a:t>
                      </a:r>
                    </a:p>
                  </a:txBody>
                  <a:tcPr marL="7620" marR="7620" marT="7620" marB="0" anchor="b"/>
                </a:tc>
                <a:tc>
                  <a:txBody>
                    <a:bodyPr/>
                    <a:lstStyle/>
                    <a:p>
                      <a:pPr algn="ctr" rtl="0" fontAlgn="b"/>
                      <a:r>
                        <a:rPr lang="en-GB" sz="1200" b="0" i="0" u="none" strike="noStrike">
                          <a:solidFill>
                            <a:srgbClr val="000000"/>
                          </a:solidFill>
                          <a:effectLst/>
                          <a:latin typeface="Calibri" panose="020F0502020204030204" pitchFamily="34" charset="0"/>
                        </a:rPr>
                        <a:t>968</a:t>
                      </a:r>
                    </a:p>
                  </a:txBody>
                  <a:tcPr marL="7620" marR="7620" marT="7620" marB="0" anchor="b"/>
                </a:tc>
                <a:tc>
                  <a:txBody>
                    <a:bodyPr/>
                    <a:lstStyle/>
                    <a:p>
                      <a:pPr algn="ctr" rtl="0" fontAlgn="b"/>
                      <a:r>
                        <a:rPr lang="en-GB" sz="1200" b="0" i="0" u="none" strike="noStrike">
                          <a:solidFill>
                            <a:srgbClr val="000000"/>
                          </a:solidFill>
                          <a:effectLst/>
                          <a:latin typeface="Calibri" panose="020F0502020204030204" pitchFamily="34" charset="0"/>
                        </a:rPr>
                        <a:t>1403</a:t>
                      </a:r>
                    </a:p>
                  </a:txBody>
                  <a:tcPr marL="7620" marR="7620" marT="7620" marB="0" anchor="b"/>
                </a:tc>
              </a:tr>
              <a:tr h="198831">
                <a:tc>
                  <a:txBody>
                    <a:bodyPr/>
                    <a:lstStyle/>
                    <a:p>
                      <a:pPr algn="l" rtl="0" fontAlgn="b"/>
                      <a:r>
                        <a:rPr lang="el-GR" sz="1200" b="0" i="0" u="none" strike="noStrike">
                          <a:solidFill>
                            <a:srgbClr val="000000"/>
                          </a:solidFill>
                          <a:effectLst/>
                          <a:latin typeface="Calibri" panose="020F0502020204030204" pitchFamily="34" charset="0"/>
                        </a:rPr>
                        <a:t>Ουγγαρία</a:t>
                      </a:r>
                    </a:p>
                  </a:txBody>
                  <a:tcPr marL="7620" marR="7620" marT="7620" marB="0" anchor="b"/>
                </a:tc>
                <a:tc>
                  <a:txBody>
                    <a:bodyPr/>
                    <a:lstStyle/>
                    <a:p>
                      <a:pPr algn="ctr" rtl="0" fontAlgn="b"/>
                      <a:r>
                        <a:rPr lang="en-GB" sz="1200" b="0" i="0" u="none" strike="noStrike">
                          <a:solidFill>
                            <a:srgbClr val="000000"/>
                          </a:solidFill>
                          <a:effectLst/>
                          <a:latin typeface="Calibri" panose="020F0502020204030204" pitchFamily="34" charset="0"/>
                        </a:rPr>
                        <a:t>811</a:t>
                      </a:r>
                    </a:p>
                  </a:txBody>
                  <a:tcPr marL="7620" marR="7620" marT="7620" marB="0" anchor="b"/>
                </a:tc>
                <a:tc>
                  <a:txBody>
                    <a:bodyPr/>
                    <a:lstStyle/>
                    <a:p>
                      <a:pPr algn="ctr" rtl="0" fontAlgn="b"/>
                      <a:r>
                        <a:rPr lang="en-GB" sz="1200" b="0" i="0" u="none" strike="noStrike">
                          <a:solidFill>
                            <a:srgbClr val="000000"/>
                          </a:solidFill>
                          <a:effectLst/>
                          <a:latin typeface="Calibri" panose="020F0502020204030204" pitchFamily="34" charset="0"/>
                        </a:rPr>
                        <a:t>520</a:t>
                      </a:r>
                    </a:p>
                  </a:txBody>
                  <a:tcPr marL="7620" marR="7620" marT="7620" marB="0" anchor="b"/>
                </a:tc>
                <a:tc>
                  <a:txBody>
                    <a:bodyPr/>
                    <a:lstStyle/>
                    <a:p>
                      <a:pPr algn="ctr" rtl="0" fontAlgn="b"/>
                      <a:r>
                        <a:rPr lang="en-GB" sz="1200" b="0" i="0" u="none" strike="noStrike">
                          <a:solidFill>
                            <a:srgbClr val="000000"/>
                          </a:solidFill>
                          <a:effectLst/>
                          <a:latin typeface="Calibri" panose="020F0502020204030204" pitchFamily="34" charset="0"/>
                        </a:rPr>
                        <a:t>652</a:t>
                      </a:r>
                    </a:p>
                  </a:txBody>
                  <a:tcPr marL="7620" marR="7620" marT="7620" marB="0" anchor="b"/>
                </a:tc>
                <a:tc>
                  <a:txBody>
                    <a:bodyPr/>
                    <a:lstStyle/>
                    <a:p>
                      <a:pPr algn="ctr" rtl="0" fontAlgn="b"/>
                      <a:r>
                        <a:rPr lang="en-GB" sz="1200" b="0" i="0" u="none" strike="noStrike">
                          <a:solidFill>
                            <a:srgbClr val="000000"/>
                          </a:solidFill>
                          <a:effectLst/>
                          <a:latin typeface="Calibri" panose="020F0502020204030204" pitchFamily="34" charset="0"/>
                        </a:rPr>
                        <a:t>1112</a:t>
                      </a:r>
                    </a:p>
                  </a:txBody>
                  <a:tcPr marL="7620" marR="7620" marT="7620" marB="0" anchor="b"/>
                </a:tc>
                <a:tc>
                  <a:txBody>
                    <a:bodyPr/>
                    <a:lstStyle/>
                    <a:p>
                      <a:pPr algn="ctr" rtl="0" fontAlgn="b"/>
                      <a:r>
                        <a:rPr lang="en-GB" sz="1200" b="0" i="0" u="none" strike="noStrike">
                          <a:solidFill>
                            <a:srgbClr val="000000"/>
                          </a:solidFill>
                          <a:effectLst/>
                          <a:latin typeface="Calibri" panose="020F0502020204030204" pitchFamily="34" charset="0"/>
                        </a:rPr>
                        <a:t>1533</a:t>
                      </a:r>
                    </a:p>
                  </a:txBody>
                  <a:tcPr marL="7620" marR="7620" marT="7620" marB="0" anchor="b"/>
                </a:tc>
              </a:tr>
              <a:tr h="198831">
                <a:tc>
                  <a:txBody>
                    <a:bodyPr/>
                    <a:lstStyle/>
                    <a:p>
                      <a:pPr algn="l" rtl="0" fontAlgn="b"/>
                      <a:r>
                        <a:rPr lang="el-GR" sz="1200" b="0" i="0" u="none" strike="noStrike">
                          <a:solidFill>
                            <a:srgbClr val="000000"/>
                          </a:solidFill>
                          <a:effectLst/>
                          <a:latin typeface="Calibri" panose="020F0502020204030204" pitchFamily="34" charset="0"/>
                        </a:rPr>
                        <a:t>Λετονία</a:t>
                      </a:r>
                    </a:p>
                  </a:txBody>
                  <a:tcPr marL="7620" marR="7620" marT="7620" marB="0" anchor="b"/>
                </a:tc>
                <a:tc>
                  <a:txBody>
                    <a:bodyPr/>
                    <a:lstStyle/>
                    <a:p>
                      <a:pPr algn="ctr" rtl="0" fontAlgn="b"/>
                      <a:r>
                        <a:rPr lang="en-GB" sz="1200" b="0" i="0" u="none" strike="noStrike">
                          <a:solidFill>
                            <a:srgbClr val="000000"/>
                          </a:solidFill>
                          <a:effectLst/>
                          <a:latin typeface="Calibri" panose="020F0502020204030204" pitchFamily="34" charset="0"/>
                        </a:rPr>
                        <a:t>806</a:t>
                      </a:r>
                    </a:p>
                  </a:txBody>
                  <a:tcPr marL="7620" marR="7620" marT="7620" marB="0" anchor="b"/>
                </a:tc>
                <a:tc>
                  <a:txBody>
                    <a:bodyPr/>
                    <a:lstStyle/>
                    <a:p>
                      <a:pPr algn="ctr" rtl="0" fontAlgn="b"/>
                      <a:r>
                        <a:rPr lang="en-GB" sz="1200" b="0" i="0" u="none" strike="noStrike">
                          <a:solidFill>
                            <a:srgbClr val="000000"/>
                          </a:solidFill>
                          <a:effectLst/>
                          <a:latin typeface="Calibri" panose="020F0502020204030204" pitchFamily="34" charset="0"/>
                        </a:rPr>
                        <a:t>587</a:t>
                      </a:r>
                    </a:p>
                  </a:txBody>
                  <a:tcPr marL="7620" marR="7620" marT="7620" marB="0" anchor="b"/>
                </a:tc>
                <a:tc>
                  <a:txBody>
                    <a:bodyPr/>
                    <a:lstStyle/>
                    <a:p>
                      <a:pPr algn="ctr" rtl="0" fontAlgn="b"/>
                      <a:r>
                        <a:rPr lang="en-GB" sz="1200" b="0" i="0" u="none" strike="noStrike">
                          <a:solidFill>
                            <a:srgbClr val="000000"/>
                          </a:solidFill>
                          <a:effectLst/>
                          <a:latin typeface="Calibri" panose="020F0502020204030204" pitchFamily="34" charset="0"/>
                        </a:rPr>
                        <a:t>645</a:t>
                      </a:r>
                    </a:p>
                  </a:txBody>
                  <a:tcPr marL="7620" marR="7620" marT="7620" marB="0" anchor="b"/>
                </a:tc>
                <a:tc>
                  <a:txBody>
                    <a:bodyPr/>
                    <a:lstStyle/>
                    <a:p>
                      <a:pPr algn="ctr" rtl="0" fontAlgn="b"/>
                      <a:r>
                        <a:rPr lang="en-GB" sz="1200" b="0" i="0" u="none" strike="noStrike">
                          <a:solidFill>
                            <a:srgbClr val="000000"/>
                          </a:solidFill>
                          <a:effectLst/>
                          <a:latin typeface="Calibri" panose="020F0502020204030204" pitchFamily="34" charset="0"/>
                        </a:rPr>
                        <a:t>1019</a:t>
                      </a:r>
                    </a:p>
                  </a:txBody>
                  <a:tcPr marL="7620" marR="7620" marT="7620" marB="0" anchor="b"/>
                </a:tc>
                <a:tc>
                  <a:txBody>
                    <a:bodyPr/>
                    <a:lstStyle/>
                    <a:p>
                      <a:pPr algn="ctr" rtl="0" fontAlgn="b"/>
                      <a:r>
                        <a:rPr lang="en-GB" sz="1200" b="0" i="0" u="none" strike="noStrike">
                          <a:solidFill>
                            <a:srgbClr val="000000"/>
                          </a:solidFill>
                          <a:effectLst/>
                          <a:latin typeface="Calibri" panose="020F0502020204030204" pitchFamily="34" charset="0"/>
                        </a:rPr>
                        <a:t>1183</a:t>
                      </a:r>
                    </a:p>
                  </a:txBody>
                  <a:tcPr marL="7620" marR="7620" marT="7620" marB="0" anchor="b"/>
                </a:tc>
              </a:tr>
              <a:tr h="198831">
                <a:tc>
                  <a:txBody>
                    <a:bodyPr/>
                    <a:lstStyle/>
                    <a:p>
                      <a:pPr algn="l" rtl="0" fontAlgn="b"/>
                      <a:r>
                        <a:rPr lang="el-GR" sz="1200" b="0" i="0" u="none" strike="noStrike">
                          <a:solidFill>
                            <a:srgbClr val="000000"/>
                          </a:solidFill>
                          <a:effectLst/>
                          <a:latin typeface="Calibri" panose="020F0502020204030204" pitchFamily="34" charset="0"/>
                        </a:rPr>
                        <a:t>Λιθουανία</a:t>
                      </a:r>
                    </a:p>
                  </a:txBody>
                  <a:tcPr marL="7620" marR="7620" marT="7620" marB="0" anchor="b"/>
                </a:tc>
                <a:tc>
                  <a:txBody>
                    <a:bodyPr/>
                    <a:lstStyle/>
                    <a:p>
                      <a:pPr algn="ctr" rtl="0" fontAlgn="b"/>
                      <a:r>
                        <a:rPr lang="en-GB" sz="1200" b="0" i="0" u="none" strike="noStrike">
                          <a:solidFill>
                            <a:srgbClr val="000000"/>
                          </a:solidFill>
                          <a:effectLst/>
                          <a:latin typeface="Calibri" panose="020F0502020204030204" pitchFamily="34" charset="0"/>
                        </a:rPr>
                        <a:t>706</a:t>
                      </a:r>
                    </a:p>
                  </a:txBody>
                  <a:tcPr marL="7620" marR="7620" marT="7620" marB="0" anchor="b"/>
                </a:tc>
                <a:tc>
                  <a:txBody>
                    <a:bodyPr/>
                    <a:lstStyle/>
                    <a:p>
                      <a:pPr algn="ctr" rtl="0" fontAlgn="b"/>
                      <a:r>
                        <a:rPr lang="en-GB" sz="1200" b="0" i="0" u="none" strike="noStrike">
                          <a:solidFill>
                            <a:srgbClr val="000000"/>
                          </a:solidFill>
                          <a:effectLst/>
                          <a:latin typeface="Calibri" panose="020F0502020204030204" pitchFamily="34" charset="0"/>
                        </a:rPr>
                        <a:t>483</a:t>
                      </a:r>
                    </a:p>
                  </a:txBody>
                  <a:tcPr marL="7620" marR="7620" marT="7620" marB="0" anchor="b"/>
                </a:tc>
                <a:tc>
                  <a:txBody>
                    <a:bodyPr/>
                    <a:lstStyle/>
                    <a:p>
                      <a:pPr algn="ctr" rtl="0" fontAlgn="b"/>
                      <a:r>
                        <a:rPr lang="en-GB" sz="1200" b="0" i="0" u="none" strike="noStrike">
                          <a:solidFill>
                            <a:srgbClr val="000000"/>
                          </a:solidFill>
                          <a:effectLst/>
                          <a:latin typeface="Calibri" panose="020F0502020204030204" pitchFamily="34" charset="0"/>
                        </a:rPr>
                        <a:t>545</a:t>
                      </a:r>
                    </a:p>
                  </a:txBody>
                  <a:tcPr marL="7620" marR="7620" marT="7620" marB="0" anchor="b"/>
                </a:tc>
                <a:tc>
                  <a:txBody>
                    <a:bodyPr/>
                    <a:lstStyle/>
                    <a:p>
                      <a:pPr algn="ctr" rtl="0" fontAlgn="b"/>
                      <a:r>
                        <a:rPr lang="en-GB" sz="1200" b="0" i="0" u="none" strike="noStrike">
                          <a:solidFill>
                            <a:srgbClr val="000000"/>
                          </a:solidFill>
                          <a:effectLst/>
                          <a:latin typeface="Calibri" panose="020F0502020204030204" pitchFamily="34" charset="0"/>
                        </a:rPr>
                        <a:t>792</a:t>
                      </a:r>
                    </a:p>
                  </a:txBody>
                  <a:tcPr marL="7620" marR="7620" marT="7620" marB="0" anchor="b"/>
                </a:tc>
                <a:tc>
                  <a:txBody>
                    <a:bodyPr/>
                    <a:lstStyle/>
                    <a:p>
                      <a:pPr algn="ctr" rtl="0" fontAlgn="b"/>
                      <a:r>
                        <a:rPr lang="en-GB" sz="1200" b="0" i="0" u="none" strike="noStrike">
                          <a:solidFill>
                            <a:srgbClr val="000000"/>
                          </a:solidFill>
                          <a:effectLst/>
                          <a:latin typeface="Calibri" panose="020F0502020204030204" pitchFamily="34" charset="0"/>
                        </a:rPr>
                        <a:t>1085</a:t>
                      </a:r>
                    </a:p>
                  </a:txBody>
                  <a:tcPr marL="7620" marR="7620" marT="7620" marB="0" anchor="b"/>
                </a:tc>
              </a:tr>
              <a:tr h="198831">
                <a:tc>
                  <a:txBody>
                    <a:bodyPr/>
                    <a:lstStyle/>
                    <a:p>
                      <a:pPr algn="l" rtl="0" fontAlgn="b"/>
                      <a:r>
                        <a:rPr lang="el-GR" sz="1200" b="0" i="0" u="none" strike="noStrike">
                          <a:solidFill>
                            <a:srgbClr val="000000"/>
                          </a:solidFill>
                          <a:effectLst/>
                          <a:latin typeface="Calibri" panose="020F0502020204030204" pitchFamily="34" charset="0"/>
                        </a:rPr>
                        <a:t>Ρουμανία</a:t>
                      </a:r>
                    </a:p>
                  </a:txBody>
                  <a:tcPr marL="7620" marR="7620" marT="7620" marB="0" anchor="b"/>
                </a:tc>
                <a:tc>
                  <a:txBody>
                    <a:bodyPr/>
                    <a:lstStyle/>
                    <a:p>
                      <a:pPr algn="ctr" rtl="0" fontAlgn="b"/>
                      <a:r>
                        <a:rPr lang="en-GB" sz="1200" b="0" i="0" u="none" strike="noStrike">
                          <a:solidFill>
                            <a:srgbClr val="000000"/>
                          </a:solidFill>
                          <a:effectLst/>
                          <a:latin typeface="Calibri" panose="020F0502020204030204" pitchFamily="34" charset="0"/>
                        </a:rPr>
                        <a:t>521</a:t>
                      </a:r>
                    </a:p>
                  </a:txBody>
                  <a:tcPr marL="7620" marR="7620" marT="7620" marB="0" anchor="b"/>
                </a:tc>
                <a:tc>
                  <a:txBody>
                    <a:bodyPr/>
                    <a:lstStyle/>
                    <a:p>
                      <a:pPr algn="ctr" rtl="0" fontAlgn="b"/>
                      <a:r>
                        <a:rPr lang="en-GB" sz="1200" b="0" i="0" u="none" strike="noStrike">
                          <a:solidFill>
                            <a:srgbClr val="000000"/>
                          </a:solidFill>
                          <a:effectLst/>
                          <a:latin typeface="Calibri" panose="020F0502020204030204" pitchFamily="34" charset="0"/>
                        </a:rPr>
                        <a:t>316</a:t>
                      </a:r>
                    </a:p>
                  </a:txBody>
                  <a:tcPr marL="7620" marR="7620" marT="7620" marB="0" anchor="b"/>
                </a:tc>
                <a:tc>
                  <a:txBody>
                    <a:bodyPr/>
                    <a:lstStyle/>
                    <a:p>
                      <a:pPr algn="ctr" rtl="0" fontAlgn="b"/>
                      <a:r>
                        <a:rPr lang="en-GB" sz="1200" b="0" i="0" u="none" strike="noStrike">
                          <a:solidFill>
                            <a:srgbClr val="000000"/>
                          </a:solidFill>
                          <a:effectLst/>
                          <a:latin typeface="Calibri" panose="020F0502020204030204" pitchFamily="34" charset="0"/>
                        </a:rPr>
                        <a:t>391</a:t>
                      </a:r>
                    </a:p>
                  </a:txBody>
                  <a:tcPr marL="7620" marR="7620" marT="7620" marB="0" anchor="b"/>
                </a:tc>
                <a:tc>
                  <a:txBody>
                    <a:bodyPr/>
                    <a:lstStyle/>
                    <a:p>
                      <a:pPr algn="ctr" rtl="0" fontAlgn="b"/>
                      <a:r>
                        <a:rPr lang="en-GB" sz="1200" b="0" i="0" u="none" strike="noStrike">
                          <a:solidFill>
                            <a:srgbClr val="000000"/>
                          </a:solidFill>
                          <a:effectLst/>
                          <a:latin typeface="Calibri" panose="020F0502020204030204" pitchFamily="34" charset="0"/>
                        </a:rPr>
                        <a:t>798</a:t>
                      </a:r>
                    </a:p>
                  </a:txBody>
                  <a:tcPr marL="7620" marR="7620" marT="7620" marB="0" anchor="b"/>
                </a:tc>
                <a:tc>
                  <a:txBody>
                    <a:bodyPr/>
                    <a:lstStyle/>
                    <a:p>
                      <a:pPr algn="ctr" rtl="0" fontAlgn="b"/>
                      <a:r>
                        <a:rPr lang="en-GB" sz="1200" b="0" i="0" u="none" strike="noStrike">
                          <a:solidFill>
                            <a:srgbClr val="000000"/>
                          </a:solidFill>
                          <a:effectLst/>
                          <a:latin typeface="Calibri" panose="020F0502020204030204" pitchFamily="34" charset="0"/>
                        </a:rPr>
                        <a:t>990</a:t>
                      </a:r>
                    </a:p>
                  </a:txBody>
                  <a:tcPr marL="7620" marR="7620" marT="7620" marB="0" anchor="b"/>
                </a:tc>
              </a:tr>
              <a:tr h="198831">
                <a:tc>
                  <a:txBody>
                    <a:bodyPr/>
                    <a:lstStyle/>
                    <a:p>
                      <a:pPr algn="l" rtl="0" fontAlgn="b"/>
                      <a:r>
                        <a:rPr lang="el-GR" sz="1200" b="0" i="0" u="none" strike="noStrike">
                          <a:solidFill>
                            <a:srgbClr val="000000"/>
                          </a:solidFill>
                          <a:effectLst/>
                          <a:latin typeface="Calibri" panose="020F0502020204030204" pitchFamily="34" charset="0"/>
                        </a:rPr>
                        <a:t>Βουλγαρία</a:t>
                      </a:r>
                    </a:p>
                  </a:txBody>
                  <a:tcPr marL="7620" marR="7620" marT="7620" marB="0" anchor="b"/>
                </a:tc>
                <a:tc>
                  <a:txBody>
                    <a:bodyPr/>
                    <a:lstStyle/>
                    <a:p>
                      <a:pPr algn="ctr" rtl="0" fontAlgn="b"/>
                      <a:r>
                        <a:rPr lang="en-GB" sz="1200" b="0" i="0" u="none" strike="noStrike">
                          <a:solidFill>
                            <a:srgbClr val="000000"/>
                          </a:solidFill>
                          <a:effectLst/>
                          <a:latin typeface="Calibri" panose="020F0502020204030204" pitchFamily="34" charset="0"/>
                        </a:rPr>
                        <a:t>431</a:t>
                      </a:r>
                    </a:p>
                  </a:txBody>
                  <a:tcPr marL="7620" marR="7620" marT="7620" marB="0" anchor="b"/>
                </a:tc>
                <a:tc>
                  <a:txBody>
                    <a:bodyPr/>
                    <a:lstStyle/>
                    <a:p>
                      <a:pPr algn="ctr" rtl="0" fontAlgn="b"/>
                      <a:r>
                        <a:rPr lang="en-GB" sz="1200" b="0" i="0" u="none" strike="noStrike">
                          <a:solidFill>
                            <a:srgbClr val="000000"/>
                          </a:solidFill>
                          <a:effectLst/>
                          <a:latin typeface="Calibri" panose="020F0502020204030204" pitchFamily="34" charset="0"/>
                        </a:rPr>
                        <a:t>268</a:t>
                      </a:r>
                    </a:p>
                  </a:txBody>
                  <a:tcPr marL="7620" marR="7620" marT="7620" marB="0" anchor="b"/>
                </a:tc>
                <a:tc>
                  <a:txBody>
                    <a:bodyPr/>
                    <a:lstStyle/>
                    <a:p>
                      <a:pPr algn="ctr" rtl="0" fontAlgn="b"/>
                      <a:r>
                        <a:rPr lang="en-GB" sz="1200" b="0" i="0" u="none" strike="noStrike">
                          <a:solidFill>
                            <a:srgbClr val="000000"/>
                          </a:solidFill>
                          <a:effectLst/>
                          <a:latin typeface="Calibri" panose="020F0502020204030204" pitchFamily="34" charset="0"/>
                        </a:rPr>
                        <a:t>337</a:t>
                      </a:r>
                    </a:p>
                  </a:txBody>
                  <a:tcPr marL="7620" marR="7620" marT="7620" marB="0" anchor="b"/>
                </a:tc>
                <a:tc>
                  <a:txBody>
                    <a:bodyPr/>
                    <a:lstStyle/>
                    <a:p>
                      <a:pPr algn="ctr" rtl="0" fontAlgn="b"/>
                      <a:r>
                        <a:rPr lang="en-GB" sz="1200" b="0" i="0" u="none" strike="noStrike">
                          <a:solidFill>
                            <a:srgbClr val="000000"/>
                          </a:solidFill>
                          <a:effectLst/>
                          <a:latin typeface="Calibri" panose="020F0502020204030204" pitchFamily="34" charset="0"/>
                        </a:rPr>
                        <a:t>525</a:t>
                      </a:r>
                    </a:p>
                  </a:txBody>
                  <a:tcPr marL="7620" marR="7620" marT="7620" marB="0" anchor="b"/>
                </a:tc>
                <a:tc>
                  <a:txBody>
                    <a:bodyPr/>
                    <a:lstStyle/>
                    <a:p>
                      <a:pPr algn="ctr" rtl="0" fontAlgn="b"/>
                      <a:r>
                        <a:rPr lang="en-GB" sz="1200" b="0" i="0" u="none" strike="noStrike" dirty="0">
                          <a:solidFill>
                            <a:srgbClr val="000000"/>
                          </a:solidFill>
                          <a:effectLst/>
                          <a:latin typeface="Calibri" panose="020F0502020204030204" pitchFamily="34" charset="0"/>
                        </a:rPr>
                        <a:t>700</a:t>
                      </a:r>
                    </a:p>
                  </a:txBody>
                  <a:tcPr marL="7620" marR="7620" marT="7620" marB="0" anchor="b"/>
                </a:tc>
              </a:tr>
            </a:tbl>
          </a:graphicData>
        </a:graphic>
      </p:graphicFrame>
      <p:sp>
        <p:nvSpPr>
          <p:cNvPr id="3" name="TextBox 2"/>
          <p:cNvSpPr txBox="1"/>
          <p:nvPr/>
        </p:nvSpPr>
        <p:spPr>
          <a:xfrm>
            <a:off x="381000" y="6477000"/>
            <a:ext cx="7696200" cy="276999"/>
          </a:xfrm>
          <a:prstGeom prst="rect">
            <a:avLst/>
          </a:prstGeom>
          <a:noFill/>
        </p:spPr>
        <p:txBody>
          <a:bodyPr wrap="square" rtlCol="0">
            <a:spAutoFit/>
          </a:bodyPr>
          <a:lstStyle/>
          <a:p>
            <a:r>
              <a:rPr lang="el-GR" sz="1200" dirty="0" smtClean="0"/>
              <a:t>Πηγή: </a:t>
            </a:r>
            <a:r>
              <a:rPr lang="en-GB" sz="1200" dirty="0" smtClean="0"/>
              <a:t>Eurostat, </a:t>
            </a:r>
            <a:r>
              <a:rPr lang="el-GR" sz="1200" dirty="0" smtClean="0"/>
              <a:t>στατιστικός κώδικας: </a:t>
            </a:r>
            <a:r>
              <a:rPr lang="en-GB" sz="1200" dirty="0" smtClean="0"/>
              <a:t>[earn_ses14_23</a:t>
            </a:r>
            <a:r>
              <a:rPr lang="en-GB" sz="1200" dirty="0"/>
              <a:t>]</a:t>
            </a:r>
          </a:p>
        </p:txBody>
      </p:sp>
    </p:spTree>
    <p:extLst>
      <p:ext uri="{BB962C8B-B14F-4D97-AF65-F5344CB8AC3E}">
        <p14:creationId xmlns:p14="http://schemas.microsoft.com/office/powerpoint/2010/main" val="402705836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l-GR" dirty="0" smtClean="0"/>
              <a:t>Θεωρία του Ανθρώπινου Κεφαλαίου</a:t>
            </a:r>
            <a:endParaRPr lang="en-GB"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791587556"/>
              </p:ext>
            </p:extLst>
          </p:nvPr>
        </p:nvGraphicFramePr>
        <p:xfrm>
          <a:off x="381000" y="1825624"/>
          <a:ext cx="8382000" cy="44227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p:cNvSpPr>
            <a:spLocks noGrp="1"/>
          </p:cNvSpPr>
          <p:nvPr>
            <p:ph type="sldNum" sz="quarter" idx="12"/>
          </p:nvPr>
        </p:nvSpPr>
        <p:spPr/>
        <p:txBody>
          <a:bodyPr/>
          <a:lstStyle/>
          <a:p>
            <a:fld id="{B6F15528-21DE-4FAA-801E-634DDDAF4B2B}" type="slidenum">
              <a:rPr lang="en-US" smtClean="0"/>
              <a:pPr/>
              <a:t>12</a:t>
            </a:fld>
            <a:endParaRPr lang="en-US"/>
          </a:p>
        </p:txBody>
      </p:sp>
    </p:spTree>
    <p:extLst>
      <p:ext uri="{BB962C8B-B14F-4D97-AF65-F5344CB8AC3E}">
        <p14:creationId xmlns:p14="http://schemas.microsoft.com/office/powerpoint/2010/main" val="276601865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351632"/>
            <a:ext cx="7886700" cy="1082674"/>
          </a:xfrm>
        </p:spPr>
        <p:txBody>
          <a:bodyPr/>
          <a:lstStyle/>
          <a:p>
            <a:r>
              <a:rPr lang="el-GR" dirty="0" smtClean="0"/>
              <a:t>Ανθρώπινο κεφάλαιο και παραγωγικότητα</a:t>
            </a:r>
            <a:endParaRPr lang="en-GB"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51560471"/>
              </p:ext>
            </p:extLst>
          </p:nvPr>
        </p:nvGraphicFramePr>
        <p:xfrm>
          <a:off x="628650" y="1524000"/>
          <a:ext cx="7886700" cy="4652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p:cNvSpPr>
            <a:spLocks noGrp="1"/>
          </p:cNvSpPr>
          <p:nvPr>
            <p:ph type="sldNum" sz="quarter" idx="12"/>
          </p:nvPr>
        </p:nvSpPr>
        <p:spPr/>
        <p:txBody>
          <a:bodyPr/>
          <a:lstStyle/>
          <a:p>
            <a:fld id="{B6F15528-21DE-4FAA-801E-634DDDAF4B2B}" type="slidenum">
              <a:rPr lang="en-US" smtClean="0"/>
              <a:pPr/>
              <a:t>13</a:t>
            </a:fld>
            <a:endParaRPr lang="en-US"/>
          </a:p>
        </p:txBody>
      </p:sp>
      <p:sp>
        <p:nvSpPr>
          <p:cNvPr id="6" name="Rectangular Callout 5"/>
          <p:cNvSpPr/>
          <p:nvPr/>
        </p:nvSpPr>
        <p:spPr>
          <a:xfrm>
            <a:off x="3276600" y="1690689"/>
            <a:ext cx="2590800" cy="1131759"/>
          </a:xfrm>
          <a:prstGeom prst="wedgeRectCallout">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300" dirty="0" smtClean="0"/>
              <a:t>Για παράδειγμα, μελέτες έχουν δείξει ότι αγρότες στην Αφρική που πήγαν δημοτικό πετυχαίνουν μεγαλύτερη παραγωγή σε σχέση με αυτούς που δεν πήγαν  σχολείο.</a:t>
            </a:r>
            <a:endParaRPr lang="en-GB" sz="1300" dirty="0"/>
          </a:p>
        </p:txBody>
      </p:sp>
    </p:spTree>
    <p:extLst>
      <p:ext uri="{BB962C8B-B14F-4D97-AF65-F5344CB8AC3E}">
        <p14:creationId xmlns:p14="http://schemas.microsoft.com/office/powerpoint/2010/main" val="27953881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777873"/>
          </a:xfrm>
        </p:spPr>
        <p:txBody>
          <a:bodyPr/>
          <a:lstStyle/>
          <a:p>
            <a:pPr algn="ctr"/>
            <a:r>
              <a:rPr lang="el-GR" dirty="0" smtClean="0"/>
              <a:t>Παραγωγικότητα και μισθοί</a:t>
            </a:r>
            <a:endParaRPr lang="en-GB" dirty="0"/>
          </a:p>
        </p:txBody>
      </p:sp>
      <p:sp>
        <p:nvSpPr>
          <p:cNvPr id="3" name="Content Placeholder 2"/>
          <p:cNvSpPr>
            <a:spLocks noGrp="1"/>
          </p:cNvSpPr>
          <p:nvPr>
            <p:ph idx="1"/>
          </p:nvPr>
        </p:nvSpPr>
        <p:spPr>
          <a:xfrm>
            <a:off x="619125" y="1179515"/>
            <a:ext cx="7886700" cy="2173285"/>
          </a:xfrm>
        </p:spPr>
        <p:txBody>
          <a:bodyPr>
            <a:normAutofit/>
          </a:bodyPr>
          <a:lstStyle/>
          <a:p>
            <a:pPr algn="just"/>
            <a:r>
              <a:rPr lang="el-GR" dirty="0" smtClean="0"/>
              <a:t>Η βασική οικονομική θεωρία προβλέπει ότι η αύξηση της παραγωγικότητας της εργασίας οδηγεί σε ανάλογες αυξήσεις των μισθών.</a:t>
            </a:r>
            <a:endParaRPr lang="en-GB" dirty="0" smtClean="0"/>
          </a:p>
          <a:p>
            <a:pPr algn="just"/>
            <a:r>
              <a:rPr lang="el-GR" dirty="0" smtClean="0"/>
              <a:t>Τα εμπειρικά δεδομένα δείχνουν ότι μακροχρόνια υπάρχει θετική συσχέτιση (έστω και ασθενής σε ορισμένες περιπτώσεις) μεταξύ της παραγωγικότητας της εργασιας και των μισθών.</a:t>
            </a:r>
          </a:p>
          <a:p>
            <a:pPr algn="just"/>
            <a:endParaRPr lang="el-GR" dirty="0" smtClean="0"/>
          </a:p>
          <a:p>
            <a:endParaRPr lang="en-GB"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14</a:t>
            </a:fld>
            <a:endParaRPr lang="en-US"/>
          </a:p>
        </p:txBody>
      </p:sp>
      <p:pic>
        <p:nvPicPr>
          <p:cNvPr id="6" name="Picture 5"/>
          <p:cNvPicPr>
            <a:picLocks noChangeAspect="1"/>
          </p:cNvPicPr>
          <p:nvPr/>
        </p:nvPicPr>
        <p:blipFill rotWithShape="1">
          <a:blip r:embed="rId2">
            <a:extLst>
              <a:ext uri="{28A0092B-C50C-407E-A947-70E740481C1C}">
                <a14:useLocalDpi xmlns:a14="http://schemas.microsoft.com/office/drawing/2010/main" val="0"/>
              </a:ext>
            </a:extLst>
          </a:blip>
          <a:srcRect l="120" r="723" b="28204"/>
          <a:stretch/>
        </p:blipFill>
        <p:spPr>
          <a:xfrm>
            <a:off x="619125" y="3200400"/>
            <a:ext cx="7839075" cy="3047999"/>
          </a:xfrm>
          <a:prstGeom prst="rect">
            <a:avLst/>
          </a:prstGeom>
        </p:spPr>
      </p:pic>
    </p:spTree>
    <p:extLst>
      <p:ext uri="{BB962C8B-B14F-4D97-AF65-F5344CB8AC3E}">
        <p14:creationId xmlns:p14="http://schemas.microsoft.com/office/powerpoint/2010/main" val="17233798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612775" y="622987"/>
            <a:ext cx="8077200" cy="477837"/>
          </a:xfrm>
          <a:noFill/>
          <a:ln/>
        </p:spPr>
        <p:txBody>
          <a:bodyPr>
            <a:normAutofit fontScale="90000"/>
          </a:bodyPr>
          <a:lstStyle/>
          <a:p>
            <a:r>
              <a:rPr lang="el-GR" altLang="en-US" sz="3600" b="1" dirty="0" smtClean="0"/>
              <a:t>Σύγκριση οφέλους και κόστους της εκπαίδευσης</a:t>
            </a:r>
            <a:endParaRPr lang="en-US" altLang="en-US" sz="3600" b="1" dirty="0"/>
          </a:p>
        </p:txBody>
      </p:sp>
      <p:sp>
        <p:nvSpPr>
          <p:cNvPr id="7171" name="Rectangle 3"/>
          <p:cNvSpPr>
            <a:spLocks noGrp="1" noChangeArrowheads="1"/>
          </p:cNvSpPr>
          <p:nvPr>
            <p:ph type="body" idx="1"/>
          </p:nvPr>
        </p:nvSpPr>
        <p:spPr>
          <a:xfrm>
            <a:off x="152400" y="1787525"/>
            <a:ext cx="8812213" cy="4765675"/>
          </a:xfrm>
          <a:noFill/>
          <a:ln/>
        </p:spPr>
        <p:txBody>
          <a:bodyPr/>
          <a:lstStyle/>
          <a:p>
            <a:pPr algn="ctr">
              <a:buFont typeface="Monotype Sorts" pitchFamily="2" charset="2"/>
              <a:buNone/>
            </a:pPr>
            <a:endParaRPr lang="en-US" altLang="en-US" dirty="0"/>
          </a:p>
          <a:p>
            <a:pPr algn="ctr">
              <a:buFont typeface="Monotype Sorts" pitchFamily="2" charset="2"/>
              <a:buNone/>
            </a:pPr>
            <a:endParaRPr lang="en-US" altLang="en-US" dirty="0"/>
          </a:p>
          <a:p>
            <a:pPr algn="ctr">
              <a:buFont typeface="Monotype Sorts" pitchFamily="2" charset="2"/>
              <a:buNone/>
            </a:pPr>
            <a:endParaRPr lang="en-US" altLang="en-US" dirty="0"/>
          </a:p>
          <a:p>
            <a:pPr>
              <a:buFont typeface="Monotype Sorts" pitchFamily="2" charset="2"/>
              <a:buNone/>
            </a:pPr>
            <a:r>
              <a:rPr lang="en-US" altLang="en-US" dirty="0"/>
              <a:t>  				</a:t>
            </a:r>
            <a:r>
              <a:rPr lang="el-GR" altLang="en-US" dirty="0" smtClean="0"/>
              <a:t>Όφελος</a:t>
            </a:r>
            <a:r>
              <a:rPr lang="en-US" altLang="en-US" dirty="0"/>
              <a:t>	</a:t>
            </a:r>
            <a:r>
              <a:rPr lang="el-GR" altLang="en-US" dirty="0" smtClean="0"/>
              <a:t>                                                         Κόστος</a:t>
            </a:r>
            <a:endParaRPr lang="en-US" altLang="en-US" sz="2800" dirty="0"/>
          </a:p>
        </p:txBody>
      </p:sp>
      <p:sp>
        <p:nvSpPr>
          <p:cNvPr id="7172" name="Freeform 4"/>
          <p:cNvSpPr>
            <a:spLocks/>
          </p:cNvSpPr>
          <p:nvPr/>
        </p:nvSpPr>
        <p:spPr bwMode="auto">
          <a:xfrm>
            <a:off x="4376738" y="2613025"/>
            <a:ext cx="211137" cy="1912938"/>
          </a:xfrm>
          <a:custGeom>
            <a:avLst/>
            <a:gdLst>
              <a:gd name="T0" fmla="*/ 132 w 133"/>
              <a:gd name="T1" fmla="*/ 1204 h 1205"/>
              <a:gd name="T2" fmla="*/ 132 w 133"/>
              <a:gd name="T3" fmla="*/ 0 h 1205"/>
              <a:gd name="T4" fmla="*/ 0 w 133"/>
              <a:gd name="T5" fmla="*/ 0 h 1205"/>
              <a:gd name="T6" fmla="*/ 0 w 133"/>
              <a:gd name="T7" fmla="*/ 1204 h 1205"/>
              <a:gd name="T8" fmla="*/ 132 w 133"/>
              <a:gd name="T9" fmla="*/ 1204 h 1205"/>
            </a:gdLst>
            <a:ahLst/>
            <a:cxnLst>
              <a:cxn ang="0">
                <a:pos x="T0" y="T1"/>
              </a:cxn>
              <a:cxn ang="0">
                <a:pos x="T2" y="T3"/>
              </a:cxn>
              <a:cxn ang="0">
                <a:pos x="T4" y="T5"/>
              </a:cxn>
              <a:cxn ang="0">
                <a:pos x="T6" y="T7"/>
              </a:cxn>
              <a:cxn ang="0">
                <a:pos x="T8" y="T9"/>
              </a:cxn>
            </a:cxnLst>
            <a:rect l="0" t="0" r="r" b="b"/>
            <a:pathLst>
              <a:path w="133" h="1205">
                <a:moveTo>
                  <a:pt x="132" y="1204"/>
                </a:moveTo>
                <a:lnTo>
                  <a:pt x="132" y="0"/>
                </a:lnTo>
                <a:lnTo>
                  <a:pt x="0" y="0"/>
                </a:lnTo>
                <a:lnTo>
                  <a:pt x="0" y="1204"/>
                </a:lnTo>
                <a:lnTo>
                  <a:pt x="132" y="1204"/>
                </a:lnTo>
              </a:path>
            </a:pathLst>
          </a:custGeom>
          <a:solidFill>
            <a:schemeClr val="tx1">
              <a:lumMod val="65000"/>
              <a:lumOff val="35000"/>
            </a:schemeClr>
          </a:solidFill>
          <a:ln>
            <a:noFill/>
          </a:ln>
          <a:effectLst/>
          <a:extLst/>
        </p:spPr>
        <p:txBody>
          <a:bodyPr/>
          <a:lstStyle/>
          <a:p>
            <a:endParaRPr lang="en-GB"/>
          </a:p>
        </p:txBody>
      </p:sp>
      <p:sp>
        <p:nvSpPr>
          <p:cNvPr id="7173" name="Freeform 5"/>
          <p:cNvSpPr>
            <a:spLocks/>
          </p:cNvSpPr>
          <p:nvPr/>
        </p:nvSpPr>
        <p:spPr bwMode="auto">
          <a:xfrm>
            <a:off x="6002338" y="3208338"/>
            <a:ext cx="1898650" cy="890587"/>
          </a:xfrm>
          <a:custGeom>
            <a:avLst/>
            <a:gdLst>
              <a:gd name="T0" fmla="*/ 553 w 1196"/>
              <a:gd name="T1" fmla="*/ 8 h 561"/>
              <a:gd name="T2" fmla="*/ 539 w 1196"/>
              <a:gd name="T3" fmla="*/ 8 h 561"/>
              <a:gd name="T4" fmla="*/ 1179 w 1196"/>
              <a:gd name="T5" fmla="*/ 558 h 561"/>
              <a:gd name="T6" fmla="*/ 1186 w 1196"/>
              <a:gd name="T7" fmla="*/ 555 h 561"/>
              <a:gd name="T8" fmla="*/ 10 w 1196"/>
              <a:gd name="T9" fmla="*/ 555 h 561"/>
              <a:gd name="T10" fmla="*/ 16 w 1196"/>
              <a:gd name="T11" fmla="*/ 558 h 561"/>
              <a:gd name="T12" fmla="*/ 553 w 1196"/>
              <a:gd name="T13" fmla="*/ 8 h 561"/>
              <a:gd name="T14" fmla="*/ 545 w 1196"/>
              <a:gd name="T15" fmla="*/ 0 h 561"/>
              <a:gd name="T16" fmla="*/ 0 w 1196"/>
              <a:gd name="T17" fmla="*/ 560 h 561"/>
              <a:gd name="T18" fmla="*/ 1195 w 1196"/>
              <a:gd name="T19" fmla="*/ 560 h 561"/>
              <a:gd name="T20" fmla="*/ 545 w 1196"/>
              <a:gd name="T21" fmla="*/ 0 h 561"/>
              <a:gd name="T22" fmla="*/ 553 w 1196"/>
              <a:gd name="T23" fmla="*/ 8 h 5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196" h="561">
                <a:moveTo>
                  <a:pt x="553" y="8"/>
                </a:moveTo>
                <a:lnTo>
                  <a:pt x="539" y="8"/>
                </a:lnTo>
                <a:lnTo>
                  <a:pt x="1179" y="558"/>
                </a:lnTo>
                <a:lnTo>
                  <a:pt x="1186" y="555"/>
                </a:lnTo>
                <a:lnTo>
                  <a:pt x="10" y="555"/>
                </a:lnTo>
                <a:lnTo>
                  <a:pt x="16" y="558"/>
                </a:lnTo>
                <a:lnTo>
                  <a:pt x="553" y="8"/>
                </a:lnTo>
                <a:lnTo>
                  <a:pt x="545" y="0"/>
                </a:lnTo>
                <a:lnTo>
                  <a:pt x="0" y="560"/>
                </a:lnTo>
                <a:lnTo>
                  <a:pt x="1195" y="560"/>
                </a:lnTo>
                <a:lnTo>
                  <a:pt x="545" y="0"/>
                </a:lnTo>
                <a:lnTo>
                  <a:pt x="553" y="8"/>
                </a:lnTo>
              </a:path>
            </a:pathLst>
          </a:custGeom>
          <a:solidFill>
            <a:srgbClr val="B265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174" name="Freeform 6"/>
          <p:cNvSpPr>
            <a:spLocks/>
          </p:cNvSpPr>
          <p:nvPr/>
        </p:nvSpPr>
        <p:spPr bwMode="auto">
          <a:xfrm>
            <a:off x="6867525" y="2337308"/>
            <a:ext cx="26988" cy="869950"/>
          </a:xfrm>
          <a:custGeom>
            <a:avLst/>
            <a:gdLst>
              <a:gd name="T0" fmla="*/ 0 w 17"/>
              <a:gd name="T1" fmla="*/ 0 h 548"/>
              <a:gd name="T2" fmla="*/ 4 w 17"/>
              <a:gd name="T3" fmla="*/ 547 h 548"/>
              <a:gd name="T4" fmla="*/ 16 w 17"/>
              <a:gd name="T5" fmla="*/ 547 h 548"/>
              <a:gd name="T6" fmla="*/ 12 w 17"/>
              <a:gd name="T7" fmla="*/ 0 h 548"/>
              <a:gd name="T8" fmla="*/ 0 w 17"/>
              <a:gd name="T9" fmla="*/ 0 h 548"/>
            </a:gdLst>
            <a:ahLst/>
            <a:cxnLst>
              <a:cxn ang="0">
                <a:pos x="T0" y="T1"/>
              </a:cxn>
              <a:cxn ang="0">
                <a:pos x="T2" y="T3"/>
              </a:cxn>
              <a:cxn ang="0">
                <a:pos x="T4" y="T5"/>
              </a:cxn>
              <a:cxn ang="0">
                <a:pos x="T6" y="T7"/>
              </a:cxn>
              <a:cxn ang="0">
                <a:pos x="T8" y="T9"/>
              </a:cxn>
            </a:cxnLst>
            <a:rect l="0" t="0" r="r" b="b"/>
            <a:pathLst>
              <a:path w="17" h="548">
                <a:moveTo>
                  <a:pt x="0" y="0"/>
                </a:moveTo>
                <a:lnTo>
                  <a:pt x="4" y="547"/>
                </a:lnTo>
                <a:lnTo>
                  <a:pt x="16" y="547"/>
                </a:lnTo>
                <a:lnTo>
                  <a:pt x="12" y="0"/>
                </a:lnTo>
                <a:lnTo>
                  <a:pt x="0" y="0"/>
                </a:lnTo>
              </a:path>
            </a:pathLst>
          </a:custGeom>
          <a:solidFill>
            <a:srgbClr val="B265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175" name="Freeform 7"/>
          <p:cNvSpPr>
            <a:spLocks/>
          </p:cNvSpPr>
          <p:nvPr/>
        </p:nvSpPr>
        <p:spPr bwMode="auto">
          <a:xfrm>
            <a:off x="5548313" y="4305300"/>
            <a:ext cx="2703512" cy="49213"/>
          </a:xfrm>
          <a:custGeom>
            <a:avLst/>
            <a:gdLst>
              <a:gd name="T0" fmla="*/ 1702 w 1703"/>
              <a:gd name="T1" fmla="*/ 26 h 31"/>
              <a:gd name="T2" fmla="*/ 1702 w 1703"/>
              <a:gd name="T3" fmla="*/ 0 h 31"/>
              <a:gd name="T4" fmla="*/ 0 w 1703"/>
              <a:gd name="T5" fmla="*/ 2 h 31"/>
              <a:gd name="T6" fmla="*/ 0 w 1703"/>
              <a:gd name="T7" fmla="*/ 30 h 31"/>
              <a:gd name="T8" fmla="*/ 1702 w 1703"/>
              <a:gd name="T9" fmla="*/ 26 h 31"/>
            </a:gdLst>
            <a:ahLst/>
            <a:cxnLst>
              <a:cxn ang="0">
                <a:pos x="T0" y="T1"/>
              </a:cxn>
              <a:cxn ang="0">
                <a:pos x="T2" y="T3"/>
              </a:cxn>
              <a:cxn ang="0">
                <a:pos x="T4" y="T5"/>
              </a:cxn>
              <a:cxn ang="0">
                <a:pos x="T6" y="T7"/>
              </a:cxn>
              <a:cxn ang="0">
                <a:pos x="T8" y="T9"/>
              </a:cxn>
            </a:cxnLst>
            <a:rect l="0" t="0" r="r" b="b"/>
            <a:pathLst>
              <a:path w="1703" h="31">
                <a:moveTo>
                  <a:pt x="1702" y="26"/>
                </a:moveTo>
                <a:lnTo>
                  <a:pt x="1702" y="0"/>
                </a:lnTo>
                <a:lnTo>
                  <a:pt x="0" y="2"/>
                </a:lnTo>
                <a:lnTo>
                  <a:pt x="0" y="30"/>
                </a:lnTo>
                <a:lnTo>
                  <a:pt x="1702" y="26"/>
                </a:lnTo>
              </a:path>
            </a:pathLst>
          </a:custGeom>
          <a:solidFill>
            <a:srgbClr val="B265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176" name="Freeform 8"/>
          <p:cNvSpPr>
            <a:spLocks/>
          </p:cNvSpPr>
          <p:nvPr/>
        </p:nvSpPr>
        <p:spPr bwMode="auto">
          <a:xfrm>
            <a:off x="5946775" y="4165600"/>
            <a:ext cx="2092325" cy="69850"/>
          </a:xfrm>
          <a:custGeom>
            <a:avLst/>
            <a:gdLst>
              <a:gd name="T0" fmla="*/ 1317 w 1318"/>
              <a:gd name="T1" fmla="*/ 41 h 44"/>
              <a:gd name="T2" fmla="*/ 1317 w 1318"/>
              <a:gd name="T3" fmla="*/ 0 h 44"/>
              <a:gd name="T4" fmla="*/ 0 w 1318"/>
              <a:gd name="T5" fmla="*/ 2 h 44"/>
              <a:gd name="T6" fmla="*/ 0 w 1318"/>
              <a:gd name="T7" fmla="*/ 43 h 44"/>
              <a:gd name="T8" fmla="*/ 1317 w 1318"/>
              <a:gd name="T9" fmla="*/ 41 h 44"/>
            </a:gdLst>
            <a:ahLst/>
            <a:cxnLst>
              <a:cxn ang="0">
                <a:pos x="T0" y="T1"/>
              </a:cxn>
              <a:cxn ang="0">
                <a:pos x="T2" y="T3"/>
              </a:cxn>
              <a:cxn ang="0">
                <a:pos x="T4" y="T5"/>
              </a:cxn>
              <a:cxn ang="0">
                <a:pos x="T6" y="T7"/>
              </a:cxn>
              <a:cxn ang="0">
                <a:pos x="T8" y="T9"/>
              </a:cxn>
            </a:cxnLst>
            <a:rect l="0" t="0" r="r" b="b"/>
            <a:pathLst>
              <a:path w="1318" h="44">
                <a:moveTo>
                  <a:pt x="1317" y="41"/>
                </a:moveTo>
                <a:lnTo>
                  <a:pt x="1317" y="0"/>
                </a:lnTo>
                <a:lnTo>
                  <a:pt x="0" y="2"/>
                </a:lnTo>
                <a:lnTo>
                  <a:pt x="0" y="43"/>
                </a:lnTo>
                <a:lnTo>
                  <a:pt x="1317" y="41"/>
                </a:lnTo>
              </a:path>
            </a:pathLst>
          </a:custGeom>
          <a:solidFill>
            <a:srgbClr val="B265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177" name="Freeform 9"/>
          <p:cNvSpPr>
            <a:spLocks/>
          </p:cNvSpPr>
          <p:nvPr/>
        </p:nvSpPr>
        <p:spPr bwMode="auto">
          <a:xfrm>
            <a:off x="6119813" y="4443413"/>
            <a:ext cx="1522412" cy="74612"/>
          </a:xfrm>
          <a:custGeom>
            <a:avLst/>
            <a:gdLst>
              <a:gd name="T0" fmla="*/ 953 w 959"/>
              <a:gd name="T1" fmla="*/ 0 h 47"/>
              <a:gd name="T2" fmla="*/ 0 w 959"/>
              <a:gd name="T3" fmla="*/ 2 h 47"/>
              <a:gd name="T4" fmla="*/ 8 w 959"/>
              <a:gd name="T5" fmla="*/ 10 h 47"/>
              <a:gd name="T6" fmla="*/ 16 w 959"/>
              <a:gd name="T7" fmla="*/ 18 h 47"/>
              <a:gd name="T8" fmla="*/ 31 w 959"/>
              <a:gd name="T9" fmla="*/ 26 h 47"/>
              <a:gd name="T10" fmla="*/ 47 w 959"/>
              <a:gd name="T11" fmla="*/ 32 h 47"/>
              <a:gd name="T12" fmla="*/ 67 w 959"/>
              <a:gd name="T13" fmla="*/ 38 h 47"/>
              <a:gd name="T14" fmla="*/ 85 w 959"/>
              <a:gd name="T15" fmla="*/ 42 h 47"/>
              <a:gd name="T16" fmla="*/ 106 w 959"/>
              <a:gd name="T17" fmla="*/ 45 h 47"/>
              <a:gd name="T18" fmla="*/ 127 w 959"/>
              <a:gd name="T19" fmla="*/ 46 h 47"/>
              <a:gd name="T20" fmla="*/ 127 w 959"/>
              <a:gd name="T21" fmla="*/ 44 h 47"/>
              <a:gd name="T22" fmla="*/ 831 w 959"/>
              <a:gd name="T23" fmla="*/ 44 h 47"/>
              <a:gd name="T24" fmla="*/ 850 w 959"/>
              <a:gd name="T25" fmla="*/ 44 h 47"/>
              <a:gd name="T26" fmla="*/ 871 w 959"/>
              <a:gd name="T27" fmla="*/ 40 h 47"/>
              <a:gd name="T28" fmla="*/ 892 w 959"/>
              <a:gd name="T29" fmla="*/ 36 h 47"/>
              <a:gd name="T30" fmla="*/ 914 w 959"/>
              <a:gd name="T31" fmla="*/ 30 h 47"/>
              <a:gd name="T32" fmla="*/ 932 w 959"/>
              <a:gd name="T33" fmla="*/ 24 h 47"/>
              <a:gd name="T34" fmla="*/ 946 w 959"/>
              <a:gd name="T35" fmla="*/ 17 h 47"/>
              <a:gd name="T36" fmla="*/ 956 w 959"/>
              <a:gd name="T37" fmla="*/ 8 h 47"/>
              <a:gd name="T38" fmla="*/ 958 w 959"/>
              <a:gd name="T39" fmla="*/ 0 h 47"/>
              <a:gd name="T40" fmla="*/ 953 w 959"/>
              <a:gd name="T41" fmla="*/ 0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59" h="47">
                <a:moveTo>
                  <a:pt x="953" y="0"/>
                </a:moveTo>
                <a:lnTo>
                  <a:pt x="0" y="2"/>
                </a:lnTo>
                <a:lnTo>
                  <a:pt x="8" y="10"/>
                </a:lnTo>
                <a:lnTo>
                  <a:pt x="16" y="18"/>
                </a:lnTo>
                <a:lnTo>
                  <a:pt x="31" y="26"/>
                </a:lnTo>
                <a:lnTo>
                  <a:pt x="47" y="32"/>
                </a:lnTo>
                <a:lnTo>
                  <a:pt x="67" y="38"/>
                </a:lnTo>
                <a:lnTo>
                  <a:pt x="85" y="42"/>
                </a:lnTo>
                <a:lnTo>
                  <a:pt x="106" y="45"/>
                </a:lnTo>
                <a:lnTo>
                  <a:pt x="127" y="46"/>
                </a:lnTo>
                <a:lnTo>
                  <a:pt x="127" y="44"/>
                </a:lnTo>
                <a:lnTo>
                  <a:pt x="831" y="44"/>
                </a:lnTo>
                <a:lnTo>
                  <a:pt x="850" y="44"/>
                </a:lnTo>
                <a:lnTo>
                  <a:pt x="871" y="40"/>
                </a:lnTo>
                <a:lnTo>
                  <a:pt x="892" y="36"/>
                </a:lnTo>
                <a:lnTo>
                  <a:pt x="914" y="30"/>
                </a:lnTo>
                <a:lnTo>
                  <a:pt x="932" y="24"/>
                </a:lnTo>
                <a:lnTo>
                  <a:pt x="946" y="17"/>
                </a:lnTo>
                <a:lnTo>
                  <a:pt x="956" y="8"/>
                </a:lnTo>
                <a:lnTo>
                  <a:pt x="958" y="0"/>
                </a:lnTo>
                <a:lnTo>
                  <a:pt x="953" y="0"/>
                </a:lnTo>
              </a:path>
            </a:pathLst>
          </a:custGeom>
          <a:solidFill>
            <a:srgbClr val="B265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178" name="Freeform 10"/>
          <p:cNvSpPr>
            <a:spLocks/>
          </p:cNvSpPr>
          <p:nvPr/>
        </p:nvSpPr>
        <p:spPr bwMode="auto">
          <a:xfrm>
            <a:off x="6656388" y="2166938"/>
            <a:ext cx="430212" cy="161925"/>
          </a:xfrm>
          <a:custGeom>
            <a:avLst/>
            <a:gdLst>
              <a:gd name="T0" fmla="*/ 88 w 271"/>
              <a:gd name="T1" fmla="*/ 98 h 102"/>
              <a:gd name="T2" fmla="*/ 116 w 271"/>
              <a:gd name="T3" fmla="*/ 101 h 102"/>
              <a:gd name="T4" fmla="*/ 142 w 271"/>
              <a:gd name="T5" fmla="*/ 101 h 102"/>
              <a:gd name="T6" fmla="*/ 170 w 271"/>
              <a:gd name="T7" fmla="*/ 99 h 102"/>
              <a:gd name="T8" fmla="*/ 193 w 271"/>
              <a:gd name="T9" fmla="*/ 96 h 102"/>
              <a:gd name="T10" fmla="*/ 216 w 271"/>
              <a:gd name="T11" fmla="*/ 91 h 102"/>
              <a:gd name="T12" fmla="*/ 235 w 271"/>
              <a:gd name="T13" fmla="*/ 84 h 102"/>
              <a:gd name="T14" fmla="*/ 251 w 271"/>
              <a:gd name="T15" fmla="*/ 76 h 102"/>
              <a:gd name="T16" fmla="*/ 262 w 271"/>
              <a:gd name="T17" fmla="*/ 67 h 102"/>
              <a:gd name="T18" fmla="*/ 270 w 271"/>
              <a:gd name="T19" fmla="*/ 56 h 102"/>
              <a:gd name="T20" fmla="*/ 270 w 271"/>
              <a:gd name="T21" fmla="*/ 47 h 102"/>
              <a:gd name="T22" fmla="*/ 265 w 271"/>
              <a:gd name="T23" fmla="*/ 37 h 102"/>
              <a:gd name="T24" fmla="*/ 256 w 271"/>
              <a:gd name="T25" fmla="*/ 28 h 102"/>
              <a:gd name="T26" fmla="*/ 241 w 271"/>
              <a:gd name="T27" fmla="*/ 20 h 102"/>
              <a:gd name="T28" fmla="*/ 223 w 271"/>
              <a:gd name="T29" fmla="*/ 13 h 102"/>
              <a:gd name="T30" fmla="*/ 203 w 271"/>
              <a:gd name="T31" fmla="*/ 7 h 102"/>
              <a:gd name="T32" fmla="*/ 177 w 271"/>
              <a:gd name="T33" fmla="*/ 2 h 102"/>
              <a:gd name="T34" fmla="*/ 151 w 271"/>
              <a:gd name="T35" fmla="*/ 0 h 102"/>
              <a:gd name="T36" fmla="*/ 125 w 271"/>
              <a:gd name="T37" fmla="*/ 0 h 102"/>
              <a:gd name="T38" fmla="*/ 100 w 271"/>
              <a:gd name="T39" fmla="*/ 2 h 102"/>
              <a:gd name="T40" fmla="*/ 74 w 271"/>
              <a:gd name="T41" fmla="*/ 5 h 102"/>
              <a:gd name="T42" fmla="*/ 53 w 271"/>
              <a:gd name="T43" fmla="*/ 10 h 102"/>
              <a:gd name="T44" fmla="*/ 35 w 271"/>
              <a:gd name="T45" fmla="*/ 17 h 102"/>
              <a:gd name="T46" fmla="*/ 19 w 271"/>
              <a:gd name="T47" fmla="*/ 25 h 102"/>
              <a:gd name="T48" fmla="*/ 7 w 271"/>
              <a:gd name="T49" fmla="*/ 34 h 102"/>
              <a:gd name="T50" fmla="*/ 0 w 271"/>
              <a:gd name="T51" fmla="*/ 45 h 102"/>
              <a:gd name="T52" fmla="*/ 0 w 271"/>
              <a:gd name="T53" fmla="*/ 55 h 102"/>
              <a:gd name="T54" fmla="*/ 5 w 271"/>
              <a:gd name="T55" fmla="*/ 64 h 102"/>
              <a:gd name="T56" fmla="*/ 14 w 271"/>
              <a:gd name="T57" fmla="*/ 74 h 102"/>
              <a:gd name="T58" fmla="*/ 26 w 271"/>
              <a:gd name="T59" fmla="*/ 81 h 102"/>
              <a:gd name="T60" fmla="*/ 45 w 271"/>
              <a:gd name="T61" fmla="*/ 89 h 102"/>
              <a:gd name="T62" fmla="*/ 66 w 271"/>
              <a:gd name="T63" fmla="*/ 94 h 102"/>
              <a:gd name="T64" fmla="*/ 88 w 271"/>
              <a:gd name="T65" fmla="*/ 98 h 102"/>
              <a:gd name="T66" fmla="*/ 88 w 271"/>
              <a:gd name="T67" fmla="*/ 97 h 102"/>
              <a:gd name="T68" fmla="*/ 88 w 271"/>
              <a:gd name="T69" fmla="*/ 98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271" h="102">
                <a:moveTo>
                  <a:pt x="88" y="98"/>
                </a:moveTo>
                <a:lnTo>
                  <a:pt x="116" y="101"/>
                </a:lnTo>
                <a:lnTo>
                  <a:pt x="142" y="101"/>
                </a:lnTo>
                <a:lnTo>
                  <a:pt x="170" y="99"/>
                </a:lnTo>
                <a:lnTo>
                  <a:pt x="193" y="96"/>
                </a:lnTo>
                <a:lnTo>
                  <a:pt x="216" y="91"/>
                </a:lnTo>
                <a:lnTo>
                  <a:pt x="235" y="84"/>
                </a:lnTo>
                <a:lnTo>
                  <a:pt x="251" y="76"/>
                </a:lnTo>
                <a:lnTo>
                  <a:pt x="262" y="67"/>
                </a:lnTo>
                <a:lnTo>
                  <a:pt x="270" y="56"/>
                </a:lnTo>
                <a:lnTo>
                  <a:pt x="270" y="47"/>
                </a:lnTo>
                <a:lnTo>
                  <a:pt x="265" y="37"/>
                </a:lnTo>
                <a:lnTo>
                  <a:pt x="256" y="28"/>
                </a:lnTo>
                <a:lnTo>
                  <a:pt x="241" y="20"/>
                </a:lnTo>
                <a:lnTo>
                  <a:pt x="223" y="13"/>
                </a:lnTo>
                <a:lnTo>
                  <a:pt x="203" y="7"/>
                </a:lnTo>
                <a:lnTo>
                  <a:pt x="177" y="2"/>
                </a:lnTo>
                <a:lnTo>
                  <a:pt x="151" y="0"/>
                </a:lnTo>
                <a:lnTo>
                  <a:pt x="125" y="0"/>
                </a:lnTo>
                <a:lnTo>
                  <a:pt x="100" y="2"/>
                </a:lnTo>
                <a:lnTo>
                  <a:pt x="74" y="5"/>
                </a:lnTo>
                <a:lnTo>
                  <a:pt x="53" y="10"/>
                </a:lnTo>
                <a:lnTo>
                  <a:pt x="35" y="17"/>
                </a:lnTo>
                <a:lnTo>
                  <a:pt x="19" y="25"/>
                </a:lnTo>
                <a:lnTo>
                  <a:pt x="7" y="34"/>
                </a:lnTo>
                <a:lnTo>
                  <a:pt x="0" y="45"/>
                </a:lnTo>
                <a:lnTo>
                  <a:pt x="0" y="55"/>
                </a:lnTo>
                <a:lnTo>
                  <a:pt x="5" y="64"/>
                </a:lnTo>
                <a:lnTo>
                  <a:pt x="14" y="74"/>
                </a:lnTo>
                <a:lnTo>
                  <a:pt x="26" y="81"/>
                </a:lnTo>
                <a:lnTo>
                  <a:pt x="45" y="89"/>
                </a:lnTo>
                <a:lnTo>
                  <a:pt x="66" y="94"/>
                </a:lnTo>
                <a:lnTo>
                  <a:pt x="88" y="98"/>
                </a:lnTo>
                <a:lnTo>
                  <a:pt x="88" y="97"/>
                </a:lnTo>
                <a:lnTo>
                  <a:pt x="88" y="98"/>
                </a:lnTo>
              </a:path>
            </a:pathLst>
          </a:custGeom>
          <a:solidFill>
            <a:srgbClr val="B265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179" name="Freeform 11"/>
          <p:cNvSpPr>
            <a:spLocks/>
          </p:cNvSpPr>
          <p:nvPr/>
        </p:nvSpPr>
        <p:spPr bwMode="auto">
          <a:xfrm>
            <a:off x="2011363" y="2222500"/>
            <a:ext cx="428625" cy="160338"/>
          </a:xfrm>
          <a:custGeom>
            <a:avLst/>
            <a:gdLst>
              <a:gd name="T0" fmla="*/ 125 w 270"/>
              <a:gd name="T1" fmla="*/ 100 h 101"/>
              <a:gd name="T2" fmla="*/ 97 w 270"/>
              <a:gd name="T3" fmla="*/ 98 h 101"/>
              <a:gd name="T4" fmla="*/ 72 w 270"/>
              <a:gd name="T5" fmla="*/ 95 h 101"/>
              <a:gd name="T6" fmla="*/ 48 w 270"/>
              <a:gd name="T7" fmla="*/ 90 h 101"/>
              <a:gd name="T8" fmla="*/ 30 w 270"/>
              <a:gd name="T9" fmla="*/ 84 h 101"/>
              <a:gd name="T10" fmla="*/ 16 w 270"/>
              <a:gd name="T11" fmla="*/ 75 h 101"/>
              <a:gd name="T12" fmla="*/ 5 w 270"/>
              <a:gd name="T13" fmla="*/ 67 h 101"/>
              <a:gd name="T14" fmla="*/ 0 w 270"/>
              <a:gd name="T15" fmla="*/ 56 h 101"/>
              <a:gd name="T16" fmla="*/ 0 w 270"/>
              <a:gd name="T17" fmla="*/ 46 h 101"/>
              <a:gd name="T18" fmla="*/ 5 w 270"/>
              <a:gd name="T19" fmla="*/ 37 h 101"/>
              <a:gd name="T20" fmla="*/ 13 w 270"/>
              <a:gd name="T21" fmla="*/ 27 h 101"/>
              <a:gd name="T22" fmla="*/ 28 w 270"/>
              <a:gd name="T23" fmla="*/ 20 h 101"/>
              <a:gd name="T24" fmla="*/ 44 w 270"/>
              <a:gd name="T25" fmla="*/ 13 h 101"/>
              <a:gd name="T26" fmla="*/ 65 w 270"/>
              <a:gd name="T27" fmla="*/ 7 h 101"/>
              <a:gd name="T28" fmla="*/ 90 w 270"/>
              <a:gd name="T29" fmla="*/ 2 h 101"/>
              <a:gd name="T30" fmla="*/ 116 w 270"/>
              <a:gd name="T31" fmla="*/ 0 h 101"/>
              <a:gd name="T32" fmla="*/ 144 w 270"/>
              <a:gd name="T33" fmla="*/ 0 h 101"/>
              <a:gd name="T34" fmla="*/ 169 w 270"/>
              <a:gd name="T35" fmla="*/ 2 h 101"/>
              <a:gd name="T36" fmla="*/ 195 w 270"/>
              <a:gd name="T37" fmla="*/ 5 h 101"/>
              <a:gd name="T38" fmla="*/ 216 w 270"/>
              <a:gd name="T39" fmla="*/ 11 h 101"/>
              <a:gd name="T40" fmla="*/ 235 w 270"/>
              <a:gd name="T41" fmla="*/ 18 h 101"/>
              <a:gd name="T42" fmla="*/ 251 w 270"/>
              <a:gd name="T43" fmla="*/ 26 h 101"/>
              <a:gd name="T44" fmla="*/ 262 w 270"/>
              <a:gd name="T45" fmla="*/ 34 h 101"/>
              <a:gd name="T46" fmla="*/ 269 w 270"/>
              <a:gd name="T47" fmla="*/ 44 h 101"/>
              <a:gd name="T48" fmla="*/ 269 w 270"/>
              <a:gd name="T49" fmla="*/ 54 h 101"/>
              <a:gd name="T50" fmla="*/ 264 w 270"/>
              <a:gd name="T51" fmla="*/ 64 h 101"/>
              <a:gd name="T52" fmla="*/ 256 w 270"/>
              <a:gd name="T53" fmla="*/ 73 h 101"/>
              <a:gd name="T54" fmla="*/ 241 w 270"/>
              <a:gd name="T55" fmla="*/ 82 h 101"/>
              <a:gd name="T56" fmla="*/ 222 w 270"/>
              <a:gd name="T57" fmla="*/ 89 h 101"/>
              <a:gd name="T58" fmla="*/ 202 w 270"/>
              <a:gd name="T59" fmla="*/ 94 h 101"/>
              <a:gd name="T60" fmla="*/ 176 w 270"/>
              <a:gd name="T61" fmla="*/ 98 h 101"/>
              <a:gd name="T62" fmla="*/ 151 w 270"/>
              <a:gd name="T63" fmla="*/ 100 h 101"/>
              <a:gd name="T64" fmla="*/ 121 w 270"/>
              <a:gd name="T65" fmla="*/ 100 h 101"/>
              <a:gd name="T66" fmla="*/ 125 w 270"/>
              <a:gd name="T67" fmla="*/ 100 h 1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270" h="101">
                <a:moveTo>
                  <a:pt x="125" y="100"/>
                </a:moveTo>
                <a:lnTo>
                  <a:pt x="97" y="98"/>
                </a:lnTo>
                <a:lnTo>
                  <a:pt x="72" y="95"/>
                </a:lnTo>
                <a:lnTo>
                  <a:pt x="48" y="90"/>
                </a:lnTo>
                <a:lnTo>
                  <a:pt x="30" y="84"/>
                </a:lnTo>
                <a:lnTo>
                  <a:pt x="16" y="75"/>
                </a:lnTo>
                <a:lnTo>
                  <a:pt x="5" y="67"/>
                </a:lnTo>
                <a:lnTo>
                  <a:pt x="0" y="56"/>
                </a:lnTo>
                <a:lnTo>
                  <a:pt x="0" y="46"/>
                </a:lnTo>
                <a:lnTo>
                  <a:pt x="5" y="37"/>
                </a:lnTo>
                <a:lnTo>
                  <a:pt x="13" y="27"/>
                </a:lnTo>
                <a:lnTo>
                  <a:pt x="28" y="20"/>
                </a:lnTo>
                <a:lnTo>
                  <a:pt x="44" y="13"/>
                </a:lnTo>
                <a:lnTo>
                  <a:pt x="65" y="7"/>
                </a:lnTo>
                <a:lnTo>
                  <a:pt x="90" y="2"/>
                </a:lnTo>
                <a:lnTo>
                  <a:pt x="116" y="0"/>
                </a:lnTo>
                <a:lnTo>
                  <a:pt x="144" y="0"/>
                </a:lnTo>
                <a:lnTo>
                  <a:pt x="169" y="2"/>
                </a:lnTo>
                <a:lnTo>
                  <a:pt x="195" y="5"/>
                </a:lnTo>
                <a:lnTo>
                  <a:pt x="216" y="11"/>
                </a:lnTo>
                <a:lnTo>
                  <a:pt x="235" y="18"/>
                </a:lnTo>
                <a:lnTo>
                  <a:pt x="251" y="26"/>
                </a:lnTo>
                <a:lnTo>
                  <a:pt x="262" y="34"/>
                </a:lnTo>
                <a:lnTo>
                  <a:pt x="269" y="44"/>
                </a:lnTo>
                <a:lnTo>
                  <a:pt x="269" y="54"/>
                </a:lnTo>
                <a:lnTo>
                  <a:pt x="264" y="64"/>
                </a:lnTo>
                <a:lnTo>
                  <a:pt x="256" y="73"/>
                </a:lnTo>
                <a:lnTo>
                  <a:pt x="241" y="82"/>
                </a:lnTo>
                <a:lnTo>
                  <a:pt x="222" y="89"/>
                </a:lnTo>
                <a:lnTo>
                  <a:pt x="202" y="94"/>
                </a:lnTo>
                <a:lnTo>
                  <a:pt x="176" y="98"/>
                </a:lnTo>
                <a:lnTo>
                  <a:pt x="151" y="100"/>
                </a:lnTo>
                <a:lnTo>
                  <a:pt x="121" y="100"/>
                </a:lnTo>
                <a:lnTo>
                  <a:pt x="125" y="100"/>
                </a:lnTo>
              </a:path>
            </a:pathLst>
          </a:custGeom>
          <a:solidFill>
            <a:srgbClr val="B265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180" name="Freeform 12"/>
          <p:cNvSpPr>
            <a:spLocks/>
          </p:cNvSpPr>
          <p:nvPr/>
        </p:nvSpPr>
        <p:spPr bwMode="auto">
          <a:xfrm>
            <a:off x="1371600" y="3233738"/>
            <a:ext cx="1895475" cy="887412"/>
          </a:xfrm>
          <a:custGeom>
            <a:avLst/>
            <a:gdLst>
              <a:gd name="T0" fmla="*/ 553 w 1194"/>
              <a:gd name="T1" fmla="*/ 8 h 559"/>
              <a:gd name="T2" fmla="*/ 538 w 1194"/>
              <a:gd name="T3" fmla="*/ 8 h 559"/>
              <a:gd name="T4" fmla="*/ 1177 w 1194"/>
              <a:gd name="T5" fmla="*/ 556 h 559"/>
              <a:gd name="T6" fmla="*/ 1183 w 1194"/>
              <a:gd name="T7" fmla="*/ 553 h 559"/>
              <a:gd name="T8" fmla="*/ 10 w 1194"/>
              <a:gd name="T9" fmla="*/ 553 h 559"/>
              <a:gd name="T10" fmla="*/ 16 w 1194"/>
              <a:gd name="T11" fmla="*/ 556 h 559"/>
              <a:gd name="T12" fmla="*/ 553 w 1194"/>
              <a:gd name="T13" fmla="*/ 8 h 559"/>
              <a:gd name="T14" fmla="*/ 546 w 1194"/>
              <a:gd name="T15" fmla="*/ 0 h 559"/>
              <a:gd name="T16" fmla="*/ 0 w 1194"/>
              <a:gd name="T17" fmla="*/ 558 h 559"/>
              <a:gd name="T18" fmla="*/ 1193 w 1194"/>
              <a:gd name="T19" fmla="*/ 558 h 559"/>
              <a:gd name="T20" fmla="*/ 546 w 1194"/>
              <a:gd name="T21" fmla="*/ 0 h 559"/>
              <a:gd name="T22" fmla="*/ 553 w 1194"/>
              <a:gd name="T23" fmla="*/ 8 h 5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194" h="559">
                <a:moveTo>
                  <a:pt x="553" y="8"/>
                </a:moveTo>
                <a:lnTo>
                  <a:pt x="538" y="8"/>
                </a:lnTo>
                <a:lnTo>
                  <a:pt x="1177" y="556"/>
                </a:lnTo>
                <a:lnTo>
                  <a:pt x="1183" y="553"/>
                </a:lnTo>
                <a:lnTo>
                  <a:pt x="10" y="553"/>
                </a:lnTo>
                <a:lnTo>
                  <a:pt x="16" y="556"/>
                </a:lnTo>
                <a:lnTo>
                  <a:pt x="553" y="8"/>
                </a:lnTo>
                <a:lnTo>
                  <a:pt x="546" y="0"/>
                </a:lnTo>
                <a:lnTo>
                  <a:pt x="0" y="558"/>
                </a:lnTo>
                <a:lnTo>
                  <a:pt x="1193" y="558"/>
                </a:lnTo>
                <a:lnTo>
                  <a:pt x="546" y="0"/>
                </a:lnTo>
                <a:lnTo>
                  <a:pt x="553" y="8"/>
                </a:lnTo>
              </a:path>
            </a:pathLst>
          </a:custGeom>
          <a:solidFill>
            <a:srgbClr val="B265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181" name="Freeform 13"/>
          <p:cNvSpPr>
            <a:spLocks/>
          </p:cNvSpPr>
          <p:nvPr/>
        </p:nvSpPr>
        <p:spPr bwMode="auto">
          <a:xfrm>
            <a:off x="2235993" y="2397126"/>
            <a:ext cx="26987" cy="866775"/>
          </a:xfrm>
          <a:custGeom>
            <a:avLst/>
            <a:gdLst>
              <a:gd name="T0" fmla="*/ 0 w 17"/>
              <a:gd name="T1" fmla="*/ 0 h 546"/>
              <a:gd name="T2" fmla="*/ 4 w 17"/>
              <a:gd name="T3" fmla="*/ 545 h 546"/>
              <a:gd name="T4" fmla="*/ 16 w 17"/>
              <a:gd name="T5" fmla="*/ 545 h 546"/>
              <a:gd name="T6" fmla="*/ 12 w 17"/>
              <a:gd name="T7" fmla="*/ 0 h 546"/>
              <a:gd name="T8" fmla="*/ 0 w 17"/>
              <a:gd name="T9" fmla="*/ 0 h 546"/>
            </a:gdLst>
            <a:ahLst/>
            <a:cxnLst>
              <a:cxn ang="0">
                <a:pos x="T0" y="T1"/>
              </a:cxn>
              <a:cxn ang="0">
                <a:pos x="T2" y="T3"/>
              </a:cxn>
              <a:cxn ang="0">
                <a:pos x="T4" y="T5"/>
              </a:cxn>
              <a:cxn ang="0">
                <a:pos x="T6" y="T7"/>
              </a:cxn>
              <a:cxn ang="0">
                <a:pos x="T8" y="T9"/>
              </a:cxn>
            </a:cxnLst>
            <a:rect l="0" t="0" r="r" b="b"/>
            <a:pathLst>
              <a:path w="17" h="546">
                <a:moveTo>
                  <a:pt x="0" y="0"/>
                </a:moveTo>
                <a:lnTo>
                  <a:pt x="4" y="545"/>
                </a:lnTo>
                <a:lnTo>
                  <a:pt x="16" y="545"/>
                </a:lnTo>
                <a:lnTo>
                  <a:pt x="12" y="0"/>
                </a:lnTo>
                <a:lnTo>
                  <a:pt x="0" y="0"/>
                </a:lnTo>
              </a:path>
            </a:pathLst>
          </a:custGeom>
          <a:solidFill>
            <a:srgbClr val="B265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182" name="Freeform 14"/>
          <p:cNvSpPr>
            <a:spLocks/>
          </p:cNvSpPr>
          <p:nvPr/>
        </p:nvSpPr>
        <p:spPr bwMode="auto">
          <a:xfrm>
            <a:off x="841375" y="4325938"/>
            <a:ext cx="2700338" cy="50800"/>
          </a:xfrm>
          <a:custGeom>
            <a:avLst/>
            <a:gdLst>
              <a:gd name="T0" fmla="*/ 1700 w 1701"/>
              <a:gd name="T1" fmla="*/ 27 h 32"/>
              <a:gd name="T2" fmla="*/ 1700 w 1701"/>
              <a:gd name="T3" fmla="*/ 0 h 32"/>
              <a:gd name="T4" fmla="*/ 0 w 1701"/>
              <a:gd name="T5" fmla="*/ 3 h 32"/>
              <a:gd name="T6" fmla="*/ 0 w 1701"/>
              <a:gd name="T7" fmla="*/ 31 h 32"/>
              <a:gd name="T8" fmla="*/ 1700 w 1701"/>
              <a:gd name="T9" fmla="*/ 27 h 32"/>
            </a:gdLst>
            <a:ahLst/>
            <a:cxnLst>
              <a:cxn ang="0">
                <a:pos x="T0" y="T1"/>
              </a:cxn>
              <a:cxn ang="0">
                <a:pos x="T2" y="T3"/>
              </a:cxn>
              <a:cxn ang="0">
                <a:pos x="T4" y="T5"/>
              </a:cxn>
              <a:cxn ang="0">
                <a:pos x="T6" y="T7"/>
              </a:cxn>
              <a:cxn ang="0">
                <a:pos x="T8" y="T9"/>
              </a:cxn>
            </a:cxnLst>
            <a:rect l="0" t="0" r="r" b="b"/>
            <a:pathLst>
              <a:path w="1701" h="32">
                <a:moveTo>
                  <a:pt x="1700" y="27"/>
                </a:moveTo>
                <a:lnTo>
                  <a:pt x="1700" y="0"/>
                </a:lnTo>
                <a:lnTo>
                  <a:pt x="0" y="3"/>
                </a:lnTo>
                <a:lnTo>
                  <a:pt x="0" y="31"/>
                </a:lnTo>
                <a:lnTo>
                  <a:pt x="1700" y="27"/>
                </a:lnTo>
              </a:path>
            </a:pathLst>
          </a:custGeom>
          <a:solidFill>
            <a:srgbClr val="B265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183" name="Freeform 15"/>
          <p:cNvSpPr>
            <a:spLocks/>
          </p:cNvSpPr>
          <p:nvPr/>
        </p:nvSpPr>
        <p:spPr bwMode="auto">
          <a:xfrm>
            <a:off x="1239838" y="4187825"/>
            <a:ext cx="2097087" cy="69850"/>
          </a:xfrm>
          <a:custGeom>
            <a:avLst/>
            <a:gdLst>
              <a:gd name="T0" fmla="*/ 1320 w 1321"/>
              <a:gd name="T1" fmla="*/ 41 h 44"/>
              <a:gd name="T2" fmla="*/ 1315 w 1321"/>
              <a:gd name="T3" fmla="*/ 0 h 44"/>
              <a:gd name="T4" fmla="*/ 0 w 1321"/>
              <a:gd name="T5" fmla="*/ 3 h 44"/>
              <a:gd name="T6" fmla="*/ 0 w 1321"/>
              <a:gd name="T7" fmla="*/ 43 h 44"/>
              <a:gd name="T8" fmla="*/ 1320 w 1321"/>
              <a:gd name="T9" fmla="*/ 41 h 44"/>
            </a:gdLst>
            <a:ahLst/>
            <a:cxnLst>
              <a:cxn ang="0">
                <a:pos x="T0" y="T1"/>
              </a:cxn>
              <a:cxn ang="0">
                <a:pos x="T2" y="T3"/>
              </a:cxn>
              <a:cxn ang="0">
                <a:pos x="T4" y="T5"/>
              </a:cxn>
              <a:cxn ang="0">
                <a:pos x="T6" y="T7"/>
              </a:cxn>
              <a:cxn ang="0">
                <a:pos x="T8" y="T9"/>
              </a:cxn>
            </a:cxnLst>
            <a:rect l="0" t="0" r="r" b="b"/>
            <a:pathLst>
              <a:path w="1321" h="44">
                <a:moveTo>
                  <a:pt x="1320" y="41"/>
                </a:moveTo>
                <a:lnTo>
                  <a:pt x="1315" y="0"/>
                </a:lnTo>
                <a:lnTo>
                  <a:pt x="0" y="3"/>
                </a:lnTo>
                <a:lnTo>
                  <a:pt x="0" y="43"/>
                </a:lnTo>
                <a:lnTo>
                  <a:pt x="1320" y="41"/>
                </a:lnTo>
              </a:path>
            </a:pathLst>
          </a:custGeom>
          <a:solidFill>
            <a:srgbClr val="B265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184" name="Freeform 16"/>
          <p:cNvSpPr>
            <a:spLocks/>
          </p:cNvSpPr>
          <p:nvPr/>
        </p:nvSpPr>
        <p:spPr bwMode="auto">
          <a:xfrm>
            <a:off x="1485900" y="4465638"/>
            <a:ext cx="1527175" cy="76200"/>
          </a:xfrm>
          <a:custGeom>
            <a:avLst/>
            <a:gdLst>
              <a:gd name="T0" fmla="*/ 961 w 962"/>
              <a:gd name="T1" fmla="*/ 0 h 48"/>
              <a:gd name="T2" fmla="*/ 0 w 962"/>
              <a:gd name="T3" fmla="*/ 2 h 48"/>
              <a:gd name="T4" fmla="*/ 5 w 962"/>
              <a:gd name="T5" fmla="*/ 2 h 48"/>
              <a:gd name="T6" fmla="*/ 10 w 962"/>
              <a:gd name="T7" fmla="*/ 10 h 48"/>
              <a:gd name="T8" fmla="*/ 19 w 962"/>
              <a:gd name="T9" fmla="*/ 18 h 48"/>
              <a:gd name="T10" fmla="*/ 33 w 962"/>
              <a:gd name="T11" fmla="*/ 26 h 48"/>
              <a:gd name="T12" fmla="*/ 49 w 962"/>
              <a:gd name="T13" fmla="*/ 33 h 48"/>
              <a:gd name="T14" fmla="*/ 69 w 962"/>
              <a:gd name="T15" fmla="*/ 39 h 48"/>
              <a:gd name="T16" fmla="*/ 90 w 962"/>
              <a:gd name="T17" fmla="*/ 43 h 48"/>
              <a:gd name="T18" fmla="*/ 113 w 962"/>
              <a:gd name="T19" fmla="*/ 46 h 48"/>
              <a:gd name="T20" fmla="*/ 134 w 962"/>
              <a:gd name="T21" fmla="*/ 47 h 48"/>
              <a:gd name="T22" fmla="*/ 129 w 962"/>
              <a:gd name="T23" fmla="*/ 47 h 48"/>
              <a:gd name="T24" fmla="*/ 831 w 962"/>
              <a:gd name="T25" fmla="*/ 45 h 48"/>
              <a:gd name="T26" fmla="*/ 837 w 962"/>
              <a:gd name="T27" fmla="*/ 45 h 48"/>
              <a:gd name="T28" fmla="*/ 855 w 962"/>
              <a:gd name="T29" fmla="*/ 44 h 48"/>
              <a:gd name="T30" fmla="*/ 873 w 962"/>
              <a:gd name="T31" fmla="*/ 41 h 48"/>
              <a:gd name="T32" fmla="*/ 894 w 962"/>
              <a:gd name="T33" fmla="*/ 37 h 48"/>
              <a:gd name="T34" fmla="*/ 916 w 962"/>
              <a:gd name="T35" fmla="*/ 32 h 48"/>
              <a:gd name="T36" fmla="*/ 935 w 962"/>
              <a:gd name="T37" fmla="*/ 25 h 48"/>
              <a:gd name="T38" fmla="*/ 948 w 962"/>
              <a:gd name="T39" fmla="*/ 17 h 48"/>
              <a:gd name="T40" fmla="*/ 958 w 962"/>
              <a:gd name="T41" fmla="*/ 9 h 48"/>
              <a:gd name="T42" fmla="*/ 961 w 962"/>
              <a:gd name="T43" fmla="*/ 0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962" h="48">
                <a:moveTo>
                  <a:pt x="961" y="0"/>
                </a:moveTo>
                <a:lnTo>
                  <a:pt x="0" y="2"/>
                </a:lnTo>
                <a:lnTo>
                  <a:pt x="5" y="2"/>
                </a:lnTo>
                <a:lnTo>
                  <a:pt x="10" y="10"/>
                </a:lnTo>
                <a:lnTo>
                  <a:pt x="19" y="18"/>
                </a:lnTo>
                <a:lnTo>
                  <a:pt x="33" y="26"/>
                </a:lnTo>
                <a:lnTo>
                  <a:pt x="49" y="33"/>
                </a:lnTo>
                <a:lnTo>
                  <a:pt x="69" y="39"/>
                </a:lnTo>
                <a:lnTo>
                  <a:pt x="90" y="43"/>
                </a:lnTo>
                <a:lnTo>
                  <a:pt x="113" y="46"/>
                </a:lnTo>
                <a:lnTo>
                  <a:pt x="134" y="47"/>
                </a:lnTo>
                <a:lnTo>
                  <a:pt x="129" y="47"/>
                </a:lnTo>
                <a:lnTo>
                  <a:pt x="831" y="45"/>
                </a:lnTo>
                <a:lnTo>
                  <a:pt x="837" y="45"/>
                </a:lnTo>
                <a:lnTo>
                  <a:pt x="855" y="44"/>
                </a:lnTo>
                <a:lnTo>
                  <a:pt x="873" y="41"/>
                </a:lnTo>
                <a:lnTo>
                  <a:pt x="894" y="37"/>
                </a:lnTo>
                <a:lnTo>
                  <a:pt x="916" y="32"/>
                </a:lnTo>
                <a:lnTo>
                  <a:pt x="935" y="25"/>
                </a:lnTo>
                <a:lnTo>
                  <a:pt x="948" y="17"/>
                </a:lnTo>
                <a:lnTo>
                  <a:pt x="958" y="9"/>
                </a:lnTo>
                <a:lnTo>
                  <a:pt x="961" y="0"/>
                </a:lnTo>
              </a:path>
            </a:pathLst>
          </a:custGeom>
          <a:solidFill>
            <a:srgbClr val="B265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185" name="Freeform 17"/>
          <p:cNvSpPr>
            <a:spLocks/>
          </p:cNvSpPr>
          <p:nvPr/>
        </p:nvSpPr>
        <p:spPr bwMode="auto">
          <a:xfrm>
            <a:off x="4319588" y="1844675"/>
            <a:ext cx="331787" cy="122238"/>
          </a:xfrm>
          <a:custGeom>
            <a:avLst/>
            <a:gdLst>
              <a:gd name="T0" fmla="*/ 106 w 209"/>
              <a:gd name="T1" fmla="*/ 2 h 77"/>
              <a:gd name="T2" fmla="*/ 127 w 209"/>
              <a:gd name="T3" fmla="*/ 3 h 77"/>
              <a:gd name="T4" fmla="*/ 146 w 209"/>
              <a:gd name="T5" fmla="*/ 5 h 77"/>
              <a:gd name="T6" fmla="*/ 164 w 209"/>
              <a:gd name="T7" fmla="*/ 8 h 77"/>
              <a:gd name="T8" fmla="*/ 178 w 209"/>
              <a:gd name="T9" fmla="*/ 13 h 77"/>
              <a:gd name="T10" fmla="*/ 191 w 209"/>
              <a:gd name="T11" fmla="*/ 18 h 77"/>
              <a:gd name="T12" fmla="*/ 200 w 209"/>
              <a:gd name="T13" fmla="*/ 25 h 77"/>
              <a:gd name="T14" fmla="*/ 205 w 209"/>
              <a:gd name="T15" fmla="*/ 31 h 77"/>
              <a:gd name="T16" fmla="*/ 208 w 209"/>
              <a:gd name="T17" fmla="*/ 39 h 77"/>
              <a:gd name="T18" fmla="*/ 205 w 209"/>
              <a:gd name="T19" fmla="*/ 46 h 77"/>
              <a:gd name="T20" fmla="*/ 200 w 209"/>
              <a:gd name="T21" fmla="*/ 53 h 77"/>
              <a:gd name="T22" fmla="*/ 191 w 209"/>
              <a:gd name="T23" fmla="*/ 60 h 77"/>
              <a:gd name="T24" fmla="*/ 164 w 209"/>
              <a:gd name="T25" fmla="*/ 70 h 77"/>
              <a:gd name="T26" fmla="*/ 146 w 209"/>
              <a:gd name="T27" fmla="*/ 74 h 77"/>
              <a:gd name="T28" fmla="*/ 127 w 209"/>
              <a:gd name="T29" fmla="*/ 75 h 77"/>
              <a:gd name="T30" fmla="*/ 106 w 209"/>
              <a:gd name="T31" fmla="*/ 76 h 77"/>
              <a:gd name="T32" fmla="*/ 85 w 209"/>
              <a:gd name="T33" fmla="*/ 75 h 77"/>
              <a:gd name="T34" fmla="*/ 64 w 209"/>
              <a:gd name="T35" fmla="*/ 74 h 77"/>
              <a:gd name="T36" fmla="*/ 45 w 209"/>
              <a:gd name="T37" fmla="*/ 70 h 77"/>
              <a:gd name="T38" fmla="*/ 18 w 209"/>
              <a:gd name="T39" fmla="*/ 60 h 77"/>
              <a:gd name="T40" fmla="*/ 9 w 209"/>
              <a:gd name="T41" fmla="*/ 53 h 77"/>
              <a:gd name="T42" fmla="*/ 2 w 209"/>
              <a:gd name="T43" fmla="*/ 46 h 77"/>
              <a:gd name="T44" fmla="*/ 0 w 209"/>
              <a:gd name="T45" fmla="*/ 39 h 77"/>
              <a:gd name="T46" fmla="*/ 2 w 209"/>
              <a:gd name="T47" fmla="*/ 31 h 77"/>
              <a:gd name="T48" fmla="*/ 9 w 209"/>
              <a:gd name="T49" fmla="*/ 25 h 77"/>
              <a:gd name="T50" fmla="*/ 18 w 209"/>
              <a:gd name="T51" fmla="*/ 18 h 77"/>
              <a:gd name="T52" fmla="*/ 32 w 209"/>
              <a:gd name="T53" fmla="*/ 13 h 77"/>
              <a:gd name="T54" fmla="*/ 45 w 209"/>
              <a:gd name="T55" fmla="*/ 8 h 77"/>
              <a:gd name="T56" fmla="*/ 64 w 209"/>
              <a:gd name="T57" fmla="*/ 5 h 77"/>
              <a:gd name="T58" fmla="*/ 85 w 209"/>
              <a:gd name="T59" fmla="*/ 3 h 77"/>
              <a:gd name="T60" fmla="*/ 106 w 209"/>
              <a:gd name="T61" fmla="*/ 2 h 77"/>
              <a:gd name="T62" fmla="*/ 101 w 209"/>
              <a:gd name="T63" fmla="*/ 0 h 77"/>
              <a:gd name="T64" fmla="*/ 106 w 209"/>
              <a:gd name="T65" fmla="*/ 2 h 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209" h="77">
                <a:moveTo>
                  <a:pt x="106" y="2"/>
                </a:moveTo>
                <a:lnTo>
                  <a:pt x="127" y="3"/>
                </a:lnTo>
                <a:lnTo>
                  <a:pt x="146" y="5"/>
                </a:lnTo>
                <a:lnTo>
                  <a:pt x="164" y="8"/>
                </a:lnTo>
                <a:lnTo>
                  <a:pt x="178" y="13"/>
                </a:lnTo>
                <a:lnTo>
                  <a:pt x="191" y="18"/>
                </a:lnTo>
                <a:lnTo>
                  <a:pt x="200" y="25"/>
                </a:lnTo>
                <a:lnTo>
                  <a:pt x="205" y="31"/>
                </a:lnTo>
                <a:lnTo>
                  <a:pt x="208" y="39"/>
                </a:lnTo>
                <a:lnTo>
                  <a:pt x="205" y="46"/>
                </a:lnTo>
                <a:lnTo>
                  <a:pt x="200" y="53"/>
                </a:lnTo>
                <a:lnTo>
                  <a:pt x="191" y="60"/>
                </a:lnTo>
                <a:lnTo>
                  <a:pt x="164" y="70"/>
                </a:lnTo>
                <a:lnTo>
                  <a:pt x="146" y="74"/>
                </a:lnTo>
                <a:lnTo>
                  <a:pt x="127" y="75"/>
                </a:lnTo>
                <a:lnTo>
                  <a:pt x="106" y="76"/>
                </a:lnTo>
                <a:lnTo>
                  <a:pt x="85" y="75"/>
                </a:lnTo>
                <a:lnTo>
                  <a:pt x="64" y="74"/>
                </a:lnTo>
                <a:lnTo>
                  <a:pt x="45" y="70"/>
                </a:lnTo>
                <a:lnTo>
                  <a:pt x="18" y="60"/>
                </a:lnTo>
                <a:lnTo>
                  <a:pt x="9" y="53"/>
                </a:lnTo>
                <a:lnTo>
                  <a:pt x="2" y="46"/>
                </a:lnTo>
                <a:lnTo>
                  <a:pt x="0" y="39"/>
                </a:lnTo>
                <a:lnTo>
                  <a:pt x="2" y="31"/>
                </a:lnTo>
                <a:lnTo>
                  <a:pt x="9" y="25"/>
                </a:lnTo>
                <a:lnTo>
                  <a:pt x="18" y="18"/>
                </a:lnTo>
                <a:lnTo>
                  <a:pt x="32" y="13"/>
                </a:lnTo>
                <a:lnTo>
                  <a:pt x="45" y="8"/>
                </a:lnTo>
                <a:lnTo>
                  <a:pt x="64" y="5"/>
                </a:lnTo>
                <a:lnTo>
                  <a:pt x="85" y="3"/>
                </a:lnTo>
                <a:lnTo>
                  <a:pt x="106" y="2"/>
                </a:lnTo>
                <a:lnTo>
                  <a:pt x="101" y="0"/>
                </a:lnTo>
                <a:lnTo>
                  <a:pt x="106" y="2"/>
                </a:lnTo>
              </a:path>
            </a:pathLst>
          </a:custGeom>
          <a:solidFill>
            <a:srgbClr val="B265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186" name="Freeform 18"/>
          <p:cNvSpPr>
            <a:spLocks/>
          </p:cNvSpPr>
          <p:nvPr/>
        </p:nvSpPr>
        <p:spPr bwMode="auto">
          <a:xfrm>
            <a:off x="4035425" y="2160588"/>
            <a:ext cx="898525" cy="525462"/>
          </a:xfrm>
          <a:custGeom>
            <a:avLst/>
            <a:gdLst>
              <a:gd name="T0" fmla="*/ 280 w 566"/>
              <a:gd name="T1" fmla="*/ 330 h 331"/>
              <a:gd name="T2" fmla="*/ 236 w 566"/>
              <a:gd name="T3" fmla="*/ 329 h 331"/>
              <a:gd name="T4" fmla="*/ 195 w 566"/>
              <a:gd name="T5" fmla="*/ 328 h 331"/>
              <a:gd name="T6" fmla="*/ 160 w 566"/>
              <a:gd name="T7" fmla="*/ 324 h 331"/>
              <a:gd name="T8" fmla="*/ 130 w 566"/>
              <a:gd name="T9" fmla="*/ 320 h 331"/>
              <a:gd name="T10" fmla="*/ 101 w 566"/>
              <a:gd name="T11" fmla="*/ 313 h 331"/>
              <a:gd name="T12" fmla="*/ 78 w 566"/>
              <a:gd name="T13" fmla="*/ 307 h 331"/>
              <a:gd name="T14" fmla="*/ 54 w 566"/>
              <a:gd name="T15" fmla="*/ 297 h 331"/>
              <a:gd name="T16" fmla="*/ 36 w 566"/>
              <a:gd name="T17" fmla="*/ 287 h 331"/>
              <a:gd name="T18" fmla="*/ 21 w 566"/>
              <a:gd name="T19" fmla="*/ 276 h 331"/>
              <a:gd name="T20" fmla="*/ 10 w 566"/>
              <a:gd name="T21" fmla="*/ 265 h 331"/>
              <a:gd name="T22" fmla="*/ 3 w 566"/>
              <a:gd name="T23" fmla="*/ 254 h 331"/>
              <a:gd name="T24" fmla="*/ 0 w 566"/>
              <a:gd name="T25" fmla="*/ 243 h 331"/>
              <a:gd name="T26" fmla="*/ 3 w 566"/>
              <a:gd name="T27" fmla="*/ 219 h 331"/>
              <a:gd name="T28" fmla="*/ 16 w 566"/>
              <a:gd name="T29" fmla="*/ 195 h 331"/>
              <a:gd name="T30" fmla="*/ 26 w 566"/>
              <a:gd name="T31" fmla="*/ 181 h 331"/>
              <a:gd name="T32" fmla="*/ 38 w 566"/>
              <a:gd name="T33" fmla="*/ 167 h 331"/>
              <a:gd name="T34" fmla="*/ 68 w 566"/>
              <a:gd name="T35" fmla="*/ 137 h 331"/>
              <a:gd name="T36" fmla="*/ 106 w 566"/>
              <a:gd name="T37" fmla="*/ 106 h 331"/>
              <a:gd name="T38" fmla="*/ 143 w 566"/>
              <a:gd name="T39" fmla="*/ 79 h 331"/>
              <a:gd name="T40" fmla="*/ 169 w 566"/>
              <a:gd name="T41" fmla="*/ 62 h 331"/>
              <a:gd name="T42" fmla="*/ 200 w 566"/>
              <a:gd name="T43" fmla="*/ 43 h 331"/>
              <a:gd name="T44" fmla="*/ 238 w 566"/>
              <a:gd name="T45" fmla="*/ 22 h 331"/>
              <a:gd name="T46" fmla="*/ 280 w 566"/>
              <a:gd name="T47" fmla="*/ 0 h 331"/>
              <a:gd name="T48" fmla="*/ 327 w 566"/>
              <a:gd name="T49" fmla="*/ 22 h 331"/>
              <a:gd name="T50" fmla="*/ 365 w 566"/>
              <a:gd name="T51" fmla="*/ 43 h 331"/>
              <a:gd name="T52" fmla="*/ 398 w 566"/>
              <a:gd name="T53" fmla="*/ 62 h 331"/>
              <a:gd name="T54" fmla="*/ 424 w 566"/>
              <a:gd name="T55" fmla="*/ 79 h 331"/>
              <a:gd name="T56" fmla="*/ 456 w 566"/>
              <a:gd name="T57" fmla="*/ 106 h 331"/>
              <a:gd name="T58" fmla="*/ 494 w 566"/>
              <a:gd name="T59" fmla="*/ 137 h 331"/>
              <a:gd name="T60" fmla="*/ 525 w 566"/>
              <a:gd name="T61" fmla="*/ 167 h 331"/>
              <a:gd name="T62" fmla="*/ 551 w 566"/>
              <a:gd name="T63" fmla="*/ 195 h 331"/>
              <a:gd name="T64" fmla="*/ 562 w 566"/>
              <a:gd name="T65" fmla="*/ 219 h 331"/>
              <a:gd name="T66" fmla="*/ 565 w 566"/>
              <a:gd name="T67" fmla="*/ 243 h 331"/>
              <a:gd name="T68" fmla="*/ 560 w 566"/>
              <a:gd name="T69" fmla="*/ 254 h 331"/>
              <a:gd name="T70" fmla="*/ 552 w 566"/>
              <a:gd name="T71" fmla="*/ 265 h 331"/>
              <a:gd name="T72" fmla="*/ 541 w 566"/>
              <a:gd name="T73" fmla="*/ 276 h 331"/>
              <a:gd name="T74" fmla="*/ 525 w 566"/>
              <a:gd name="T75" fmla="*/ 287 h 331"/>
              <a:gd name="T76" fmla="*/ 508 w 566"/>
              <a:gd name="T77" fmla="*/ 297 h 331"/>
              <a:gd name="T78" fmla="*/ 487 w 566"/>
              <a:gd name="T79" fmla="*/ 307 h 331"/>
              <a:gd name="T80" fmla="*/ 464 w 566"/>
              <a:gd name="T81" fmla="*/ 313 h 331"/>
              <a:gd name="T82" fmla="*/ 438 w 566"/>
              <a:gd name="T83" fmla="*/ 320 h 331"/>
              <a:gd name="T84" fmla="*/ 405 w 566"/>
              <a:gd name="T85" fmla="*/ 324 h 331"/>
              <a:gd name="T86" fmla="*/ 370 w 566"/>
              <a:gd name="T87" fmla="*/ 328 h 331"/>
              <a:gd name="T88" fmla="*/ 329 w 566"/>
              <a:gd name="T89" fmla="*/ 329 h 331"/>
              <a:gd name="T90" fmla="*/ 285 w 566"/>
              <a:gd name="T91" fmla="*/ 330 h 331"/>
              <a:gd name="T92" fmla="*/ 280 w 566"/>
              <a:gd name="T93" fmla="*/ 328 h 331"/>
              <a:gd name="T94" fmla="*/ 275 w 566"/>
              <a:gd name="T95" fmla="*/ 328 h 331"/>
              <a:gd name="T96" fmla="*/ 280 w 566"/>
              <a:gd name="T97" fmla="*/ 330 h 3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566" h="331">
                <a:moveTo>
                  <a:pt x="280" y="330"/>
                </a:moveTo>
                <a:lnTo>
                  <a:pt x="236" y="329"/>
                </a:lnTo>
                <a:lnTo>
                  <a:pt x="195" y="328"/>
                </a:lnTo>
                <a:lnTo>
                  <a:pt x="160" y="324"/>
                </a:lnTo>
                <a:lnTo>
                  <a:pt x="130" y="320"/>
                </a:lnTo>
                <a:lnTo>
                  <a:pt x="101" y="313"/>
                </a:lnTo>
                <a:lnTo>
                  <a:pt x="78" y="307"/>
                </a:lnTo>
                <a:lnTo>
                  <a:pt x="54" y="297"/>
                </a:lnTo>
                <a:lnTo>
                  <a:pt x="36" y="287"/>
                </a:lnTo>
                <a:lnTo>
                  <a:pt x="21" y="276"/>
                </a:lnTo>
                <a:lnTo>
                  <a:pt x="10" y="265"/>
                </a:lnTo>
                <a:lnTo>
                  <a:pt x="3" y="254"/>
                </a:lnTo>
                <a:lnTo>
                  <a:pt x="0" y="243"/>
                </a:lnTo>
                <a:lnTo>
                  <a:pt x="3" y="219"/>
                </a:lnTo>
                <a:lnTo>
                  <a:pt x="16" y="195"/>
                </a:lnTo>
                <a:lnTo>
                  <a:pt x="26" y="181"/>
                </a:lnTo>
                <a:lnTo>
                  <a:pt x="38" y="167"/>
                </a:lnTo>
                <a:lnTo>
                  <a:pt x="68" y="137"/>
                </a:lnTo>
                <a:lnTo>
                  <a:pt x="106" y="106"/>
                </a:lnTo>
                <a:lnTo>
                  <a:pt x="143" y="79"/>
                </a:lnTo>
                <a:lnTo>
                  <a:pt x="169" y="62"/>
                </a:lnTo>
                <a:lnTo>
                  <a:pt x="200" y="43"/>
                </a:lnTo>
                <a:lnTo>
                  <a:pt x="238" y="22"/>
                </a:lnTo>
                <a:lnTo>
                  <a:pt x="280" y="0"/>
                </a:lnTo>
                <a:lnTo>
                  <a:pt x="327" y="22"/>
                </a:lnTo>
                <a:lnTo>
                  <a:pt x="365" y="43"/>
                </a:lnTo>
                <a:lnTo>
                  <a:pt x="398" y="62"/>
                </a:lnTo>
                <a:lnTo>
                  <a:pt x="424" y="79"/>
                </a:lnTo>
                <a:lnTo>
                  <a:pt x="456" y="106"/>
                </a:lnTo>
                <a:lnTo>
                  <a:pt x="494" y="137"/>
                </a:lnTo>
                <a:lnTo>
                  <a:pt x="525" y="167"/>
                </a:lnTo>
                <a:lnTo>
                  <a:pt x="551" y="195"/>
                </a:lnTo>
                <a:lnTo>
                  <a:pt x="562" y="219"/>
                </a:lnTo>
                <a:lnTo>
                  <a:pt x="565" y="243"/>
                </a:lnTo>
                <a:lnTo>
                  <a:pt x="560" y="254"/>
                </a:lnTo>
                <a:lnTo>
                  <a:pt x="552" y="265"/>
                </a:lnTo>
                <a:lnTo>
                  <a:pt x="541" y="276"/>
                </a:lnTo>
                <a:lnTo>
                  <a:pt x="525" y="287"/>
                </a:lnTo>
                <a:lnTo>
                  <a:pt x="508" y="297"/>
                </a:lnTo>
                <a:lnTo>
                  <a:pt x="487" y="307"/>
                </a:lnTo>
                <a:lnTo>
                  <a:pt x="464" y="313"/>
                </a:lnTo>
                <a:lnTo>
                  <a:pt x="438" y="320"/>
                </a:lnTo>
                <a:lnTo>
                  <a:pt x="405" y="324"/>
                </a:lnTo>
                <a:lnTo>
                  <a:pt x="370" y="328"/>
                </a:lnTo>
                <a:lnTo>
                  <a:pt x="329" y="329"/>
                </a:lnTo>
                <a:lnTo>
                  <a:pt x="285" y="330"/>
                </a:lnTo>
                <a:lnTo>
                  <a:pt x="280" y="328"/>
                </a:lnTo>
                <a:lnTo>
                  <a:pt x="275" y="328"/>
                </a:lnTo>
                <a:lnTo>
                  <a:pt x="280" y="330"/>
                </a:lnTo>
              </a:path>
            </a:pathLst>
          </a:custGeom>
          <a:solidFill>
            <a:schemeClr val="tx1">
              <a:lumMod val="65000"/>
              <a:lumOff val="35000"/>
            </a:schemeClr>
          </a:solidFill>
          <a:ln>
            <a:noFill/>
          </a:ln>
          <a:effectLst/>
          <a:extLst/>
        </p:spPr>
        <p:txBody>
          <a:bodyPr/>
          <a:lstStyle/>
          <a:p>
            <a:endParaRPr lang="en-GB"/>
          </a:p>
        </p:txBody>
      </p:sp>
      <p:sp>
        <p:nvSpPr>
          <p:cNvPr id="7187" name="Freeform 19"/>
          <p:cNvSpPr>
            <a:spLocks/>
          </p:cNvSpPr>
          <p:nvPr/>
        </p:nvSpPr>
        <p:spPr bwMode="auto">
          <a:xfrm>
            <a:off x="4167188" y="4694238"/>
            <a:ext cx="603250" cy="573087"/>
          </a:xfrm>
          <a:custGeom>
            <a:avLst/>
            <a:gdLst>
              <a:gd name="T0" fmla="*/ 190 w 380"/>
              <a:gd name="T1" fmla="*/ 360 h 361"/>
              <a:gd name="T2" fmla="*/ 209 w 380"/>
              <a:gd name="T3" fmla="*/ 359 h 361"/>
              <a:gd name="T4" fmla="*/ 230 w 380"/>
              <a:gd name="T5" fmla="*/ 357 h 361"/>
              <a:gd name="T6" fmla="*/ 248 w 380"/>
              <a:gd name="T7" fmla="*/ 352 h 361"/>
              <a:gd name="T8" fmla="*/ 264 w 380"/>
              <a:gd name="T9" fmla="*/ 346 h 361"/>
              <a:gd name="T10" fmla="*/ 281 w 380"/>
              <a:gd name="T11" fmla="*/ 338 h 361"/>
              <a:gd name="T12" fmla="*/ 298 w 380"/>
              <a:gd name="T13" fmla="*/ 329 h 361"/>
              <a:gd name="T14" fmla="*/ 311 w 380"/>
              <a:gd name="T15" fmla="*/ 319 h 361"/>
              <a:gd name="T16" fmla="*/ 325 w 380"/>
              <a:gd name="T17" fmla="*/ 307 h 361"/>
              <a:gd name="T18" fmla="*/ 348 w 380"/>
              <a:gd name="T19" fmla="*/ 280 h 361"/>
              <a:gd name="T20" fmla="*/ 365 w 380"/>
              <a:gd name="T21" fmla="*/ 249 h 361"/>
              <a:gd name="T22" fmla="*/ 374 w 380"/>
              <a:gd name="T23" fmla="*/ 215 h 361"/>
              <a:gd name="T24" fmla="*/ 379 w 380"/>
              <a:gd name="T25" fmla="*/ 179 h 361"/>
              <a:gd name="T26" fmla="*/ 374 w 380"/>
              <a:gd name="T27" fmla="*/ 143 h 361"/>
              <a:gd name="T28" fmla="*/ 365 w 380"/>
              <a:gd name="T29" fmla="*/ 110 h 361"/>
              <a:gd name="T30" fmla="*/ 348 w 380"/>
              <a:gd name="T31" fmla="*/ 80 h 361"/>
              <a:gd name="T32" fmla="*/ 325 w 380"/>
              <a:gd name="T33" fmla="*/ 53 h 361"/>
              <a:gd name="T34" fmla="*/ 311 w 380"/>
              <a:gd name="T35" fmla="*/ 41 h 361"/>
              <a:gd name="T36" fmla="*/ 298 w 380"/>
              <a:gd name="T37" fmla="*/ 31 h 361"/>
              <a:gd name="T38" fmla="*/ 281 w 380"/>
              <a:gd name="T39" fmla="*/ 22 h 361"/>
              <a:gd name="T40" fmla="*/ 264 w 380"/>
              <a:gd name="T41" fmla="*/ 14 h 361"/>
              <a:gd name="T42" fmla="*/ 248 w 380"/>
              <a:gd name="T43" fmla="*/ 8 h 361"/>
              <a:gd name="T44" fmla="*/ 230 w 380"/>
              <a:gd name="T45" fmla="*/ 3 h 361"/>
              <a:gd name="T46" fmla="*/ 209 w 380"/>
              <a:gd name="T47" fmla="*/ 1 h 361"/>
              <a:gd name="T48" fmla="*/ 190 w 380"/>
              <a:gd name="T49" fmla="*/ 0 h 361"/>
              <a:gd name="T50" fmla="*/ 171 w 380"/>
              <a:gd name="T51" fmla="*/ 1 h 361"/>
              <a:gd name="T52" fmla="*/ 150 w 380"/>
              <a:gd name="T53" fmla="*/ 3 h 361"/>
              <a:gd name="T54" fmla="*/ 131 w 380"/>
              <a:gd name="T55" fmla="*/ 8 h 361"/>
              <a:gd name="T56" fmla="*/ 115 w 380"/>
              <a:gd name="T57" fmla="*/ 14 h 361"/>
              <a:gd name="T58" fmla="*/ 99 w 380"/>
              <a:gd name="T59" fmla="*/ 22 h 361"/>
              <a:gd name="T60" fmla="*/ 82 w 380"/>
              <a:gd name="T61" fmla="*/ 31 h 361"/>
              <a:gd name="T62" fmla="*/ 68 w 380"/>
              <a:gd name="T63" fmla="*/ 41 h 361"/>
              <a:gd name="T64" fmla="*/ 55 w 380"/>
              <a:gd name="T65" fmla="*/ 53 h 361"/>
              <a:gd name="T66" fmla="*/ 33 w 380"/>
              <a:gd name="T67" fmla="*/ 80 h 361"/>
              <a:gd name="T68" fmla="*/ 14 w 380"/>
              <a:gd name="T69" fmla="*/ 110 h 361"/>
              <a:gd name="T70" fmla="*/ 5 w 380"/>
              <a:gd name="T71" fmla="*/ 143 h 361"/>
              <a:gd name="T72" fmla="*/ 0 w 380"/>
              <a:gd name="T73" fmla="*/ 179 h 361"/>
              <a:gd name="T74" fmla="*/ 5 w 380"/>
              <a:gd name="T75" fmla="*/ 215 h 361"/>
              <a:gd name="T76" fmla="*/ 14 w 380"/>
              <a:gd name="T77" fmla="*/ 249 h 361"/>
              <a:gd name="T78" fmla="*/ 33 w 380"/>
              <a:gd name="T79" fmla="*/ 280 h 361"/>
              <a:gd name="T80" fmla="*/ 55 w 380"/>
              <a:gd name="T81" fmla="*/ 307 h 361"/>
              <a:gd name="T82" fmla="*/ 68 w 380"/>
              <a:gd name="T83" fmla="*/ 319 h 361"/>
              <a:gd name="T84" fmla="*/ 82 w 380"/>
              <a:gd name="T85" fmla="*/ 329 h 361"/>
              <a:gd name="T86" fmla="*/ 99 w 380"/>
              <a:gd name="T87" fmla="*/ 338 h 361"/>
              <a:gd name="T88" fmla="*/ 115 w 380"/>
              <a:gd name="T89" fmla="*/ 346 h 361"/>
              <a:gd name="T90" fmla="*/ 131 w 380"/>
              <a:gd name="T91" fmla="*/ 352 h 361"/>
              <a:gd name="T92" fmla="*/ 150 w 380"/>
              <a:gd name="T93" fmla="*/ 357 h 361"/>
              <a:gd name="T94" fmla="*/ 171 w 380"/>
              <a:gd name="T95" fmla="*/ 359 h 361"/>
              <a:gd name="T96" fmla="*/ 190 w 380"/>
              <a:gd name="T97" fmla="*/ 360 h 361"/>
              <a:gd name="T98" fmla="*/ 185 w 380"/>
              <a:gd name="T99" fmla="*/ 358 h 361"/>
              <a:gd name="T100" fmla="*/ 190 w 380"/>
              <a:gd name="T101" fmla="*/ 360 h 3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380" h="361">
                <a:moveTo>
                  <a:pt x="190" y="360"/>
                </a:moveTo>
                <a:lnTo>
                  <a:pt x="209" y="359"/>
                </a:lnTo>
                <a:lnTo>
                  <a:pt x="230" y="357"/>
                </a:lnTo>
                <a:lnTo>
                  <a:pt x="248" y="352"/>
                </a:lnTo>
                <a:lnTo>
                  <a:pt x="264" y="346"/>
                </a:lnTo>
                <a:lnTo>
                  <a:pt x="281" y="338"/>
                </a:lnTo>
                <a:lnTo>
                  <a:pt x="298" y="329"/>
                </a:lnTo>
                <a:lnTo>
                  <a:pt x="311" y="319"/>
                </a:lnTo>
                <a:lnTo>
                  <a:pt x="325" y="307"/>
                </a:lnTo>
                <a:lnTo>
                  <a:pt x="348" y="280"/>
                </a:lnTo>
                <a:lnTo>
                  <a:pt x="365" y="249"/>
                </a:lnTo>
                <a:lnTo>
                  <a:pt x="374" y="215"/>
                </a:lnTo>
                <a:lnTo>
                  <a:pt x="379" y="179"/>
                </a:lnTo>
                <a:lnTo>
                  <a:pt x="374" y="143"/>
                </a:lnTo>
                <a:lnTo>
                  <a:pt x="365" y="110"/>
                </a:lnTo>
                <a:lnTo>
                  <a:pt x="348" y="80"/>
                </a:lnTo>
                <a:lnTo>
                  <a:pt x="325" y="53"/>
                </a:lnTo>
                <a:lnTo>
                  <a:pt x="311" y="41"/>
                </a:lnTo>
                <a:lnTo>
                  <a:pt x="298" y="31"/>
                </a:lnTo>
                <a:lnTo>
                  <a:pt x="281" y="22"/>
                </a:lnTo>
                <a:lnTo>
                  <a:pt x="264" y="14"/>
                </a:lnTo>
                <a:lnTo>
                  <a:pt x="248" y="8"/>
                </a:lnTo>
                <a:lnTo>
                  <a:pt x="230" y="3"/>
                </a:lnTo>
                <a:lnTo>
                  <a:pt x="209" y="1"/>
                </a:lnTo>
                <a:lnTo>
                  <a:pt x="190" y="0"/>
                </a:lnTo>
                <a:lnTo>
                  <a:pt x="171" y="1"/>
                </a:lnTo>
                <a:lnTo>
                  <a:pt x="150" y="3"/>
                </a:lnTo>
                <a:lnTo>
                  <a:pt x="131" y="8"/>
                </a:lnTo>
                <a:lnTo>
                  <a:pt x="115" y="14"/>
                </a:lnTo>
                <a:lnTo>
                  <a:pt x="99" y="22"/>
                </a:lnTo>
                <a:lnTo>
                  <a:pt x="82" y="31"/>
                </a:lnTo>
                <a:lnTo>
                  <a:pt x="68" y="41"/>
                </a:lnTo>
                <a:lnTo>
                  <a:pt x="55" y="53"/>
                </a:lnTo>
                <a:lnTo>
                  <a:pt x="33" y="80"/>
                </a:lnTo>
                <a:lnTo>
                  <a:pt x="14" y="110"/>
                </a:lnTo>
                <a:lnTo>
                  <a:pt x="5" y="143"/>
                </a:lnTo>
                <a:lnTo>
                  <a:pt x="0" y="179"/>
                </a:lnTo>
                <a:lnTo>
                  <a:pt x="5" y="215"/>
                </a:lnTo>
                <a:lnTo>
                  <a:pt x="14" y="249"/>
                </a:lnTo>
                <a:lnTo>
                  <a:pt x="33" y="280"/>
                </a:lnTo>
                <a:lnTo>
                  <a:pt x="55" y="307"/>
                </a:lnTo>
                <a:lnTo>
                  <a:pt x="68" y="319"/>
                </a:lnTo>
                <a:lnTo>
                  <a:pt x="82" y="329"/>
                </a:lnTo>
                <a:lnTo>
                  <a:pt x="99" y="338"/>
                </a:lnTo>
                <a:lnTo>
                  <a:pt x="115" y="346"/>
                </a:lnTo>
                <a:lnTo>
                  <a:pt x="131" y="352"/>
                </a:lnTo>
                <a:lnTo>
                  <a:pt x="150" y="357"/>
                </a:lnTo>
                <a:lnTo>
                  <a:pt x="171" y="359"/>
                </a:lnTo>
                <a:lnTo>
                  <a:pt x="190" y="360"/>
                </a:lnTo>
                <a:lnTo>
                  <a:pt x="185" y="358"/>
                </a:lnTo>
                <a:lnTo>
                  <a:pt x="190" y="360"/>
                </a:lnTo>
              </a:path>
            </a:pathLst>
          </a:custGeom>
          <a:solidFill>
            <a:schemeClr val="tx1">
              <a:lumMod val="65000"/>
              <a:lumOff val="35000"/>
            </a:schemeClr>
          </a:solidFill>
          <a:ln>
            <a:noFill/>
          </a:ln>
          <a:effectLst/>
          <a:extLst/>
        </p:spPr>
        <p:txBody>
          <a:bodyPr/>
          <a:lstStyle/>
          <a:p>
            <a:endParaRPr lang="en-GB"/>
          </a:p>
        </p:txBody>
      </p:sp>
      <p:sp>
        <p:nvSpPr>
          <p:cNvPr id="7188" name="Freeform 20"/>
          <p:cNvSpPr>
            <a:spLocks/>
          </p:cNvSpPr>
          <p:nvPr/>
        </p:nvSpPr>
        <p:spPr bwMode="auto">
          <a:xfrm>
            <a:off x="4260850" y="5291138"/>
            <a:ext cx="428625" cy="158750"/>
          </a:xfrm>
          <a:custGeom>
            <a:avLst/>
            <a:gdLst>
              <a:gd name="T0" fmla="*/ 93 w 270"/>
              <a:gd name="T1" fmla="*/ 97 h 100"/>
              <a:gd name="T2" fmla="*/ 119 w 270"/>
              <a:gd name="T3" fmla="*/ 99 h 100"/>
              <a:gd name="T4" fmla="*/ 146 w 270"/>
              <a:gd name="T5" fmla="*/ 99 h 100"/>
              <a:gd name="T6" fmla="*/ 172 w 270"/>
              <a:gd name="T7" fmla="*/ 97 h 100"/>
              <a:gd name="T8" fmla="*/ 195 w 270"/>
              <a:gd name="T9" fmla="*/ 94 h 100"/>
              <a:gd name="T10" fmla="*/ 216 w 270"/>
              <a:gd name="T11" fmla="*/ 89 h 100"/>
              <a:gd name="T12" fmla="*/ 237 w 270"/>
              <a:gd name="T13" fmla="*/ 83 h 100"/>
              <a:gd name="T14" fmla="*/ 251 w 270"/>
              <a:gd name="T15" fmla="*/ 75 h 100"/>
              <a:gd name="T16" fmla="*/ 262 w 270"/>
              <a:gd name="T17" fmla="*/ 66 h 100"/>
              <a:gd name="T18" fmla="*/ 269 w 270"/>
              <a:gd name="T19" fmla="*/ 56 h 100"/>
              <a:gd name="T20" fmla="*/ 269 w 270"/>
              <a:gd name="T21" fmla="*/ 47 h 100"/>
              <a:gd name="T22" fmla="*/ 265 w 270"/>
              <a:gd name="T23" fmla="*/ 37 h 100"/>
              <a:gd name="T24" fmla="*/ 258 w 270"/>
              <a:gd name="T25" fmla="*/ 28 h 100"/>
              <a:gd name="T26" fmla="*/ 244 w 270"/>
              <a:gd name="T27" fmla="*/ 19 h 100"/>
              <a:gd name="T28" fmla="*/ 225 w 270"/>
              <a:gd name="T29" fmla="*/ 13 h 100"/>
              <a:gd name="T30" fmla="*/ 204 w 270"/>
              <a:gd name="T31" fmla="*/ 6 h 100"/>
              <a:gd name="T32" fmla="*/ 182 w 270"/>
              <a:gd name="T33" fmla="*/ 2 h 100"/>
              <a:gd name="T34" fmla="*/ 153 w 270"/>
              <a:gd name="T35" fmla="*/ 0 h 100"/>
              <a:gd name="T36" fmla="*/ 127 w 270"/>
              <a:gd name="T37" fmla="*/ 0 h 100"/>
              <a:gd name="T38" fmla="*/ 100 w 270"/>
              <a:gd name="T39" fmla="*/ 2 h 100"/>
              <a:gd name="T40" fmla="*/ 77 w 270"/>
              <a:gd name="T41" fmla="*/ 6 h 100"/>
              <a:gd name="T42" fmla="*/ 53 w 270"/>
              <a:gd name="T43" fmla="*/ 11 h 100"/>
              <a:gd name="T44" fmla="*/ 35 w 270"/>
              <a:gd name="T45" fmla="*/ 18 h 100"/>
              <a:gd name="T46" fmla="*/ 19 w 270"/>
              <a:gd name="T47" fmla="*/ 25 h 100"/>
              <a:gd name="T48" fmla="*/ 7 w 270"/>
              <a:gd name="T49" fmla="*/ 34 h 100"/>
              <a:gd name="T50" fmla="*/ 0 w 270"/>
              <a:gd name="T51" fmla="*/ 44 h 100"/>
              <a:gd name="T52" fmla="*/ 0 w 270"/>
              <a:gd name="T53" fmla="*/ 53 h 100"/>
              <a:gd name="T54" fmla="*/ 5 w 270"/>
              <a:gd name="T55" fmla="*/ 62 h 100"/>
              <a:gd name="T56" fmla="*/ 14 w 270"/>
              <a:gd name="T57" fmla="*/ 71 h 100"/>
              <a:gd name="T58" fmla="*/ 28 w 270"/>
              <a:gd name="T59" fmla="*/ 80 h 100"/>
              <a:gd name="T60" fmla="*/ 47 w 270"/>
              <a:gd name="T61" fmla="*/ 86 h 100"/>
              <a:gd name="T62" fmla="*/ 67 w 270"/>
              <a:gd name="T63" fmla="*/ 93 h 100"/>
              <a:gd name="T64" fmla="*/ 93 w 270"/>
              <a:gd name="T65" fmla="*/ 97 h 100"/>
              <a:gd name="T66" fmla="*/ 88 w 270"/>
              <a:gd name="T67" fmla="*/ 97 h 100"/>
              <a:gd name="T68" fmla="*/ 93 w 270"/>
              <a:gd name="T69" fmla="*/ 97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270" h="100">
                <a:moveTo>
                  <a:pt x="93" y="97"/>
                </a:moveTo>
                <a:lnTo>
                  <a:pt x="119" y="99"/>
                </a:lnTo>
                <a:lnTo>
                  <a:pt x="146" y="99"/>
                </a:lnTo>
                <a:lnTo>
                  <a:pt x="172" y="97"/>
                </a:lnTo>
                <a:lnTo>
                  <a:pt x="195" y="94"/>
                </a:lnTo>
                <a:lnTo>
                  <a:pt x="216" y="89"/>
                </a:lnTo>
                <a:lnTo>
                  <a:pt x="237" y="83"/>
                </a:lnTo>
                <a:lnTo>
                  <a:pt x="251" y="75"/>
                </a:lnTo>
                <a:lnTo>
                  <a:pt x="262" y="66"/>
                </a:lnTo>
                <a:lnTo>
                  <a:pt x="269" y="56"/>
                </a:lnTo>
                <a:lnTo>
                  <a:pt x="269" y="47"/>
                </a:lnTo>
                <a:lnTo>
                  <a:pt x="265" y="37"/>
                </a:lnTo>
                <a:lnTo>
                  <a:pt x="258" y="28"/>
                </a:lnTo>
                <a:lnTo>
                  <a:pt x="244" y="19"/>
                </a:lnTo>
                <a:lnTo>
                  <a:pt x="225" y="13"/>
                </a:lnTo>
                <a:lnTo>
                  <a:pt x="204" y="6"/>
                </a:lnTo>
                <a:lnTo>
                  <a:pt x="182" y="2"/>
                </a:lnTo>
                <a:lnTo>
                  <a:pt x="153" y="0"/>
                </a:lnTo>
                <a:lnTo>
                  <a:pt x="127" y="0"/>
                </a:lnTo>
                <a:lnTo>
                  <a:pt x="100" y="2"/>
                </a:lnTo>
                <a:lnTo>
                  <a:pt x="77" y="6"/>
                </a:lnTo>
                <a:lnTo>
                  <a:pt x="53" y="11"/>
                </a:lnTo>
                <a:lnTo>
                  <a:pt x="35" y="18"/>
                </a:lnTo>
                <a:lnTo>
                  <a:pt x="19" y="25"/>
                </a:lnTo>
                <a:lnTo>
                  <a:pt x="7" y="34"/>
                </a:lnTo>
                <a:lnTo>
                  <a:pt x="0" y="44"/>
                </a:lnTo>
                <a:lnTo>
                  <a:pt x="0" y="53"/>
                </a:lnTo>
                <a:lnTo>
                  <a:pt x="5" y="62"/>
                </a:lnTo>
                <a:lnTo>
                  <a:pt x="14" y="71"/>
                </a:lnTo>
                <a:lnTo>
                  <a:pt x="28" y="80"/>
                </a:lnTo>
                <a:lnTo>
                  <a:pt x="47" y="86"/>
                </a:lnTo>
                <a:lnTo>
                  <a:pt x="67" y="93"/>
                </a:lnTo>
                <a:lnTo>
                  <a:pt x="93" y="97"/>
                </a:lnTo>
                <a:lnTo>
                  <a:pt x="88" y="97"/>
                </a:lnTo>
                <a:lnTo>
                  <a:pt x="93" y="97"/>
                </a:lnTo>
              </a:path>
            </a:pathLst>
          </a:custGeom>
          <a:solidFill>
            <a:srgbClr val="B265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189" name="Freeform 21"/>
          <p:cNvSpPr>
            <a:spLocks/>
          </p:cNvSpPr>
          <p:nvPr/>
        </p:nvSpPr>
        <p:spPr bwMode="auto">
          <a:xfrm>
            <a:off x="4260850" y="4557713"/>
            <a:ext cx="428625" cy="160337"/>
          </a:xfrm>
          <a:custGeom>
            <a:avLst/>
            <a:gdLst>
              <a:gd name="T0" fmla="*/ 93 w 270"/>
              <a:gd name="T1" fmla="*/ 98 h 101"/>
              <a:gd name="T2" fmla="*/ 119 w 270"/>
              <a:gd name="T3" fmla="*/ 100 h 101"/>
              <a:gd name="T4" fmla="*/ 146 w 270"/>
              <a:gd name="T5" fmla="*/ 100 h 101"/>
              <a:gd name="T6" fmla="*/ 172 w 270"/>
              <a:gd name="T7" fmla="*/ 98 h 101"/>
              <a:gd name="T8" fmla="*/ 195 w 270"/>
              <a:gd name="T9" fmla="*/ 95 h 101"/>
              <a:gd name="T10" fmla="*/ 216 w 270"/>
              <a:gd name="T11" fmla="*/ 90 h 101"/>
              <a:gd name="T12" fmla="*/ 237 w 270"/>
              <a:gd name="T13" fmla="*/ 84 h 101"/>
              <a:gd name="T14" fmla="*/ 251 w 270"/>
              <a:gd name="T15" fmla="*/ 76 h 101"/>
              <a:gd name="T16" fmla="*/ 262 w 270"/>
              <a:gd name="T17" fmla="*/ 67 h 101"/>
              <a:gd name="T18" fmla="*/ 269 w 270"/>
              <a:gd name="T19" fmla="*/ 56 h 101"/>
              <a:gd name="T20" fmla="*/ 269 w 270"/>
              <a:gd name="T21" fmla="*/ 47 h 101"/>
              <a:gd name="T22" fmla="*/ 265 w 270"/>
              <a:gd name="T23" fmla="*/ 38 h 101"/>
              <a:gd name="T24" fmla="*/ 258 w 270"/>
              <a:gd name="T25" fmla="*/ 28 h 101"/>
              <a:gd name="T26" fmla="*/ 244 w 270"/>
              <a:gd name="T27" fmla="*/ 20 h 101"/>
              <a:gd name="T28" fmla="*/ 225 w 270"/>
              <a:gd name="T29" fmla="*/ 13 h 101"/>
              <a:gd name="T30" fmla="*/ 204 w 270"/>
              <a:gd name="T31" fmla="*/ 7 h 101"/>
              <a:gd name="T32" fmla="*/ 182 w 270"/>
              <a:gd name="T33" fmla="*/ 2 h 101"/>
              <a:gd name="T34" fmla="*/ 153 w 270"/>
              <a:gd name="T35" fmla="*/ 0 h 101"/>
              <a:gd name="T36" fmla="*/ 127 w 270"/>
              <a:gd name="T37" fmla="*/ 0 h 101"/>
              <a:gd name="T38" fmla="*/ 100 w 270"/>
              <a:gd name="T39" fmla="*/ 2 h 101"/>
              <a:gd name="T40" fmla="*/ 77 w 270"/>
              <a:gd name="T41" fmla="*/ 6 h 101"/>
              <a:gd name="T42" fmla="*/ 53 w 270"/>
              <a:gd name="T43" fmla="*/ 11 h 101"/>
              <a:gd name="T44" fmla="*/ 35 w 270"/>
              <a:gd name="T45" fmla="*/ 18 h 101"/>
              <a:gd name="T46" fmla="*/ 19 w 270"/>
              <a:gd name="T47" fmla="*/ 26 h 101"/>
              <a:gd name="T48" fmla="*/ 7 w 270"/>
              <a:gd name="T49" fmla="*/ 35 h 101"/>
              <a:gd name="T50" fmla="*/ 0 w 270"/>
              <a:gd name="T51" fmla="*/ 45 h 101"/>
              <a:gd name="T52" fmla="*/ 0 w 270"/>
              <a:gd name="T53" fmla="*/ 55 h 101"/>
              <a:gd name="T54" fmla="*/ 5 w 270"/>
              <a:gd name="T55" fmla="*/ 64 h 101"/>
              <a:gd name="T56" fmla="*/ 14 w 270"/>
              <a:gd name="T57" fmla="*/ 73 h 101"/>
              <a:gd name="T58" fmla="*/ 28 w 270"/>
              <a:gd name="T59" fmla="*/ 81 h 101"/>
              <a:gd name="T60" fmla="*/ 47 w 270"/>
              <a:gd name="T61" fmla="*/ 88 h 101"/>
              <a:gd name="T62" fmla="*/ 67 w 270"/>
              <a:gd name="T63" fmla="*/ 94 h 101"/>
              <a:gd name="T64" fmla="*/ 93 w 270"/>
              <a:gd name="T65" fmla="*/ 98 h 101"/>
              <a:gd name="T66" fmla="*/ 88 w 270"/>
              <a:gd name="T67" fmla="*/ 98 h 101"/>
              <a:gd name="T68" fmla="*/ 93 w 270"/>
              <a:gd name="T69" fmla="*/ 98 h 1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270" h="101">
                <a:moveTo>
                  <a:pt x="93" y="98"/>
                </a:moveTo>
                <a:lnTo>
                  <a:pt x="119" y="100"/>
                </a:lnTo>
                <a:lnTo>
                  <a:pt x="146" y="100"/>
                </a:lnTo>
                <a:lnTo>
                  <a:pt x="172" y="98"/>
                </a:lnTo>
                <a:lnTo>
                  <a:pt x="195" y="95"/>
                </a:lnTo>
                <a:lnTo>
                  <a:pt x="216" y="90"/>
                </a:lnTo>
                <a:lnTo>
                  <a:pt x="237" y="84"/>
                </a:lnTo>
                <a:lnTo>
                  <a:pt x="251" y="76"/>
                </a:lnTo>
                <a:lnTo>
                  <a:pt x="262" y="67"/>
                </a:lnTo>
                <a:lnTo>
                  <a:pt x="269" y="56"/>
                </a:lnTo>
                <a:lnTo>
                  <a:pt x="269" y="47"/>
                </a:lnTo>
                <a:lnTo>
                  <a:pt x="265" y="38"/>
                </a:lnTo>
                <a:lnTo>
                  <a:pt x="258" y="28"/>
                </a:lnTo>
                <a:lnTo>
                  <a:pt x="244" y="20"/>
                </a:lnTo>
                <a:lnTo>
                  <a:pt x="225" y="13"/>
                </a:lnTo>
                <a:lnTo>
                  <a:pt x="204" y="7"/>
                </a:lnTo>
                <a:lnTo>
                  <a:pt x="182" y="2"/>
                </a:lnTo>
                <a:lnTo>
                  <a:pt x="153" y="0"/>
                </a:lnTo>
                <a:lnTo>
                  <a:pt x="127" y="0"/>
                </a:lnTo>
                <a:lnTo>
                  <a:pt x="100" y="2"/>
                </a:lnTo>
                <a:lnTo>
                  <a:pt x="77" y="6"/>
                </a:lnTo>
                <a:lnTo>
                  <a:pt x="53" y="11"/>
                </a:lnTo>
                <a:lnTo>
                  <a:pt x="35" y="18"/>
                </a:lnTo>
                <a:lnTo>
                  <a:pt x="19" y="26"/>
                </a:lnTo>
                <a:lnTo>
                  <a:pt x="7" y="35"/>
                </a:lnTo>
                <a:lnTo>
                  <a:pt x="0" y="45"/>
                </a:lnTo>
                <a:lnTo>
                  <a:pt x="0" y="55"/>
                </a:lnTo>
                <a:lnTo>
                  <a:pt x="5" y="64"/>
                </a:lnTo>
                <a:lnTo>
                  <a:pt x="14" y="73"/>
                </a:lnTo>
                <a:lnTo>
                  <a:pt x="28" y="81"/>
                </a:lnTo>
                <a:lnTo>
                  <a:pt x="47" y="88"/>
                </a:lnTo>
                <a:lnTo>
                  <a:pt x="67" y="94"/>
                </a:lnTo>
                <a:lnTo>
                  <a:pt x="93" y="98"/>
                </a:lnTo>
                <a:lnTo>
                  <a:pt x="88" y="98"/>
                </a:lnTo>
                <a:lnTo>
                  <a:pt x="93" y="98"/>
                </a:lnTo>
              </a:path>
            </a:pathLst>
          </a:custGeom>
          <a:solidFill>
            <a:srgbClr val="B265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190" name="Freeform 22"/>
          <p:cNvSpPr>
            <a:spLocks/>
          </p:cNvSpPr>
          <p:nvPr/>
        </p:nvSpPr>
        <p:spPr bwMode="auto">
          <a:xfrm>
            <a:off x="3281363" y="5516563"/>
            <a:ext cx="2590800" cy="123825"/>
          </a:xfrm>
          <a:custGeom>
            <a:avLst/>
            <a:gdLst>
              <a:gd name="T0" fmla="*/ 1631 w 1632"/>
              <a:gd name="T1" fmla="*/ 0 h 78"/>
              <a:gd name="T2" fmla="*/ 1631 w 1632"/>
              <a:gd name="T3" fmla="*/ 77 h 78"/>
              <a:gd name="T4" fmla="*/ 0 w 1632"/>
              <a:gd name="T5" fmla="*/ 77 h 78"/>
              <a:gd name="T6" fmla="*/ 0 w 1632"/>
              <a:gd name="T7" fmla="*/ 0 h 78"/>
              <a:gd name="T8" fmla="*/ 1631 w 1632"/>
              <a:gd name="T9" fmla="*/ 0 h 78"/>
            </a:gdLst>
            <a:ahLst/>
            <a:cxnLst>
              <a:cxn ang="0">
                <a:pos x="T0" y="T1"/>
              </a:cxn>
              <a:cxn ang="0">
                <a:pos x="T2" y="T3"/>
              </a:cxn>
              <a:cxn ang="0">
                <a:pos x="T4" y="T5"/>
              </a:cxn>
              <a:cxn ang="0">
                <a:pos x="T6" y="T7"/>
              </a:cxn>
              <a:cxn ang="0">
                <a:pos x="T8" y="T9"/>
              </a:cxn>
            </a:cxnLst>
            <a:rect l="0" t="0" r="r" b="b"/>
            <a:pathLst>
              <a:path w="1632" h="78">
                <a:moveTo>
                  <a:pt x="1631" y="0"/>
                </a:moveTo>
                <a:lnTo>
                  <a:pt x="1631" y="77"/>
                </a:lnTo>
                <a:lnTo>
                  <a:pt x="0" y="77"/>
                </a:lnTo>
                <a:lnTo>
                  <a:pt x="0" y="0"/>
                </a:lnTo>
                <a:lnTo>
                  <a:pt x="1631" y="0"/>
                </a:lnTo>
              </a:path>
            </a:pathLst>
          </a:custGeom>
          <a:solidFill>
            <a:schemeClr val="tx1">
              <a:lumMod val="65000"/>
              <a:lumOff val="35000"/>
            </a:schemeClr>
          </a:solidFill>
          <a:ln>
            <a:noFill/>
          </a:ln>
          <a:effectLst/>
          <a:extLst/>
        </p:spPr>
        <p:txBody>
          <a:bodyPr/>
          <a:lstStyle/>
          <a:p>
            <a:endParaRPr lang="en-GB"/>
          </a:p>
        </p:txBody>
      </p:sp>
      <p:sp>
        <p:nvSpPr>
          <p:cNvPr id="7191" name="Freeform 23"/>
          <p:cNvSpPr>
            <a:spLocks/>
          </p:cNvSpPr>
          <p:nvPr/>
        </p:nvSpPr>
        <p:spPr bwMode="auto">
          <a:xfrm>
            <a:off x="2654300" y="5721350"/>
            <a:ext cx="3567113" cy="114300"/>
          </a:xfrm>
          <a:custGeom>
            <a:avLst/>
            <a:gdLst>
              <a:gd name="T0" fmla="*/ 2246 w 2247"/>
              <a:gd name="T1" fmla="*/ 0 h 72"/>
              <a:gd name="T2" fmla="*/ 2246 w 2247"/>
              <a:gd name="T3" fmla="*/ 71 h 72"/>
              <a:gd name="T4" fmla="*/ 0 w 2247"/>
              <a:gd name="T5" fmla="*/ 71 h 72"/>
              <a:gd name="T6" fmla="*/ 0 w 2247"/>
              <a:gd name="T7" fmla="*/ 0 h 72"/>
              <a:gd name="T8" fmla="*/ 2246 w 2247"/>
              <a:gd name="T9" fmla="*/ 0 h 72"/>
            </a:gdLst>
            <a:ahLst/>
            <a:cxnLst>
              <a:cxn ang="0">
                <a:pos x="T0" y="T1"/>
              </a:cxn>
              <a:cxn ang="0">
                <a:pos x="T2" y="T3"/>
              </a:cxn>
              <a:cxn ang="0">
                <a:pos x="T4" y="T5"/>
              </a:cxn>
              <a:cxn ang="0">
                <a:pos x="T6" y="T7"/>
              </a:cxn>
              <a:cxn ang="0">
                <a:pos x="T8" y="T9"/>
              </a:cxn>
            </a:cxnLst>
            <a:rect l="0" t="0" r="r" b="b"/>
            <a:pathLst>
              <a:path w="2247" h="72">
                <a:moveTo>
                  <a:pt x="2246" y="0"/>
                </a:moveTo>
                <a:lnTo>
                  <a:pt x="2246" y="71"/>
                </a:lnTo>
                <a:lnTo>
                  <a:pt x="0" y="71"/>
                </a:lnTo>
                <a:lnTo>
                  <a:pt x="0" y="0"/>
                </a:lnTo>
                <a:lnTo>
                  <a:pt x="2246" y="0"/>
                </a:lnTo>
              </a:path>
            </a:pathLst>
          </a:custGeom>
          <a:solidFill>
            <a:srgbClr val="B265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193" name="Line 25"/>
          <p:cNvSpPr>
            <a:spLocks noChangeShapeType="1"/>
          </p:cNvSpPr>
          <p:nvPr/>
        </p:nvSpPr>
        <p:spPr bwMode="auto">
          <a:xfrm flipV="1">
            <a:off x="2368550" y="2136774"/>
            <a:ext cx="4108450" cy="3175"/>
          </a:xfrm>
          <a:prstGeom prst="line">
            <a:avLst/>
          </a:prstGeom>
          <a:noFill/>
          <a:ln w="127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 name="TextBox 1"/>
          <p:cNvSpPr txBox="1"/>
          <p:nvPr/>
        </p:nvSpPr>
        <p:spPr>
          <a:xfrm>
            <a:off x="177145" y="4690819"/>
            <a:ext cx="2164054" cy="338554"/>
          </a:xfrm>
          <a:prstGeom prst="rect">
            <a:avLst/>
          </a:prstGeom>
          <a:noFill/>
        </p:spPr>
        <p:txBody>
          <a:bodyPr wrap="none" rtlCol="0">
            <a:spAutoFit/>
          </a:bodyPr>
          <a:lstStyle/>
          <a:p>
            <a:r>
              <a:rPr lang="el-GR" sz="1600" dirty="0" smtClean="0"/>
              <a:t>1. Μεγαλύτερος μισθός</a:t>
            </a:r>
            <a:endParaRPr lang="en-GB" sz="1600" dirty="0"/>
          </a:p>
        </p:txBody>
      </p:sp>
      <p:sp>
        <p:nvSpPr>
          <p:cNvPr id="27" name="TextBox 26"/>
          <p:cNvSpPr txBox="1"/>
          <p:nvPr/>
        </p:nvSpPr>
        <p:spPr>
          <a:xfrm>
            <a:off x="192570" y="5070673"/>
            <a:ext cx="2175980" cy="338554"/>
          </a:xfrm>
          <a:prstGeom prst="rect">
            <a:avLst/>
          </a:prstGeom>
          <a:noFill/>
        </p:spPr>
        <p:txBody>
          <a:bodyPr wrap="none" rtlCol="0">
            <a:spAutoFit/>
          </a:bodyPr>
          <a:lstStyle/>
          <a:p>
            <a:r>
              <a:rPr lang="el-GR" sz="1600" dirty="0"/>
              <a:t>2</a:t>
            </a:r>
            <a:r>
              <a:rPr lang="el-GR" sz="1600" dirty="0" smtClean="0"/>
              <a:t>. Μη χρηματικά οφέλη</a:t>
            </a:r>
            <a:endParaRPr lang="en-GB" sz="1600" dirty="0"/>
          </a:p>
        </p:txBody>
      </p:sp>
      <p:sp>
        <p:nvSpPr>
          <p:cNvPr id="28" name="TextBox 27"/>
          <p:cNvSpPr txBox="1"/>
          <p:nvPr/>
        </p:nvSpPr>
        <p:spPr>
          <a:xfrm>
            <a:off x="6192981" y="4695467"/>
            <a:ext cx="1477392" cy="338554"/>
          </a:xfrm>
          <a:prstGeom prst="rect">
            <a:avLst/>
          </a:prstGeom>
          <a:noFill/>
        </p:spPr>
        <p:txBody>
          <a:bodyPr wrap="none" rtlCol="0">
            <a:spAutoFit/>
          </a:bodyPr>
          <a:lstStyle/>
          <a:p>
            <a:r>
              <a:rPr lang="el-GR" sz="1600" dirty="0" smtClean="0"/>
              <a:t>1. Άμεσα κόστη</a:t>
            </a:r>
            <a:endParaRPr lang="en-GB" sz="1600" dirty="0"/>
          </a:p>
        </p:txBody>
      </p:sp>
      <p:sp>
        <p:nvSpPr>
          <p:cNvPr id="29" name="TextBox 28"/>
          <p:cNvSpPr txBox="1"/>
          <p:nvPr/>
        </p:nvSpPr>
        <p:spPr>
          <a:xfrm>
            <a:off x="6189201" y="5024471"/>
            <a:ext cx="2500773" cy="338554"/>
          </a:xfrm>
          <a:prstGeom prst="rect">
            <a:avLst/>
          </a:prstGeom>
          <a:noFill/>
        </p:spPr>
        <p:txBody>
          <a:bodyPr wrap="square" rtlCol="0">
            <a:spAutoFit/>
          </a:bodyPr>
          <a:lstStyle/>
          <a:p>
            <a:r>
              <a:rPr lang="el-GR" sz="1600" dirty="0"/>
              <a:t>2</a:t>
            </a:r>
            <a:r>
              <a:rPr lang="el-GR" sz="1600" dirty="0" smtClean="0"/>
              <a:t>. Διαφυγόντα εισοδήματα</a:t>
            </a:r>
            <a:endParaRPr lang="en-GB" sz="1600" dirty="0"/>
          </a:p>
        </p:txBody>
      </p:sp>
    </p:spTree>
    <p:extLst>
      <p:ext uri="{BB962C8B-B14F-4D97-AF65-F5344CB8AC3E}">
        <p14:creationId xmlns:p14="http://schemas.microsoft.com/office/powerpoint/2010/main" val="3393448597"/>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7"/>
            <a:ext cx="7886700" cy="1082674"/>
          </a:xfrm>
        </p:spPr>
        <p:txBody>
          <a:bodyPr/>
          <a:lstStyle/>
          <a:p>
            <a:pPr algn="ctr"/>
            <a:r>
              <a:rPr lang="el-GR" b="1" dirty="0" smtClean="0"/>
              <a:t>Κόστη και οφέλη της εκπαίδευσης</a:t>
            </a:r>
            <a:endParaRPr lang="en-GB" b="1" dirty="0"/>
          </a:p>
        </p:txBody>
      </p:sp>
      <p:sp>
        <p:nvSpPr>
          <p:cNvPr id="3" name="Text Placeholder 2"/>
          <p:cNvSpPr>
            <a:spLocks noGrp="1"/>
          </p:cNvSpPr>
          <p:nvPr>
            <p:ph type="body" idx="1"/>
          </p:nvPr>
        </p:nvSpPr>
        <p:spPr/>
        <p:txBody>
          <a:bodyPr anchor="ctr">
            <a:normAutofit/>
          </a:bodyPr>
          <a:lstStyle/>
          <a:p>
            <a:r>
              <a:rPr lang="el-GR" sz="2000" dirty="0" smtClean="0"/>
              <a:t>Για το άτομο (μικροοικονομικό επίπεδο)</a:t>
            </a:r>
            <a:endParaRPr lang="en-GB" sz="2000" dirty="0"/>
          </a:p>
        </p:txBody>
      </p:sp>
      <p:sp>
        <p:nvSpPr>
          <p:cNvPr id="4" name="Content Placeholder 3"/>
          <p:cNvSpPr>
            <a:spLocks noGrp="1"/>
          </p:cNvSpPr>
          <p:nvPr>
            <p:ph sz="half" idx="2"/>
          </p:nvPr>
        </p:nvSpPr>
        <p:spPr>
          <a:xfrm>
            <a:off x="629842" y="2738437"/>
            <a:ext cx="3868340" cy="3451226"/>
          </a:xfrm>
        </p:spPr>
        <p:txBody>
          <a:bodyPr/>
          <a:lstStyle/>
          <a:p>
            <a:r>
              <a:rPr lang="el-GR" dirty="0" smtClean="0"/>
              <a:t>Κόστος</a:t>
            </a:r>
          </a:p>
          <a:p>
            <a:pPr lvl="1">
              <a:buFont typeface="Courier New" panose="02070309020205020404" pitchFamily="49" charset="0"/>
              <a:buChar char="o"/>
            </a:pPr>
            <a:r>
              <a:rPr lang="el-GR" dirty="0" smtClean="0"/>
              <a:t>Άμεσες δαπάνες (δίδακτρα, βιβλία, γραφική ύλη)</a:t>
            </a:r>
          </a:p>
          <a:p>
            <a:pPr lvl="1">
              <a:buFont typeface="Courier New" panose="02070309020205020404" pitchFamily="49" charset="0"/>
              <a:buChar char="o"/>
            </a:pPr>
            <a:r>
              <a:rPr lang="el-GR" dirty="0" smtClean="0"/>
              <a:t>Κόστος ευκαιρίας (διαφυγόντα εισοδήματα)</a:t>
            </a:r>
          </a:p>
          <a:p>
            <a:r>
              <a:rPr lang="el-GR" dirty="0" smtClean="0"/>
              <a:t>Όφελος</a:t>
            </a:r>
          </a:p>
          <a:p>
            <a:pPr lvl="1">
              <a:buFont typeface="Courier New" panose="02070309020205020404" pitchFamily="49" charset="0"/>
              <a:buChar char="o"/>
            </a:pPr>
            <a:r>
              <a:rPr lang="el-GR" dirty="0" smtClean="0"/>
              <a:t>Αυξημένες μελλοντικές απολαβές </a:t>
            </a:r>
          </a:p>
          <a:p>
            <a:pPr lvl="1">
              <a:buFont typeface="Courier New" panose="02070309020205020404" pitchFamily="49" charset="0"/>
              <a:buChar char="o"/>
            </a:pPr>
            <a:r>
              <a:rPr lang="el-GR" dirty="0" smtClean="0"/>
              <a:t>Άλλα οφέλη</a:t>
            </a:r>
            <a:endParaRPr lang="en-GB" dirty="0"/>
          </a:p>
        </p:txBody>
      </p:sp>
      <p:sp>
        <p:nvSpPr>
          <p:cNvPr id="5" name="Text Placeholder 4"/>
          <p:cNvSpPr>
            <a:spLocks noGrp="1"/>
          </p:cNvSpPr>
          <p:nvPr>
            <p:ph type="body" sz="quarter" idx="3"/>
          </p:nvPr>
        </p:nvSpPr>
        <p:spPr/>
        <p:txBody>
          <a:bodyPr anchor="ctr">
            <a:normAutofit/>
          </a:bodyPr>
          <a:lstStyle/>
          <a:p>
            <a:r>
              <a:rPr lang="el-GR" sz="2000" dirty="0" smtClean="0"/>
              <a:t>Για την κοινωνία (μακροοικονομικό επίπεδο)</a:t>
            </a:r>
            <a:endParaRPr lang="en-GB" sz="2000" dirty="0"/>
          </a:p>
        </p:txBody>
      </p:sp>
      <p:sp>
        <p:nvSpPr>
          <p:cNvPr id="6" name="Content Placeholder 5"/>
          <p:cNvSpPr>
            <a:spLocks noGrp="1"/>
          </p:cNvSpPr>
          <p:nvPr>
            <p:ph sz="quarter" idx="4"/>
          </p:nvPr>
        </p:nvSpPr>
        <p:spPr>
          <a:xfrm>
            <a:off x="4629150" y="2738437"/>
            <a:ext cx="3887391" cy="3451226"/>
          </a:xfrm>
        </p:spPr>
        <p:txBody>
          <a:bodyPr/>
          <a:lstStyle/>
          <a:p>
            <a:r>
              <a:rPr lang="el-GR" dirty="0" smtClean="0"/>
              <a:t>Κόστος</a:t>
            </a:r>
          </a:p>
          <a:p>
            <a:pPr lvl="1">
              <a:buFont typeface="Courier New" panose="02070309020205020404" pitchFamily="49" charset="0"/>
              <a:buChar char="o"/>
            </a:pPr>
            <a:r>
              <a:rPr lang="el-GR" dirty="0" smtClean="0"/>
              <a:t>Άμεσες δαπάνες (μισθοί δασκάλων και καθηγητών, υλικοτεχνικές υποδομές)</a:t>
            </a:r>
          </a:p>
          <a:p>
            <a:pPr lvl="1">
              <a:buFont typeface="Courier New" panose="02070309020205020404" pitchFamily="49" charset="0"/>
              <a:buChar char="o"/>
            </a:pPr>
            <a:r>
              <a:rPr lang="el-GR" dirty="0" smtClean="0"/>
              <a:t>Κόστος ευκαιρίας (εναλλακτικές χρήσεις των κεφαλαίων)</a:t>
            </a:r>
          </a:p>
          <a:p>
            <a:r>
              <a:rPr lang="el-GR" dirty="0" smtClean="0"/>
              <a:t>Όφελος</a:t>
            </a:r>
          </a:p>
          <a:p>
            <a:pPr lvl="1">
              <a:buFont typeface="Courier New" panose="02070309020205020404" pitchFamily="49" charset="0"/>
              <a:buChar char="o"/>
            </a:pPr>
            <a:r>
              <a:rPr lang="el-GR" dirty="0" smtClean="0"/>
              <a:t>Αυξημένη παραγωγικότητα της εργασίας</a:t>
            </a:r>
          </a:p>
          <a:p>
            <a:pPr lvl="1">
              <a:buFont typeface="Courier New" panose="02070309020205020404" pitchFamily="49" charset="0"/>
              <a:buChar char="o"/>
            </a:pPr>
            <a:r>
              <a:rPr lang="el-GR" dirty="0" smtClean="0"/>
              <a:t>Διάχυση της τεχνολογίας</a:t>
            </a:r>
          </a:p>
          <a:p>
            <a:pPr lvl="1">
              <a:buFont typeface="Courier New" panose="02070309020205020404" pitchFamily="49" charset="0"/>
              <a:buChar char="o"/>
            </a:pPr>
            <a:r>
              <a:rPr lang="el-GR" dirty="0" smtClean="0"/>
              <a:t>Θετικές εξωτερικότητες</a:t>
            </a:r>
            <a:endParaRPr lang="en-GB"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16</a:t>
            </a:fld>
            <a:endParaRPr lang="en-US"/>
          </a:p>
        </p:txBody>
      </p:sp>
    </p:spTree>
    <p:extLst>
      <p:ext uri="{BB962C8B-B14F-4D97-AF65-F5344CB8AC3E}">
        <p14:creationId xmlns:p14="http://schemas.microsoft.com/office/powerpoint/2010/main" val="261236018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838200" y="152400"/>
            <a:ext cx="7772400" cy="1143000"/>
          </a:xfrm>
          <a:noFill/>
          <a:ln/>
        </p:spPr>
        <p:txBody>
          <a:bodyPr>
            <a:normAutofit/>
          </a:bodyPr>
          <a:lstStyle/>
          <a:p>
            <a:pPr algn="ctr"/>
            <a:r>
              <a:rPr lang="el-GR" altLang="en-US" sz="2800" b="1" dirty="0" smtClean="0">
                <a:latin typeface="+mn-lt"/>
              </a:rPr>
              <a:t>Προφίλ εισοδήματος-ηλικίας </a:t>
            </a:r>
            <a:r>
              <a:rPr lang="el-GR" altLang="en-US" sz="2800" b="1" dirty="0" smtClean="0">
                <a:solidFill>
                  <a:srgbClr val="FF0000"/>
                </a:solidFill>
                <a:latin typeface="+mn-lt"/>
              </a:rPr>
              <a:t>απόφοιτων πανεπιστημίου</a:t>
            </a:r>
            <a:endParaRPr lang="en-US" altLang="en-US" sz="2800" b="1" dirty="0">
              <a:solidFill>
                <a:srgbClr val="FF0000"/>
              </a:solidFill>
              <a:latin typeface="+mn-lt"/>
            </a:endParaRPr>
          </a:p>
        </p:txBody>
      </p:sp>
      <p:sp>
        <p:nvSpPr>
          <p:cNvPr id="19459" name="Rectangle 3"/>
          <p:cNvSpPr>
            <a:spLocks noGrp="1" noChangeArrowheads="1"/>
          </p:cNvSpPr>
          <p:nvPr>
            <p:ph type="body" idx="1"/>
          </p:nvPr>
        </p:nvSpPr>
        <p:spPr>
          <a:xfrm>
            <a:off x="152400" y="1825625"/>
            <a:ext cx="8362950" cy="4351338"/>
          </a:xfrm>
          <a:noFill/>
          <a:ln/>
        </p:spPr>
        <p:txBody>
          <a:bodyPr/>
          <a:lstStyle/>
          <a:p>
            <a:pPr>
              <a:buFont typeface="Monotype Sorts" pitchFamily="2" charset="2"/>
              <a:buNone/>
            </a:pPr>
            <a:r>
              <a:rPr lang="en-US" altLang="en-US" dirty="0"/>
              <a:t>                               </a:t>
            </a:r>
          </a:p>
          <a:p>
            <a:pPr>
              <a:buFont typeface="Monotype Sorts" pitchFamily="2" charset="2"/>
              <a:buNone/>
            </a:pPr>
            <a:endParaRPr lang="en-US" altLang="en-US" dirty="0"/>
          </a:p>
        </p:txBody>
      </p:sp>
      <p:sp>
        <p:nvSpPr>
          <p:cNvPr id="19460" name="Line 4"/>
          <p:cNvSpPr>
            <a:spLocks noChangeShapeType="1"/>
          </p:cNvSpPr>
          <p:nvPr/>
        </p:nvSpPr>
        <p:spPr bwMode="auto">
          <a:xfrm>
            <a:off x="1143000" y="1682750"/>
            <a:ext cx="0" cy="410210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9461" name="Line 5"/>
          <p:cNvSpPr>
            <a:spLocks noChangeShapeType="1"/>
          </p:cNvSpPr>
          <p:nvPr/>
        </p:nvSpPr>
        <p:spPr bwMode="auto">
          <a:xfrm flipH="1" flipV="1">
            <a:off x="7010399" y="2051050"/>
            <a:ext cx="15875" cy="3052762"/>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9462" name="Line 6"/>
          <p:cNvSpPr>
            <a:spLocks noChangeShapeType="1"/>
          </p:cNvSpPr>
          <p:nvPr/>
        </p:nvSpPr>
        <p:spPr bwMode="auto">
          <a:xfrm flipV="1">
            <a:off x="2803525" y="3582988"/>
            <a:ext cx="0" cy="1452562"/>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9464" name="Rectangle 8"/>
          <p:cNvSpPr>
            <a:spLocks noChangeArrowheads="1"/>
          </p:cNvSpPr>
          <p:nvPr/>
        </p:nvSpPr>
        <p:spPr bwMode="auto">
          <a:xfrm>
            <a:off x="5105400" y="2117725"/>
            <a:ext cx="1920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9465" name="Rectangle 9"/>
          <p:cNvSpPr>
            <a:spLocks noChangeArrowheads="1"/>
          </p:cNvSpPr>
          <p:nvPr/>
        </p:nvSpPr>
        <p:spPr bwMode="auto">
          <a:xfrm>
            <a:off x="3641725" y="2879725"/>
            <a:ext cx="8524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9466" name="Rectangle 10"/>
          <p:cNvSpPr>
            <a:spLocks noChangeArrowheads="1"/>
          </p:cNvSpPr>
          <p:nvPr/>
        </p:nvSpPr>
        <p:spPr bwMode="auto">
          <a:xfrm>
            <a:off x="3352800" y="2971800"/>
            <a:ext cx="8524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9469" name="Rectangle 13"/>
          <p:cNvSpPr>
            <a:spLocks noChangeArrowheads="1"/>
          </p:cNvSpPr>
          <p:nvPr/>
        </p:nvSpPr>
        <p:spPr bwMode="auto">
          <a:xfrm>
            <a:off x="3641725" y="2727325"/>
            <a:ext cx="35210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9470" name="Rectangle 14"/>
          <p:cNvSpPr>
            <a:spLocks noChangeArrowheads="1"/>
          </p:cNvSpPr>
          <p:nvPr/>
        </p:nvSpPr>
        <p:spPr bwMode="auto">
          <a:xfrm>
            <a:off x="6689725" y="2879725"/>
            <a:ext cx="35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9471" name="Rectangle 15"/>
          <p:cNvSpPr>
            <a:spLocks noChangeArrowheads="1"/>
          </p:cNvSpPr>
          <p:nvPr/>
        </p:nvSpPr>
        <p:spPr bwMode="auto">
          <a:xfrm>
            <a:off x="6765925" y="2955925"/>
            <a:ext cx="35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9472" name="Arc 16"/>
          <p:cNvSpPr>
            <a:spLocks/>
          </p:cNvSpPr>
          <p:nvPr/>
        </p:nvSpPr>
        <p:spPr bwMode="auto">
          <a:xfrm>
            <a:off x="2803525" y="2141538"/>
            <a:ext cx="4208463" cy="1441450"/>
          </a:xfrm>
          <a:custGeom>
            <a:avLst/>
            <a:gdLst>
              <a:gd name="G0" fmla="+- 21600 0 0"/>
              <a:gd name="G1" fmla="+- 21600 0 0"/>
              <a:gd name="G2" fmla="+- 21600 0 0"/>
              <a:gd name="T0" fmla="*/ 0 w 21600"/>
              <a:gd name="T1" fmla="*/ 21600 h 21600"/>
              <a:gd name="T2" fmla="*/ 21592 w 21600"/>
              <a:gd name="T3" fmla="*/ 0 h 21600"/>
              <a:gd name="T4" fmla="*/ 21600 w 21600"/>
              <a:gd name="T5" fmla="*/ 21600 h 21600"/>
            </a:gdLst>
            <a:ahLst/>
            <a:cxnLst>
              <a:cxn ang="0">
                <a:pos x="T0" y="T1"/>
              </a:cxn>
              <a:cxn ang="0">
                <a:pos x="T2" y="T3"/>
              </a:cxn>
              <a:cxn ang="0">
                <a:pos x="T4" y="T5"/>
              </a:cxn>
            </a:cxnLst>
            <a:rect l="0" t="0" r="r" b="b"/>
            <a:pathLst>
              <a:path w="21600" h="21600" fill="none" extrusionOk="0">
                <a:moveTo>
                  <a:pt x="0" y="21599"/>
                </a:moveTo>
                <a:cubicBezTo>
                  <a:pt x="0" y="9673"/>
                  <a:pt x="9665" y="4"/>
                  <a:pt x="21592" y="0"/>
                </a:cubicBezTo>
              </a:path>
              <a:path w="21600" h="21600" stroke="0" extrusionOk="0">
                <a:moveTo>
                  <a:pt x="0" y="21599"/>
                </a:moveTo>
                <a:cubicBezTo>
                  <a:pt x="0" y="9673"/>
                  <a:pt x="9665" y="4"/>
                  <a:pt x="21592" y="0"/>
                </a:cubicBezTo>
                <a:lnTo>
                  <a:pt x="21600" y="21600"/>
                </a:lnTo>
                <a:close/>
              </a:path>
            </a:pathLst>
          </a:custGeom>
          <a:noFill/>
          <a:ln w="12700" cap="rnd">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9473" name="Rectangle 17"/>
          <p:cNvSpPr>
            <a:spLocks noChangeArrowheads="1"/>
          </p:cNvSpPr>
          <p:nvPr/>
        </p:nvSpPr>
        <p:spPr bwMode="auto">
          <a:xfrm>
            <a:off x="3108325" y="2879725"/>
            <a:ext cx="35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9474" name="Rectangle 18"/>
          <p:cNvSpPr>
            <a:spLocks noChangeArrowheads="1"/>
          </p:cNvSpPr>
          <p:nvPr/>
        </p:nvSpPr>
        <p:spPr bwMode="auto">
          <a:xfrm>
            <a:off x="4937125" y="2697163"/>
            <a:ext cx="184150" cy="92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9475" name="Rectangle 19"/>
          <p:cNvSpPr>
            <a:spLocks noChangeArrowheads="1"/>
          </p:cNvSpPr>
          <p:nvPr/>
        </p:nvSpPr>
        <p:spPr bwMode="auto">
          <a:xfrm>
            <a:off x="2803525" y="3184525"/>
            <a:ext cx="35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9476" name="Rectangle 20"/>
          <p:cNvSpPr>
            <a:spLocks noChangeArrowheads="1"/>
          </p:cNvSpPr>
          <p:nvPr/>
        </p:nvSpPr>
        <p:spPr bwMode="auto">
          <a:xfrm>
            <a:off x="3336925" y="2727325"/>
            <a:ext cx="35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9477" name="Rectangle 21"/>
          <p:cNvSpPr>
            <a:spLocks noChangeArrowheads="1"/>
          </p:cNvSpPr>
          <p:nvPr/>
        </p:nvSpPr>
        <p:spPr bwMode="auto">
          <a:xfrm>
            <a:off x="2424113" y="3871913"/>
            <a:ext cx="460375" cy="45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p>
            <a:pPr algn="l"/>
            <a:r>
              <a:rPr lang="en-US" altLang="en-US" sz="2400"/>
              <a:t> </a:t>
            </a:r>
          </a:p>
        </p:txBody>
      </p:sp>
      <p:sp>
        <p:nvSpPr>
          <p:cNvPr id="19478" name="Rectangle 22"/>
          <p:cNvSpPr>
            <a:spLocks noChangeArrowheads="1"/>
          </p:cNvSpPr>
          <p:nvPr/>
        </p:nvSpPr>
        <p:spPr bwMode="auto">
          <a:xfrm>
            <a:off x="4175125" y="1812925"/>
            <a:ext cx="12334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9479" name="Rectangle 23"/>
          <p:cNvSpPr>
            <a:spLocks noChangeArrowheads="1"/>
          </p:cNvSpPr>
          <p:nvPr/>
        </p:nvSpPr>
        <p:spPr bwMode="auto">
          <a:xfrm>
            <a:off x="7072313" y="1631950"/>
            <a:ext cx="1772538" cy="7053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l"/>
            <a:r>
              <a:rPr lang="el-GR" altLang="en-US" sz="2000" dirty="0" smtClean="0"/>
              <a:t>Απόφοιτος</a:t>
            </a:r>
            <a:r>
              <a:rPr lang="en-GB" altLang="en-US" sz="2000" dirty="0" smtClean="0"/>
              <a:t> </a:t>
            </a:r>
            <a:endParaRPr lang="el-GR" altLang="en-US" sz="2000" dirty="0" smtClean="0"/>
          </a:p>
          <a:p>
            <a:pPr algn="l"/>
            <a:r>
              <a:rPr lang="el-GR" altLang="en-US" sz="2000" dirty="0" smtClean="0"/>
              <a:t>πανεπιστημίου</a:t>
            </a:r>
            <a:endParaRPr lang="en-US" altLang="en-US" sz="2000" dirty="0"/>
          </a:p>
        </p:txBody>
      </p:sp>
      <p:sp>
        <p:nvSpPr>
          <p:cNvPr id="19480" name="Rectangle 24"/>
          <p:cNvSpPr>
            <a:spLocks noChangeArrowheads="1"/>
          </p:cNvSpPr>
          <p:nvPr/>
        </p:nvSpPr>
        <p:spPr bwMode="auto">
          <a:xfrm>
            <a:off x="7070725" y="2544763"/>
            <a:ext cx="16303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9481" name="Line 25"/>
          <p:cNvSpPr>
            <a:spLocks noChangeShapeType="1"/>
          </p:cNvSpPr>
          <p:nvPr/>
        </p:nvSpPr>
        <p:spPr bwMode="auto">
          <a:xfrm>
            <a:off x="7016750" y="2133600"/>
            <a:ext cx="63500"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9482" name="Line 26"/>
          <p:cNvSpPr>
            <a:spLocks noChangeShapeType="1"/>
          </p:cNvSpPr>
          <p:nvPr/>
        </p:nvSpPr>
        <p:spPr bwMode="auto">
          <a:xfrm>
            <a:off x="1149350" y="5105400"/>
            <a:ext cx="6311900"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9483" name="Rectangle 27"/>
          <p:cNvSpPr>
            <a:spLocks noChangeArrowheads="1"/>
          </p:cNvSpPr>
          <p:nvPr/>
        </p:nvSpPr>
        <p:spPr bwMode="auto">
          <a:xfrm>
            <a:off x="7529513" y="4832350"/>
            <a:ext cx="860878" cy="3975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l"/>
            <a:r>
              <a:rPr lang="el-GR" altLang="en-US" sz="2000" dirty="0" smtClean="0"/>
              <a:t>Ηλικία</a:t>
            </a:r>
            <a:endParaRPr lang="en-US" altLang="en-US" sz="2000" dirty="0"/>
          </a:p>
        </p:txBody>
      </p:sp>
      <p:sp>
        <p:nvSpPr>
          <p:cNvPr id="19484" name="Line 28"/>
          <p:cNvSpPr>
            <a:spLocks noChangeShapeType="1"/>
          </p:cNvSpPr>
          <p:nvPr/>
        </p:nvSpPr>
        <p:spPr bwMode="auto">
          <a:xfrm>
            <a:off x="2803525" y="5360988"/>
            <a:ext cx="0" cy="13970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9485" name="Line 29"/>
          <p:cNvSpPr>
            <a:spLocks noChangeShapeType="1"/>
          </p:cNvSpPr>
          <p:nvPr/>
        </p:nvSpPr>
        <p:spPr bwMode="auto">
          <a:xfrm>
            <a:off x="2803525" y="5035550"/>
            <a:ext cx="0" cy="13970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9486" name="Line 30"/>
          <p:cNvSpPr>
            <a:spLocks noChangeShapeType="1"/>
          </p:cNvSpPr>
          <p:nvPr/>
        </p:nvSpPr>
        <p:spPr bwMode="auto">
          <a:xfrm>
            <a:off x="7010400" y="5416550"/>
            <a:ext cx="0" cy="13970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9488" name="Rectangle 32"/>
          <p:cNvSpPr>
            <a:spLocks noChangeArrowheads="1"/>
          </p:cNvSpPr>
          <p:nvPr/>
        </p:nvSpPr>
        <p:spPr bwMode="auto">
          <a:xfrm>
            <a:off x="7604125" y="5364163"/>
            <a:ext cx="148907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9489" name="Rectangle 33"/>
          <p:cNvSpPr>
            <a:spLocks noChangeArrowheads="1"/>
          </p:cNvSpPr>
          <p:nvPr/>
        </p:nvSpPr>
        <p:spPr bwMode="auto">
          <a:xfrm>
            <a:off x="2193925" y="5127625"/>
            <a:ext cx="36195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9490" name="Rectangle 34"/>
          <p:cNvSpPr>
            <a:spLocks noChangeArrowheads="1"/>
          </p:cNvSpPr>
          <p:nvPr/>
        </p:nvSpPr>
        <p:spPr bwMode="auto">
          <a:xfrm>
            <a:off x="2652713" y="5129213"/>
            <a:ext cx="358775" cy="301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l"/>
            <a:r>
              <a:rPr lang="en-US" altLang="en-US" sz="1400"/>
              <a:t>22</a:t>
            </a:r>
          </a:p>
        </p:txBody>
      </p:sp>
      <p:sp>
        <p:nvSpPr>
          <p:cNvPr id="19492" name="Rectangle 36"/>
          <p:cNvSpPr>
            <a:spLocks noChangeArrowheads="1"/>
          </p:cNvSpPr>
          <p:nvPr/>
        </p:nvSpPr>
        <p:spPr bwMode="auto">
          <a:xfrm>
            <a:off x="4403725" y="5562600"/>
            <a:ext cx="9318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9494" name="Rectangle 38"/>
          <p:cNvSpPr>
            <a:spLocks noChangeArrowheads="1"/>
          </p:cNvSpPr>
          <p:nvPr/>
        </p:nvSpPr>
        <p:spPr bwMode="auto">
          <a:xfrm>
            <a:off x="6846887" y="5129212"/>
            <a:ext cx="358775" cy="301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l"/>
            <a:r>
              <a:rPr lang="en-US" altLang="en-US" sz="1400" dirty="0"/>
              <a:t>65</a:t>
            </a:r>
          </a:p>
        </p:txBody>
      </p:sp>
      <p:sp>
        <p:nvSpPr>
          <p:cNvPr id="19497" name="Line 41"/>
          <p:cNvSpPr>
            <a:spLocks noChangeShapeType="1"/>
          </p:cNvSpPr>
          <p:nvPr/>
        </p:nvSpPr>
        <p:spPr bwMode="auto">
          <a:xfrm>
            <a:off x="1143000" y="5797550"/>
            <a:ext cx="0" cy="44450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9498" name="Rectangle 42"/>
          <p:cNvSpPr>
            <a:spLocks noChangeArrowheads="1"/>
          </p:cNvSpPr>
          <p:nvPr/>
        </p:nvSpPr>
        <p:spPr bwMode="auto">
          <a:xfrm>
            <a:off x="60325" y="6202363"/>
            <a:ext cx="28289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9501" name="Text Box 45"/>
          <p:cNvSpPr txBox="1">
            <a:spLocks noChangeArrowheads="1"/>
          </p:cNvSpPr>
          <p:nvPr/>
        </p:nvSpPr>
        <p:spPr bwMode="auto">
          <a:xfrm>
            <a:off x="152400" y="1320800"/>
            <a:ext cx="1132522"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l-GR" altLang="en-US" sz="2000" dirty="0" smtClean="0"/>
              <a:t>Μισθός</a:t>
            </a:r>
            <a:endParaRPr lang="en-US" altLang="en-US" sz="2000" dirty="0"/>
          </a:p>
        </p:txBody>
      </p:sp>
      <p:sp>
        <p:nvSpPr>
          <p:cNvPr id="41" name="Line 70"/>
          <p:cNvSpPr>
            <a:spLocks noChangeShapeType="1"/>
          </p:cNvSpPr>
          <p:nvPr/>
        </p:nvSpPr>
        <p:spPr bwMode="auto">
          <a:xfrm>
            <a:off x="2361980" y="4778375"/>
            <a:ext cx="381000" cy="228600"/>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Tree>
    <p:extLst>
      <p:ext uri="{BB962C8B-B14F-4D97-AF65-F5344CB8AC3E}">
        <p14:creationId xmlns:p14="http://schemas.microsoft.com/office/powerpoint/2010/main" val="3229551535"/>
      </p:ext>
    </p:extLst>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838200" y="152400"/>
            <a:ext cx="7772400" cy="1143000"/>
          </a:xfrm>
          <a:noFill/>
          <a:ln/>
        </p:spPr>
        <p:txBody>
          <a:bodyPr>
            <a:normAutofit/>
          </a:bodyPr>
          <a:lstStyle/>
          <a:p>
            <a:pPr algn="ctr"/>
            <a:r>
              <a:rPr lang="el-GR" altLang="en-US" sz="2800" b="1" dirty="0">
                <a:latin typeface="+mn-lt"/>
              </a:rPr>
              <a:t>Προφίλ εισοδήματος-ηλικίας </a:t>
            </a:r>
            <a:r>
              <a:rPr lang="el-GR" altLang="en-US" sz="2800" b="1" dirty="0">
                <a:solidFill>
                  <a:srgbClr val="FF0000"/>
                </a:solidFill>
                <a:latin typeface="+mn-lt"/>
              </a:rPr>
              <a:t>απόφοιτων </a:t>
            </a:r>
            <a:r>
              <a:rPr lang="el-GR" altLang="en-US" sz="2800" b="1" dirty="0" smtClean="0">
                <a:solidFill>
                  <a:srgbClr val="FF0000"/>
                </a:solidFill>
                <a:latin typeface="+mn-lt"/>
              </a:rPr>
              <a:t>λυκείου</a:t>
            </a:r>
            <a:endParaRPr lang="en-US" altLang="en-US" sz="2800" b="1" dirty="0">
              <a:solidFill>
                <a:srgbClr val="FF0000"/>
              </a:solidFill>
              <a:latin typeface="+mn-lt"/>
            </a:endParaRPr>
          </a:p>
        </p:txBody>
      </p:sp>
      <p:sp>
        <p:nvSpPr>
          <p:cNvPr id="20483" name="Rectangle 3"/>
          <p:cNvSpPr>
            <a:spLocks noGrp="1" noChangeArrowheads="1"/>
          </p:cNvSpPr>
          <p:nvPr>
            <p:ph type="body" idx="1"/>
          </p:nvPr>
        </p:nvSpPr>
        <p:spPr>
          <a:noFill/>
          <a:ln/>
        </p:spPr>
        <p:txBody>
          <a:bodyPr/>
          <a:lstStyle/>
          <a:p>
            <a:pPr>
              <a:buFont typeface="Monotype Sorts" pitchFamily="2" charset="2"/>
              <a:buNone/>
            </a:pPr>
            <a:r>
              <a:rPr lang="en-US" altLang="en-US" dirty="0"/>
              <a:t>                               </a:t>
            </a:r>
          </a:p>
          <a:p>
            <a:pPr>
              <a:buFont typeface="Monotype Sorts" pitchFamily="2" charset="2"/>
              <a:buNone/>
            </a:pPr>
            <a:endParaRPr lang="en-US" altLang="en-US" dirty="0"/>
          </a:p>
        </p:txBody>
      </p:sp>
      <p:sp>
        <p:nvSpPr>
          <p:cNvPr id="20484" name="Line 4"/>
          <p:cNvSpPr>
            <a:spLocks noChangeShapeType="1"/>
          </p:cNvSpPr>
          <p:nvPr/>
        </p:nvSpPr>
        <p:spPr bwMode="auto">
          <a:xfrm>
            <a:off x="1143000" y="1682750"/>
            <a:ext cx="0" cy="410210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485" name="Line 5"/>
          <p:cNvSpPr>
            <a:spLocks noChangeShapeType="1"/>
          </p:cNvSpPr>
          <p:nvPr/>
        </p:nvSpPr>
        <p:spPr bwMode="auto">
          <a:xfrm flipH="1" flipV="1">
            <a:off x="7010399" y="2051050"/>
            <a:ext cx="34925" cy="3030538"/>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486" name="Line 6"/>
          <p:cNvSpPr>
            <a:spLocks noChangeShapeType="1"/>
          </p:cNvSpPr>
          <p:nvPr/>
        </p:nvSpPr>
        <p:spPr bwMode="auto">
          <a:xfrm flipV="1">
            <a:off x="2368110" y="4108450"/>
            <a:ext cx="2028" cy="96520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488" name="Rectangle 8"/>
          <p:cNvSpPr>
            <a:spLocks noChangeArrowheads="1"/>
          </p:cNvSpPr>
          <p:nvPr/>
        </p:nvSpPr>
        <p:spPr bwMode="auto">
          <a:xfrm>
            <a:off x="2346325" y="3886200"/>
            <a:ext cx="641350"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489" name="Rectangle 9"/>
          <p:cNvSpPr>
            <a:spLocks noChangeArrowheads="1"/>
          </p:cNvSpPr>
          <p:nvPr/>
        </p:nvSpPr>
        <p:spPr bwMode="auto">
          <a:xfrm>
            <a:off x="4298950" y="2820988"/>
            <a:ext cx="195263" cy="819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p>
            <a:pPr algn="l"/>
            <a:endParaRPr lang="en-US" altLang="en-US" sz="2400"/>
          </a:p>
          <a:p>
            <a:pPr algn="l" latinLnBrk="1"/>
            <a:endParaRPr lang="en-US" altLang="en-US" sz="2400"/>
          </a:p>
        </p:txBody>
      </p:sp>
      <p:sp>
        <p:nvSpPr>
          <p:cNvPr id="20490" name="Rectangle 10"/>
          <p:cNvSpPr>
            <a:spLocks noChangeArrowheads="1"/>
          </p:cNvSpPr>
          <p:nvPr/>
        </p:nvSpPr>
        <p:spPr bwMode="auto">
          <a:xfrm>
            <a:off x="5105400" y="2117725"/>
            <a:ext cx="1920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491" name="Rectangle 11"/>
          <p:cNvSpPr>
            <a:spLocks noChangeArrowheads="1"/>
          </p:cNvSpPr>
          <p:nvPr/>
        </p:nvSpPr>
        <p:spPr bwMode="auto">
          <a:xfrm>
            <a:off x="3641725" y="2879725"/>
            <a:ext cx="8524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492" name="Rectangle 12"/>
          <p:cNvSpPr>
            <a:spLocks noChangeArrowheads="1"/>
          </p:cNvSpPr>
          <p:nvPr/>
        </p:nvSpPr>
        <p:spPr bwMode="auto">
          <a:xfrm>
            <a:off x="3200400" y="3048000"/>
            <a:ext cx="1004888"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493" name="Rectangle 13"/>
          <p:cNvSpPr>
            <a:spLocks noChangeArrowheads="1"/>
          </p:cNvSpPr>
          <p:nvPr/>
        </p:nvSpPr>
        <p:spPr bwMode="auto">
          <a:xfrm>
            <a:off x="3948113" y="2424113"/>
            <a:ext cx="257175" cy="45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l"/>
            <a:r>
              <a:rPr lang="en-US" altLang="en-US" sz="2400"/>
              <a:t> </a:t>
            </a:r>
          </a:p>
        </p:txBody>
      </p:sp>
      <p:sp>
        <p:nvSpPr>
          <p:cNvPr id="20494" name="Rectangle 14"/>
          <p:cNvSpPr>
            <a:spLocks noChangeArrowheads="1"/>
          </p:cNvSpPr>
          <p:nvPr/>
        </p:nvSpPr>
        <p:spPr bwMode="auto">
          <a:xfrm>
            <a:off x="3641725" y="2879725"/>
            <a:ext cx="110013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495" name="Rectangle 15"/>
          <p:cNvSpPr>
            <a:spLocks noChangeArrowheads="1"/>
          </p:cNvSpPr>
          <p:nvPr/>
        </p:nvSpPr>
        <p:spPr bwMode="auto">
          <a:xfrm>
            <a:off x="3641725" y="2879725"/>
            <a:ext cx="8524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497" name="Rectangle 17"/>
          <p:cNvSpPr>
            <a:spLocks noChangeArrowheads="1"/>
          </p:cNvSpPr>
          <p:nvPr/>
        </p:nvSpPr>
        <p:spPr bwMode="auto">
          <a:xfrm>
            <a:off x="6689725" y="2879725"/>
            <a:ext cx="35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498" name="Rectangle 18"/>
          <p:cNvSpPr>
            <a:spLocks noChangeArrowheads="1"/>
          </p:cNvSpPr>
          <p:nvPr/>
        </p:nvSpPr>
        <p:spPr bwMode="auto">
          <a:xfrm>
            <a:off x="6765925" y="2955925"/>
            <a:ext cx="35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500" name="Arc 20"/>
          <p:cNvSpPr>
            <a:spLocks/>
          </p:cNvSpPr>
          <p:nvPr/>
        </p:nvSpPr>
        <p:spPr bwMode="auto">
          <a:xfrm>
            <a:off x="2370138" y="3055938"/>
            <a:ext cx="4641850" cy="1060450"/>
          </a:xfrm>
          <a:custGeom>
            <a:avLst/>
            <a:gdLst>
              <a:gd name="G0" fmla="+- 21600 0 0"/>
              <a:gd name="G1" fmla="+- 21600 0 0"/>
              <a:gd name="G2" fmla="+- 21600 0 0"/>
              <a:gd name="T0" fmla="*/ 0 w 21600"/>
              <a:gd name="T1" fmla="*/ 21600 h 21600"/>
              <a:gd name="T2" fmla="*/ 21593 w 21600"/>
              <a:gd name="T3" fmla="*/ 0 h 21600"/>
              <a:gd name="T4" fmla="*/ 21600 w 21600"/>
              <a:gd name="T5" fmla="*/ 21600 h 21600"/>
            </a:gdLst>
            <a:ahLst/>
            <a:cxnLst>
              <a:cxn ang="0">
                <a:pos x="T0" y="T1"/>
              </a:cxn>
              <a:cxn ang="0">
                <a:pos x="T2" y="T3"/>
              </a:cxn>
              <a:cxn ang="0">
                <a:pos x="T4" y="T5"/>
              </a:cxn>
            </a:cxnLst>
            <a:rect l="0" t="0" r="r" b="b"/>
            <a:pathLst>
              <a:path w="21600" h="21600" fill="none" extrusionOk="0">
                <a:moveTo>
                  <a:pt x="0" y="21599"/>
                </a:moveTo>
                <a:cubicBezTo>
                  <a:pt x="0" y="9673"/>
                  <a:pt x="9666" y="3"/>
                  <a:pt x="21593" y="0"/>
                </a:cubicBezTo>
              </a:path>
              <a:path w="21600" h="21600" stroke="0" extrusionOk="0">
                <a:moveTo>
                  <a:pt x="0" y="21599"/>
                </a:moveTo>
                <a:cubicBezTo>
                  <a:pt x="0" y="9673"/>
                  <a:pt x="9666" y="3"/>
                  <a:pt x="21593" y="0"/>
                </a:cubicBezTo>
                <a:lnTo>
                  <a:pt x="21600" y="21600"/>
                </a:lnTo>
                <a:close/>
              </a:path>
            </a:pathLst>
          </a:custGeom>
          <a:noFill/>
          <a:ln w="12700" cap="rnd">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501" name="Rectangle 21"/>
          <p:cNvSpPr>
            <a:spLocks noChangeArrowheads="1"/>
          </p:cNvSpPr>
          <p:nvPr/>
        </p:nvSpPr>
        <p:spPr bwMode="auto">
          <a:xfrm>
            <a:off x="3108325" y="2879725"/>
            <a:ext cx="35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502" name="Rectangle 22"/>
          <p:cNvSpPr>
            <a:spLocks noChangeArrowheads="1"/>
          </p:cNvSpPr>
          <p:nvPr/>
        </p:nvSpPr>
        <p:spPr bwMode="auto">
          <a:xfrm>
            <a:off x="4937125" y="2697163"/>
            <a:ext cx="184150" cy="92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503" name="Rectangle 23"/>
          <p:cNvSpPr>
            <a:spLocks noChangeArrowheads="1"/>
          </p:cNvSpPr>
          <p:nvPr/>
        </p:nvSpPr>
        <p:spPr bwMode="auto">
          <a:xfrm>
            <a:off x="3032125" y="3108325"/>
            <a:ext cx="35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504" name="Rectangle 24"/>
          <p:cNvSpPr>
            <a:spLocks noChangeArrowheads="1"/>
          </p:cNvSpPr>
          <p:nvPr/>
        </p:nvSpPr>
        <p:spPr bwMode="auto">
          <a:xfrm>
            <a:off x="2803525" y="3184525"/>
            <a:ext cx="35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505" name="Rectangle 25"/>
          <p:cNvSpPr>
            <a:spLocks noChangeArrowheads="1"/>
          </p:cNvSpPr>
          <p:nvPr/>
        </p:nvSpPr>
        <p:spPr bwMode="auto">
          <a:xfrm>
            <a:off x="3276600" y="2727325"/>
            <a:ext cx="4159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506" name="Rectangle 26"/>
          <p:cNvSpPr>
            <a:spLocks noChangeArrowheads="1"/>
          </p:cNvSpPr>
          <p:nvPr/>
        </p:nvSpPr>
        <p:spPr bwMode="auto">
          <a:xfrm>
            <a:off x="2424113" y="3871913"/>
            <a:ext cx="460375" cy="45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p>
            <a:pPr algn="l"/>
            <a:r>
              <a:rPr lang="en-US" altLang="en-US" sz="2400"/>
              <a:t> </a:t>
            </a:r>
          </a:p>
        </p:txBody>
      </p:sp>
      <p:sp>
        <p:nvSpPr>
          <p:cNvPr id="20507" name="Rectangle 27"/>
          <p:cNvSpPr>
            <a:spLocks noChangeArrowheads="1"/>
          </p:cNvSpPr>
          <p:nvPr/>
        </p:nvSpPr>
        <p:spPr bwMode="auto">
          <a:xfrm>
            <a:off x="4632325" y="1889125"/>
            <a:ext cx="12334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508" name="Rectangle 28"/>
          <p:cNvSpPr>
            <a:spLocks noChangeArrowheads="1"/>
          </p:cNvSpPr>
          <p:nvPr/>
        </p:nvSpPr>
        <p:spPr bwMode="auto">
          <a:xfrm>
            <a:off x="1584325" y="4479925"/>
            <a:ext cx="8953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510" name="Rectangle 30"/>
          <p:cNvSpPr>
            <a:spLocks noChangeArrowheads="1"/>
          </p:cNvSpPr>
          <p:nvPr/>
        </p:nvSpPr>
        <p:spPr bwMode="auto">
          <a:xfrm>
            <a:off x="7065010" y="1720795"/>
            <a:ext cx="2003819" cy="3667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l"/>
            <a:r>
              <a:rPr lang="el-GR" altLang="en-US" dirty="0" smtClean="0"/>
              <a:t>Απόφοιτος λυκείου</a:t>
            </a:r>
            <a:endParaRPr lang="en-US" altLang="en-US" dirty="0"/>
          </a:p>
        </p:txBody>
      </p:sp>
      <p:sp>
        <p:nvSpPr>
          <p:cNvPr id="20511" name="Line 31"/>
          <p:cNvSpPr>
            <a:spLocks noChangeShapeType="1"/>
          </p:cNvSpPr>
          <p:nvPr/>
        </p:nvSpPr>
        <p:spPr bwMode="auto">
          <a:xfrm>
            <a:off x="7016750" y="2133600"/>
            <a:ext cx="63500"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512" name="Line 32"/>
          <p:cNvSpPr>
            <a:spLocks noChangeShapeType="1"/>
          </p:cNvSpPr>
          <p:nvPr/>
        </p:nvSpPr>
        <p:spPr bwMode="auto">
          <a:xfrm>
            <a:off x="6940550" y="3048000"/>
            <a:ext cx="139700"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513" name="Line 33"/>
          <p:cNvSpPr>
            <a:spLocks noChangeShapeType="1"/>
          </p:cNvSpPr>
          <p:nvPr/>
        </p:nvSpPr>
        <p:spPr bwMode="auto">
          <a:xfrm>
            <a:off x="1149350" y="5105400"/>
            <a:ext cx="6311900"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514" name="Rectangle 34"/>
          <p:cNvSpPr>
            <a:spLocks noChangeArrowheads="1"/>
          </p:cNvSpPr>
          <p:nvPr/>
        </p:nvSpPr>
        <p:spPr bwMode="auto">
          <a:xfrm>
            <a:off x="7529513" y="4832350"/>
            <a:ext cx="860878" cy="3975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l"/>
            <a:r>
              <a:rPr lang="el-GR" altLang="en-US" sz="2000" dirty="0" smtClean="0"/>
              <a:t>Ηλικία</a:t>
            </a:r>
            <a:endParaRPr lang="en-US" altLang="en-US" sz="2000" dirty="0"/>
          </a:p>
        </p:txBody>
      </p:sp>
      <p:sp>
        <p:nvSpPr>
          <p:cNvPr id="20515" name="Line 35"/>
          <p:cNvSpPr>
            <a:spLocks noChangeShapeType="1"/>
          </p:cNvSpPr>
          <p:nvPr/>
        </p:nvSpPr>
        <p:spPr bwMode="auto">
          <a:xfrm>
            <a:off x="2362200" y="5111750"/>
            <a:ext cx="0" cy="13970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517" name="Line 37"/>
          <p:cNvSpPr>
            <a:spLocks noChangeShapeType="1"/>
          </p:cNvSpPr>
          <p:nvPr/>
        </p:nvSpPr>
        <p:spPr bwMode="auto">
          <a:xfrm>
            <a:off x="2832100" y="5430838"/>
            <a:ext cx="0" cy="13970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518" name="Line 38"/>
          <p:cNvSpPr>
            <a:spLocks noChangeShapeType="1"/>
          </p:cNvSpPr>
          <p:nvPr/>
        </p:nvSpPr>
        <p:spPr bwMode="auto">
          <a:xfrm>
            <a:off x="2819400" y="5035550"/>
            <a:ext cx="0" cy="13970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525" name="Rectangle 45"/>
          <p:cNvSpPr>
            <a:spLocks noChangeArrowheads="1"/>
          </p:cNvSpPr>
          <p:nvPr/>
        </p:nvSpPr>
        <p:spPr bwMode="auto">
          <a:xfrm>
            <a:off x="2189736" y="5195888"/>
            <a:ext cx="358775" cy="301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l"/>
            <a:r>
              <a:rPr lang="en-US" altLang="en-US" sz="1400" dirty="0"/>
              <a:t>18</a:t>
            </a:r>
          </a:p>
        </p:txBody>
      </p:sp>
      <p:sp>
        <p:nvSpPr>
          <p:cNvPr id="20526" name="Rectangle 46"/>
          <p:cNvSpPr>
            <a:spLocks noChangeArrowheads="1"/>
          </p:cNvSpPr>
          <p:nvPr/>
        </p:nvSpPr>
        <p:spPr bwMode="auto">
          <a:xfrm>
            <a:off x="2652712" y="5181600"/>
            <a:ext cx="358775" cy="301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l"/>
            <a:r>
              <a:rPr lang="en-US" altLang="en-US" sz="1400" dirty="0"/>
              <a:t>22</a:t>
            </a:r>
          </a:p>
        </p:txBody>
      </p:sp>
      <p:sp>
        <p:nvSpPr>
          <p:cNvPr id="20531" name="Rectangle 51"/>
          <p:cNvSpPr>
            <a:spLocks noChangeArrowheads="1"/>
          </p:cNvSpPr>
          <p:nvPr/>
        </p:nvSpPr>
        <p:spPr bwMode="auto">
          <a:xfrm>
            <a:off x="2803525" y="1203325"/>
            <a:ext cx="37480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532" name="Rectangle 52"/>
          <p:cNvSpPr>
            <a:spLocks noChangeArrowheads="1"/>
          </p:cNvSpPr>
          <p:nvPr/>
        </p:nvSpPr>
        <p:spPr bwMode="auto">
          <a:xfrm>
            <a:off x="6919913" y="5129213"/>
            <a:ext cx="358775" cy="301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l"/>
            <a:r>
              <a:rPr lang="en-US" altLang="en-US" sz="1400" dirty="0"/>
              <a:t>65</a:t>
            </a:r>
          </a:p>
        </p:txBody>
      </p:sp>
      <p:sp>
        <p:nvSpPr>
          <p:cNvPr id="20543" name="Line 63"/>
          <p:cNvSpPr>
            <a:spLocks noChangeShapeType="1"/>
          </p:cNvSpPr>
          <p:nvPr/>
        </p:nvSpPr>
        <p:spPr bwMode="auto">
          <a:xfrm>
            <a:off x="1143000" y="5797550"/>
            <a:ext cx="0" cy="44450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550" name="Line 70"/>
          <p:cNvSpPr>
            <a:spLocks noChangeShapeType="1"/>
          </p:cNvSpPr>
          <p:nvPr/>
        </p:nvSpPr>
        <p:spPr bwMode="auto">
          <a:xfrm>
            <a:off x="1909322" y="4683944"/>
            <a:ext cx="381000" cy="228600"/>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1" name="Rectangle 30"/>
          <p:cNvSpPr>
            <a:spLocks noChangeArrowheads="1"/>
          </p:cNvSpPr>
          <p:nvPr/>
        </p:nvSpPr>
        <p:spPr bwMode="auto">
          <a:xfrm>
            <a:off x="475856" y="1293785"/>
            <a:ext cx="907301" cy="3667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l"/>
            <a:r>
              <a:rPr lang="el-GR" altLang="en-US" dirty="0" smtClean="0"/>
              <a:t>Μισθός</a:t>
            </a:r>
            <a:endParaRPr lang="en-US" altLang="en-US" dirty="0"/>
          </a:p>
        </p:txBody>
      </p:sp>
    </p:spTree>
    <p:extLst>
      <p:ext uri="{BB962C8B-B14F-4D97-AF65-F5344CB8AC3E}">
        <p14:creationId xmlns:p14="http://schemas.microsoft.com/office/powerpoint/2010/main" val="444368495"/>
      </p:ext>
    </p:extLst>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838200" y="152400"/>
            <a:ext cx="7772400" cy="935037"/>
          </a:xfrm>
          <a:noFill/>
          <a:ln/>
        </p:spPr>
        <p:txBody>
          <a:bodyPr/>
          <a:lstStyle/>
          <a:p>
            <a:pPr algn="ctr"/>
            <a:r>
              <a:rPr lang="el-GR" altLang="en-US" sz="3200" b="1" dirty="0" smtClean="0"/>
              <a:t>Σύγκριση των δύο προφίλ</a:t>
            </a:r>
            <a:endParaRPr lang="en-US" altLang="en-US" sz="3200" b="1" dirty="0"/>
          </a:p>
        </p:txBody>
      </p:sp>
      <p:sp>
        <p:nvSpPr>
          <p:cNvPr id="20483" name="Rectangle 3"/>
          <p:cNvSpPr>
            <a:spLocks noGrp="1" noChangeArrowheads="1"/>
          </p:cNvSpPr>
          <p:nvPr>
            <p:ph type="body" idx="1"/>
          </p:nvPr>
        </p:nvSpPr>
        <p:spPr>
          <a:noFill/>
          <a:ln/>
        </p:spPr>
        <p:txBody>
          <a:bodyPr/>
          <a:lstStyle/>
          <a:p>
            <a:pPr>
              <a:buFont typeface="Monotype Sorts" pitchFamily="2" charset="2"/>
              <a:buNone/>
            </a:pPr>
            <a:r>
              <a:rPr lang="en-US" altLang="en-US" dirty="0"/>
              <a:t>                               </a:t>
            </a:r>
          </a:p>
          <a:p>
            <a:pPr>
              <a:buFont typeface="Monotype Sorts" pitchFamily="2" charset="2"/>
              <a:buNone/>
            </a:pPr>
            <a:endParaRPr lang="en-US" altLang="en-US" dirty="0"/>
          </a:p>
        </p:txBody>
      </p:sp>
      <p:sp>
        <p:nvSpPr>
          <p:cNvPr id="20484" name="Line 4"/>
          <p:cNvSpPr>
            <a:spLocks noChangeShapeType="1"/>
          </p:cNvSpPr>
          <p:nvPr/>
        </p:nvSpPr>
        <p:spPr bwMode="auto">
          <a:xfrm>
            <a:off x="1143000" y="1682750"/>
            <a:ext cx="0" cy="410210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485" name="Line 5"/>
          <p:cNvSpPr>
            <a:spLocks noChangeShapeType="1"/>
          </p:cNvSpPr>
          <p:nvPr/>
        </p:nvSpPr>
        <p:spPr bwMode="auto">
          <a:xfrm flipV="1">
            <a:off x="7010400" y="2051050"/>
            <a:ext cx="0" cy="298450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486" name="Line 6"/>
          <p:cNvSpPr>
            <a:spLocks noChangeShapeType="1"/>
          </p:cNvSpPr>
          <p:nvPr/>
        </p:nvSpPr>
        <p:spPr bwMode="auto">
          <a:xfrm flipV="1">
            <a:off x="2368550" y="4116388"/>
            <a:ext cx="0" cy="92710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487" name="Line 7"/>
          <p:cNvSpPr>
            <a:spLocks noChangeShapeType="1"/>
          </p:cNvSpPr>
          <p:nvPr/>
        </p:nvSpPr>
        <p:spPr bwMode="auto">
          <a:xfrm flipV="1">
            <a:off x="2826589" y="3582988"/>
            <a:ext cx="0" cy="1477387"/>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488" name="Rectangle 8"/>
          <p:cNvSpPr>
            <a:spLocks noChangeArrowheads="1"/>
          </p:cNvSpPr>
          <p:nvPr/>
        </p:nvSpPr>
        <p:spPr bwMode="auto">
          <a:xfrm>
            <a:off x="2346325" y="3886200"/>
            <a:ext cx="641350"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489" name="Rectangle 9"/>
          <p:cNvSpPr>
            <a:spLocks noChangeArrowheads="1"/>
          </p:cNvSpPr>
          <p:nvPr/>
        </p:nvSpPr>
        <p:spPr bwMode="auto">
          <a:xfrm>
            <a:off x="4298950" y="2820988"/>
            <a:ext cx="195263" cy="819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p>
            <a:pPr algn="l"/>
            <a:endParaRPr lang="en-US" altLang="en-US" sz="2400"/>
          </a:p>
          <a:p>
            <a:pPr algn="l" latinLnBrk="1"/>
            <a:endParaRPr lang="en-US" altLang="en-US" sz="2400"/>
          </a:p>
        </p:txBody>
      </p:sp>
      <p:sp>
        <p:nvSpPr>
          <p:cNvPr id="20490" name="Rectangle 10"/>
          <p:cNvSpPr>
            <a:spLocks noChangeArrowheads="1"/>
          </p:cNvSpPr>
          <p:nvPr/>
        </p:nvSpPr>
        <p:spPr bwMode="auto">
          <a:xfrm>
            <a:off x="5105400" y="2117725"/>
            <a:ext cx="1920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491" name="Rectangle 11"/>
          <p:cNvSpPr>
            <a:spLocks noChangeArrowheads="1"/>
          </p:cNvSpPr>
          <p:nvPr/>
        </p:nvSpPr>
        <p:spPr bwMode="auto">
          <a:xfrm>
            <a:off x="3641725" y="2879725"/>
            <a:ext cx="8524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492" name="Rectangle 12"/>
          <p:cNvSpPr>
            <a:spLocks noChangeArrowheads="1"/>
          </p:cNvSpPr>
          <p:nvPr/>
        </p:nvSpPr>
        <p:spPr bwMode="auto">
          <a:xfrm>
            <a:off x="3200400" y="3048000"/>
            <a:ext cx="1004888"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493" name="Rectangle 13"/>
          <p:cNvSpPr>
            <a:spLocks noChangeArrowheads="1"/>
          </p:cNvSpPr>
          <p:nvPr/>
        </p:nvSpPr>
        <p:spPr bwMode="auto">
          <a:xfrm>
            <a:off x="3948113" y="2424113"/>
            <a:ext cx="257175" cy="45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l"/>
            <a:r>
              <a:rPr lang="en-US" altLang="en-US" sz="2400"/>
              <a:t> </a:t>
            </a:r>
          </a:p>
        </p:txBody>
      </p:sp>
      <p:sp>
        <p:nvSpPr>
          <p:cNvPr id="20494" name="Rectangle 14"/>
          <p:cNvSpPr>
            <a:spLocks noChangeArrowheads="1"/>
          </p:cNvSpPr>
          <p:nvPr/>
        </p:nvSpPr>
        <p:spPr bwMode="auto">
          <a:xfrm>
            <a:off x="3641725" y="2879725"/>
            <a:ext cx="110013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495" name="Rectangle 15"/>
          <p:cNvSpPr>
            <a:spLocks noChangeArrowheads="1"/>
          </p:cNvSpPr>
          <p:nvPr/>
        </p:nvSpPr>
        <p:spPr bwMode="auto">
          <a:xfrm>
            <a:off x="3641725" y="2879725"/>
            <a:ext cx="8524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497" name="Rectangle 17"/>
          <p:cNvSpPr>
            <a:spLocks noChangeArrowheads="1"/>
          </p:cNvSpPr>
          <p:nvPr/>
        </p:nvSpPr>
        <p:spPr bwMode="auto">
          <a:xfrm>
            <a:off x="6689725" y="2879725"/>
            <a:ext cx="35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498" name="Rectangle 18"/>
          <p:cNvSpPr>
            <a:spLocks noChangeArrowheads="1"/>
          </p:cNvSpPr>
          <p:nvPr/>
        </p:nvSpPr>
        <p:spPr bwMode="auto">
          <a:xfrm>
            <a:off x="6765925" y="2955925"/>
            <a:ext cx="35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499" name="Arc 19"/>
          <p:cNvSpPr>
            <a:spLocks/>
          </p:cNvSpPr>
          <p:nvPr/>
        </p:nvSpPr>
        <p:spPr bwMode="auto">
          <a:xfrm>
            <a:off x="2827338" y="2141538"/>
            <a:ext cx="4184650" cy="1441450"/>
          </a:xfrm>
          <a:custGeom>
            <a:avLst/>
            <a:gdLst>
              <a:gd name="G0" fmla="+- 21600 0 0"/>
              <a:gd name="G1" fmla="+- 21600 0 0"/>
              <a:gd name="G2" fmla="+- 21600 0 0"/>
              <a:gd name="T0" fmla="*/ 0 w 21600"/>
              <a:gd name="T1" fmla="*/ 21600 h 21600"/>
              <a:gd name="T2" fmla="*/ 21592 w 21600"/>
              <a:gd name="T3" fmla="*/ 0 h 21600"/>
              <a:gd name="T4" fmla="*/ 21600 w 21600"/>
              <a:gd name="T5" fmla="*/ 21600 h 21600"/>
            </a:gdLst>
            <a:ahLst/>
            <a:cxnLst>
              <a:cxn ang="0">
                <a:pos x="T0" y="T1"/>
              </a:cxn>
              <a:cxn ang="0">
                <a:pos x="T2" y="T3"/>
              </a:cxn>
              <a:cxn ang="0">
                <a:pos x="T4" y="T5"/>
              </a:cxn>
            </a:cxnLst>
            <a:rect l="0" t="0" r="r" b="b"/>
            <a:pathLst>
              <a:path w="21600" h="21600" fill="none" extrusionOk="0">
                <a:moveTo>
                  <a:pt x="0" y="21599"/>
                </a:moveTo>
                <a:cubicBezTo>
                  <a:pt x="0" y="9673"/>
                  <a:pt x="9665" y="4"/>
                  <a:pt x="21592" y="0"/>
                </a:cubicBezTo>
              </a:path>
              <a:path w="21600" h="21600" stroke="0" extrusionOk="0">
                <a:moveTo>
                  <a:pt x="0" y="21599"/>
                </a:moveTo>
                <a:cubicBezTo>
                  <a:pt x="0" y="9673"/>
                  <a:pt x="9665" y="4"/>
                  <a:pt x="21592" y="0"/>
                </a:cubicBezTo>
                <a:lnTo>
                  <a:pt x="21600" y="21600"/>
                </a:lnTo>
                <a:close/>
              </a:path>
            </a:pathLst>
          </a:custGeom>
          <a:noFill/>
          <a:ln w="12700" cap="rnd">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500" name="Arc 20"/>
          <p:cNvSpPr>
            <a:spLocks/>
          </p:cNvSpPr>
          <p:nvPr/>
        </p:nvSpPr>
        <p:spPr bwMode="auto">
          <a:xfrm>
            <a:off x="2370138" y="3055938"/>
            <a:ext cx="4641850" cy="1060450"/>
          </a:xfrm>
          <a:custGeom>
            <a:avLst/>
            <a:gdLst>
              <a:gd name="G0" fmla="+- 21600 0 0"/>
              <a:gd name="G1" fmla="+- 21600 0 0"/>
              <a:gd name="G2" fmla="+- 21600 0 0"/>
              <a:gd name="T0" fmla="*/ 0 w 21600"/>
              <a:gd name="T1" fmla="*/ 21600 h 21600"/>
              <a:gd name="T2" fmla="*/ 21593 w 21600"/>
              <a:gd name="T3" fmla="*/ 0 h 21600"/>
              <a:gd name="T4" fmla="*/ 21600 w 21600"/>
              <a:gd name="T5" fmla="*/ 21600 h 21600"/>
            </a:gdLst>
            <a:ahLst/>
            <a:cxnLst>
              <a:cxn ang="0">
                <a:pos x="T0" y="T1"/>
              </a:cxn>
              <a:cxn ang="0">
                <a:pos x="T2" y="T3"/>
              </a:cxn>
              <a:cxn ang="0">
                <a:pos x="T4" y="T5"/>
              </a:cxn>
            </a:cxnLst>
            <a:rect l="0" t="0" r="r" b="b"/>
            <a:pathLst>
              <a:path w="21600" h="21600" fill="none" extrusionOk="0">
                <a:moveTo>
                  <a:pt x="0" y="21599"/>
                </a:moveTo>
                <a:cubicBezTo>
                  <a:pt x="0" y="9673"/>
                  <a:pt x="9666" y="3"/>
                  <a:pt x="21593" y="0"/>
                </a:cubicBezTo>
              </a:path>
              <a:path w="21600" h="21600" stroke="0" extrusionOk="0">
                <a:moveTo>
                  <a:pt x="0" y="21599"/>
                </a:moveTo>
                <a:cubicBezTo>
                  <a:pt x="0" y="9673"/>
                  <a:pt x="9666" y="3"/>
                  <a:pt x="21593" y="0"/>
                </a:cubicBezTo>
                <a:lnTo>
                  <a:pt x="21600" y="21600"/>
                </a:lnTo>
                <a:close/>
              </a:path>
            </a:pathLst>
          </a:custGeom>
          <a:noFill/>
          <a:ln w="12700" cap="rnd">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501" name="Rectangle 21"/>
          <p:cNvSpPr>
            <a:spLocks noChangeArrowheads="1"/>
          </p:cNvSpPr>
          <p:nvPr/>
        </p:nvSpPr>
        <p:spPr bwMode="auto">
          <a:xfrm>
            <a:off x="3108325" y="2879725"/>
            <a:ext cx="35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502" name="Rectangle 22"/>
          <p:cNvSpPr>
            <a:spLocks noChangeArrowheads="1"/>
          </p:cNvSpPr>
          <p:nvPr/>
        </p:nvSpPr>
        <p:spPr bwMode="auto">
          <a:xfrm>
            <a:off x="4937125" y="2697163"/>
            <a:ext cx="184150" cy="92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503" name="Rectangle 23"/>
          <p:cNvSpPr>
            <a:spLocks noChangeArrowheads="1"/>
          </p:cNvSpPr>
          <p:nvPr/>
        </p:nvSpPr>
        <p:spPr bwMode="auto">
          <a:xfrm>
            <a:off x="3032125" y="3108325"/>
            <a:ext cx="35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504" name="Rectangle 24"/>
          <p:cNvSpPr>
            <a:spLocks noChangeArrowheads="1"/>
          </p:cNvSpPr>
          <p:nvPr/>
        </p:nvSpPr>
        <p:spPr bwMode="auto">
          <a:xfrm>
            <a:off x="2803525" y="3184525"/>
            <a:ext cx="35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505" name="Rectangle 25"/>
          <p:cNvSpPr>
            <a:spLocks noChangeArrowheads="1"/>
          </p:cNvSpPr>
          <p:nvPr/>
        </p:nvSpPr>
        <p:spPr bwMode="auto">
          <a:xfrm>
            <a:off x="3276600" y="2727325"/>
            <a:ext cx="4159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506" name="Rectangle 26"/>
          <p:cNvSpPr>
            <a:spLocks noChangeArrowheads="1"/>
          </p:cNvSpPr>
          <p:nvPr/>
        </p:nvSpPr>
        <p:spPr bwMode="auto">
          <a:xfrm>
            <a:off x="2424113" y="3871913"/>
            <a:ext cx="460375" cy="45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p>
            <a:pPr algn="l"/>
            <a:r>
              <a:rPr lang="en-US" altLang="en-US" sz="2400"/>
              <a:t> </a:t>
            </a:r>
          </a:p>
        </p:txBody>
      </p:sp>
      <p:sp>
        <p:nvSpPr>
          <p:cNvPr id="20507" name="Rectangle 27"/>
          <p:cNvSpPr>
            <a:spLocks noChangeArrowheads="1"/>
          </p:cNvSpPr>
          <p:nvPr/>
        </p:nvSpPr>
        <p:spPr bwMode="auto">
          <a:xfrm>
            <a:off x="4632325" y="1889125"/>
            <a:ext cx="12334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508" name="Rectangle 28"/>
          <p:cNvSpPr>
            <a:spLocks noChangeArrowheads="1"/>
          </p:cNvSpPr>
          <p:nvPr/>
        </p:nvSpPr>
        <p:spPr bwMode="auto">
          <a:xfrm>
            <a:off x="1584325" y="4479925"/>
            <a:ext cx="8953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509" name="Rectangle 29"/>
          <p:cNvSpPr>
            <a:spLocks noChangeArrowheads="1"/>
          </p:cNvSpPr>
          <p:nvPr/>
        </p:nvSpPr>
        <p:spPr bwMode="auto">
          <a:xfrm>
            <a:off x="7085648" y="1800225"/>
            <a:ext cx="1618714" cy="6437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l"/>
            <a:r>
              <a:rPr lang="el-GR" altLang="en-US" dirty="0" smtClean="0"/>
              <a:t>Απόφοιτος </a:t>
            </a:r>
          </a:p>
          <a:p>
            <a:pPr algn="l"/>
            <a:r>
              <a:rPr lang="el-GR" altLang="en-US" dirty="0" smtClean="0"/>
              <a:t>πανεπιστημίου</a:t>
            </a:r>
            <a:endParaRPr lang="en-US" altLang="en-US" dirty="0"/>
          </a:p>
        </p:txBody>
      </p:sp>
      <p:sp>
        <p:nvSpPr>
          <p:cNvPr id="20510" name="Rectangle 30"/>
          <p:cNvSpPr>
            <a:spLocks noChangeArrowheads="1"/>
          </p:cNvSpPr>
          <p:nvPr/>
        </p:nvSpPr>
        <p:spPr bwMode="auto">
          <a:xfrm>
            <a:off x="7040207" y="2821699"/>
            <a:ext cx="2003819" cy="3667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l"/>
            <a:r>
              <a:rPr lang="el-GR" altLang="en-US" dirty="0" smtClean="0"/>
              <a:t>Απόφοιτος λυκείου</a:t>
            </a:r>
            <a:endParaRPr lang="en-US" altLang="en-US" dirty="0"/>
          </a:p>
        </p:txBody>
      </p:sp>
      <p:sp>
        <p:nvSpPr>
          <p:cNvPr id="20511" name="Line 31"/>
          <p:cNvSpPr>
            <a:spLocks noChangeShapeType="1"/>
          </p:cNvSpPr>
          <p:nvPr/>
        </p:nvSpPr>
        <p:spPr bwMode="auto">
          <a:xfrm>
            <a:off x="7016750" y="2133600"/>
            <a:ext cx="63500"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512" name="Line 32"/>
          <p:cNvSpPr>
            <a:spLocks noChangeShapeType="1"/>
          </p:cNvSpPr>
          <p:nvPr/>
        </p:nvSpPr>
        <p:spPr bwMode="auto">
          <a:xfrm>
            <a:off x="6940550" y="3048000"/>
            <a:ext cx="139700"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513" name="Line 33"/>
          <p:cNvSpPr>
            <a:spLocks noChangeShapeType="1"/>
          </p:cNvSpPr>
          <p:nvPr/>
        </p:nvSpPr>
        <p:spPr bwMode="auto">
          <a:xfrm>
            <a:off x="1149350" y="5105400"/>
            <a:ext cx="6311900"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514" name="Rectangle 34"/>
          <p:cNvSpPr>
            <a:spLocks noChangeArrowheads="1"/>
          </p:cNvSpPr>
          <p:nvPr/>
        </p:nvSpPr>
        <p:spPr bwMode="auto">
          <a:xfrm>
            <a:off x="7529513" y="4832350"/>
            <a:ext cx="860878" cy="3975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l"/>
            <a:r>
              <a:rPr lang="el-GR" altLang="en-US" sz="2000" dirty="0" smtClean="0"/>
              <a:t>Ηλικία</a:t>
            </a:r>
            <a:endParaRPr lang="en-US" altLang="en-US" sz="2000" dirty="0"/>
          </a:p>
        </p:txBody>
      </p:sp>
      <p:sp>
        <p:nvSpPr>
          <p:cNvPr id="20515" name="Line 35"/>
          <p:cNvSpPr>
            <a:spLocks noChangeShapeType="1"/>
          </p:cNvSpPr>
          <p:nvPr/>
        </p:nvSpPr>
        <p:spPr bwMode="auto">
          <a:xfrm>
            <a:off x="2362200" y="5111750"/>
            <a:ext cx="0" cy="13970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516" name="Line 36"/>
          <p:cNvSpPr>
            <a:spLocks noChangeShapeType="1"/>
          </p:cNvSpPr>
          <p:nvPr/>
        </p:nvSpPr>
        <p:spPr bwMode="auto">
          <a:xfrm>
            <a:off x="2362200" y="5340350"/>
            <a:ext cx="0" cy="13970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517" name="Line 37"/>
          <p:cNvSpPr>
            <a:spLocks noChangeShapeType="1"/>
          </p:cNvSpPr>
          <p:nvPr/>
        </p:nvSpPr>
        <p:spPr bwMode="auto">
          <a:xfrm>
            <a:off x="2819400" y="5340350"/>
            <a:ext cx="0" cy="13970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518" name="Line 38"/>
          <p:cNvSpPr>
            <a:spLocks noChangeShapeType="1"/>
          </p:cNvSpPr>
          <p:nvPr/>
        </p:nvSpPr>
        <p:spPr bwMode="auto">
          <a:xfrm>
            <a:off x="2819400" y="5035550"/>
            <a:ext cx="0" cy="13970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519" name="Line 39"/>
          <p:cNvSpPr>
            <a:spLocks noChangeShapeType="1"/>
          </p:cNvSpPr>
          <p:nvPr/>
        </p:nvSpPr>
        <p:spPr bwMode="auto">
          <a:xfrm>
            <a:off x="7010400" y="5416550"/>
            <a:ext cx="0" cy="13970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520" name="Line 40"/>
          <p:cNvSpPr>
            <a:spLocks noChangeShapeType="1"/>
          </p:cNvSpPr>
          <p:nvPr/>
        </p:nvSpPr>
        <p:spPr bwMode="auto">
          <a:xfrm>
            <a:off x="7010400" y="5187950"/>
            <a:ext cx="0" cy="13970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521" name="Line 41"/>
          <p:cNvSpPr>
            <a:spLocks noChangeShapeType="1"/>
          </p:cNvSpPr>
          <p:nvPr/>
        </p:nvSpPr>
        <p:spPr bwMode="auto">
          <a:xfrm>
            <a:off x="2825750" y="5486400"/>
            <a:ext cx="4178300"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522" name="Line 42"/>
          <p:cNvSpPr>
            <a:spLocks noChangeShapeType="1"/>
          </p:cNvSpPr>
          <p:nvPr/>
        </p:nvSpPr>
        <p:spPr bwMode="auto">
          <a:xfrm>
            <a:off x="2368550" y="5486400"/>
            <a:ext cx="444500"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523" name="Line 43"/>
          <p:cNvSpPr>
            <a:spLocks noChangeShapeType="1"/>
          </p:cNvSpPr>
          <p:nvPr/>
        </p:nvSpPr>
        <p:spPr bwMode="auto">
          <a:xfrm>
            <a:off x="7016750" y="5486400"/>
            <a:ext cx="444500"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525" name="Rectangle 45"/>
          <p:cNvSpPr>
            <a:spLocks noChangeArrowheads="1"/>
          </p:cNvSpPr>
          <p:nvPr/>
        </p:nvSpPr>
        <p:spPr bwMode="auto">
          <a:xfrm>
            <a:off x="2195513" y="5129213"/>
            <a:ext cx="358775" cy="301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l"/>
            <a:r>
              <a:rPr lang="en-US" altLang="en-US" sz="1400"/>
              <a:t>18</a:t>
            </a:r>
          </a:p>
        </p:txBody>
      </p:sp>
      <p:sp>
        <p:nvSpPr>
          <p:cNvPr id="20526" name="Rectangle 46"/>
          <p:cNvSpPr>
            <a:spLocks noChangeArrowheads="1"/>
          </p:cNvSpPr>
          <p:nvPr/>
        </p:nvSpPr>
        <p:spPr bwMode="auto">
          <a:xfrm>
            <a:off x="2652713" y="5129213"/>
            <a:ext cx="358775" cy="301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l"/>
            <a:r>
              <a:rPr lang="en-US" altLang="en-US" sz="1400"/>
              <a:t>22</a:t>
            </a:r>
          </a:p>
        </p:txBody>
      </p:sp>
      <p:sp>
        <p:nvSpPr>
          <p:cNvPr id="20527" name="Line 47"/>
          <p:cNvSpPr>
            <a:spLocks noChangeShapeType="1"/>
          </p:cNvSpPr>
          <p:nvPr/>
        </p:nvSpPr>
        <p:spPr bwMode="auto">
          <a:xfrm>
            <a:off x="2362200" y="5492750"/>
            <a:ext cx="0" cy="13970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528" name="Line 48"/>
          <p:cNvSpPr>
            <a:spLocks noChangeShapeType="1"/>
          </p:cNvSpPr>
          <p:nvPr/>
        </p:nvSpPr>
        <p:spPr bwMode="auto">
          <a:xfrm>
            <a:off x="2819400" y="5492750"/>
            <a:ext cx="0" cy="13970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531" name="Rectangle 51"/>
          <p:cNvSpPr>
            <a:spLocks noChangeArrowheads="1"/>
          </p:cNvSpPr>
          <p:nvPr/>
        </p:nvSpPr>
        <p:spPr bwMode="auto">
          <a:xfrm>
            <a:off x="2803525" y="1203325"/>
            <a:ext cx="37480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532" name="Rectangle 52"/>
          <p:cNvSpPr>
            <a:spLocks noChangeArrowheads="1"/>
          </p:cNvSpPr>
          <p:nvPr/>
        </p:nvSpPr>
        <p:spPr bwMode="auto">
          <a:xfrm>
            <a:off x="6919913" y="5129213"/>
            <a:ext cx="358775" cy="301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l"/>
            <a:r>
              <a:rPr lang="en-US" altLang="en-US" sz="1400"/>
              <a:t>65</a:t>
            </a:r>
          </a:p>
        </p:txBody>
      </p:sp>
      <p:sp>
        <p:nvSpPr>
          <p:cNvPr id="20533" name="Line 53"/>
          <p:cNvSpPr>
            <a:spLocks noChangeShapeType="1"/>
          </p:cNvSpPr>
          <p:nvPr/>
        </p:nvSpPr>
        <p:spPr bwMode="auto">
          <a:xfrm flipV="1">
            <a:off x="2825750" y="5403850"/>
            <a:ext cx="139700" cy="8890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534" name="Line 54"/>
          <p:cNvSpPr>
            <a:spLocks noChangeShapeType="1"/>
          </p:cNvSpPr>
          <p:nvPr/>
        </p:nvSpPr>
        <p:spPr bwMode="auto">
          <a:xfrm>
            <a:off x="2825750" y="5492750"/>
            <a:ext cx="139700" cy="6350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535" name="Line 55"/>
          <p:cNvSpPr>
            <a:spLocks noChangeShapeType="1"/>
          </p:cNvSpPr>
          <p:nvPr/>
        </p:nvSpPr>
        <p:spPr bwMode="auto">
          <a:xfrm flipH="1" flipV="1">
            <a:off x="6851650" y="5403850"/>
            <a:ext cx="165100" cy="8890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536" name="Line 56"/>
          <p:cNvSpPr>
            <a:spLocks noChangeShapeType="1"/>
          </p:cNvSpPr>
          <p:nvPr/>
        </p:nvSpPr>
        <p:spPr bwMode="auto">
          <a:xfrm flipH="1">
            <a:off x="6851650" y="5492750"/>
            <a:ext cx="165100" cy="6350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537" name="Line 57"/>
          <p:cNvSpPr>
            <a:spLocks noChangeShapeType="1"/>
          </p:cNvSpPr>
          <p:nvPr/>
        </p:nvSpPr>
        <p:spPr bwMode="auto">
          <a:xfrm flipV="1">
            <a:off x="2368550" y="5403850"/>
            <a:ext cx="139700" cy="8890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538" name="Line 58"/>
          <p:cNvSpPr>
            <a:spLocks noChangeShapeType="1"/>
          </p:cNvSpPr>
          <p:nvPr/>
        </p:nvSpPr>
        <p:spPr bwMode="auto">
          <a:xfrm>
            <a:off x="2368550" y="5486400"/>
            <a:ext cx="63500"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539" name="Line 59"/>
          <p:cNvSpPr>
            <a:spLocks noChangeShapeType="1"/>
          </p:cNvSpPr>
          <p:nvPr/>
        </p:nvSpPr>
        <p:spPr bwMode="auto">
          <a:xfrm flipH="1" flipV="1">
            <a:off x="2736850" y="5403850"/>
            <a:ext cx="88900" cy="8890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540" name="Line 60"/>
          <p:cNvSpPr>
            <a:spLocks noChangeShapeType="1"/>
          </p:cNvSpPr>
          <p:nvPr/>
        </p:nvSpPr>
        <p:spPr bwMode="auto">
          <a:xfrm flipH="1">
            <a:off x="2736850" y="5492750"/>
            <a:ext cx="88900" cy="6350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541" name="Line 61"/>
          <p:cNvSpPr>
            <a:spLocks noChangeShapeType="1"/>
          </p:cNvSpPr>
          <p:nvPr/>
        </p:nvSpPr>
        <p:spPr bwMode="auto">
          <a:xfrm>
            <a:off x="7010400" y="5492750"/>
            <a:ext cx="0" cy="13970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542" name="Rectangle 62"/>
          <p:cNvSpPr>
            <a:spLocks noChangeArrowheads="1"/>
          </p:cNvSpPr>
          <p:nvPr/>
        </p:nvSpPr>
        <p:spPr bwMode="auto">
          <a:xfrm>
            <a:off x="6919913" y="5586413"/>
            <a:ext cx="358775" cy="301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l"/>
            <a:r>
              <a:rPr lang="en-US" altLang="en-US" sz="1400"/>
              <a:t>43</a:t>
            </a:r>
          </a:p>
        </p:txBody>
      </p:sp>
      <p:sp>
        <p:nvSpPr>
          <p:cNvPr id="20543" name="Line 63"/>
          <p:cNvSpPr>
            <a:spLocks noChangeShapeType="1"/>
          </p:cNvSpPr>
          <p:nvPr/>
        </p:nvSpPr>
        <p:spPr bwMode="auto">
          <a:xfrm>
            <a:off x="1143000" y="5797550"/>
            <a:ext cx="0" cy="44450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544" name="Rectangle 64"/>
          <p:cNvSpPr>
            <a:spLocks noChangeArrowheads="1"/>
          </p:cNvSpPr>
          <p:nvPr/>
        </p:nvSpPr>
        <p:spPr bwMode="auto">
          <a:xfrm>
            <a:off x="60325" y="6202363"/>
            <a:ext cx="28289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545" name="Line 65"/>
          <p:cNvSpPr>
            <a:spLocks noChangeShapeType="1"/>
          </p:cNvSpPr>
          <p:nvPr/>
        </p:nvSpPr>
        <p:spPr bwMode="auto">
          <a:xfrm>
            <a:off x="2368550" y="5492750"/>
            <a:ext cx="139700" cy="6350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548" name="Text Box 68"/>
          <p:cNvSpPr txBox="1">
            <a:spLocks noChangeArrowheads="1"/>
          </p:cNvSpPr>
          <p:nvPr/>
        </p:nvSpPr>
        <p:spPr bwMode="auto">
          <a:xfrm>
            <a:off x="2698751" y="1743075"/>
            <a:ext cx="1353343"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l-GR" altLang="en-US" sz="1600" dirty="0" smtClean="0"/>
              <a:t>Επιπρόσθετες απολαβές</a:t>
            </a:r>
            <a:endParaRPr lang="en-US" altLang="en-US" sz="1600" dirty="0"/>
          </a:p>
        </p:txBody>
      </p:sp>
      <p:sp>
        <p:nvSpPr>
          <p:cNvPr id="20549" name="Text Box 69"/>
          <p:cNvSpPr txBox="1">
            <a:spLocks noChangeArrowheads="1"/>
          </p:cNvSpPr>
          <p:nvPr/>
        </p:nvSpPr>
        <p:spPr bwMode="auto">
          <a:xfrm>
            <a:off x="861219" y="3766920"/>
            <a:ext cx="1385888"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l-GR" altLang="en-US" dirty="0" smtClean="0"/>
              <a:t>Διαφυγόντα εισοδήματα</a:t>
            </a:r>
            <a:endParaRPr lang="en-US" altLang="en-US" dirty="0"/>
          </a:p>
        </p:txBody>
      </p:sp>
      <p:sp>
        <p:nvSpPr>
          <p:cNvPr id="20550" name="Line 70"/>
          <p:cNvSpPr>
            <a:spLocks noChangeShapeType="1"/>
          </p:cNvSpPr>
          <p:nvPr/>
        </p:nvSpPr>
        <p:spPr bwMode="auto">
          <a:xfrm>
            <a:off x="2133600" y="4267200"/>
            <a:ext cx="381000" cy="228600"/>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552" name="Line 72"/>
          <p:cNvSpPr>
            <a:spLocks noChangeShapeType="1"/>
          </p:cNvSpPr>
          <p:nvPr/>
        </p:nvSpPr>
        <p:spPr bwMode="auto">
          <a:xfrm>
            <a:off x="4038600" y="2057400"/>
            <a:ext cx="1295400" cy="533400"/>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9" name="Rectangle 30"/>
          <p:cNvSpPr>
            <a:spLocks noChangeArrowheads="1"/>
          </p:cNvSpPr>
          <p:nvPr/>
        </p:nvSpPr>
        <p:spPr bwMode="auto">
          <a:xfrm>
            <a:off x="722744" y="1300108"/>
            <a:ext cx="907301" cy="3667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l"/>
            <a:r>
              <a:rPr lang="el-GR" altLang="en-US" dirty="0" smtClean="0"/>
              <a:t>Μισθός</a:t>
            </a:r>
            <a:endParaRPr lang="en-US" altLang="en-US" dirty="0"/>
          </a:p>
        </p:txBody>
      </p:sp>
    </p:spTree>
    <p:extLst>
      <p:ext uri="{BB962C8B-B14F-4D97-AF65-F5344CB8AC3E}">
        <p14:creationId xmlns:p14="http://schemas.microsoft.com/office/powerpoint/2010/main" val="2896854608"/>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04802"/>
            <a:ext cx="7886700" cy="854073"/>
          </a:xfrm>
        </p:spPr>
        <p:txBody>
          <a:bodyPr>
            <a:normAutofit fontScale="90000"/>
          </a:bodyPr>
          <a:lstStyle/>
          <a:p>
            <a:pPr algn="ctr"/>
            <a:r>
              <a:rPr lang="el-GR" b="1" dirty="0" smtClean="0">
                <a:latin typeface="+mn-lt"/>
              </a:rPr>
              <a:t>Γιατί πηγαίνουμε σχολείο και γιατί σπουδάζουμε;</a:t>
            </a:r>
            <a:endParaRPr lang="en-GB" b="1" dirty="0">
              <a:latin typeface="+mn-lt"/>
            </a:endParaRPr>
          </a:p>
        </p:txBody>
      </p:sp>
      <p:sp>
        <p:nvSpPr>
          <p:cNvPr id="3" name="Content Placeholder 2"/>
          <p:cNvSpPr>
            <a:spLocks noGrp="1"/>
          </p:cNvSpPr>
          <p:nvPr>
            <p:ph idx="1"/>
          </p:nvPr>
        </p:nvSpPr>
        <p:spPr>
          <a:xfrm>
            <a:off x="628650" y="1524000"/>
            <a:ext cx="7981950" cy="4832351"/>
          </a:xfrm>
        </p:spPr>
        <p:txBody>
          <a:bodyPr>
            <a:normAutofit/>
          </a:bodyPr>
          <a:lstStyle/>
          <a:p>
            <a:pPr algn="just">
              <a:lnSpc>
                <a:spcPct val="100000"/>
              </a:lnSpc>
              <a:spcAft>
                <a:spcPts val="1200"/>
              </a:spcAft>
            </a:pPr>
            <a:r>
              <a:rPr lang="el-GR" sz="2400" dirty="0" smtClean="0"/>
              <a:t>Η </a:t>
            </a:r>
            <a:r>
              <a:rPr lang="el-GR" sz="2400" b="1" dirty="0" smtClean="0"/>
              <a:t>προσέγγιση των δυνατοτήτων</a:t>
            </a:r>
            <a:r>
              <a:rPr lang="el-GR" sz="2400" dirty="0" smtClean="0"/>
              <a:t> (</a:t>
            </a:r>
            <a:r>
              <a:rPr lang="en-GB" sz="2400" dirty="0" smtClean="0"/>
              <a:t>Capability Approach)</a:t>
            </a:r>
            <a:r>
              <a:rPr lang="el-GR" sz="2400" dirty="0" smtClean="0"/>
              <a:t>, </a:t>
            </a:r>
            <a:r>
              <a:rPr lang="en-GB" sz="2400" dirty="0" smtClean="0"/>
              <a:t>Amartya Sen</a:t>
            </a:r>
            <a:r>
              <a:rPr lang="el-GR" sz="2400" dirty="0"/>
              <a:t> </a:t>
            </a:r>
            <a:r>
              <a:rPr lang="el-GR" sz="2400" dirty="0" smtClean="0"/>
              <a:t>(</a:t>
            </a:r>
            <a:r>
              <a:rPr lang="en-GB" sz="2400" dirty="0" smtClean="0"/>
              <a:t>Nobel </a:t>
            </a:r>
            <a:r>
              <a:rPr lang="el-GR" sz="2400" dirty="0" smtClean="0"/>
              <a:t>Οικονομικών).</a:t>
            </a:r>
          </a:p>
          <a:p>
            <a:pPr lvl="1" algn="just">
              <a:lnSpc>
                <a:spcPct val="100000"/>
              </a:lnSpc>
              <a:spcAft>
                <a:spcPts val="1200"/>
              </a:spcAft>
            </a:pPr>
            <a:r>
              <a:rPr lang="el-GR" sz="2000" dirty="0" smtClean="0"/>
              <a:t>Η εκπαίδευση είναι βασική προϋπόθεση ουσιαστικής ένταξης και λειτουργίας των ατόμων στην κοινωνική ζωή</a:t>
            </a:r>
            <a:r>
              <a:rPr lang="en-GB" sz="2000" dirty="0" smtClean="0"/>
              <a:t>:</a:t>
            </a:r>
            <a:endParaRPr lang="el-GR" sz="2000" dirty="0" smtClean="0"/>
          </a:p>
          <a:p>
            <a:pPr lvl="2" algn="just">
              <a:lnSpc>
                <a:spcPct val="100000"/>
              </a:lnSpc>
              <a:spcAft>
                <a:spcPts val="1200"/>
              </a:spcAft>
            </a:pPr>
            <a:r>
              <a:rPr lang="el-GR" sz="1700" dirty="0" smtClean="0"/>
              <a:t>Ανάγνωση και γραφή, αριθμητική, διαχείριση πληροφοριών, βασικές λειτουργίες.</a:t>
            </a:r>
          </a:p>
          <a:p>
            <a:pPr algn="just">
              <a:lnSpc>
                <a:spcPct val="100000"/>
              </a:lnSpc>
              <a:spcBef>
                <a:spcPts val="2400"/>
              </a:spcBef>
              <a:spcAft>
                <a:spcPts val="1200"/>
              </a:spcAft>
            </a:pPr>
            <a:r>
              <a:rPr lang="el-GR" sz="2400" b="1" dirty="0" smtClean="0"/>
              <a:t>Η προσέγγιση του ανθρωπίνου κεφαλαίου</a:t>
            </a:r>
            <a:r>
              <a:rPr lang="en-GB" sz="2400" dirty="0" smtClean="0"/>
              <a:t> (Human Capital Approach</a:t>
            </a:r>
            <a:r>
              <a:rPr lang="el-GR" sz="2400" dirty="0" smtClean="0"/>
              <a:t>), </a:t>
            </a:r>
            <a:r>
              <a:rPr lang="en-GB" sz="2400" dirty="0" smtClean="0"/>
              <a:t>Gary Becker</a:t>
            </a:r>
            <a:r>
              <a:rPr lang="el-GR" sz="2400" dirty="0"/>
              <a:t> </a:t>
            </a:r>
            <a:r>
              <a:rPr lang="el-GR" sz="2400" dirty="0" smtClean="0"/>
              <a:t>(</a:t>
            </a:r>
            <a:r>
              <a:rPr lang="en-GB" sz="2400" dirty="0" smtClean="0"/>
              <a:t>Nobel </a:t>
            </a:r>
            <a:r>
              <a:rPr lang="el-GR" sz="2400" dirty="0" smtClean="0"/>
              <a:t>Οικονομικών)</a:t>
            </a:r>
          </a:p>
          <a:p>
            <a:pPr lvl="1" algn="just">
              <a:lnSpc>
                <a:spcPct val="100000"/>
              </a:lnSpc>
              <a:spcAft>
                <a:spcPts val="1200"/>
              </a:spcAft>
            </a:pPr>
            <a:r>
              <a:rPr lang="el-GR" sz="2000" dirty="0" smtClean="0"/>
              <a:t>Η εκπαίδευση τόσο σε ατομικό όσο και σε συλλογικό επίπεδο αποτελεί μια μορφή επένδυσης που απαιτεί τη θυσία πόρων στο παρόν και επιφέρει οικονομικά οφέλη στο μέλλον.</a:t>
            </a:r>
          </a:p>
        </p:txBody>
      </p:sp>
      <p:sp>
        <p:nvSpPr>
          <p:cNvPr id="4" name="Slide Number Placeholder 3"/>
          <p:cNvSpPr>
            <a:spLocks noGrp="1"/>
          </p:cNvSpPr>
          <p:nvPr>
            <p:ph type="sldNum" sz="quarter" idx="12"/>
          </p:nvPr>
        </p:nvSpPr>
        <p:spPr/>
        <p:txBody>
          <a:bodyPr/>
          <a:lstStyle/>
          <a:p>
            <a:fld id="{B6F15528-21DE-4FAA-801E-634DDDAF4B2B}" type="slidenum">
              <a:rPr lang="en-US" smtClean="0"/>
              <a:pPr/>
              <a:t>2</a:t>
            </a:fld>
            <a:endParaRPr lang="en-US"/>
          </a:p>
        </p:txBody>
      </p:sp>
    </p:spTree>
    <p:extLst>
      <p:ext uri="{BB962C8B-B14F-4D97-AF65-F5344CB8AC3E}">
        <p14:creationId xmlns:p14="http://schemas.microsoft.com/office/powerpoint/2010/main" val="385952379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838200" y="152400"/>
            <a:ext cx="7772400" cy="1143000"/>
          </a:xfrm>
          <a:noFill/>
          <a:ln/>
        </p:spPr>
        <p:txBody>
          <a:bodyPr/>
          <a:lstStyle/>
          <a:p>
            <a:r>
              <a:rPr lang="el-GR" altLang="en-US" sz="3200" b="1" dirty="0" smtClean="0"/>
              <a:t>Σύγκριση κόστους και οφέλους  των σπουδών</a:t>
            </a:r>
            <a:endParaRPr lang="en-US" altLang="en-US" sz="3200" b="1" dirty="0"/>
          </a:p>
        </p:txBody>
      </p:sp>
      <p:sp>
        <p:nvSpPr>
          <p:cNvPr id="21507" name="Rectangle 3"/>
          <p:cNvSpPr>
            <a:spLocks noGrp="1" noChangeArrowheads="1"/>
          </p:cNvSpPr>
          <p:nvPr>
            <p:ph type="body" idx="1"/>
          </p:nvPr>
        </p:nvSpPr>
        <p:spPr>
          <a:xfrm>
            <a:off x="628650" y="1682750"/>
            <a:ext cx="7886700" cy="4494213"/>
          </a:xfrm>
          <a:noFill/>
          <a:ln/>
        </p:spPr>
        <p:txBody>
          <a:bodyPr/>
          <a:lstStyle/>
          <a:p>
            <a:pPr>
              <a:buFont typeface="Monotype Sorts" pitchFamily="2" charset="2"/>
              <a:buNone/>
            </a:pPr>
            <a:r>
              <a:rPr lang="en-US" altLang="en-US" dirty="0"/>
              <a:t>                               </a:t>
            </a:r>
          </a:p>
        </p:txBody>
      </p:sp>
      <p:sp>
        <p:nvSpPr>
          <p:cNvPr id="21508" name="Line 4"/>
          <p:cNvSpPr>
            <a:spLocks noChangeShapeType="1"/>
          </p:cNvSpPr>
          <p:nvPr/>
        </p:nvSpPr>
        <p:spPr bwMode="auto">
          <a:xfrm>
            <a:off x="1143000" y="1682750"/>
            <a:ext cx="0" cy="410210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1509" name="Line 5"/>
          <p:cNvSpPr>
            <a:spLocks noChangeShapeType="1"/>
          </p:cNvSpPr>
          <p:nvPr/>
        </p:nvSpPr>
        <p:spPr bwMode="auto">
          <a:xfrm flipV="1">
            <a:off x="7010400" y="2051050"/>
            <a:ext cx="0" cy="298450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1510" name="Line 6"/>
          <p:cNvSpPr>
            <a:spLocks noChangeShapeType="1"/>
          </p:cNvSpPr>
          <p:nvPr/>
        </p:nvSpPr>
        <p:spPr bwMode="auto">
          <a:xfrm flipV="1">
            <a:off x="2370138" y="4108450"/>
            <a:ext cx="0" cy="92710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1511" name="Line 7"/>
          <p:cNvSpPr>
            <a:spLocks noChangeShapeType="1"/>
          </p:cNvSpPr>
          <p:nvPr/>
        </p:nvSpPr>
        <p:spPr bwMode="auto">
          <a:xfrm flipV="1">
            <a:off x="2793207" y="3563938"/>
            <a:ext cx="33338" cy="1471612"/>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1512" name="Rectangle 8"/>
          <p:cNvSpPr>
            <a:spLocks noChangeArrowheads="1"/>
          </p:cNvSpPr>
          <p:nvPr/>
        </p:nvSpPr>
        <p:spPr bwMode="auto">
          <a:xfrm>
            <a:off x="2331605" y="3954596"/>
            <a:ext cx="774700" cy="7053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0488" tIns="44450" rIns="90488" bIns="44450">
            <a:spAutoFit/>
          </a:bodyPr>
          <a:lstStyle/>
          <a:p>
            <a:pPr algn="l"/>
            <a:r>
              <a:rPr lang="en-US" altLang="en-US" sz="2000" dirty="0"/>
              <a:t>- - -</a:t>
            </a:r>
          </a:p>
          <a:p>
            <a:pPr algn="l"/>
            <a:r>
              <a:rPr lang="en-US" altLang="en-US" sz="2000" dirty="0" smtClean="0"/>
              <a:t>- -</a:t>
            </a:r>
            <a:r>
              <a:rPr lang="el-GR" altLang="en-US" sz="2000" dirty="0" smtClean="0"/>
              <a:t> -</a:t>
            </a:r>
            <a:endParaRPr lang="en-US" altLang="en-US" sz="2000" dirty="0"/>
          </a:p>
        </p:txBody>
      </p:sp>
      <p:sp>
        <p:nvSpPr>
          <p:cNvPr id="21513" name="Rectangle 9"/>
          <p:cNvSpPr>
            <a:spLocks noChangeArrowheads="1"/>
          </p:cNvSpPr>
          <p:nvPr/>
        </p:nvSpPr>
        <p:spPr bwMode="auto">
          <a:xfrm>
            <a:off x="4298950" y="2820988"/>
            <a:ext cx="195263" cy="819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p>
            <a:pPr algn="l"/>
            <a:endParaRPr lang="en-US" altLang="en-US" sz="2400"/>
          </a:p>
          <a:p>
            <a:pPr algn="l" eaLnBrk="1" hangingPunct="1"/>
            <a:endParaRPr lang="en-US" altLang="en-US" sz="2400"/>
          </a:p>
        </p:txBody>
      </p:sp>
      <p:sp>
        <p:nvSpPr>
          <p:cNvPr id="21514" name="Rectangle 10"/>
          <p:cNvSpPr>
            <a:spLocks noChangeArrowheads="1"/>
          </p:cNvSpPr>
          <p:nvPr/>
        </p:nvSpPr>
        <p:spPr bwMode="auto">
          <a:xfrm>
            <a:off x="5106988" y="2119313"/>
            <a:ext cx="1914525" cy="45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l"/>
            <a:r>
              <a:rPr lang="en-US" altLang="en-US" sz="2400"/>
              <a:t>+ + + + + + + </a:t>
            </a:r>
          </a:p>
        </p:txBody>
      </p:sp>
      <p:sp>
        <p:nvSpPr>
          <p:cNvPr id="21515" name="Rectangle 11"/>
          <p:cNvSpPr>
            <a:spLocks noChangeArrowheads="1"/>
          </p:cNvSpPr>
          <p:nvPr/>
        </p:nvSpPr>
        <p:spPr bwMode="auto">
          <a:xfrm>
            <a:off x="3641725" y="2879725"/>
            <a:ext cx="8524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1516" name="Rectangle 12"/>
          <p:cNvSpPr>
            <a:spLocks noChangeArrowheads="1"/>
          </p:cNvSpPr>
          <p:nvPr/>
        </p:nvSpPr>
        <p:spPr bwMode="auto">
          <a:xfrm>
            <a:off x="3354388" y="2973388"/>
            <a:ext cx="847725" cy="45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l"/>
            <a:r>
              <a:rPr lang="en-US" altLang="en-US" sz="2400"/>
              <a:t>+ + +</a:t>
            </a:r>
          </a:p>
        </p:txBody>
      </p:sp>
      <p:sp>
        <p:nvSpPr>
          <p:cNvPr id="21517" name="Rectangle 13"/>
          <p:cNvSpPr>
            <a:spLocks noChangeArrowheads="1"/>
          </p:cNvSpPr>
          <p:nvPr/>
        </p:nvSpPr>
        <p:spPr bwMode="auto">
          <a:xfrm>
            <a:off x="3948113" y="2424113"/>
            <a:ext cx="3152775" cy="45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l"/>
            <a:r>
              <a:rPr lang="en-US" altLang="en-US" sz="2400" dirty="0"/>
              <a:t> + + + + + + + + + + + +</a:t>
            </a:r>
          </a:p>
        </p:txBody>
      </p:sp>
      <p:sp>
        <p:nvSpPr>
          <p:cNvPr id="21518" name="Rectangle 14"/>
          <p:cNvSpPr>
            <a:spLocks noChangeArrowheads="1"/>
          </p:cNvSpPr>
          <p:nvPr/>
        </p:nvSpPr>
        <p:spPr bwMode="auto">
          <a:xfrm>
            <a:off x="3641725" y="2879725"/>
            <a:ext cx="110013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1519" name="Rectangle 15"/>
          <p:cNvSpPr>
            <a:spLocks noChangeArrowheads="1"/>
          </p:cNvSpPr>
          <p:nvPr/>
        </p:nvSpPr>
        <p:spPr bwMode="auto">
          <a:xfrm>
            <a:off x="3641725" y="2879725"/>
            <a:ext cx="8524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1520" name="Rectangle 16"/>
          <p:cNvSpPr>
            <a:spLocks noChangeArrowheads="1"/>
          </p:cNvSpPr>
          <p:nvPr/>
        </p:nvSpPr>
        <p:spPr bwMode="auto">
          <a:xfrm>
            <a:off x="3643313" y="2728913"/>
            <a:ext cx="3517900" cy="45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p>
            <a:pPr algn="l"/>
            <a:r>
              <a:rPr lang="en-US" altLang="en-US" sz="2400" dirty="0"/>
              <a:t>+ + + + + + + + + + + + + </a:t>
            </a:r>
          </a:p>
        </p:txBody>
      </p:sp>
      <p:sp>
        <p:nvSpPr>
          <p:cNvPr id="21521" name="Rectangle 17"/>
          <p:cNvSpPr>
            <a:spLocks noChangeArrowheads="1"/>
          </p:cNvSpPr>
          <p:nvPr/>
        </p:nvSpPr>
        <p:spPr bwMode="auto">
          <a:xfrm>
            <a:off x="6689725" y="2879725"/>
            <a:ext cx="35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1522" name="Rectangle 18"/>
          <p:cNvSpPr>
            <a:spLocks noChangeArrowheads="1"/>
          </p:cNvSpPr>
          <p:nvPr/>
        </p:nvSpPr>
        <p:spPr bwMode="auto">
          <a:xfrm>
            <a:off x="6765925" y="2955925"/>
            <a:ext cx="35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1523" name="Arc 19"/>
          <p:cNvSpPr>
            <a:spLocks/>
          </p:cNvSpPr>
          <p:nvPr/>
        </p:nvSpPr>
        <p:spPr bwMode="auto">
          <a:xfrm>
            <a:off x="2827338" y="2141538"/>
            <a:ext cx="4184650" cy="1441450"/>
          </a:xfrm>
          <a:custGeom>
            <a:avLst/>
            <a:gdLst>
              <a:gd name="G0" fmla="+- 21600 0 0"/>
              <a:gd name="G1" fmla="+- 21600 0 0"/>
              <a:gd name="G2" fmla="+- 21600 0 0"/>
              <a:gd name="T0" fmla="*/ 0 w 21600"/>
              <a:gd name="T1" fmla="*/ 21600 h 21600"/>
              <a:gd name="T2" fmla="*/ 21592 w 21600"/>
              <a:gd name="T3" fmla="*/ 0 h 21600"/>
              <a:gd name="T4" fmla="*/ 21600 w 21600"/>
              <a:gd name="T5" fmla="*/ 21600 h 21600"/>
            </a:gdLst>
            <a:ahLst/>
            <a:cxnLst>
              <a:cxn ang="0">
                <a:pos x="T0" y="T1"/>
              </a:cxn>
              <a:cxn ang="0">
                <a:pos x="T2" y="T3"/>
              </a:cxn>
              <a:cxn ang="0">
                <a:pos x="T4" y="T5"/>
              </a:cxn>
            </a:cxnLst>
            <a:rect l="0" t="0" r="r" b="b"/>
            <a:pathLst>
              <a:path w="21600" h="21600" fill="none" extrusionOk="0">
                <a:moveTo>
                  <a:pt x="0" y="21599"/>
                </a:moveTo>
                <a:cubicBezTo>
                  <a:pt x="0" y="9673"/>
                  <a:pt x="9665" y="4"/>
                  <a:pt x="21592" y="0"/>
                </a:cubicBezTo>
              </a:path>
              <a:path w="21600" h="21600" stroke="0" extrusionOk="0">
                <a:moveTo>
                  <a:pt x="0" y="21599"/>
                </a:moveTo>
                <a:cubicBezTo>
                  <a:pt x="0" y="9673"/>
                  <a:pt x="9665" y="4"/>
                  <a:pt x="21592" y="0"/>
                </a:cubicBezTo>
                <a:lnTo>
                  <a:pt x="21600" y="21600"/>
                </a:lnTo>
                <a:close/>
              </a:path>
            </a:pathLst>
          </a:custGeom>
          <a:noFill/>
          <a:ln w="12700" cap="rnd">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1524" name="Arc 20"/>
          <p:cNvSpPr>
            <a:spLocks/>
          </p:cNvSpPr>
          <p:nvPr/>
        </p:nvSpPr>
        <p:spPr bwMode="auto">
          <a:xfrm>
            <a:off x="2370138" y="3055938"/>
            <a:ext cx="4641850" cy="1060450"/>
          </a:xfrm>
          <a:custGeom>
            <a:avLst/>
            <a:gdLst>
              <a:gd name="G0" fmla="+- 21600 0 0"/>
              <a:gd name="G1" fmla="+- 21600 0 0"/>
              <a:gd name="G2" fmla="+- 21600 0 0"/>
              <a:gd name="T0" fmla="*/ 0 w 21600"/>
              <a:gd name="T1" fmla="*/ 21600 h 21600"/>
              <a:gd name="T2" fmla="*/ 21593 w 21600"/>
              <a:gd name="T3" fmla="*/ 0 h 21600"/>
              <a:gd name="T4" fmla="*/ 21600 w 21600"/>
              <a:gd name="T5" fmla="*/ 21600 h 21600"/>
            </a:gdLst>
            <a:ahLst/>
            <a:cxnLst>
              <a:cxn ang="0">
                <a:pos x="T0" y="T1"/>
              </a:cxn>
              <a:cxn ang="0">
                <a:pos x="T2" y="T3"/>
              </a:cxn>
              <a:cxn ang="0">
                <a:pos x="T4" y="T5"/>
              </a:cxn>
            </a:cxnLst>
            <a:rect l="0" t="0" r="r" b="b"/>
            <a:pathLst>
              <a:path w="21600" h="21600" fill="none" extrusionOk="0">
                <a:moveTo>
                  <a:pt x="0" y="21599"/>
                </a:moveTo>
                <a:cubicBezTo>
                  <a:pt x="0" y="9673"/>
                  <a:pt x="9666" y="3"/>
                  <a:pt x="21593" y="0"/>
                </a:cubicBezTo>
              </a:path>
              <a:path w="21600" h="21600" stroke="0" extrusionOk="0">
                <a:moveTo>
                  <a:pt x="0" y="21599"/>
                </a:moveTo>
                <a:cubicBezTo>
                  <a:pt x="0" y="9673"/>
                  <a:pt x="9666" y="3"/>
                  <a:pt x="21593" y="0"/>
                </a:cubicBezTo>
                <a:lnTo>
                  <a:pt x="21600" y="21600"/>
                </a:lnTo>
                <a:close/>
              </a:path>
            </a:pathLst>
          </a:custGeom>
          <a:noFill/>
          <a:ln w="12700" cap="rnd">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1525" name="Rectangle 21"/>
          <p:cNvSpPr>
            <a:spLocks noChangeArrowheads="1"/>
          </p:cNvSpPr>
          <p:nvPr/>
        </p:nvSpPr>
        <p:spPr bwMode="auto">
          <a:xfrm>
            <a:off x="3109913" y="2881313"/>
            <a:ext cx="352425" cy="45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l"/>
            <a:r>
              <a:rPr lang="en-US" altLang="en-US" sz="2400"/>
              <a:t>+</a:t>
            </a:r>
          </a:p>
        </p:txBody>
      </p:sp>
      <p:sp>
        <p:nvSpPr>
          <p:cNvPr id="21526" name="Rectangle 22"/>
          <p:cNvSpPr>
            <a:spLocks noChangeArrowheads="1"/>
          </p:cNvSpPr>
          <p:nvPr/>
        </p:nvSpPr>
        <p:spPr bwMode="auto">
          <a:xfrm>
            <a:off x="4937125" y="2697163"/>
            <a:ext cx="184150" cy="92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1527" name="Rectangle 23"/>
          <p:cNvSpPr>
            <a:spLocks noChangeArrowheads="1"/>
          </p:cNvSpPr>
          <p:nvPr/>
        </p:nvSpPr>
        <p:spPr bwMode="auto">
          <a:xfrm>
            <a:off x="3033713" y="3109913"/>
            <a:ext cx="352425" cy="45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l"/>
            <a:r>
              <a:rPr lang="en-US" altLang="en-US" sz="2400"/>
              <a:t>+</a:t>
            </a:r>
          </a:p>
        </p:txBody>
      </p:sp>
      <p:sp>
        <p:nvSpPr>
          <p:cNvPr id="21528" name="Rectangle 24"/>
          <p:cNvSpPr>
            <a:spLocks noChangeArrowheads="1"/>
          </p:cNvSpPr>
          <p:nvPr/>
        </p:nvSpPr>
        <p:spPr bwMode="auto">
          <a:xfrm>
            <a:off x="2805113" y="3186113"/>
            <a:ext cx="352425" cy="45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l"/>
            <a:r>
              <a:rPr lang="en-US" altLang="en-US" sz="2400"/>
              <a:t>+</a:t>
            </a:r>
          </a:p>
        </p:txBody>
      </p:sp>
      <p:sp>
        <p:nvSpPr>
          <p:cNvPr id="21529" name="Rectangle 25"/>
          <p:cNvSpPr>
            <a:spLocks noChangeArrowheads="1"/>
          </p:cNvSpPr>
          <p:nvPr/>
        </p:nvSpPr>
        <p:spPr bwMode="auto">
          <a:xfrm>
            <a:off x="3338513" y="2728913"/>
            <a:ext cx="352425" cy="45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l"/>
            <a:r>
              <a:rPr lang="en-US" altLang="en-US" sz="2400"/>
              <a:t>+</a:t>
            </a:r>
          </a:p>
        </p:txBody>
      </p:sp>
      <p:sp>
        <p:nvSpPr>
          <p:cNvPr id="21531" name="Rectangle 27"/>
          <p:cNvSpPr>
            <a:spLocks noChangeArrowheads="1"/>
          </p:cNvSpPr>
          <p:nvPr/>
        </p:nvSpPr>
        <p:spPr bwMode="auto">
          <a:xfrm>
            <a:off x="4176713" y="1814513"/>
            <a:ext cx="1183210" cy="45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l"/>
            <a:r>
              <a:rPr lang="el-GR" altLang="en-US" sz="2400" b="1" dirty="0" smtClean="0"/>
              <a:t>Όφελος</a:t>
            </a:r>
            <a:endParaRPr lang="en-US" altLang="en-US" sz="2400" b="1" dirty="0"/>
          </a:p>
        </p:txBody>
      </p:sp>
      <p:sp>
        <p:nvSpPr>
          <p:cNvPr id="21532" name="Rectangle 28"/>
          <p:cNvSpPr>
            <a:spLocks noChangeArrowheads="1"/>
          </p:cNvSpPr>
          <p:nvPr/>
        </p:nvSpPr>
        <p:spPr bwMode="auto">
          <a:xfrm>
            <a:off x="1371600" y="4648200"/>
            <a:ext cx="1087799" cy="45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l"/>
            <a:r>
              <a:rPr lang="el-GR" altLang="en-US" sz="2400" b="1" dirty="0" smtClean="0"/>
              <a:t>Κόστος</a:t>
            </a:r>
            <a:endParaRPr lang="en-US" altLang="en-US" sz="2400" b="1" dirty="0"/>
          </a:p>
        </p:txBody>
      </p:sp>
      <p:sp>
        <p:nvSpPr>
          <p:cNvPr id="21533" name="Rectangle 29"/>
          <p:cNvSpPr>
            <a:spLocks noChangeArrowheads="1"/>
          </p:cNvSpPr>
          <p:nvPr/>
        </p:nvSpPr>
        <p:spPr bwMode="auto">
          <a:xfrm>
            <a:off x="7072313" y="1631950"/>
            <a:ext cx="1766887" cy="5822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0488" tIns="44450" rIns="90488" bIns="44450">
            <a:spAutoFit/>
          </a:bodyPr>
          <a:lstStyle/>
          <a:p>
            <a:pPr algn="l"/>
            <a:r>
              <a:rPr lang="el-GR" altLang="en-US" sz="1600" dirty="0" smtClean="0"/>
              <a:t>Απόφοιτοι πανεπιστημίου</a:t>
            </a:r>
            <a:endParaRPr lang="en-US" altLang="en-US" sz="1600" dirty="0"/>
          </a:p>
        </p:txBody>
      </p:sp>
      <p:sp>
        <p:nvSpPr>
          <p:cNvPr id="21534" name="Rectangle 30"/>
          <p:cNvSpPr>
            <a:spLocks noChangeArrowheads="1"/>
          </p:cNvSpPr>
          <p:nvPr/>
        </p:nvSpPr>
        <p:spPr bwMode="auto">
          <a:xfrm>
            <a:off x="7072313" y="2546350"/>
            <a:ext cx="1588565" cy="5822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0488" tIns="44450" rIns="90488" bIns="44450">
            <a:spAutoFit/>
          </a:bodyPr>
          <a:lstStyle/>
          <a:p>
            <a:pPr algn="l"/>
            <a:r>
              <a:rPr lang="el-GR" altLang="en-US" sz="1600" dirty="0" smtClean="0"/>
              <a:t>Απόφοιτοι λυκείου</a:t>
            </a:r>
            <a:endParaRPr lang="en-US" altLang="en-US" sz="1600" dirty="0"/>
          </a:p>
        </p:txBody>
      </p:sp>
      <p:sp>
        <p:nvSpPr>
          <p:cNvPr id="21535" name="Line 31"/>
          <p:cNvSpPr>
            <a:spLocks noChangeShapeType="1"/>
          </p:cNvSpPr>
          <p:nvPr/>
        </p:nvSpPr>
        <p:spPr bwMode="auto">
          <a:xfrm>
            <a:off x="7016750" y="2133600"/>
            <a:ext cx="63500"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1536" name="Line 32"/>
          <p:cNvSpPr>
            <a:spLocks noChangeShapeType="1"/>
          </p:cNvSpPr>
          <p:nvPr/>
        </p:nvSpPr>
        <p:spPr bwMode="auto">
          <a:xfrm>
            <a:off x="6940550" y="3048000"/>
            <a:ext cx="139700"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1537" name="Line 33"/>
          <p:cNvSpPr>
            <a:spLocks noChangeShapeType="1"/>
          </p:cNvSpPr>
          <p:nvPr/>
        </p:nvSpPr>
        <p:spPr bwMode="auto">
          <a:xfrm>
            <a:off x="1143000" y="5068618"/>
            <a:ext cx="6311900"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1538" name="Rectangle 34"/>
          <p:cNvSpPr>
            <a:spLocks noChangeArrowheads="1"/>
          </p:cNvSpPr>
          <p:nvPr/>
        </p:nvSpPr>
        <p:spPr bwMode="auto">
          <a:xfrm>
            <a:off x="7529513" y="4832350"/>
            <a:ext cx="794001" cy="3667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l"/>
            <a:r>
              <a:rPr lang="el-GR" altLang="en-US" dirty="0" smtClean="0"/>
              <a:t>Ηλικία</a:t>
            </a:r>
            <a:endParaRPr lang="en-US" altLang="en-US" dirty="0"/>
          </a:p>
        </p:txBody>
      </p:sp>
      <p:sp>
        <p:nvSpPr>
          <p:cNvPr id="21542" name="Line 38"/>
          <p:cNvSpPr>
            <a:spLocks noChangeShapeType="1"/>
          </p:cNvSpPr>
          <p:nvPr/>
        </p:nvSpPr>
        <p:spPr bwMode="auto">
          <a:xfrm>
            <a:off x="2799228" y="5035550"/>
            <a:ext cx="0" cy="13970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1567" name="Line 63"/>
          <p:cNvSpPr>
            <a:spLocks noChangeShapeType="1"/>
          </p:cNvSpPr>
          <p:nvPr/>
        </p:nvSpPr>
        <p:spPr bwMode="auto">
          <a:xfrm>
            <a:off x="1143000" y="5797550"/>
            <a:ext cx="0" cy="44450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8" name="Line 38"/>
          <p:cNvSpPr>
            <a:spLocks noChangeShapeType="1"/>
          </p:cNvSpPr>
          <p:nvPr/>
        </p:nvSpPr>
        <p:spPr bwMode="auto">
          <a:xfrm>
            <a:off x="2795583" y="5168291"/>
            <a:ext cx="11906" cy="407889"/>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9" name="Line 38"/>
          <p:cNvSpPr>
            <a:spLocks noChangeShapeType="1"/>
          </p:cNvSpPr>
          <p:nvPr/>
        </p:nvSpPr>
        <p:spPr bwMode="auto">
          <a:xfrm>
            <a:off x="2370136" y="5035550"/>
            <a:ext cx="22738" cy="53367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0" name="Line 38"/>
          <p:cNvSpPr>
            <a:spLocks noChangeShapeType="1"/>
          </p:cNvSpPr>
          <p:nvPr/>
        </p:nvSpPr>
        <p:spPr bwMode="auto">
          <a:xfrm flipH="1">
            <a:off x="2378464" y="5569220"/>
            <a:ext cx="426648" cy="696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3" name="Rectangle 8"/>
          <p:cNvSpPr>
            <a:spLocks noChangeArrowheads="1"/>
          </p:cNvSpPr>
          <p:nvPr/>
        </p:nvSpPr>
        <p:spPr bwMode="auto">
          <a:xfrm>
            <a:off x="2372086" y="4688547"/>
            <a:ext cx="638175"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p>
            <a:pPr algn="l"/>
            <a:r>
              <a:rPr lang="en-US" altLang="en-US" sz="2000" dirty="0"/>
              <a:t>- - -</a:t>
            </a:r>
          </a:p>
          <a:p>
            <a:pPr algn="l"/>
            <a:r>
              <a:rPr lang="en-US" altLang="en-US" sz="2000" dirty="0"/>
              <a:t>- - -</a:t>
            </a:r>
          </a:p>
          <a:p>
            <a:pPr algn="l"/>
            <a:r>
              <a:rPr lang="en-US" altLang="en-US" sz="2000" dirty="0"/>
              <a:t>- - -</a:t>
            </a:r>
          </a:p>
        </p:txBody>
      </p:sp>
      <p:sp>
        <p:nvSpPr>
          <p:cNvPr id="44" name="Rectangle 30"/>
          <p:cNvSpPr>
            <a:spLocks noChangeArrowheads="1"/>
          </p:cNvSpPr>
          <p:nvPr/>
        </p:nvSpPr>
        <p:spPr bwMode="auto">
          <a:xfrm>
            <a:off x="722744" y="1300108"/>
            <a:ext cx="907301" cy="3667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l"/>
            <a:r>
              <a:rPr lang="el-GR" altLang="en-US" dirty="0" smtClean="0"/>
              <a:t>Μισθός</a:t>
            </a:r>
            <a:endParaRPr lang="en-US" altLang="en-US" dirty="0"/>
          </a:p>
        </p:txBody>
      </p:sp>
      <p:sp>
        <p:nvSpPr>
          <p:cNvPr id="45" name="Text Box 69"/>
          <p:cNvSpPr txBox="1">
            <a:spLocks noChangeArrowheads="1"/>
          </p:cNvSpPr>
          <p:nvPr/>
        </p:nvSpPr>
        <p:spPr bwMode="auto">
          <a:xfrm>
            <a:off x="1438876" y="3385445"/>
            <a:ext cx="100992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l-GR" altLang="en-US" sz="1200" dirty="0" smtClean="0"/>
              <a:t>Διαφυγόντα εισοδήματα</a:t>
            </a:r>
            <a:endParaRPr lang="en-US" altLang="en-US" sz="1400" dirty="0"/>
          </a:p>
        </p:txBody>
      </p:sp>
      <p:sp>
        <p:nvSpPr>
          <p:cNvPr id="46" name="Line 70"/>
          <p:cNvSpPr>
            <a:spLocks noChangeShapeType="1"/>
          </p:cNvSpPr>
          <p:nvPr/>
        </p:nvSpPr>
        <p:spPr bwMode="auto">
          <a:xfrm>
            <a:off x="1927225" y="3840295"/>
            <a:ext cx="708327" cy="512091"/>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7" name="Line 70"/>
          <p:cNvSpPr>
            <a:spLocks noChangeShapeType="1"/>
          </p:cNvSpPr>
          <p:nvPr/>
        </p:nvSpPr>
        <p:spPr bwMode="auto">
          <a:xfrm flipH="1" flipV="1">
            <a:off x="2844950" y="5341236"/>
            <a:ext cx="617387" cy="26234"/>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8" name="Text Box 69"/>
          <p:cNvSpPr txBox="1">
            <a:spLocks noChangeArrowheads="1"/>
          </p:cNvSpPr>
          <p:nvPr/>
        </p:nvSpPr>
        <p:spPr bwMode="auto">
          <a:xfrm>
            <a:off x="3514725" y="5178276"/>
            <a:ext cx="784225"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l-GR" altLang="en-US" sz="1200" dirty="0" smtClean="0"/>
              <a:t>Κόστος σπουδών</a:t>
            </a:r>
            <a:endParaRPr lang="en-US" altLang="en-US" sz="1400" dirty="0"/>
          </a:p>
        </p:txBody>
      </p:sp>
      <p:sp>
        <p:nvSpPr>
          <p:cNvPr id="49" name="Line 70"/>
          <p:cNvSpPr>
            <a:spLocks noChangeShapeType="1"/>
          </p:cNvSpPr>
          <p:nvPr/>
        </p:nvSpPr>
        <p:spPr bwMode="auto">
          <a:xfrm flipH="1" flipV="1">
            <a:off x="4552949" y="3311035"/>
            <a:ext cx="136525" cy="454515"/>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0" name="Text Box 69"/>
          <p:cNvSpPr txBox="1">
            <a:spLocks noChangeArrowheads="1"/>
          </p:cNvSpPr>
          <p:nvPr/>
        </p:nvSpPr>
        <p:spPr bwMode="auto">
          <a:xfrm>
            <a:off x="4437062" y="3801061"/>
            <a:ext cx="1506537" cy="4154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l-GR" altLang="en-US" sz="1050" dirty="0" smtClean="0"/>
              <a:t>Αυξημένες μισθολογικές απολαβές</a:t>
            </a:r>
            <a:endParaRPr lang="en-US" altLang="en-US" sz="1100" dirty="0"/>
          </a:p>
        </p:txBody>
      </p:sp>
    </p:spTree>
    <p:extLst>
      <p:ext uri="{BB962C8B-B14F-4D97-AF65-F5344CB8AC3E}">
        <p14:creationId xmlns:p14="http://schemas.microsoft.com/office/powerpoint/2010/main" val="1212040600"/>
      </p:ext>
    </p:extLst>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762000"/>
            <a:ext cx="8001000" cy="1146175"/>
          </a:xfrm>
        </p:spPr>
        <p:txBody>
          <a:bodyPr/>
          <a:lstStyle/>
          <a:p>
            <a:pPr algn="just">
              <a:spcAft>
                <a:spcPts val="600"/>
              </a:spcAft>
            </a:pPr>
            <a:r>
              <a:rPr lang="el-GR" dirty="0" smtClean="0"/>
              <a:t>Αθροίζουμε τα κόστη και τα συγκρίνουμε με τα οφέλη.</a:t>
            </a:r>
          </a:p>
          <a:p>
            <a:pPr algn="just"/>
            <a:r>
              <a:rPr lang="el-GR" dirty="0" smtClean="0"/>
              <a:t>Αν ισχύει Συνολικό Όφελος &gt; Συνολικό Κόστος η φοίτηση είναι </a:t>
            </a:r>
            <a:r>
              <a:rPr lang="el-GR" u="sng" dirty="0" smtClean="0"/>
              <a:t>οικονομικά</a:t>
            </a:r>
            <a:r>
              <a:rPr lang="el-GR" dirty="0" smtClean="0"/>
              <a:t> επωφελής.</a:t>
            </a:r>
          </a:p>
          <a:p>
            <a:pPr marL="0" indent="0">
              <a:buNone/>
            </a:pPr>
            <a:endParaRPr lang="el-GR" dirty="0" smtClean="0"/>
          </a:p>
        </p:txBody>
      </p:sp>
      <p:sp>
        <p:nvSpPr>
          <p:cNvPr id="4" name="Slide Number Placeholder 3"/>
          <p:cNvSpPr>
            <a:spLocks noGrp="1"/>
          </p:cNvSpPr>
          <p:nvPr>
            <p:ph type="sldNum" sz="quarter" idx="12"/>
          </p:nvPr>
        </p:nvSpPr>
        <p:spPr/>
        <p:txBody>
          <a:bodyPr/>
          <a:lstStyle/>
          <a:p>
            <a:fld id="{B6F15528-21DE-4FAA-801E-634DDDAF4B2B}" type="slidenum">
              <a:rPr lang="en-US" smtClean="0"/>
              <a:pPr/>
              <a:t>21</a:t>
            </a:fld>
            <a:endParaRPr lang="en-US"/>
          </a:p>
        </p:txBody>
      </p:sp>
      <p:pic>
        <p:nvPicPr>
          <p:cNvPr id="2" name="Picture 1"/>
          <p:cNvPicPr>
            <a:picLocks noChangeAspect="1"/>
          </p:cNvPicPr>
          <p:nvPr/>
        </p:nvPicPr>
        <p:blipFill>
          <a:blip r:embed="rId2"/>
          <a:stretch>
            <a:fillRect/>
          </a:stretch>
        </p:blipFill>
        <p:spPr>
          <a:xfrm>
            <a:off x="1066800" y="2209800"/>
            <a:ext cx="7239000" cy="3581400"/>
          </a:xfrm>
          <a:prstGeom prst="rect">
            <a:avLst/>
          </a:prstGeom>
        </p:spPr>
      </p:pic>
    </p:spTree>
    <p:extLst>
      <p:ext uri="{BB962C8B-B14F-4D97-AF65-F5344CB8AC3E}">
        <p14:creationId xmlns:p14="http://schemas.microsoft.com/office/powerpoint/2010/main" val="386652368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1082674"/>
          </a:xfrm>
        </p:spPr>
        <p:txBody>
          <a:bodyPr/>
          <a:lstStyle/>
          <a:p>
            <a:pPr algn="just"/>
            <a:r>
              <a:rPr lang="el-GR" dirty="0" smtClean="0"/>
              <a:t>Ένα απλουστευμένο παράδειγμα προφίλ εισοδήματος-ηλικίας</a:t>
            </a:r>
            <a:endParaRPr lang="en-GB"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966470381"/>
              </p:ext>
            </p:extLst>
          </p:nvPr>
        </p:nvGraphicFramePr>
        <p:xfrm>
          <a:off x="685800" y="1676412"/>
          <a:ext cx="5410200" cy="4749560"/>
        </p:xfrm>
        <a:graphic>
          <a:graphicData uri="http://schemas.openxmlformats.org/drawingml/2006/table">
            <a:tbl>
              <a:tblPr>
                <a:tableStyleId>{5C22544A-7EE6-4342-B048-85BDC9FD1C3A}</a:tableStyleId>
              </a:tblPr>
              <a:tblGrid>
                <a:gridCol w="1023551"/>
                <a:gridCol w="1641175"/>
                <a:gridCol w="1639673"/>
                <a:gridCol w="1105801"/>
              </a:tblGrid>
              <a:tr h="485376">
                <a:tc>
                  <a:txBody>
                    <a:bodyPr/>
                    <a:lstStyle/>
                    <a:p>
                      <a:pPr algn="ctr" fontAlgn="b"/>
                      <a:r>
                        <a:rPr lang="el-GR" sz="1100" b="1" u="none" strike="noStrike" dirty="0">
                          <a:effectLst/>
                        </a:rPr>
                        <a:t>Ηλικία</a:t>
                      </a:r>
                      <a:endParaRPr lang="el-GR" sz="1100" b="1"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el-GR" sz="1100" b="1" u="none" strike="noStrike" dirty="0">
                          <a:effectLst/>
                        </a:rPr>
                        <a:t>Απόφοιτος Λυκείου</a:t>
                      </a:r>
                      <a:endParaRPr lang="el-GR" sz="1100" b="1"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el-GR" sz="1100" b="1" u="none" strike="noStrike" dirty="0">
                          <a:effectLst/>
                        </a:rPr>
                        <a:t>Απόφοιτος Πανεπιστημίου</a:t>
                      </a:r>
                      <a:endParaRPr lang="el-GR" sz="1100" b="1"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el-GR" sz="1100" b="1" i="0" u="none" strike="noStrike" dirty="0" smtClean="0">
                          <a:solidFill>
                            <a:srgbClr val="000000"/>
                          </a:solidFill>
                          <a:effectLst/>
                          <a:latin typeface="Calibri" panose="020F0502020204030204" pitchFamily="34" charset="0"/>
                        </a:rPr>
                        <a:t>Οφέλη</a:t>
                      </a:r>
                      <a:r>
                        <a:rPr lang="el-GR" sz="1100" b="1" i="0" u="none" strike="noStrike" baseline="0" dirty="0" smtClean="0">
                          <a:solidFill>
                            <a:srgbClr val="000000"/>
                          </a:solidFill>
                          <a:effectLst/>
                          <a:latin typeface="Calibri" panose="020F0502020204030204" pitchFamily="34" charset="0"/>
                        </a:rPr>
                        <a:t> της πανεπιστημιακής εκπαίδευσης</a:t>
                      </a:r>
                      <a:endParaRPr lang="el-GR" sz="1100" b="1" i="0" u="none" strike="noStrike" dirty="0">
                        <a:solidFill>
                          <a:srgbClr val="000000"/>
                        </a:solidFill>
                        <a:effectLst/>
                        <a:latin typeface="Calibri" panose="020F0502020204030204" pitchFamily="34" charset="0"/>
                      </a:endParaRPr>
                    </a:p>
                  </a:txBody>
                  <a:tcPr marL="7620" marR="7620" marT="7620" marB="0" anchor="b"/>
                </a:tc>
              </a:tr>
              <a:tr h="211951">
                <a:tc>
                  <a:txBody>
                    <a:bodyPr/>
                    <a:lstStyle/>
                    <a:p>
                      <a:pPr algn="ctr" fontAlgn="b"/>
                      <a:r>
                        <a:rPr lang="en-GB" sz="1100" u="none" strike="noStrike">
                          <a:effectLst/>
                        </a:rPr>
                        <a:t>18</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a:effectLst/>
                        </a:rPr>
                        <a:t>1000</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dirty="0">
                          <a:effectLst/>
                        </a:rPr>
                        <a:t>0</a:t>
                      </a:r>
                      <a:endParaRPr lang="en-GB"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el-GR" sz="1100" b="0" i="0" u="none" strike="noStrike" dirty="0" smtClean="0">
                          <a:solidFill>
                            <a:srgbClr val="000000"/>
                          </a:solidFill>
                          <a:effectLst/>
                          <a:latin typeface="Calibri" panose="020F0502020204030204" pitchFamily="34" charset="0"/>
                        </a:rPr>
                        <a:t>0</a:t>
                      </a:r>
                      <a:endParaRPr lang="en-GB" sz="1100" b="0" i="0" u="none" strike="noStrike" dirty="0">
                        <a:solidFill>
                          <a:srgbClr val="000000"/>
                        </a:solidFill>
                        <a:effectLst/>
                        <a:latin typeface="Calibri" panose="020F0502020204030204" pitchFamily="34" charset="0"/>
                      </a:endParaRPr>
                    </a:p>
                  </a:txBody>
                  <a:tcPr marL="7620" marR="7620" marT="7620" marB="0" anchor="b"/>
                </a:tc>
              </a:tr>
              <a:tr h="211951">
                <a:tc>
                  <a:txBody>
                    <a:bodyPr/>
                    <a:lstStyle/>
                    <a:p>
                      <a:pPr algn="ctr" fontAlgn="b"/>
                      <a:r>
                        <a:rPr lang="en-GB" sz="1100" u="none" strike="noStrike">
                          <a:effectLst/>
                        </a:rPr>
                        <a:t>19</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a:effectLst/>
                        </a:rPr>
                        <a:t>1000</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dirty="0">
                          <a:effectLst/>
                        </a:rPr>
                        <a:t>0</a:t>
                      </a:r>
                      <a:endParaRPr lang="en-GB"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el-GR" sz="1100" b="0" i="0" u="none" strike="noStrike" dirty="0" smtClean="0">
                          <a:solidFill>
                            <a:srgbClr val="000000"/>
                          </a:solidFill>
                          <a:effectLst/>
                          <a:latin typeface="Calibri" panose="020F0502020204030204" pitchFamily="34" charset="0"/>
                        </a:rPr>
                        <a:t>0</a:t>
                      </a:r>
                      <a:endParaRPr lang="en-GB" sz="1100" b="0" i="0" u="none" strike="noStrike" dirty="0">
                        <a:solidFill>
                          <a:srgbClr val="000000"/>
                        </a:solidFill>
                        <a:effectLst/>
                        <a:latin typeface="Calibri" panose="020F0502020204030204" pitchFamily="34" charset="0"/>
                      </a:endParaRPr>
                    </a:p>
                  </a:txBody>
                  <a:tcPr marL="7620" marR="7620" marT="7620" marB="0" anchor="b"/>
                </a:tc>
              </a:tr>
              <a:tr h="211951">
                <a:tc>
                  <a:txBody>
                    <a:bodyPr/>
                    <a:lstStyle/>
                    <a:p>
                      <a:pPr algn="ctr" fontAlgn="b"/>
                      <a:r>
                        <a:rPr lang="en-GB" sz="1100" u="none" strike="noStrike">
                          <a:effectLst/>
                        </a:rPr>
                        <a:t>20</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a:effectLst/>
                        </a:rPr>
                        <a:t>1000</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dirty="0">
                          <a:effectLst/>
                        </a:rPr>
                        <a:t>0</a:t>
                      </a:r>
                      <a:endParaRPr lang="en-GB"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el-GR" sz="1100" b="0" i="0" u="none" strike="noStrike" dirty="0" smtClean="0">
                          <a:solidFill>
                            <a:srgbClr val="000000"/>
                          </a:solidFill>
                          <a:effectLst/>
                          <a:latin typeface="Calibri" panose="020F0502020204030204" pitchFamily="34" charset="0"/>
                        </a:rPr>
                        <a:t>0</a:t>
                      </a:r>
                      <a:endParaRPr lang="en-GB" sz="1100" b="0" i="0" u="none" strike="noStrike" dirty="0">
                        <a:solidFill>
                          <a:srgbClr val="000000"/>
                        </a:solidFill>
                        <a:effectLst/>
                        <a:latin typeface="Calibri" panose="020F0502020204030204" pitchFamily="34" charset="0"/>
                      </a:endParaRPr>
                    </a:p>
                  </a:txBody>
                  <a:tcPr marL="7620" marR="7620" marT="7620" marB="0" anchor="b"/>
                </a:tc>
              </a:tr>
              <a:tr h="211951">
                <a:tc>
                  <a:txBody>
                    <a:bodyPr/>
                    <a:lstStyle/>
                    <a:p>
                      <a:pPr algn="ctr" fontAlgn="b"/>
                      <a:r>
                        <a:rPr lang="en-GB" sz="1100" u="none" strike="noStrike">
                          <a:effectLst/>
                        </a:rPr>
                        <a:t>21</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a:effectLst/>
                        </a:rPr>
                        <a:t>1000</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dirty="0">
                          <a:effectLst/>
                        </a:rPr>
                        <a:t>0</a:t>
                      </a:r>
                      <a:endParaRPr lang="en-GB"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el-GR" sz="1100" b="0" i="0" u="none" strike="noStrike" dirty="0" smtClean="0">
                          <a:solidFill>
                            <a:srgbClr val="000000"/>
                          </a:solidFill>
                          <a:effectLst/>
                          <a:latin typeface="Calibri" panose="020F0502020204030204" pitchFamily="34" charset="0"/>
                        </a:rPr>
                        <a:t>0</a:t>
                      </a:r>
                      <a:endParaRPr lang="en-GB" sz="1100" b="0" i="0" u="none" strike="noStrike" dirty="0">
                        <a:solidFill>
                          <a:srgbClr val="000000"/>
                        </a:solidFill>
                        <a:effectLst/>
                        <a:latin typeface="Calibri" panose="020F0502020204030204" pitchFamily="34" charset="0"/>
                      </a:endParaRPr>
                    </a:p>
                  </a:txBody>
                  <a:tcPr marL="7620" marR="7620" marT="7620" marB="0" anchor="b"/>
                </a:tc>
              </a:tr>
              <a:tr h="211951">
                <a:tc>
                  <a:txBody>
                    <a:bodyPr/>
                    <a:lstStyle/>
                    <a:p>
                      <a:pPr algn="ctr" fontAlgn="b"/>
                      <a:r>
                        <a:rPr lang="en-GB" sz="1100" u="none" strike="noStrike">
                          <a:effectLst/>
                        </a:rPr>
                        <a:t>22</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a:effectLst/>
                        </a:rPr>
                        <a:t>1000</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a:effectLst/>
                        </a:rPr>
                        <a:t>0</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l-GR" sz="1100" b="0" i="0" u="none" strike="noStrike" dirty="0" smtClean="0">
                          <a:solidFill>
                            <a:srgbClr val="000000"/>
                          </a:solidFill>
                          <a:effectLst/>
                          <a:latin typeface="Calibri" panose="020F0502020204030204" pitchFamily="34" charset="0"/>
                        </a:rPr>
                        <a:t>0</a:t>
                      </a:r>
                      <a:endParaRPr lang="en-GB" sz="1100" b="0" i="0" u="none" strike="noStrike" dirty="0">
                        <a:solidFill>
                          <a:srgbClr val="000000"/>
                        </a:solidFill>
                        <a:effectLst/>
                        <a:latin typeface="Calibri" panose="020F0502020204030204" pitchFamily="34" charset="0"/>
                      </a:endParaRPr>
                    </a:p>
                  </a:txBody>
                  <a:tcPr marL="7620" marR="7620" marT="7620" marB="0" anchor="b"/>
                </a:tc>
              </a:tr>
              <a:tr h="211951">
                <a:tc>
                  <a:txBody>
                    <a:bodyPr/>
                    <a:lstStyle/>
                    <a:p>
                      <a:pPr algn="ctr" fontAlgn="b"/>
                      <a:r>
                        <a:rPr lang="en-GB" sz="1100" u="none" strike="noStrike">
                          <a:effectLst/>
                        </a:rPr>
                        <a:t>23</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a:effectLst/>
                        </a:rPr>
                        <a:t>1000</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dirty="0">
                          <a:effectLst/>
                        </a:rPr>
                        <a:t>1400</a:t>
                      </a:r>
                      <a:endParaRPr lang="en-GB"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el-GR" sz="1100" b="0" i="0" u="none" strike="noStrike" dirty="0" smtClean="0">
                          <a:solidFill>
                            <a:srgbClr val="000000"/>
                          </a:solidFill>
                          <a:effectLst/>
                          <a:latin typeface="Calibri" panose="020F0502020204030204" pitchFamily="34" charset="0"/>
                        </a:rPr>
                        <a:t>400</a:t>
                      </a:r>
                      <a:endParaRPr lang="en-GB" sz="1100" b="0" i="0" u="none" strike="noStrike" dirty="0">
                        <a:solidFill>
                          <a:srgbClr val="000000"/>
                        </a:solidFill>
                        <a:effectLst/>
                        <a:latin typeface="Calibri" panose="020F0502020204030204" pitchFamily="34" charset="0"/>
                      </a:endParaRPr>
                    </a:p>
                  </a:txBody>
                  <a:tcPr marL="7620" marR="7620" marT="7620" marB="0" anchor="b"/>
                </a:tc>
              </a:tr>
              <a:tr h="211951">
                <a:tc>
                  <a:txBody>
                    <a:bodyPr/>
                    <a:lstStyle/>
                    <a:p>
                      <a:pPr algn="ctr" fontAlgn="b"/>
                      <a:r>
                        <a:rPr lang="en-GB" sz="1100" u="none" strike="noStrike">
                          <a:effectLst/>
                        </a:rPr>
                        <a:t>24</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a:effectLst/>
                        </a:rPr>
                        <a:t>1000</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dirty="0">
                          <a:effectLst/>
                        </a:rPr>
                        <a:t>1400</a:t>
                      </a:r>
                      <a:endParaRPr lang="en-GB"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el-GR" sz="1100" b="0" i="0" u="none" strike="noStrike" dirty="0" smtClean="0">
                          <a:solidFill>
                            <a:srgbClr val="000000"/>
                          </a:solidFill>
                          <a:effectLst/>
                          <a:latin typeface="Calibri" panose="020F0502020204030204" pitchFamily="34" charset="0"/>
                        </a:rPr>
                        <a:t>400</a:t>
                      </a:r>
                      <a:endParaRPr lang="en-GB" sz="1100" b="0" i="0" u="none" strike="noStrike" dirty="0">
                        <a:solidFill>
                          <a:srgbClr val="000000"/>
                        </a:solidFill>
                        <a:effectLst/>
                        <a:latin typeface="Calibri" panose="020F0502020204030204" pitchFamily="34" charset="0"/>
                      </a:endParaRPr>
                    </a:p>
                  </a:txBody>
                  <a:tcPr marL="7620" marR="7620" marT="7620" marB="0" anchor="b"/>
                </a:tc>
              </a:tr>
              <a:tr h="211951">
                <a:tc>
                  <a:txBody>
                    <a:bodyPr/>
                    <a:lstStyle/>
                    <a:p>
                      <a:pPr algn="ctr" fontAlgn="b"/>
                      <a:r>
                        <a:rPr lang="en-GB" sz="1100" u="none" strike="noStrike">
                          <a:effectLst/>
                        </a:rPr>
                        <a:t>25</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a:effectLst/>
                        </a:rPr>
                        <a:t>1000</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dirty="0">
                          <a:effectLst/>
                        </a:rPr>
                        <a:t>1400</a:t>
                      </a:r>
                      <a:endParaRPr lang="en-GB"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el-GR" sz="1100" b="0" i="0" u="none" strike="noStrike" dirty="0" smtClean="0">
                          <a:solidFill>
                            <a:srgbClr val="000000"/>
                          </a:solidFill>
                          <a:effectLst/>
                          <a:latin typeface="Calibri" panose="020F0502020204030204" pitchFamily="34" charset="0"/>
                        </a:rPr>
                        <a:t>400</a:t>
                      </a:r>
                      <a:endParaRPr lang="en-GB" sz="1100" b="0" i="0" u="none" strike="noStrike" dirty="0">
                        <a:solidFill>
                          <a:srgbClr val="000000"/>
                        </a:solidFill>
                        <a:effectLst/>
                        <a:latin typeface="Calibri" panose="020F0502020204030204" pitchFamily="34" charset="0"/>
                      </a:endParaRPr>
                    </a:p>
                  </a:txBody>
                  <a:tcPr marL="7620" marR="7620" marT="7620" marB="0" anchor="b"/>
                </a:tc>
              </a:tr>
              <a:tr h="211951">
                <a:tc>
                  <a:txBody>
                    <a:bodyPr/>
                    <a:lstStyle/>
                    <a:p>
                      <a:pPr algn="ctr" fontAlgn="b"/>
                      <a:r>
                        <a:rPr lang="en-GB" sz="1100" u="none" strike="noStrike">
                          <a:effectLst/>
                        </a:rPr>
                        <a:t>26</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a:effectLst/>
                        </a:rPr>
                        <a:t>1000</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a:effectLst/>
                        </a:rPr>
                        <a:t>1400</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l-GR" sz="1100" b="0" i="0" u="none" strike="noStrike" dirty="0" smtClean="0">
                          <a:solidFill>
                            <a:srgbClr val="000000"/>
                          </a:solidFill>
                          <a:effectLst/>
                          <a:latin typeface="Calibri" panose="020F0502020204030204" pitchFamily="34" charset="0"/>
                        </a:rPr>
                        <a:t>400</a:t>
                      </a:r>
                      <a:endParaRPr lang="en-GB" sz="1100" b="0" i="0" u="none" strike="noStrike" dirty="0">
                        <a:solidFill>
                          <a:srgbClr val="000000"/>
                        </a:solidFill>
                        <a:effectLst/>
                        <a:latin typeface="Calibri" panose="020F0502020204030204" pitchFamily="34" charset="0"/>
                      </a:endParaRPr>
                    </a:p>
                  </a:txBody>
                  <a:tcPr marL="7620" marR="7620" marT="7620" marB="0" anchor="b"/>
                </a:tc>
              </a:tr>
              <a:tr h="211951">
                <a:tc>
                  <a:txBody>
                    <a:bodyPr/>
                    <a:lstStyle/>
                    <a:p>
                      <a:pPr algn="ctr" fontAlgn="b"/>
                      <a:r>
                        <a:rPr lang="en-GB" sz="1100" u="none" strike="noStrike">
                          <a:effectLst/>
                        </a:rPr>
                        <a:t>.</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a:effectLst/>
                        </a:rPr>
                        <a:t>.</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dirty="0">
                          <a:effectLst/>
                        </a:rPr>
                        <a:t>.</a:t>
                      </a:r>
                      <a:endParaRPr lang="en-GB"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el-GR" sz="1100" b="0" i="0" u="none" strike="noStrike" dirty="0" smtClean="0">
                          <a:solidFill>
                            <a:srgbClr val="000000"/>
                          </a:solidFill>
                          <a:effectLst/>
                          <a:latin typeface="Calibri" panose="020F0502020204030204" pitchFamily="34" charset="0"/>
                        </a:rPr>
                        <a:t>.</a:t>
                      </a:r>
                      <a:endParaRPr lang="en-GB" sz="1100" b="0" i="0" u="none" strike="noStrike" dirty="0">
                        <a:solidFill>
                          <a:srgbClr val="000000"/>
                        </a:solidFill>
                        <a:effectLst/>
                        <a:latin typeface="Calibri" panose="020F0502020204030204" pitchFamily="34" charset="0"/>
                      </a:endParaRPr>
                    </a:p>
                  </a:txBody>
                  <a:tcPr marL="7620" marR="7620" marT="7620" marB="0" anchor="b"/>
                </a:tc>
              </a:tr>
              <a:tr h="211951">
                <a:tc>
                  <a:txBody>
                    <a:bodyPr/>
                    <a:lstStyle/>
                    <a:p>
                      <a:pPr algn="ctr" fontAlgn="b"/>
                      <a:r>
                        <a:rPr lang="en-GB" sz="1100" u="none" strike="noStrike">
                          <a:effectLst/>
                        </a:rPr>
                        <a:t>.</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a:effectLst/>
                        </a:rPr>
                        <a:t>.</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a:effectLst/>
                        </a:rPr>
                        <a:t>.</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l-GR" sz="1100" b="0" i="0" u="none" strike="noStrike" dirty="0" smtClean="0">
                          <a:solidFill>
                            <a:srgbClr val="000000"/>
                          </a:solidFill>
                          <a:effectLst/>
                          <a:latin typeface="Calibri" panose="020F0502020204030204" pitchFamily="34" charset="0"/>
                        </a:rPr>
                        <a:t>.</a:t>
                      </a:r>
                      <a:endParaRPr lang="en-GB" sz="1100" b="0" i="0" u="none" strike="noStrike" dirty="0">
                        <a:solidFill>
                          <a:srgbClr val="000000"/>
                        </a:solidFill>
                        <a:effectLst/>
                        <a:latin typeface="Calibri" panose="020F0502020204030204" pitchFamily="34" charset="0"/>
                      </a:endParaRPr>
                    </a:p>
                  </a:txBody>
                  <a:tcPr marL="7620" marR="7620" marT="7620" marB="0" anchor="b"/>
                </a:tc>
              </a:tr>
              <a:tr h="211951">
                <a:tc>
                  <a:txBody>
                    <a:bodyPr/>
                    <a:lstStyle/>
                    <a:p>
                      <a:pPr algn="ctr" fontAlgn="b"/>
                      <a:r>
                        <a:rPr lang="en-GB" sz="1100" u="none" strike="noStrike">
                          <a:effectLst/>
                        </a:rPr>
                        <a:t>35</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a:effectLst/>
                        </a:rPr>
                        <a:t>1100</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dirty="0">
                          <a:effectLst/>
                        </a:rPr>
                        <a:t>1600</a:t>
                      </a:r>
                      <a:endParaRPr lang="en-GB"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el-GR" sz="1100" b="0" i="0" u="none" strike="noStrike" dirty="0" smtClean="0">
                          <a:solidFill>
                            <a:srgbClr val="000000"/>
                          </a:solidFill>
                          <a:effectLst/>
                          <a:latin typeface="Calibri" panose="020F0502020204030204" pitchFamily="34" charset="0"/>
                        </a:rPr>
                        <a:t>500</a:t>
                      </a:r>
                      <a:endParaRPr lang="en-GB" sz="1100" b="0" i="0" u="none" strike="noStrike" dirty="0">
                        <a:solidFill>
                          <a:srgbClr val="000000"/>
                        </a:solidFill>
                        <a:effectLst/>
                        <a:latin typeface="Calibri" panose="020F0502020204030204" pitchFamily="34" charset="0"/>
                      </a:endParaRPr>
                    </a:p>
                  </a:txBody>
                  <a:tcPr marL="7620" marR="7620" marT="7620" marB="0" anchor="b"/>
                </a:tc>
              </a:tr>
              <a:tr h="211951">
                <a:tc>
                  <a:txBody>
                    <a:bodyPr/>
                    <a:lstStyle/>
                    <a:p>
                      <a:pPr algn="ctr" fontAlgn="b"/>
                      <a:r>
                        <a:rPr lang="en-GB" sz="1100" u="none" strike="noStrike">
                          <a:effectLst/>
                        </a:rPr>
                        <a:t>36</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a:effectLst/>
                        </a:rPr>
                        <a:t>1100</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a:effectLst/>
                        </a:rPr>
                        <a:t>1600</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l-GR" sz="1100" b="0" i="0" u="none" strike="noStrike" dirty="0" smtClean="0">
                          <a:solidFill>
                            <a:srgbClr val="000000"/>
                          </a:solidFill>
                          <a:effectLst/>
                          <a:latin typeface="Calibri" panose="020F0502020204030204" pitchFamily="34" charset="0"/>
                        </a:rPr>
                        <a:t>500</a:t>
                      </a:r>
                      <a:endParaRPr lang="en-GB" sz="1100" b="0" i="0" u="none" strike="noStrike" dirty="0">
                        <a:solidFill>
                          <a:srgbClr val="000000"/>
                        </a:solidFill>
                        <a:effectLst/>
                        <a:latin typeface="Calibri" panose="020F0502020204030204" pitchFamily="34" charset="0"/>
                      </a:endParaRPr>
                    </a:p>
                  </a:txBody>
                  <a:tcPr marL="7620" marR="7620" marT="7620" marB="0" anchor="b"/>
                </a:tc>
              </a:tr>
              <a:tr h="211951">
                <a:tc>
                  <a:txBody>
                    <a:bodyPr/>
                    <a:lstStyle/>
                    <a:p>
                      <a:pPr algn="ctr" fontAlgn="b"/>
                      <a:r>
                        <a:rPr lang="en-GB" sz="1100" u="none" strike="noStrike">
                          <a:effectLst/>
                        </a:rPr>
                        <a:t>37</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a:effectLst/>
                        </a:rPr>
                        <a:t>1100</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a:effectLst/>
                        </a:rPr>
                        <a:t>1600</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l-GR" sz="1100" b="0" i="0" u="none" strike="noStrike" dirty="0" smtClean="0">
                          <a:solidFill>
                            <a:srgbClr val="000000"/>
                          </a:solidFill>
                          <a:effectLst/>
                          <a:latin typeface="Calibri" panose="020F0502020204030204" pitchFamily="34" charset="0"/>
                        </a:rPr>
                        <a:t>500</a:t>
                      </a:r>
                      <a:endParaRPr lang="en-GB" sz="1100" b="0" i="0" u="none" strike="noStrike" dirty="0">
                        <a:solidFill>
                          <a:srgbClr val="000000"/>
                        </a:solidFill>
                        <a:effectLst/>
                        <a:latin typeface="Calibri" panose="020F0502020204030204" pitchFamily="34" charset="0"/>
                      </a:endParaRPr>
                    </a:p>
                  </a:txBody>
                  <a:tcPr marL="7620" marR="7620" marT="7620" marB="0" anchor="b"/>
                </a:tc>
              </a:tr>
              <a:tr h="211951">
                <a:tc>
                  <a:txBody>
                    <a:bodyPr/>
                    <a:lstStyle/>
                    <a:p>
                      <a:pPr algn="ctr" fontAlgn="b"/>
                      <a:r>
                        <a:rPr lang="en-GB" sz="1100" u="none" strike="noStrike">
                          <a:effectLst/>
                        </a:rPr>
                        <a:t>38</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a:effectLst/>
                        </a:rPr>
                        <a:t>1100</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dirty="0">
                          <a:effectLst/>
                        </a:rPr>
                        <a:t>1600</a:t>
                      </a:r>
                      <a:endParaRPr lang="en-GB"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el-GR" sz="1100" b="0" i="0" u="none" strike="noStrike" dirty="0" smtClean="0">
                          <a:solidFill>
                            <a:srgbClr val="000000"/>
                          </a:solidFill>
                          <a:effectLst/>
                          <a:latin typeface="Calibri" panose="020F0502020204030204" pitchFamily="34" charset="0"/>
                        </a:rPr>
                        <a:t>500</a:t>
                      </a:r>
                      <a:endParaRPr lang="en-GB" sz="1100" b="0" i="0" u="none" strike="noStrike" dirty="0">
                        <a:solidFill>
                          <a:srgbClr val="000000"/>
                        </a:solidFill>
                        <a:effectLst/>
                        <a:latin typeface="Calibri" panose="020F0502020204030204" pitchFamily="34" charset="0"/>
                      </a:endParaRPr>
                    </a:p>
                  </a:txBody>
                  <a:tcPr marL="7620" marR="7620" marT="7620" marB="0" anchor="b"/>
                </a:tc>
              </a:tr>
              <a:tr h="211951">
                <a:tc>
                  <a:txBody>
                    <a:bodyPr/>
                    <a:lstStyle/>
                    <a:p>
                      <a:pPr algn="ctr" fontAlgn="b"/>
                      <a:r>
                        <a:rPr lang="en-GB" sz="1100" u="none" strike="noStrike">
                          <a:effectLst/>
                        </a:rPr>
                        <a:t>.</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a:effectLst/>
                        </a:rPr>
                        <a:t>.</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dirty="0">
                          <a:effectLst/>
                        </a:rPr>
                        <a:t>.</a:t>
                      </a:r>
                      <a:endParaRPr lang="en-GB"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el-GR" sz="1100" b="0" i="0" u="none" strike="noStrike" dirty="0" smtClean="0">
                          <a:solidFill>
                            <a:srgbClr val="000000"/>
                          </a:solidFill>
                          <a:effectLst/>
                          <a:latin typeface="Calibri" panose="020F0502020204030204" pitchFamily="34" charset="0"/>
                        </a:rPr>
                        <a:t>.</a:t>
                      </a:r>
                      <a:endParaRPr lang="en-GB" sz="1100" b="0" i="0" u="none" strike="noStrike" dirty="0">
                        <a:solidFill>
                          <a:srgbClr val="000000"/>
                        </a:solidFill>
                        <a:effectLst/>
                        <a:latin typeface="Calibri" panose="020F0502020204030204" pitchFamily="34" charset="0"/>
                      </a:endParaRPr>
                    </a:p>
                  </a:txBody>
                  <a:tcPr marL="7620" marR="7620" marT="7620" marB="0" anchor="b"/>
                </a:tc>
              </a:tr>
              <a:tr h="211951">
                <a:tc>
                  <a:txBody>
                    <a:bodyPr/>
                    <a:lstStyle/>
                    <a:p>
                      <a:pPr algn="ctr" fontAlgn="b"/>
                      <a:r>
                        <a:rPr lang="en-GB" sz="1100" u="none" strike="noStrike">
                          <a:effectLst/>
                        </a:rPr>
                        <a:t>.</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a:effectLst/>
                        </a:rPr>
                        <a:t>.</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dirty="0">
                          <a:effectLst/>
                        </a:rPr>
                        <a:t>.</a:t>
                      </a:r>
                      <a:endParaRPr lang="en-GB"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el-GR" sz="1100" b="0" i="0" u="none" strike="noStrike" dirty="0" smtClean="0">
                          <a:solidFill>
                            <a:srgbClr val="000000"/>
                          </a:solidFill>
                          <a:effectLst/>
                          <a:latin typeface="Calibri" panose="020F0502020204030204" pitchFamily="34" charset="0"/>
                        </a:rPr>
                        <a:t>.</a:t>
                      </a:r>
                      <a:endParaRPr lang="en-GB" sz="1100" b="0" i="0" u="none" strike="noStrike" dirty="0">
                        <a:solidFill>
                          <a:srgbClr val="000000"/>
                        </a:solidFill>
                        <a:effectLst/>
                        <a:latin typeface="Calibri" panose="020F0502020204030204" pitchFamily="34" charset="0"/>
                      </a:endParaRPr>
                    </a:p>
                  </a:txBody>
                  <a:tcPr marL="7620" marR="7620" marT="7620" marB="0" anchor="b"/>
                </a:tc>
              </a:tr>
              <a:tr h="211951">
                <a:tc>
                  <a:txBody>
                    <a:bodyPr/>
                    <a:lstStyle/>
                    <a:p>
                      <a:pPr algn="ctr" fontAlgn="b"/>
                      <a:r>
                        <a:rPr lang="en-GB" sz="1100" u="none" strike="noStrike">
                          <a:effectLst/>
                        </a:rPr>
                        <a:t>.</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a:effectLst/>
                        </a:rPr>
                        <a:t>.</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dirty="0">
                          <a:effectLst/>
                        </a:rPr>
                        <a:t>.</a:t>
                      </a:r>
                      <a:endParaRPr lang="en-GB"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el-GR" sz="1100" b="0" i="0" u="none" strike="noStrike" dirty="0" smtClean="0">
                          <a:solidFill>
                            <a:srgbClr val="000000"/>
                          </a:solidFill>
                          <a:effectLst/>
                          <a:latin typeface="Calibri" panose="020F0502020204030204" pitchFamily="34" charset="0"/>
                        </a:rPr>
                        <a:t>.</a:t>
                      </a:r>
                      <a:endParaRPr lang="en-GB" sz="1100" b="0" i="0" u="none" strike="noStrike" dirty="0">
                        <a:solidFill>
                          <a:srgbClr val="000000"/>
                        </a:solidFill>
                        <a:effectLst/>
                        <a:latin typeface="Calibri" panose="020F0502020204030204" pitchFamily="34" charset="0"/>
                      </a:endParaRPr>
                    </a:p>
                  </a:txBody>
                  <a:tcPr marL="7620" marR="7620" marT="7620" marB="0" anchor="b"/>
                </a:tc>
              </a:tr>
              <a:tr h="211951">
                <a:tc>
                  <a:txBody>
                    <a:bodyPr/>
                    <a:lstStyle/>
                    <a:p>
                      <a:pPr algn="ctr" fontAlgn="b"/>
                      <a:r>
                        <a:rPr lang="en-GB" sz="1100" u="none" strike="noStrike">
                          <a:effectLst/>
                        </a:rPr>
                        <a:t>64</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a:effectLst/>
                        </a:rPr>
                        <a:t>1300</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dirty="0">
                          <a:effectLst/>
                        </a:rPr>
                        <a:t>1900</a:t>
                      </a:r>
                      <a:endParaRPr lang="en-GB"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el-GR" sz="1100" b="0" i="0" u="none" strike="noStrike" dirty="0" smtClean="0">
                          <a:solidFill>
                            <a:srgbClr val="000000"/>
                          </a:solidFill>
                          <a:effectLst/>
                          <a:latin typeface="Calibri" panose="020F0502020204030204" pitchFamily="34" charset="0"/>
                        </a:rPr>
                        <a:t>600</a:t>
                      </a:r>
                      <a:endParaRPr lang="en-GB" sz="1100" b="0" i="0" u="none" strike="noStrike" dirty="0">
                        <a:solidFill>
                          <a:srgbClr val="000000"/>
                        </a:solidFill>
                        <a:effectLst/>
                        <a:latin typeface="Calibri" panose="020F0502020204030204" pitchFamily="34" charset="0"/>
                      </a:endParaRPr>
                    </a:p>
                  </a:txBody>
                  <a:tcPr marL="7620" marR="7620" marT="7620" marB="0" anchor="b"/>
                </a:tc>
              </a:tr>
              <a:tr h="211951">
                <a:tc>
                  <a:txBody>
                    <a:bodyPr/>
                    <a:lstStyle/>
                    <a:p>
                      <a:pPr algn="ctr" fontAlgn="b"/>
                      <a:r>
                        <a:rPr lang="en-GB" sz="1100" u="none" strike="noStrike">
                          <a:effectLst/>
                        </a:rPr>
                        <a:t>65</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a:effectLst/>
                        </a:rPr>
                        <a:t>1300</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dirty="0">
                          <a:effectLst/>
                        </a:rPr>
                        <a:t>1900</a:t>
                      </a:r>
                      <a:endParaRPr lang="en-GB"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el-GR" sz="1100" b="0" i="0" u="none" strike="noStrike" dirty="0" smtClean="0">
                          <a:solidFill>
                            <a:srgbClr val="000000"/>
                          </a:solidFill>
                          <a:effectLst/>
                          <a:latin typeface="Calibri" panose="020F0502020204030204" pitchFamily="34" charset="0"/>
                        </a:rPr>
                        <a:t>600</a:t>
                      </a:r>
                      <a:endParaRPr lang="en-GB" sz="1100" b="0" i="0" u="none" strike="noStrike" dirty="0">
                        <a:solidFill>
                          <a:srgbClr val="000000"/>
                        </a:solidFill>
                        <a:effectLst/>
                        <a:latin typeface="Calibri" panose="020F0502020204030204" pitchFamily="34" charset="0"/>
                      </a:endParaRPr>
                    </a:p>
                  </a:txBody>
                  <a:tcPr marL="7620" marR="7620" marT="7620" marB="0" anchor="b"/>
                </a:tc>
              </a:tr>
            </a:tbl>
          </a:graphicData>
        </a:graphic>
      </p:graphicFrame>
      <p:sp>
        <p:nvSpPr>
          <p:cNvPr id="4" name="Slide Number Placeholder 3"/>
          <p:cNvSpPr>
            <a:spLocks noGrp="1"/>
          </p:cNvSpPr>
          <p:nvPr>
            <p:ph type="sldNum" sz="quarter" idx="12"/>
          </p:nvPr>
        </p:nvSpPr>
        <p:spPr/>
        <p:txBody>
          <a:bodyPr/>
          <a:lstStyle/>
          <a:p>
            <a:fld id="{B6F15528-21DE-4FAA-801E-634DDDAF4B2B}" type="slidenum">
              <a:rPr lang="en-US" smtClean="0"/>
              <a:pPr/>
              <a:t>22</a:t>
            </a:fld>
            <a:endParaRPr lang="en-US"/>
          </a:p>
        </p:txBody>
      </p:sp>
    </p:spTree>
    <p:extLst>
      <p:ext uri="{BB962C8B-B14F-4D97-AF65-F5344CB8AC3E}">
        <p14:creationId xmlns:p14="http://schemas.microsoft.com/office/powerpoint/2010/main" val="280297399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930273"/>
          </a:xfrm>
        </p:spPr>
        <p:txBody>
          <a:bodyPr>
            <a:normAutofit fontScale="90000"/>
          </a:bodyPr>
          <a:lstStyle/>
          <a:p>
            <a:pPr algn="ctr"/>
            <a:r>
              <a:rPr lang="el-GR" dirty="0" smtClean="0">
                <a:latin typeface="+mn-lt"/>
              </a:rPr>
              <a:t>Όμως θα πρέπει να ληφθεί υπόψη η διάσταση του χρόνου στους υπολογισμούς!</a:t>
            </a:r>
            <a:endParaRPr lang="en-GB" dirty="0">
              <a:latin typeface="+mn-lt"/>
            </a:endParaRPr>
          </a:p>
        </p:txBody>
      </p:sp>
      <p:sp>
        <p:nvSpPr>
          <p:cNvPr id="3" name="Content Placeholder 2"/>
          <p:cNvSpPr>
            <a:spLocks noGrp="1"/>
          </p:cNvSpPr>
          <p:nvPr>
            <p:ph idx="1"/>
          </p:nvPr>
        </p:nvSpPr>
        <p:spPr>
          <a:xfrm>
            <a:off x="628650" y="1524000"/>
            <a:ext cx="7886700" cy="4267201"/>
          </a:xfrm>
        </p:spPr>
        <p:txBody>
          <a:bodyPr/>
          <a:lstStyle/>
          <a:p>
            <a:pPr algn="just">
              <a:lnSpc>
                <a:spcPct val="150000"/>
              </a:lnSpc>
            </a:pPr>
            <a:r>
              <a:rPr lang="el-GR" dirty="0" smtClean="0"/>
              <a:t>Τα κόστη της εκπαίδευσης εμφανίζονται στο </a:t>
            </a:r>
            <a:r>
              <a:rPr lang="el-GR" b="1" dirty="0" smtClean="0"/>
              <a:t>παρόν</a:t>
            </a:r>
            <a:r>
              <a:rPr lang="el-GR" dirty="0" smtClean="0"/>
              <a:t>.</a:t>
            </a:r>
          </a:p>
          <a:p>
            <a:pPr algn="just">
              <a:lnSpc>
                <a:spcPct val="150000"/>
              </a:lnSpc>
            </a:pPr>
            <a:r>
              <a:rPr lang="el-GR" dirty="0"/>
              <a:t>Τ</a:t>
            </a:r>
            <a:r>
              <a:rPr lang="el-GR" dirty="0" smtClean="0"/>
              <a:t>α οφέλη της εκπαίδευσης εμφανίζονται στο </a:t>
            </a:r>
            <a:r>
              <a:rPr lang="el-GR" b="1" dirty="0" smtClean="0"/>
              <a:t>μέλλον</a:t>
            </a:r>
            <a:r>
              <a:rPr lang="el-GR" dirty="0" smtClean="0"/>
              <a:t>.</a:t>
            </a:r>
            <a:endParaRPr lang="en-GB" dirty="0" smtClean="0"/>
          </a:p>
          <a:p>
            <a:pPr algn="just">
              <a:lnSpc>
                <a:spcPct val="150000"/>
              </a:lnSpc>
            </a:pPr>
            <a:r>
              <a:rPr lang="el-GR" dirty="0" smtClean="0"/>
              <a:t>Απευθείας σύγκριση χρηματικών μεγεθών που εμφανίζονται σε διαφορετικές χρονικούς περιόδους </a:t>
            </a:r>
            <a:r>
              <a:rPr lang="el-GR" b="1" u="sng" dirty="0" smtClean="0"/>
              <a:t>δεν είναι σωστή</a:t>
            </a:r>
            <a:r>
              <a:rPr lang="el-GR" dirty="0" smtClean="0"/>
              <a:t>.</a:t>
            </a:r>
            <a:endParaRPr lang="en-GB" dirty="0" smtClean="0"/>
          </a:p>
          <a:p>
            <a:pPr algn="just">
              <a:lnSpc>
                <a:spcPct val="150000"/>
              </a:lnSpc>
            </a:pPr>
            <a:r>
              <a:rPr lang="el-GR" dirty="0" smtClean="0"/>
              <a:t>Λόγω αυτής της χρονικής διαφοροποίησης, τα οφέλη και τα κόστη της εκπαίδευσης θα πρέπει να ανατοκιστούν ή να προεξοφληθούν (κατά κύριο λόγο να προεξοφληθούν) σε ένα κοινό σημείο στο χρόνο, προκειμένου η σύγκρισή τους να έχει νόημα.</a:t>
            </a:r>
            <a:endParaRPr lang="en-GB"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23</a:t>
            </a:fld>
            <a:endParaRPr lang="en-US"/>
          </a:p>
        </p:txBody>
      </p:sp>
    </p:spTree>
    <p:extLst>
      <p:ext uri="{BB962C8B-B14F-4D97-AF65-F5344CB8AC3E}">
        <p14:creationId xmlns:p14="http://schemas.microsoft.com/office/powerpoint/2010/main" val="342638442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2057400"/>
            <a:ext cx="7886700" cy="2011363"/>
          </a:xfrm>
          <a:solidFill>
            <a:schemeClr val="bg2"/>
          </a:solidFill>
        </p:spPr>
        <p:txBody>
          <a:bodyPr/>
          <a:lstStyle/>
          <a:p>
            <a:pPr algn="ctr"/>
            <a:r>
              <a:rPr lang="el-GR" dirty="0" smtClean="0">
                <a:latin typeface="+mn-lt"/>
              </a:rPr>
              <a:t>Θεωρία ανθρώπινου κεφαλαίου και η χρονική αξία του χρήματος</a:t>
            </a:r>
            <a:endParaRPr lang="en-GB" dirty="0">
              <a:latin typeface="+mn-lt"/>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24</a:t>
            </a:fld>
            <a:endParaRPr lang="en-US"/>
          </a:p>
        </p:txBody>
      </p:sp>
    </p:spTree>
    <p:extLst>
      <p:ext uri="{BB962C8B-B14F-4D97-AF65-F5344CB8AC3E}">
        <p14:creationId xmlns:p14="http://schemas.microsoft.com/office/powerpoint/2010/main" val="410232102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463674"/>
          </a:xfrm>
        </p:spPr>
        <p:txBody>
          <a:bodyPr>
            <a:normAutofit/>
          </a:bodyPr>
          <a:lstStyle/>
          <a:p>
            <a:pPr algn="ctr">
              <a:lnSpc>
                <a:spcPct val="100000"/>
              </a:lnSpc>
              <a:spcAft>
                <a:spcPts val="200"/>
              </a:spcAft>
            </a:pPr>
            <a:r>
              <a:rPr lang="el-GR" dirty="0" smtClean="0">
                <a:latin typeface="+mn-lt"/>
              </a:rPr>
              <a:t>Ανάλυση κόστους οφέλους</a:t>
            </a:r>
            <a:br>
              <a:rPr lang="el-GR" dirty="0" smtClean="0">
                <a:latin typeface="+mn-lt"/>
              </a:rPr>
            </a:br>
            <a:r>
              <a:rPr lang="el-GR" sz="3200" dirty="0" smtClean="0">
                <a:latin typeface="+mn-lt"/>
              </a:rPr>
              <a:t>Η μέθοδος της καθαρής παρούσας αξίας</a:t>
            </a:r>
            <a:endParaRPr lang="en-GB" sz="3200" dirty="0">
              <a:latin typeface="+mn-lt"/>
            </a:endParaRPr>
          </a:p>
        </p:txBody>
      </p:sp>
      <p:sp>
        <p:nvSpPr>
          <p:cNvPr id="3" name="Content Placeholder 2"/>
          <p:cNvSpPr>
            <a:spLocks noGrp="1"/>
          </p:cNvSpPr>
          <p:nvPr>
            <p:ph idx="1"/>
          </p:nvPr>
        </p:nvSpPr>
        <p:spPr>
          <a:xfrm>
            <a:off x="628650" y="2133600"/>
            <a:ext cx="7886700" cy="4351338"/>
          </a:xfrm>
        </p:spPr>
        <p:txBody>
          <a:bodyPr/>
          <a:lstStyle/>
          <a:p>
            <a:pPr algn="just">
              <a:lnSpc>
                <a:spcPct val="100000"/>
              </a:lnSpc>
              <a:spcAft>
                <a:spcPts val="600"/>
              </a:spcAft>
            </a:pPr>
            <a:r>
              <a:rPr lang="el-GR" dirty="0" smtClean="0"/>
              <a:t>Εργαλείο λήψης (ατομικών και κοινωνικών) οικονομικών αποφάσεων.</a:t>
            </a:r>
          </a:p>
          <a:p>
            <a:pPr algn="just">
              <a:lnSpc>
                <a:spcPct val="100000"/>
              </a:lnSpc>
              <a:spcAft>
                <a:spcPts val="600"/>
              </a:spcAft>
            </a:pPr>
            <a:r>
              <a:rPr lang="el-GR" dirty="0" smtClean="0"/>
              <a:t>Μικροοικονομική θεώρηση: το άτομο ως επενδυτής σε ανθρώπινο κεφάλαιο.</a:t>
            </a:r>
          </a:p>
          <a:p>
            <a:pPr algn="just">
              <a:lnSpc>
                <a:spcPct val="100000"/>
              </a:lnSpc>
              <a:spcAft>
                <a:spcPts val="600"/>
              </a:spcAft>
            </a:pPr>
            <a:r>
              <a:rPr lang="el-GR" dirty="0" smtClean="0"/>
              <a:t>Σύγκριση του κόστους (άμεσες και έμμεσες δαπάνες) της επένδυσης (σπουδές) με τα οφέλη της επένδυσης (μελλοντικές απολαβές- καλύτερες προοπτικές στην αγορά απασχόλησης).</a:t>
            </a:r>
          </a:p>
          <a:p>
            <a:pPr algn="just">
              <a:lnSpc>
                <a:spcPct val="100000"/>
              </a:lnSpc>
              <a:spcAft>
                <a:spcPts val="600"/>
              </a:spcAft>
            </a:pPr>
            <a:r>
              <a:rPr lang="el-GR" dirty="0" smtClean="0"/>
              <a:t>Αν τα οφέλη υπερβαίνουν τα κόστη, η επένδυση σε εκπαίδευση είναι οικονομικά επωφελής για το άτομο. </a:t>
            </a:r>
            <a:endParaRPr lang="en-GB"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25</a:t>
            </a:fld>
            <a:endParaRPr lang="en-US"/>
          </a:p>
        </p:txBody>
      </p:sp>
    </p:spTree>
    <p:extLst>
      <p:ext uri="{BB962C8B-B14F-4D97-AF65-F5344CB8AC3E}">
        <p14:creationId xmlns:p14="http://schemas.microsoft.com/office/powerpoint/2010/main" val="97222282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930273"/>
          </a:xfrm>
        </p:spPr>
        <p:txBody>
          <a:bodyPr>
            <a:normAutofit fontScale="90000"/>
          </a:bodyPr>
          <a:lstStyle/>
          <a:p>
            <a:pPr algn="ctr"/>
            <a:r>
              <a:rPr lang="el-GR" dirty="0" smtClean="0">
                <a:latin typeface="+mn-lt"/>
              </a:rPr>
              <a:t>Η χρονική αξία του χρήματος</a:t>
            </a:r>
            <a:br>
              <a:rPr lang="el-GR" dirty="0" smtClean="0">
                <a:latin typeface="+mn-lt"/>
              </a:rPr>
            </a:br>
            <a:r>
              <a:rPr lang="el-GR" sz="3100" dirty="0" smtClean="0">
                <a:latin typeface="+mn-lt"/>
              </a:rPr>
              <a:t>(</a:t>
            </a:r>
            <a:r>
              <a:rPr lang="en-GB" sz="3100" dirty="0" smtClean="0">
                <a:latin typeface="+mn-lt"/>
              </a:rPr>
              <a:t>The time value of money)</a:t>
            </a:r>
            <a:endParaRPr lang="en-GB" dirty="0">
              <a:latin typeface="+mn-lt"/>
            </a:endParaRPr>
          </a:p>
        </p:txBody>
      </p:sp>
      <p:sp>
        <p:nvSpPr>
          <p:cNvPr id="3" name="Content Placeholder 2"/>
          <p:cNvSpPr>
            <a:spLocks noGrp="1"/>
          </p:cNvSpPr>
          <p:nvPr>
            <p:ph idx="1"/>
          </p:nvPr>
        </p:nvSpPr>
        <p:spPr>
          <a:xfrm>
            <a:off x="647340" y="1524000"/>
            <a:ext cx="8039459" cy="4267201"/>
          </a:xfrm>
        </p:spPr>
        <p:txBody>
          <a:bodyPr>
            <a:normAutofit lnSpcReduction="10000"/>
          </a:bodyPr>
          <a:lstStyle/>
          <a:p>
            <a:pPr algn="just">
              <a:lnSpc>
                <a:spcPct val="150000"/>
              </a:lnSpc>
            </a:pPr>
            <a:r>
              <a:rPr lang="el-GR" dirty="0" smtClean="0"/>
              <a:t>Το οικονομικό κόστος της εκπαίδευσης το επωμιζόμαστε σήμερα.</a:t>
            </a:r>
          </a:p>
          <a:p>
            <a:pPr algn="just">
              <a:lnSpc>
                <a:spcPct val="150000"/>
              </a:lnSpc>
            </a:pPr>
            <a:r>
              <a:rPr lang="el-GR" dirty="0" smtClean="0"/>
              <a:t>Όμως τα οικονομικά οφέλη της εκπαίδευσης προκύπτουν στο μέλλον σταδιακά.</a:t>
            </a:r>
            <a:endParaRPr lang="en-GB" dirty="0" smtClean="0"/>
          </a:p>
          <a:p>
            <a:pPr algn="just">
              <a:lnSpc>
                <a:spcPct val="150000"/>
              </a:lnSpc>
            </a:pPr>
            <a:r>
              <a:rPr lang="el-GR" dirty="0" smtClean="0"/>
              <a:t>Δηλαδή υπάρχει </a:t>
            </a:r>
            <a:r>
              <a:rPr lang="el-GR" b="1" dirty="0" smtClean="0"/>
              <a:t>χρονική διαφοροποίηση μεταξύ των δαπανών για σπουδές (κόστος) και των μελλοντικών απολαβών (όφελος).</a:t>
            </a:r>
            <a:endParaRPr lang="el-GR" dirty="0" smtClean="0"/>
          </a:p>
          <a:p>
            <a:pPr algn="just">
              <a:lnSpc>
                <a:spcPct val="150000"/>
              </a:lnSpc>
            </a:pPr>
            <a:r>
              <a:rPr lang="el-GR" dirty="0" smtClean="0"/>
              <a:t>Απευθείας σύγκριση οικονομικών μεγεθών που εμφανίζονται σε διαφορετικές χρονικές περιόδους δεν είναι σωστή.</a:t>
            </a:r>
            <a:endParaRPr lang="el-GR" dirty="0"/>
          </a:p>
          <a:p>
            <a:pPr algn="just">
              <a:lnSpc>
                <a:spcPct val="150000"/>
              </a:lnSpc>
            </a:pPr>
            <a:r>
              <a:rPr lang="el-GR" dirty="0" smtClean="0"/>
              <a:t>Οι αξίες θα πρέπει να λογιστούν </a:t>
            </a:r>
            <a:r>
              <a:rPr lang="el-GR" b="1" dirty="0" smtClean="0"/>
              <a:t>σε ένα κοινό χρονικό σημείο</a:t>
            </a:r>
            <a:r>
              <a:rPr lang="el-GR" dirty="0" smtClean="0"/>
              <a:t>.</a:t>
            </a:r>
          </a:p>
        </p:txBody>
      </p:sp>
      <p:sp>
        <p:nvSpPr>
          <p:cNvPr id="4" name="Slide Number Placeholder 3"/>
          <p:cNvSpPr>
            <a:spLocks noGrp="1"/>
          </p:cNvSpPr>
          <p:nvPr>
            <p:ph type="sldNum" sz="quarter" idx="12"/>
          </p:nvPr>
        </p:nvSpPr>
        <p:spPr/>
        <p:txBody>
          <a:bodyPr/>
          <a:lstStyle/>
          <a:p>
            <a:fld id="{B6F15528-21DE-4FAA-801E-634DDDAF4B2B}" type="slidenum">
              <a:rPr lang="en-US" smtClean="0"/>
              <a:pPr/>
              <a:t>26</a:t>
            </a:fld>
            <a:endParaRPr lang="en-US"/>
          </a:p>
        </p:txBody>
      </p:sp>
    </p:spTree>
    <p:extLst>
      <p:ext uri="{BB962C8B-B14F-4D97-AF65-F5344CB8AC3E}">
        <p14:creationId xmlns:p14="http://schemas.microsoft.com/office/powerpoint/2010/main" val="360939994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838200" y="60325"/>
            <a:ext cx="7772400" cy="1154447"/>
          </a:xfrm>
          <a:noFill/>
          <a:ln/>
        </p:spPr>
        <p:txBody>
          <a:bodyPr>
            <a:normAutofit/>
          </a:bodyPr>
          <a:lstStyle/>
          <a:p>
            <a:pPr algn="ctr">
              <a:spcBef>
                <a:spcPts val="600"/>
              </a:spcBef>
            </a:pPr>
            <a:r>
              <a:rPr lang="el-GR" altLang="en-US" sz="3200" b="1" dirty="0" smtClean="0"/>
              <a:t>Σύγκριση κόστους και οφέλους  των σπουδών</a:t>
            </a:r>
            <a:br>
              <a:rPr lang="el-GR" altLang="en-US" sz="3200" b="1" dirty="0" smtClean="0"/>
            </a:br>
            <a:r>
              <a:rPr lang="el-GR" altLang="en-US" sz="2100" b="1" dirty="0" smtClean="0"/>
              <a:t>Τα κόστη προκύπτουν στο παρόν και τα οφέλη στο μέλλον!</a:t>
            </a:r>
            <a:endParaRPr lang="en-US" altLang="en-US" sz="2100" b="1" dirty="0"/>
          </a:p>
        </p:txBody>
      </p:sp>
      <p:sp>
        <p:nvSpPr>
          <p:cNvPr id="21507" name="Rectangle 3"/>
          <p:cNvSpPr>
            <a:spLocks noGrp="1" noChangeArrowheads="1"/>
          </p:cNvSpPr>
          <p:nvPr>
            <p:ph type="body" idx="1"/>
          </p:nvPr>
        </p:nvSpPr>
        <p:spPr>
          <a:xfrm>
            <a:off x="628650" y="1682750"/>
            <a:ext cx="7886700" cy="4494213"/>
          </a:xfrm>
          <a:noFill/>
          <a:ln/>
        </p:spPr>
        <p:txBody>
          <a:bodyPr/>
          <a:lstStyle/>
          <a:p>
            <a:pPr>
              <a:buFont typeface="Monotype Sorts" pitchFamily="2" charset="2"/>
              <a:buNone/>
            </a:pPr>
            <a:r>
              <a:rPr lang="en-US" altLang="en-US" dirty="0"/>
              <a:t>                               </a:t>
            </a:r>
          </a:p>
        </p:txBody>
      </p:sp>
      <p:sp>
        <p:nvSpPr>
          <p:cNvPr id="21508" name="Line 4"/>
          <p:cNvSpPr>
            <a:spLocks noChangeShapeType="1"/>
          </p:cNvSpPr>
          <p:nvPr/>
        </p:nvSpPr>
        <p:spPr bwMode="auto">
          <a:xfrm>
            <a:off x="1143000" y="1682750"/>
            <a:ext cx="0" cy="410210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1509" name="Line 5"/>
          <p:cNvSpPr>
            <a:spLocks noChangeShapeType="1"/>
          </p:cNvSpPr>
          <p:nvPr/>
        </p:nvSpPr>
        <p:spPr bwMode="auto">
          <a:xfrm flipV="1">
            <a:off x="7010400" y="2051050"/>
            <a:ext cx="0" cy="298450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1510" name="Line 6"/>
          <p:cNvSpPr>
            <a:spLocks noChangeShapeType="1"/>
          </p:cNvSpPr>
          <p:nvPr/>
        </p:nvSpPr>
        <p:spPr bwMode="auto">
          <a:xfrm flipV="1">
            <a:off x="2370138" y="4108450"/>
            <a:ext cx="0" cy="927100"/>
          </a:xfrm>
          <a:prstGeom prst="line">
            <a:avLst/>
          </a:prstGeom>
          <a:noFill/>
          <a:ln w="127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1511" name="Line 7"/>
          <p:cNvSpPr>
            <a:spLocks noChangeShapeType="1"/>
          </p:cNvSpPr>
          <p:nvPr/>
        </p:nvSpPr>
        <p:spPr bwMode="auto">
          <a:xfrm flipV="1">
            <a:off x="2793207" y="3563938"/>
            <a:ext cx="33338" cy="1471612"/>
          </a:xfrm>
          <a:prstGeom prst="line">
            <a:avLst/>
          </a:prstGeom>
          <a:noFill/>
          <a:ln w="12700">
            <a:solidFill>
              <a:schemeClr val="tx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1512" name="Rectangle 8"/>
          <p:cNvSpPr>
            <a:spLocks noChangeArrowheads="1"/>
          </p:cNvSpPr>
          <p:nvPr/>
        </p:nvSpPr>
        <p:spPr bwMode="auto">
          <a:xfrm>
            <a:off x="2331605" y="3954596"/>
            <a:ext cx="774700" cy="7053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0488" tIns="44450" rIns="90488" bIns="44450">
            <a:spAutoFit/>
          </a:bodyPr>
          <a:lstStyle/>
          <a:p>
            <a:pPr algn="l"/>
            <a:r>
              <a:rPr lang="en-US" altLang="en-US" sz="2000" dirty="0"/>
              <a:t>- - -</a:t>
            </a:r>
          </a:p>
          <a:p>
            <a:pPr algn="l"/>
            <a:r>
              <a:rPr lang="en-US" altLang="en-US" sz="2000" dirty="0" smtClean="0"/>
              <a:t>- -</a:t>
            </a:r>
            <a:r>
              <a:rPr lang="el-GR" altLang="en-US" sz="2000" dirty="0" smtClean="0"/>
              <a:t> -</a:t>
            </a:r>
            <a:endParaRPr lang="en-US" altLang="en-US" sz="2000" dirty="0"/>
          </a:p>
        </p:txBody>
      </p:sp>
      <p:sp>
        <p:nvSpPr>
          <p:cNvPr id="21513" name="Rectangle 9"/>
          <p:cNvSpPr>
            <a:spLocks noChangeArrowheads="1"/>
          </p:cNvSpPr>
          <p:nvPr/>
        </p:nvSpPr>
        <p:spPr bwMode="auto">
          <a:xfrm>
            <a:off x="4298950" y="2820988"/>
            <a:ext cx="195263" cy="819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p>
            <a:pPr algn="l"/>
            <a:endParaRPr lang="en-US" altLang="en-US" sz="2400"/>
          </a:p>
          <a:p>
            <a:pPr algn="l" eaLnBrk="1" hangingPunct="1"/>
            <a:endParaRPr lang="en-US" altLang="en-US" sz="2400"/>
          </a:p>
        </p:txBody>
      </p:sp>
      <p:sp>
        <p:nvSpPr>
          <p:cNvPr id="21514" name="Rectangle 10"/>
          <p:cNvSpPr>
            <a:spLocks noChangeArrowheads="1"/>
          </p:cNvSpPr>
          <p:nvPr/>
        </p:nvSpPr>
        <p:spPr bwMode="auto">
          <a:xfrm>
            <a:off x="5106988" y="2119313"/>
            <a:ext cx="1914525" cy="45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l"/>
            <a:r>
              <a:rPr lang="en-US" altLang="en-US" sz="2400" dirty="0"/>
              <a:t>+ + + + + + + </a:t>
            </a:r>
          </a:p>
        </p:txBody>
      </p:sp>
      <p:sp>
        <p:nvSpPr>
          <p:cNvPr id="21515" name="Rectangle 11"/>
          <p:cNvSpPr>
            <a:spLocks noChangeArrowheads="1"/>
          </p:cNvSpPr>
          <p:nvPr/>
        </p:nvSpPr>
        <p:spPr bwMode="auto">
          <a:xfrm>
            <a:off x="3641725" y="2879725"/>
            <a:ext cx="8524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1516" name="Rectangle 12"/>
          <p:cNvSpPr>
            <a:spLocks noChangeArrowheads="1"/>
          </p:cNvSpPr>
          <p:nvPr/>
        </p:nvSpPr>
        <p:spPr bwMode="auto">
          <a:xfrm>
            <a:off x="3354388" y="2973388"/>
            <a:ext cx="847725" cy="45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l"/>
            <a:r>
              <a:rPr lang="en-US" altLang="en-US" sz="2400" dirty="0"/>
              <a:t>+ + +</a:t>
            </a:r>
          </a:p>
        </p:txBody>
      </p:sp>
      <p:sp>
        <p:nvSpPr>
          <p:cNvPr id="21517" name="Rectangle 13"/>
          <p:cNvSpPr>
            <a:spLocks noChangeArrowheads="1"/>
          </p:cNvSpPr>
          <p:nvPr/>
        </p:nvSpPr>
        <p:spPr bwMode="auto">
          <a:xfrm>
            <a:off x="3948113" y="2424113"/>
            <a:ext cx="3152775" cy="45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l"/>
            <a:r>
              <a:rPr lang="en-US" altLang="en-US" sz="2400" dirty="0"/>
              <a:t> + + + + + + + + + + + +</a:t>
            </a:r>
          </a:p>
        </p:txBody>
      </p:sp>
      <p:sp>
        <p:nvSpPr>
          <p:cNvPr id="21518" name="Rectangle 14"/>
          <p:cNvSpPr>
            <a:spLocks noChangeArrowheads="1"/>
          </p:cNvSpPr>
          <p:nvPr/>
        </p:nvSpPr>
        <p:spPr bwMode="auto">
          <a:xfrm>
            <a:off x="3641725" y="2879725"/>
            <a:ext cx="110013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1519" name="Rectangle 15"/>
          <p:cNvSpPr>
            <a:spLocks noChangeArrowheads="1"/>
          </p:cNvSpPr>
          <p:nvPr/>
        </p:nvSpPr>
        <p:spPr bwMode="auto">
          <a:xfrm>
            <a:off x="3641725" y="2879725"/>
            <a:ext cx="8524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1520" name="Rectangle 16"/>
          <p:cNvSpPr>
            <a:spLocks noChangeArrowheads="1"/>
          </p:cNvSpPr>
          <p:nvPr/>
        </p:nvSpPr>
        <p:spPr bwMode="auto">
          <a:xfrm>
            <a:off x="3643313" y="2728913"/>
            <a:ext cx="3517900" cy="45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p>
            <a:pPr algn="l"/>
            <a:r>
              <a:rPr lang="en-US" altLang="en-US" sz="2400" dirty="0"/>
              <a:t>+ + + + + + + + + + + + + </a:t>
            </a:r>
          </a:p>
        </p:txBody>
      </p:sp>
      <p:sp>
        <p:nvSpPr>
          <p:cNvPr id="21521" name="Rectangle 17"/>
          <p:cNvSpPr>
            <a:spLocks noChangeArrowheads="1"/>
          </p:cNvSpPr>
          <p:nvPr/>
        </p:nvSpPr>
        <p:spPr bwMode="auto">
          <a:xfrm>
            <a:off x="6689725" y="2879725"/>
            <a:ext cx="35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1522" name="Rectangle 18"/>
          <p:cNvSpPr>
            <a:spLocks noChangeArrowheads="1"/>
          </p:cNvSpPr>
          <p:nvPr/>
        </p:nvSpPr>
        <p:spPr bwMode="auto">
          <a:xfrm>
            <a:off x="6765925" y="2955925"/>
            <a:ext cx="35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1523" name="Arc 19"/>
          <p:cNvSpPr>
            <a:spLocks/>
          </p:cNvSpPr>
          <p:nvPr/>
        </p:nvSpPr>
        <p:spPr bwMode="auto">
          <a:xfrm>
            <a:off x="2827338" y="2141538"/>
            <a:ext cx="4184650" cy="1441450"/>
          </a:xfrm>
          <a:custGeom>
            <a:avLst/>
            <a:gdLst>
              <a:gd name="G0" fmla="+- 21600 0 0"/>
              <a:gd name="G1" fmla="+- 21600 0 0"/>
              <a:gd name="G2" fmla="+- 21600 0 0"/>
              <a:gd name="T0" fmla="*/ 0 w 21600"/>
              <a:gd name="T1" fmla="*/ 21600 h 21600"/>
              <a:gd name="T2" fmla="*/ 21592 w 21600"/>
              <a:gd name="T3" fmla="*/ 0 h 21600"/>
              <a:gd name="T4" fmla="*/ 21600 w 21600"/>
              <a:gd name="T5" fmla="*/ 21600 h 21600"/>
            </a:gdLst>
            <a:ahLst/>
            <a:cxnLst>
              <a:cxn ang="0">
                <a:pos x="T0" y="T1"/>
              </a:cxn>
              <a:cxn ang="0">
                <a:pos x="T2" y="T3"/>
              </a:cxn>
              <a:cxn ang="0">
                <a:pos x="T4" y="T5"/>
              </a:cxn>
            </a:cxnLst>
            <a:rect l="0" t="0" r="r" b="b"/>
            <a:pathLst>
              <a:path w="21600" h="21600" fill="none" extrusionOk="0">
                <a:moveTo>
                  <a:pt x="0" y="21599"/>
                </a:moveTo>
                <a:cubicBezTo>
                  <a:pt x="0" y="9673"/>
                  <a:pt x="9665" y="4"/>
                  <a:pt x="21592" y="0"/>
                </a:cubicBezTo>
              </a:path>
              <a:path w="21600" h="21600" stroke="0" extrusionOk="0">
                <a:moveTo>
                  <a:pt x="0" y="21599"/>
                </a:moveTo>
                <a:cubicBezTo>
                  <a:pt x="0" y="9673"/>
                  <a:pt x="9665" y="4"/>
                  <a:pt x="21592" y="0"/>
                </a:cubicBezTo>
                <a:lnTo>
                  <a:pt x="21600" y="21600"/>
                </a:lnTo>
                <a:close/>
              </a:path>
            </a:pathLst>
          </a:custGeom>
          <a:noFill/>
          <a:ln w="12700" cap="rnd">
            <a:solidFill>
              <a:schemeClr val="tx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1524" name="Arc 20"/>
          <p:cNvSpPr>
            <a:spLocks/>
          </p:cNvSpPr>
          <p:nvPr/>
        </p:nvSpPr>
        <p:spPr bwMode="auto">
          <a:xfrm>
            <a:off x="2370138" y="3055938"/>
            <a:ext cx="4641850" cy="1060450"/>
          </a:xfrm>
          <a:custGeom>
            <a:avLst/>
            <a:gdLst>
              <a:gd name="G0" fmla="+- 21600 0 0"/>
              <a:gd name="G1" fmla="+- 21600 0 0"/>
              <a:gd name="G2" fmla="+- 21600 0 0"/>
              <a:gd name="T0" fmla="*/ 0 w 21600"/>
              <a:gd name="T1" fmla="*/ 21600 h 21600"/>
              <a:gd name="T2" fmla="*/ 21593 w 21600"/>
              <a:gd name="T3" fmla="*/ 0 h 21600"/>
              <a:gd name="T4" fmla="*/ 21600 w 21600"/>
              <a:gd name="T5" fmla="*/ 21600 h 21600"/>
            </a:gdLst>
            <a:ahLst/>
            <a:cxnLst>
              <a:cxn ang="0">
                <a:pos x="T0" y="T1"/>
              </a:cxn>
              <a:cxn ang="0">
                <a:pos x="T2" y="T3"/>
              </a:cxn>
              <a:cxn ang="0">
                <a:pos x="T4" y="T5"/>
              </a:cxn>
            </a:cxnLst>
            <a:rect l="0" t="0" r="r" b="b"/>
            <a:pathLst>
              <a:path w="21600" h="21600" fill="none" extrusionOk="0">
                <a:moveTo>
                  <a:pt x="0" y="21599"/>
                </a:moveTo>
                <a:cubicBezTo>
                  <a:pt x="0" y="9673"/>
                  <a:pt x="9666" y="3"/>
                  <a:pt x="21593" y="0"/>
                </a:cubicBezTo>
              </a:path>
              <a:path w="21600" h="21600" stroke="0" extrusionOk="0">
                <a:moveTo>
                  <a:pt x="0" y="21599"/>
                </a:moveTo>
                <a:cubicBezTo>
                  <a:pt x="0" y="9673"/>
                  <a:pt x="9666" y="3"/>
                  <a:pt x="21593" y="0"/>
                </a:cubicBezTo>
                <a:lnTo>
                  <a:pt x="21600" y="21600"/>
                </a:lnTo>
                <a:close/>
              </a:path>
            </a:pathLst>
          </a:custGeom>
          <a:noFill/>
          <a:ln w="12700" cap="rnd">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1525" name="Rectangle 21"/>
          <p:cNvSpPr>
            <a:spLocks noChangeArrowheads="1"/>
          </p:cNvSpPr>
          <p:nvPr/>
        </p:nvSpPr>
        <p:spPr bwMode="auto">
          <a:xfrm>
            <a:off x="3109913" y="2881313"/>
            <a:ext cx="352425" cy="45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l"/>
            <a:r>
              <a:rPr lang="en-US" altLang="en-US" sz="2400" dirty="0"/>
              <a:t>+</a:t>
            </a:r>
          </a:p>
        </p:txBody>
      </p:sp>
      <p:sp>
        <p:nvSpPr>
          <p:cNvPr id="21526" name="Rectangle 22"/>
          <p:cNvSpPr>
            <a:spLocks noChangeArrowheads="1"/>
          </p:cNvSpPr>
          <p:nvPr/>
        </p:nvSpPr>
        <p:spPr bwMode="auto">
          <a:xfrm>
            <a:off x="4937125" y="2697163"/>
            <a:ext cx="184150" cy="92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1527" name="Rectangle 23"/>
          <p:cNvSpPr>
            <a:spLocks noChangeArrowheads="1"/>
          </p:cNvSpPr>
          <p:nvPr/>
        </p:nvSpPr>
        <p:spPr bwMode="auto">
          <a:xfrm>
            <a:off x="3033713" y="3109913"/>
            <a:ext cx="352425" cy="45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l"/>
            <a:r>
              <a:rPr lang="en-US" altLang="en-US" sz="2400"/>
              <a:t>+</a:t>
            </a:r>
          </a:p>
        </p:txBody>
      </p:sp>
      <p:sp>
        <p:nvSpPr>
          <p:cNvPr id="21528" name="Rectangle 24"/>
          <p:cNvSpPr>
            <a:spLocks noChangeArrowheads="1"/>
          </p:cNvSpPr>
          <p:nvPr/>
        </p:nvSpPr>
        <p:spPr bwMode="auto">
          <a:xfrm>
            <a:off x="2805113" y="3186113"/>
            <a:ext cx="352425" cy="45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l"/>
            <a:r>
              <a:rPr lang="en-US" altLang="en-US" sz="2400" dirty="0"/>
              <a:t>+</a:t>
            </a:r>
          </a:p>
        </p:txBody>
      </p:sp>
      <p:sp>
        <p:nvSpPr>
          <p:cNvPr id="21529" name="Rectangle 25"/>
          <p:cNvSpPr>
            <a:spLocks noChangeArrowheads="1"/>
          </p:cNvSpPr>
          <p:nvPr/>
        </p:nvSpPr>
        <p:spPr bwMode="auto">
          <a:xfrm>
            <a:off x="3338513" y="2728913"/>
            <a:ext cx="352425" cy="45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l"/>
            <a:r>
              <a:rPr lang="en-US" altLang="en-US" sz="2400"/>
              <a:t>+</a:t>
            </a:r>
          </a:p>
        </p:txBody>
      </p:sp>
      <p:sp>
        <p:nvSpPr>
          <p:cNvPr id="21531" name="Rectangle 27"/>
          <p:cNvSpPr>
            <a:spLocks noChangeArrowheads="1"/>
          </p:cNvSpPr>
          <p:nvPr/>
        </p:nvSpPr>
        <p:spPr bwMode="auto">
          <a:xfrm>
            <a:off x="4176713" y="1814513"/>
            <a:ext cx="1183210" cy="45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l"/>
            <a:r>
              <a:rPr lang="el-GR" altLang="en-US" sz="2400" b="1" dirty="0" smtClean="0"/>
              <a:t>Όφελος</a:t>
            </a:r>
            <a:endParaRPr lang="en-US" altLang="en-US" sz="2400" b="1" dirty="0"/>
          </a:p>
        </p:txBody>
      </p:sp>
      <p:sp>
        <p:nvSpPr>
          <p:cNvPr id="21532" name="Rectangle 28"/>
          <p:cNvSpPr>
            <a:spLocks noChangeArrowheads="1"/>
          </p:cNvSpPr>
          <p:nvPr/>
        </p:nvSpPr>
        <p:spPr bwMode="auto">
          <a:xfrm>
            <a:off x="1371600" y="4648200"/>
            <a:ext cx="1087799" cy="45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l"/>
            <a:r>
              <a:rPr lang="el-GR" altLang="en-US" sz="2400" b="1" dirty="0" smtClean="0"/>
              <a:t>Κόστος</a:t>
            </a:r>
            <a:endParaRPr lang="en-US" altLang="en-US" sz="2400" b="1" dirty="0"/>
          </a:p>
        </p:txBody>
      </p:sp>
      <p:sp>
        <p:nvSpPr>
          <p:cNvPr id="21533" name="Rectangle 29"/>
          <p:cNvSpPr>
            <a:spLocks noChangeArrowheads="1"/>
          </p:cNvSpPr>
          <p:nvPr/>
        </p:nvSpPr>
        <p:spPr bwMode="auto">
          <a:xfrm>
            <a:off x="7072313" y="1631950"/>
            <a:ext cx="1766887" cy="5822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0488" tIns="44450" rIns="90488" bIns="44450">
            <a:spAutoFit/>
          </a:bodyPr>
          <a:lstStyle/>
          <a:p>
            <a:pPr algn="l"/>
            <a:r>
              <a:rPr lang="el-GR" altLang="en-US" sz="1600" dirty="0" smtClean="0">
                <a:solidFill>
                  <a:schemeClr val="accent1">
                    <a:lumMod val="50000"/>
                  </a:schemeClr>
                </a:solidFill>
              </a:rPr>
              <a:t>Απόφοιτοι πανεπιστημίου</a:t>
            </a:r>
            <a:endParaRPr lang="en-US" altLang="en-US" sz="1600" dirty="0">
              <a:solidFill>
                <a:schemeClr val="accent1">
                  <a:lumMod val="50000"/>
                </a:schemeClr>
              </a:solidFill>
            </a:endParaRPr>
          </a:p>
        </p:txBody>
      </p:sp>
      <p:sp>
        <p:nvSpPr>
          <p:cNvPr id="21534" name="Rectangle 30"/>
          <p:cNvSpPr>
            <a:spLocks noChangeArrowheads="1"/>
          </p:cNvSpPr>
          <p:nvPr/>
        </p:nvSpPr>
        <p:spPr bwMode="auto">
          <a:xfrm>
            <a:off x="7089503" y="2735998"/>
            <a:ext cx="1588565" cy="5822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0488" tIns="44450" rIns="90488" bIns="44450">
            <a:spAutoFit/>
          </a:bodyPr>
          <a:lstStyle/>
          <a:p>
            <a:pPr algn="l"/>
            <a:r>
              <a:rPr lang="el-GR" altLang="en-US" sz="1600" dirty="0" smtClean="0">
                <a:solidFill>
                  <a:srgbClr val="FF0000"/>
                </a:solidFill>
              </a:rPr>
              <a:t>Απόφοιτοι λυκείου</a:t>
            </a:r>
            <a:endParaRPr lang="en-US" altLang="en-US" sz="1600" dirty="0">
              <a:solidFill>
                <a:srgbClr val="FF0000"/>
              </a:solidFill>
            </a:endParaRPr>
          </a:p>
        </p:txBody>
      </p:sp>
      <p:sp>
        <p:nvSpPr>
          <p:cNvPr id="21537" name="Line 33"/>
          <p:cNvSpPr>
            <a:spLocks noChangeShapeType="1"/>
          </p:cNvSpPr>
          <p:nvPr/>
        </p:nvSpPr>
        <p:spPr bwMode="auto">
          <a:xfrm>
            <a:off x="1143000" y="5068618"/>
            <a:ext cx="6311900"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1538" name="Rectangle 34"/>
          <p:cNvSpPr>
            <a:spLocks noChangeArrowheads="1"/>
          </p:cNvSpPr>
          <p:nvPr/>
        </p:nvSpPr>
        <p:spPr bwMode="auto">
          <a:xfrm>
            <a:off x="7529513" y="4832350"/>
            <a:ext cx="794001" cy="3667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l"/>
            <a:r>
              <a:rPr lang="el-GR" altLang="en-US" dirty="0" smtClean="0"/>
              <a:t>Ηλικία</a:t>
            </a:r>
            <a:endParaRPr lang="en-US" altLang="en-US" dirty="0"/>
          </a:p>
        </p:txBody>
      </p:sp>
      <p:sp>
        <p:nvSpPr>
          <p:cNvPr id="21542" name="Line 38"/>
          <p:cNvSpPr>
            <a:spLocks noChangeShapeType="1"/>
          </p:cNvSpPr>
          <p:nvPr/>
        </p:nvSpPr>
        <p:spPr bwMode="auto">
          <a:xfrm>
            <a:off x="2799228" y="5035550"/>
            <a:ext cx="0" cy="13970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1567" name="Line 63"/>
          <p:cNvSpPr>
            <a:spLocks noChangeShapeType="1"/>
          </p:cNvSpPr>
          <p:nvPr/>
        </p:nvSpPr>
        <p:spPr bwMode="auto">
          <a:xfrm>
            <a:off x="1143000" y="5797550"/>
            <a:ext cx="0" cy="44450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8" name="Line 38"/>
          <p:cNvSpPr>
            <a:spLocks noChangeShapeType="1"/>
          </p:cNvSpPr>
          <p:nvPr/>
        </p:nvSpPr>
        <p:spPr bwMode="auto">
          <a:xfrm>
            <a:off x="2795583" y="5168291"/>
            <a:ext cx="11906" cy="407889"/>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9" name="Line 38"/>
          <p:cNvSpPr>
            <a:spLocks noChangeShapeType="1"/>
          </p:cNvSpPr>
          <p:nvPr/>
        </p:nvSpPr>
        <p:spPr bwMode="auto">
          <a:xfrm>
            <a:off x="2370136" y="5035550"/>
            <a:ext cx="3648" cy="54063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0" name="Line 38"/>
          <p:cNvSpPr>
            <a:spLocks noChangeShapeType="1"/>
          </p:cNvSpPr>
          <p:nvPr/>
        </p:nvSpPr>
        <p:spPr bwMode="auto">
          <a:xfrm flipH="1">
            <a:off x="2378464" y="5569220"/>
            <a:ext cx="426648" cy="696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3" name="Rectangle 8"/>
          <p:cNvSpPr>
            <a:spLocks noChangeArrowheads="1"/>
          </p:cNvSpPr>
          <p:nvPr/>
        </p:nvSpPr>
        <p:spPr bwMode="auto">
          <a:xfrm>
            <a:off x="2372086" y="4688547"/>
            <a:ext cx="638175"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p>
            <a:pPr algn="l"/>
            <a:r>
              <a:rPr lang="en-US" altLang="en-US" sz="2000" dirty="0"/>
              <a:t>- - -</a:t>
            </a:r>
          </a:p>
          <a:p>
            <a:pPr algn="l"/>
            <a:r>
              <a:rPr lang="en-US" altLang="en-US" sz="2000" dirty="0"/>
              <a:t>- - -</a:t>
            </a:r>
          </a:p>
          <a:p>
            <a:pPr algn="l"/>
            <a:r>
              <a:rPr lang="en-US" altLang="en-US" sz="2000" dirty="0"/>
              <a:t>- - -</a:t>
            </a:r>
          </a:p>
        </p:txBody>
      </p:sp>
      <p:sp>
        <p:nvSpPr>
          <p:cNvPr id="44" name="Rectangle 30"/>
          <p:cNvSpPr>
            <a:spLocks noChangeArrowheads="1"/>
          </p:cNvSpPr>
          <p:nvPr/>
        </p:nvSpPr>
        <p:spPr bwMode="auto">
          <a:xfrm>
            <a:off x="722744" y="1300108"/>
            <a:ext cx="907301" cy="3667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l"/>
            <a:r>
              <a:rPr lang="el-GR" altLang="en-US" dirty="0" smtClean="0"/>
              <a:t>Μισθός</a:t>
            </a:r>
            <a:endParaRPr lang="en-US" altLang="en-US" dirty="0"/>
          </a:p>
        </p:txBody>
      </p:sp>
      <p:sp>
        <p:nvSpPr>
          <p:cNvPr id="45" name="Text Box 69"/>
          <p:cNvSpPr txBox="1">
            <a:spLocks noChangeArrowheads="1"/>
          </p:cNvSpPr>
          <p:nvPr/>
        </p:nvSpPr>
        <p:spPr bwMode="auto">
          <a:xfrm>
            <a:off x="1438876" y="3385445"/>
            <a:ext cx="100992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l-GR" altLang="en-US" sz="1200" dirty="0" smtClean="0"/>
              <a:t>Διαφυγόντα εισοδήματα</a:t>
            </a:r>
            <a:endParaRPr lang="en-US" altLang="en-US" sz="1400" dirty="0"/>
          </a:p>
        </p:txBody>
      </p:sp>
      <p:sp>
        <p:nvSpPr>
          <p:cNvPr id="46" name="Line 70"/>
          <p:cNvSpPr>
            <a:spLocks noChangeShapeType="1"/>
          </p:cNvSpPr>
          <p:nvPr/>
        </p:nvSpPr>
        <p:spPr bwMode="auto">
          <a:xfrm>
            <a:off x="1927225" y="3840295"/>
            <a:ext cx="708327" cy="512091"/>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7" name="Line 70"/>
          <p:cNvSpPr>
            <a:spLocks noChangeShapeType="1"/>
          </p:cNvSpPr>
          <p:nvPr/>
        </p:nvSpPr>
        <p:spPr bwMode="auto">
          <a:xfrm flipH="1" flipV="1">
            <a:off x="2844950" y="5341236"/>
            <a:ext cx="617387" cy="26234"/>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8" name="Text Box 69"/>
          <p:cNvSpPr txBox="1">
            <a:spLocks noChangeArrowheads="1"/>
          </p:cNvSpPr>
          <p:nvPr/>
        </p:nvSpPr>
        <p:spPr bwMode="auto">
          <a:xfrm>
            <a:off x="3514725" y="5178276"/>
            <a:ext cx="979488"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l-GR" altLang="en-US" sz="1200" dirty="0" smtClean="0"/>
              <a:t>Κόστος σπουδών</a:t>
            </a:r>
          </a:p>
          <a:p>
            <a:pPr>
              <a:spcBef>
                <a:spcPct val="50000"/>
              </a:spcBef>
            </a:pPr>
            <a:r>
              <a:rPr lang="el-GR" altLang="en-US" sz="1200" dirty="0" smtClean="0"/>
              <a:t>(σημερινό κόστος)</a:t>
            </a:r>
            <a:endParaRPr lang="en-US" altLang="en-US" sz="1400" dirty="0"/>
          </a:p>
        </p:txBody>
      </p:sp>
      <p:sp>
        <p:nvSpPr>
          <p:cNvPr id="49" name="Line 70"/>
          <p:cNvSpPr>
            <a:spLocks noChangeShapeType="1"/>
          </p:cNvSpPr>
          <p:nvPr/>
        </p:nvSpPr>
        <p:spPr bwMode="auto">
          <a:xfrm flipH="1" flipV="1">
            <a:off x="4552949" y="3311035"/>
            <a:ext cx="136525" cy="454515"/>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0" name="Text Box 69"/>
          <p:cNvSpPr txBox="1">
            <a:spLocks noChangeArrowheads="1"/>
          </p:cNvSpPr>
          <p:nvPr/>
        </p:nvSpPr>
        <p:spPr bwMode="auto">
          <a:xfrm>
            <a:off x="4437062" y="3801061"/>
            <a:ext cx="1506537" cy="6694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l-GR" altLang="en-US" sz="1050" dirty="0" smtClean="0"/>
              <a:t>Αυξημένες μισθολογικές απολαβές</a:t>
            </a:r>
          </a:p>
          <a:p>
            <a:pPr>
              <a:spcBef>
                <a:spcPct val="50000"/>
              </a:spcBef>
            </a:pPr>
            <a:r>
              <a:rPr lang="el-GR" altLang="en-US" sz="1050" dirty="0" smtClean="0"/>
              <a:t>(μελλοντικό όφελος)</a:t>
            </a:r>
            <a:endParaRPr lang="en-US" altLang="en-US" sz="1100" dirty="0"/>
          </a:p>
        </p:txBody>
      </p:sp>
      <p:sp>
        <p:nvSpPr>
          <p:cNvPr id="51" name="Rectangle 52"/>
          <p:cNvSpPr>
            <a:spLocks noChangeArrowheads="1"/>
          </p:cNvSpPr>
          <p:nvPr/>
        </p:nvSpPr>
        <p:spPr bwMode="auto">
          <a:xfrm>
            <a:off x="6846888" y="5111750"/>
            <a:ext cx="358775" cy="301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l"/>
            <a:r>
              <a:rPr lang="en-US" altLang="en-US" sz="1400" dirty="0"/>
              <a:t>65</a:t>
            </a:r>
          </a:p>
        </p:txBody>
      </p:sp>
      <p:sp>
        <p:nvSpPr>
          <p:cNvPr id="52" name="Rectangle 52"/>
          <p:cNvSpPr>
            <a:spLocks noChangeArrowheads="1"/>
          </p:cNvSpPr>
          <p:nvPr/>
        </p:nvSpPr>
        <p:spPr bwMode="auto">
          <a:xfrm>
            <a:off x="2758740" y="5068537"/>
            <a:ext cx="339838" cy="2744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l"/>
            <a:r>
              <a:rPr lang="el-GR" altLang="en-US" sz="1200" dirty="0" smtClean="0"/>
              <a:t>22</a:t>
            </a:r>
            <a:endParaRPr lang="en-US" altLang="en-US" sz="1200" dirty="0"/>
          </a:p>
        </p:txBody>
      </p:sp>
      <p:sp>
        <p:nvSpPr>
          <p:cNvPr id="53" name="Rectangle 52"/>
          <p:cNvSpPr>
            <a:spLocks noChangeArrowheads="1"/>
          </p:cNvSpPr>
          <p:nvPr/>
        </p:nvSpPr>
        <p:spPr bwMode="auto">
          <a:xfrm>
            <a:off x="2090162" y="5086117"/>
            <a:ext cx="339838" cy="2744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l"/>
            <a:r>
              <a:rPr lang="el-GR" altLang="en-US" sz="1200" dirty="0" smtClean="0"/>
              <a:t>18</a:t>
            </a:r>
            <a:endParaRPr lang="en-US" altLang="en-US" sz="1200" dirty="0"/>
          </a:p>
        </p:txBody>
      </p:sp>
    </p:spTree>
    <p:extLst>
      <p:ext uri="{BB962C8B-B14F-4D97-AF65-F5344CB8AC3E}">
        <p14:creationId xmlns:p14="http://schemas.microsoft.com/office/powerpoint/2010/main" val="3339753884"/>
      </p:ext>
    </p:extLst>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6" name="Rectangle 8"/>
          <p:cNvSpPr>
            <a:spLocks noChangeArrowheads="1"/>
          </p:cNvSpPr>
          <p:nvPr/>
        </p:nvSpPr>
        <p:spPr bwMode="auto">
          <a:xfrm>
            <a:off x="1050925" y="3001963"/>
            <a:ext cx="184150" cy="92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3030" name="Rectangle 22"/>
          <p:cNvSpPr>
            <a:spLocks noGrp="1" noChangeArrowheads="1"/>
          </p:cNvSpPr>
          <p:nvPr>
            <p:ph type="title"/>
          </p:nvPr>
        </p:nvSpPr>
        <p:spPr>
          <a:xfrm>
            <a:off x="990600" y="721040"/>
            <a:ext cx="7772400" cy="1143000"/>
          </a:xfrm>
        </p:spPr>
        <p:txBody>
          <a:bodyPr/>
          <a:lstStyle/>
          <a:p>
            <a:pPr algn="ctr"/>
            <a:r>
              <a:rPr lang="el-GR" altLang="en-US" dirty="0" smtClean="0">
                <a:latin typeface="+mn-lt"/>
              </a:rPr>
              <a:t>Χρονική αξία του χρήματος</a:t>
            </a:r>
            <a:endParaRPr lang="en-US" altLang="en-US" dirty="0">
              <a:latin typeface="+mn-lt"/>
            </a:endParaRPr>
          </a:p>
        </p:txBody>
      </p:sp>
      <p:graphicFrame>
        <p:nvGraphicFramePr>
          <p:cNvPr id="43033" name="Object 25"/>
          <p:cNvGraphicFramePr>
            <a:graphicFrameLocks noChangeAspect="1"/>
          </p:cNvGraphicFramePr>
          <p:nvPr>
            <p:extLst/>
          </p:nvPr>
        </p:nvGraphicFramePr>
        <p:xfrm>
          <a:off x="1219200" y="3352800"/>
          <a:ext cx="2286000" cy="1295399"/>
        </p:xfrm>
        <a:graphic>
          <a:graphicData uri="http://schemas.openxmlformats.org/presentationml/2006/ole">
            <mc:AlternateContent xmlns:mc="http://schemas.openxmlformats.org/markup-compatibility/2006">
              <mc:Choice xmlns:v="urn:schemas-microsoft-com:vml" Requires="v">
                <p:oleObj spid="_x0000_s2080" name="Clip" r:id="rId4" imgW="6133680" imgH="2634840" progId="MS_ClipArt_Gallery.2">
                  <p:embed/>
                </p:oleObj>
              </mc:Choice>
              <mc:Fallback>
                <p:oleObj name="Clip" r:id="rId4" imgW="6133680" imgH="2634840" progId="MS_ClipArt_Gallery.2">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19200" y="3352800"/>
                        <a:ext cx="2286000" cy="1295399"/>
                      </a:xfrm>
                      <a:prstGeom prst="rect">
                        <a:avLst/>
                      </a:prstGeom>
                      <a:noFill/>
                      <a:ln>
                        <a:noFill/>
                      </a:ln>
                      <a:effectLst/>
                      <a:extLst/>
                    </p:spPr>
                  </p:pic>
                </p:oleObj>
              </mc:Fallback>
            </mc:AlternateContent>
          </a:graphicData>
        </a:graphic>
      </p:graphicFrame>
      <p:graphicFrame>
        <p:nvGraphicFramePr>
          <p:cNvPr id="10" name="Object 25"/>
          <p:cNvGraphicFramePr>
            <a:graphicFrameLocks noChangeAspect="1"/>
          </p:cNvGraphicFramePr>
          <p:nvPr>
            <p:extLst/>
          </p:nvPr>
        </p:nvGraphicFramePr>
        <p:xfrm>
          <a:off x="5791200" y="3352800"/>
          <a:ext cx="2286000" cy="1295399"/>
        </p:xfrm>
        <a:graphic>
          <a:graphicData uri="http://schemas.openxmlformats.org/presentationml/2006/ole">
            <mc:AlternateContent xmlns:mc="http://schemas.openxmlformats.org/markup-compatibility/2006">
              <mc:Choice xmlns:v="urn:schemas-microsoft-com:vml" Requires="v">
                <p:oleObj spid="_x0000_s2081" name="Clip" r:id="rId6" imgW="6133680" imgH="2634840" progId="MS_ClipArt_Gallery.2">
                  <p:embed/>
                </p:oleObj>
              </mc:Choice>
              <mc:Fallback>
                <p:oleObj name="Clip" r:id="rId6" imgW="6133680" imgH="2634840" progId="MS_ClipArt_Gallery.2">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791200" y="3352800"/>
                        <a:ext cx="2286000" cy="1295399"/>
                      </a:xfrm>
                      <a:prstGeom prst="rect">
                        <a:avLst/>
                      </a:prstGeom>
                      <a:noFill/>
                      <a:ln>
                        <a:noFill/>
                      </a:ln>
                      <a:effectLst/>
                      <a:extLst/>
                    </p:spPr>
                  </p:pic>
                </p:oleObj>
              </mc:Fallback>
            </mc:AlternateContent>
          </a:graphicData>
        </a:graphic>
      </p:graphicFrame>
      <p:sp>
        <p:nvSpPr>
          <p:cNvPr id="3" name="Chevron 2"/>
          <p:cNvSpPr/>
          <p:nvPr/>
        </p:nvSpPr>
        <p:spPr>
          <a:xfrm>
            <a:off x="4419600" y="3352800"/>
            <a:ext cx="526325" cy="1219200"/>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5" name="TextBox 4"/>
          <p:cNvSpPr txBox="1"/>
          <p:nvPr/>
        </p:nvSpPr>
        <p:spPr>
          <a:xfrm>
            <a:off x="1676400" y="2514600"/>
            <a:ext cx="1371600" cy="369332"/>
          </a:xfrm>
          <a:prstGeom prst="rect">
            <a:avLst/>
          </a:prstGeom>
          <a:noFill/>
        </p:spPr>
        <p:txBody>
          <a:bodyPr wrap="square" rtlCol="0">
            <a:spAutoFit/>
          </a:bodyPr>
          <a:lstStyle/>
          <a:p>
            <a:r>
              <a:rPr lang="el-GR" dirty="0" smtClean="0"/>
              <a:t>Σήμερα</a:t>
            </a:r>
            <a:endParaRPr lang="en-GB" dirty="0"/>
          </a:p>
        </p:txBody>
      </p:sp>
      <p:sp>
        <p:nvSpPr>
          <p:cNvPr id="14" name="TextBox 13"/>
          <p:cNvSpPr txBox="1"/>
          <p:nvPr/>
        </p:nvSpPr>
        <p:spPr>
          <a:xfrm>
            <a:off x="6324600" y="2541917"/>
            <a:ext cx="1371600" cy="369332"/>
          </a:xfrm>
          <a:prstGeom prst="rect">
            <a:avLst/>
          </a:prstGeom>
          <a:noFill/>
        </p:spPr>
        <p:txBody>
          <a:bodyPr wrap="square" rtlCol="0">
            <a:spAutoFit/>
          </a:bodyPr>
          <a:lstStyle/>
          <a:p>
            <a:r>
              <a:rPr lang="el-GR" dirty="0" smtClean="0"/>
              <a:t>Αύριο</a:t>
            </a:r>
            <a:endParaRPr lang="en-GB" dirty="0"/>
          </a:p>
        </p:txBody>
      </p:sp>
    </p:spTree>
    <p:extLst>
      <p:ext uri="{BB962C8B-B14F-4D97-AF65-F5344CB8AC3E}">
        <p14:creationId xmlns:p14="http://schemas.microsoft.com/office/powerpoint/2010/main" val="3111835242"/>
      </p:ext>
    </p:extLst>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365126"/>
            <a:ext cx="7886700" cy="1460498"/>
          </a:xfrm>
        </p:spPr>
        <p:txBody>
          <a:bodyPr>
            <a:normAutofit fontScale="90000"/>
          </a:bodyPr>
          <a:lstStyle/>
          <a:p>
            <a:r>
              <a:rPr lang="el-GR" dirty="0" smtClean="0"/>
              <a:t>Μελλοντική Αξία (</a:t>
            </a:r>
            <a:r>
              <a:rPr lang="en-GB" dirty="0" smtClean="0"/>
              <a:t>Future Value)</a:t>
            </a:r>
            <a:r>
              <a:rPr lang="el-GR" dirty="0" smtClean="0"/>
              <a:t>=η αξία ενός ποσού σε καθορισμένη τιμή στο μέλλον.</a:t>
            </a:r>
            <a:br>
              <a:rPr lang="el-GR" dirty="0" smtClean="0"/>
            </a:br>
            <a:r>
              <a:rPr lang="el-GR" dirty="0"/>
              <a:t/>
            </a:r>
            <a:br>
              <a:rPr lang="el-GR" dirty="0"/>
            </a:br>
            <a:r>
              <a:rPr lang="el-GR" dirty="0" smtClean="0"/>
              <a:t>Υπολογισμός της μελλοντικής αξίας:</a:t>
            </a:r>
            <a:endParaRPr lang="en-GB"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628650" y="1825625"/>
                <a:ext cx="7886700" cy="1298575"/>
              </a:xfrm>
            </p:spPr>
            <p:txBody>
              <a:bodyPr/>
              <a:lstStyle/>
              <a:p>
                <a:endParaRPr lang="el-GR" dirty="0" smtClean="0"/>
              </a:p>
              <a:p>
                <a:endParaRPr lang="el-GR" dirty="0"/>
              </a:p>
              <a:p>
                <a:pPr marL="0" indent="0" algn="ctr">
                  <a:buNone/>
                </a:pPr>
                <a:r>
                  <a:rPr lang="en-GB" sz="2800" dirty="0" smtClean="0"/>
                  <a:t>FV</a:t>
                </a:r>
                <a14:m>
                  <m:oMath xmlns:m="http://schemas.openxmlformats.org/officeDocument/2006/math">
                    <m:r>
                      <a:rPr lang="en-GB" sz="2800" i="1">
                        <a:latin typeface="Cambria Math" panose="02040503050406030204" pitchFamily="18" charset="0"/>
                      </a:rPr>
                      <m:t>=</m:t>
                    </m:r>
                    <m:sSup>
                      <m:sSupPr>
                        <m:ctrlPr>
                          <a:rPr lang="en-GB" sz="2800" i="1">
                            <a:latin typeface="Cambria Math" panose="02040503050406030204" pitchFamily="18" charset="0"/>
                          </a:rPr>
                        </m:ctrlPr>
                      </m:sSupPr>
                      <m:e>
                        <m:r>
                          <a:rPr lang="en-GB" sz="2800" i="1">
                            <a:latin typeface="Cambria Math" panose="02040503050406030204" pitchFamily="18" charset="0"/>
                          </a:rPr>
                          <m:t>(1+</m:t>
                        </m:r>
                        <m:r>
                          <a:rPr lang="en-GB" sz="2800" i="1">
                            <a:latin typeface="Cambria Math" panose="02040503050406030204" pitchFamily="18" charset="0"/>
                          </a:rPr>
                          <m:t>𝑟</m:t>
                        </m:r>
                        <m:r>
                          <a:rPr lang="en-GB" sz="2800" i="1">
                            <a:latin typeface="Cambria Math" panose="02040503050406030204" pitchFamily="18" charset="0"/>
                          </a:rPr>
                          <m:t>)</m:t>
                        </m:r>
                      </m:e>
                      <m:sup>
                        <m:r>
                          <a:rPr lang="en-GB" sz="2800" i="1">
                            <a:latin typeface="Cambria Math" panose="02040503050406030204" pitchFamily="18" charset="0"/>
                          </a:rPr>
                          <m:t>𝑡</m:t>
                        </m:r>
                      </m:sup>
                    </m:sSup>
                  </m:oMath>
                </a14:m>
                <a:r>
                  <a:rPr lang="en-GB" sz="2800" dirty="0"/>
                  <a:t>*PV</a:t>
                </a:r>
              </a:p>
              <a:p>
                <a:endParaRPr lang="en-GB"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628650" y="1825625"/>
                <a:ext cx="7886700" cy="1298575"/>
              </a:xfrm>
              <a:blipFill rotWithShape="0">
                <a:blip r:embed="rId2"/>
                <a:stretch>
                  <a:fillRect b="-9813"/>
                </a:stretch>
              </a:blipFill>
            </p:spPr>
            <p:txBody>
              <a:bodyPr/>
              <a:lstStyle/>
              <a:p>
                <a:r>
                  <a:rPr lang="en-GB">
                    <a:noFill/>
                  </a:rPr>
                  <a:t> </a:t>
                </a:r>
              </a:p>
            </p:txBody>
          </p:sp>
        </mc:Fallback>
      </mc:AlternateContent>
      <p:sp>
        <p:nvSpPr>
          <p:cNvPr id="4" name="Slide Number Placeholder 3"/>
          <p:cNvSpPr>
            <a:spLocks noGrp="1"/>
          </p:cNvSpPr>
          <p:nvPr>
            <p:ph type="sldNum" sz="quarter" idx="12"/>
          </p:nvPr>
        </p:nvSpPr>
        <p:spPr/>
        <p:txBody>
          <a:bodyPr/>
          <a:lstStyle/>
          <a:p>
            <a:fld id="{B6F15528-21DE-4FAA-801E-634DDDAF4B2B}" type="slidenum">
              <a:rPr lang="en-US" smtClean="0"/>
              <a:pPr/>
              <a:t>29</a:t>
            </a:fld>
            <a:endParaRPr lang="en-US"/>
          </a:p>
        </p:txBody>
      </p:sp>
      <p:cxnSp>
        <p:nvCxnSpPr>
          <p:cNvPr id="6" name="Straight Arrow Connector 5"/>
          <p:cNvCxnSpPr/>
          <p:nvPr/>
        </p:nvCxnSpPr>
        <p:spPr>
          <a:xfrm flipV="1">
            <a:off x="2599400" y="2975159"/>
            <a:ext cx="752475" cy="52012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flipH="1" flipV="1">
            <a:off x="5778780" y="2985688"/>
            <a:ext cx="886387" cy="84101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H="1" flipV="1">
            <a:off x="5163321" y="2852011"/>
            <a:ext cx="57148" cy="109139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3816046" y="2985735"/>
            <a:ext cx="956763" cy="76490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1475322" y="3470974"/>
            <a:ext cx="1774397" cy="369332"/>
          </a:xfrm>
          <a:prstGeom prst="rect">
            <a:avLst/>
          </a:prstGeom>
          <a:noFill/>
        </p:spPr>
        <p:txBody>
          <a:bodyPr wrap="none" rtlCol="0">
            <a:spAutoFit/>
          </a:bodyPr>
          <a:lstStyle/>
          <a:p>
            <a:r>
              <a:rPr lang="el-GR" dirty="0" smtClean="0"/>
              <a:t>Μελλοντική αξία</a:t>
            </a:r>
            <a:endParaRPr lang="en-GB" dirty="0"/>
          </a:p>
        </p:txBody>
      </p:sp>
      <p:sp>
        <p:nvSpPr>
          <p:cNvPr id="20" name="TextBox 19"/>
          <p:cNvSpPr txBox="1"/>
          <p:nvPr/>
        </p:nvSpPr>
        <p:spPr>
          <a:xfrm>
            <a:off x="3083353" y="3693021"/>
            <a:ext cx="983539" cy="369332"/>
          </a:xfrm>
          <a:prstGeom prst="rect">
            <a:avLst/>
          </a:prstGeom>
          <a:noFill/>
        </p:spPr>
        <p:txBody>
          <a:bodyPr wrap="none" rtlCol="0">
            <a:spAutoFit/>
          </a:bodyPr>
          <a:lstStyle/>
          <a:p>
            <a:r>
              <a:rPr lang="el-GR" dirty="0" smtClean="0"/>
              <a:t>Επιτόκιο</a:t>
            </a:r>
            <a:endParaRPr lang="en-GB" dirty="0"/>
          </a:p>
        </p:txBody>
      </p:sp>
      <p:sp>
        <p:nvSpPr>
          <p:cNvPr id="21" name="TextBox 20"/>
          <p:cNvSpPr txBox="1"/>
          <p:nvPr/>
        </p:nvSpPr>
        <p:spPr>
          <a:xfrm>
            <a:off x="4561936" y="3943404"/>
            <a:ext cx="1866217" cy="369332"/>
          </a:xfrm>
          <a:prstGeom prst="rect">
            <a:avLst/>
          </a:prstGeom>
          <a:noFill/>
        </p:spPr>
        <p:txBody>
          <a:bodyPr wrap="none" rtlCol="0">
            <a:spAutoFit/>
          </a:bodyPr>
          <a:lstStyle/>
          <a:p>
            <a:r>
              <a:rPr lang="el-GR" dirty="0" smtClean="0"/>
              <a:t>Χρονική περίοδος</a:t>
            </a:r>
            <a:endParaRPr lang="en-GB" dirty="0"/>
          </a:p>
        </p:txBody>
      </p:sp>
      <p:sp>
        <p:nvSpPr>
          <p:cNvPr id="22" name="TextBox 21"/>
          <p:cNvSpPr txBox="1"/>
          <p:nvPr/>
        </p:nvSpPr>
        <p:spPr>
          <a:xfrm>
            <a:off x="6656520" y="3701300"/>
            <a:ext cx="1543115" cy="369332"/>
          </a:xfrm>
          <a:prstGeom prst="rect">
            <a:avLst/>
          </a:prstGeom>
          <a:noFill/>
        </p:spPr>
        <p:txBody>
          <a:bodyPr wrap="none" rtlCol="0">
            <a:spAutoFit/>
          </a:bodyPr>
          <a:lstStyle/>
          <a:p>
            <a:r>
              <a:rPr lang="el-GR" dirty="0" smtClean="0"/>
              <a:t>Παρούσα αξία</a:t>
            </a:r>
            <a:endParaRPr lang="en-GB" dirty="0"/>
          </a:p>
        </p:txBody>
      </p:sp>
      <p:sp>
        <p:nvSpPr>
          <p:cNvPr id="27" name="Content Placeholder 2"/>
          <p:cNvSpPr txBox="1">
            <a:spLocks/>
          </p:cNvSpPr>
          <p:nvPr/>
        </p:nvSpPr>
        <p:spPr>
          <a:xfrm>
            <a:off x="762000" y="4737783"/>
            <a:ext cx="7886700" cy="1298575"/>
          </a:xfrm>
          <a:prstGeom prst="rect">
            <a:avLst/>
          </a:prstGeom>
        </p:spPr>
        <p:txBody>
          <a:bodyPr vert="horz" lIns="91440" tIns="45720" rIns="91440" bIns="45720" rtlCol="0">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endParaRPr lang="el-GR" dirty="0" smtClean="0"/>
          </a:p>
          <a:p>
            <a:endParaRPr lang="el-GR" dirty="0"/>
          </a:p>
          <a:p>
            <a:endParaRPr lang="en-GB" dirty="0"/>
          </a:p>
        </p:txBody>
      </p:sp>
      <p:cxnSp>
        <p:nvCxnSpPr>
          <p:cNvPr id="29" name="Straight Connector 28"/>
          <p:cNvCxnSpPr/>
          <p:nvPr/>
        </p:nvCxnSpPr>
        <p:spPr>
          <a:xfrm>
            <a:off x="1475322" y="5562600"/>
            <a:ext cx="583987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a:off x="2743200" y="5387070"/>
            <a:ext cx="0" cy="17553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4705350" y="5387070"/>
            <a:ext cx="0" cy="175530"/>
          </a:xfrm>
          <a:prstGeom prst="line">
            <a:avLst/>
          </a:prstGeom>
        </p:spPr>
        <p:style>
          <a:lnRef idx="1">
            <a:schemeClr val="accent1"/>
          </a:lnRef>
          <a:fillRef idx="0">
            <a:schemeClr val="accent1"/>
          </a:fillRef>
          <a:effectRef idx="0">
            <a:schemeClr val="accent1"/>
          </a:effectRef>
          <a:fontRef idx="minor">
            <a:schemeClr val="tx1"/>
          </a:fontRef>
        </p:style>
      </p:cxnSp>
      <p:sp>
        <p:nvSpPr>
          <p:cNvPr id="35" name="TextBox 34"/>
          <p:cNvSpPr txBox="1"/>
          <p:nvPr/>
        </p:nvSpPr>
        <p:spPr>
          <a:xfrm>
            <a:off x="1914256" y="5688251"/>
            <a:ext cx="1622560" cy="307777"/>
          </a:xfrm>
          <a:prstGeom prst="rect">
            <a:avLst/>
          </a:prstGeom>
          <a:noFill/>
        </p:spPr>
        <p:txBody>
          <a:bodyPr wrap="none" rtlCol="0">
            <a:spAutoFit/>
          </a:bodyPr>
          <a:lstStyle/>
          <a:p>
            <a:r>
              <a:rPr lang="el-GR" sz="1400" dirty="0" smtClean="0"/>
              <a:t>Χρονική περίοδος 0</a:t>
            </a:r>
            <a:endParaRPr lang="en-GB" sz="1400" dirty="0"/>
          </a:p>
        </p:txBody>
      </p:sp>
      <p:sp>
        <p:nvSpPr>
          <p:cNvPr id="36" name="TextBox 35"/>
          <p:cNvSpPr txBox="1"/>
          <p:nvPr/>
        </p:nvSpPr>
        <p:spPr>
          <a:xfrm>
            <a:off x="4066892" y="5681433"/>
            <a:ext cx="1622560" cy="307777"/>
          </a:xfrm>
          <a:prstGeom prst="rect">
            <a:avLst/>
          </a:prstGeom>
          <a:noFill/>
        </p:spPr>
        <p:txBody>
          <a:bodyPr wrap="none" rtlCol="0">
            <a:spAutoFit/>
          </a:bodyPr>
          <a:lstStyle/>
          <a:p>
            <a:r>
              <a:rPr lang="el-GR" sz="1400" dirty="0" smtClean="0"/>
              <a:t>Χρονική περίοδος 1</a:t>
            </a:r>
            <a:endParaRPr lang="en-GB" sz="1400" dirty="0"/>
          </a:p>
        </p:txBody>
      </p:sp>
      <p:sp>
        <p:nvSpPr>
          <p:cNvPr id="37" name="Curved Down Arrow 36"/>
          <p:cNvSpPr/>
          <p:nvPr/>
        </p:nvSpPr>
        <p:spPr>
          <a:xfrm>
            <a:off x="2667000" y="4435103"/>
            <a:ext cx="2285999" cy="864777"/>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Tree>
    <p:extLst>
      <p:ext uri="{BB962C8B-B14F-4D97-AF65-F5344CB8AC3E}">
        <p14:creationId xmlns:p14="http://schemas.microsoft.com/office/powerpoint/2010/main" val="222727831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2057400"/>
            <a:ext cx="7886700" cy="2011363"/>
          </a:xfrm>
          <a:solidFill>
            <a:schemeClr val="bg2"/>
          </a:solidFill>
        </p:spPr>
        <p:txBody>
          <a:bodyPr/>
          <a:lstStyle/>
          <a:p>
            <a:pPr algn="ctr"/>
            <a:r>
              <a:rPr lang="el-GR" dirty="0" smtClean="0">
                <a:latin typeface="+mn-lt"/>
              </a:rPr>
              <a:t>Η προσέγγιση των δυνατοτήτων</a:t>
            </a:r>
            <a:endParaRPr lang="en-GB" dirty="0">
              <a:latin typeface="+mn-lt"/>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3</a:t>
            </a:fld>
            <a:endParaRPr lang="en-US"/>
          </a:p>
        </p:txBody>
      </p:sp>
    </p:spTree>
    <p:extLst>
      <p:ext uri="{BB962C8B-B14F-4D97-AF65-F5344CB8AC3E}">
        <p14:creationId xmlns:p14="http://schemas.microsoft.com/office/powerpoint/2010/main" val="67138087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66004"/>
          </a:xfrm>
        </p:spPr>
        <p:txBody>
          <a:bodyPr>
            <a:normAutofit fontScale="90000"/>
          </a:bodyPr>
          <a:lstStyle/>
          <a:p>
            <a:r>
              <a:rPr lang="el-GR" dirty="0" smtClean="0"/>
              <a:t>Παρούσα Αξία (</a:t>
            </a:r>
            <a:r>
              <a:rPr lang="en-GB" dirty="0" smtClean="0"/>
              <a:t>Present</a:t>
            </a:r>
            <a:r>
              <a:rPr lang="el-GR" dirty="0" smtClean="0"/>
              <a:t> </a:t>
            </a:r>
            <a:r>
              <a:rPr lang="el-GR" dirty="0"/>
              <a:t>Value)=η </a:t>
            </a:r>
            <a:r>
              <a:rPr lang="el-GR" dirty="0" smtClean="0"/>
              <a:t>τρέχουσα αξία </a:t>
            </a:r>
            <a:r>
              <a:rPr lang="el-GR" dirty="0"/>
              <a:t>ενός </a:t>
            </a:r>
            <a:r>
              <a:rPr lang="el-GR" dirty="0" smtClean="0"/>
              <a:t>μελλοντικού ποσού.</a:t>
            </a:r>
            <a:br>
              <a:rPr lang="el-GR" dirty="0" smtClean="0"/>
            </a:br>
            <a:r>
              <a:rPr lang="el-GR" dirty="0"/>
              <a:t/>
            </a:r>
            <a:br>
              <a:rPr lang="el-GR" dirty="0"/>
            </a:br>
            <a:r>
              <a:rPr lang="el-GR" dirty="0"/>
              <a:t>Υπολογισμός </a:t>
            </a:r>
            <a:r>
              <a:rPr lang="el-GR" dirty="0" smtClean="0"/>
              <a:t>της παρούσας αξίας:</a:t>
            </a:r>
            <a:endParaRPr lang="en-GB"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628650" y="1825625"/>
                <a:ext cx="7886700" cy="1298575"/>
              </a:xfrm>
            </p:spPr>
            <p:txBody>
              <a:bodyPr>
                <a:normAutofit fontScale="70000" lnSpcReduction="20000"/>
              </a:bodyPr>
              <a:lstStyle/>
              <a:p>
                <a:endParaRPr lang="el-GR" dirty="0" smtClean="0"/>
              </a:p>
              <a:p>
                <a:endParaRPr lang="el-GR" dirty="0"/>
              </a:p>
              <a:p>
                <a:pPr marL="0" indent="0" algn="ctr">
                  <a:buNone/>
                </a:pPr>
                <a14:m>
                  <m:oMathPara xmlns:m="http://schemas.openxmlformats.org/officeDocument/2006/math">
                    <m:oMathParaPr>
                      <m:jc m:val="centerGroup"/>
                    </m:oMathParaPr>
                    <m:oMath xmlns:m="http://schemas.openxmlformats.org/officeDocument/2006/math">
                      <m:r>
                        <a:rPr lang="en-GB" sz="3600" b="0" i="1" smtClean="0">
                          <a:latin typeface="Cambria Math" panose="02040503050406030204" pitchFamily="18" charset="0"/>
                        </a:rPr>
                        <m:t>𝑃𝑉</m:t>
                      </m:r>
                      <m:r>
                        <a:rPr lang="en-GB" sz="3600" b="0" i="1" smtClean="0">
                          <a:latin typeface="Cambria Math" panose="02040503050406030204" pitchFamily="18" charset="0"/>
                        </a:rPr>
                        <m:t>=</m:t>
                      </m:r>
                      <m:f>
                        <m:fPr>
                          <m:ctrlPr>
                            <a:rPr lang="en-GB" sz="3600" i="1" smtClean="0">
                              <a:latin typeface="Cambria Math" panose="02040503050406030204" pitchFamily="18" charset="0"/>
                            </a:rPr>
                          </m:ctrlPr>
                        </m:fPr>
                        <m:num>
                          <m:r>
                            <a:rPr lang="en-GB" sz="3600" b="0" i="1" smtClean="0">
                              <a:latin typeface="Cambria Math" panose="02040503050406030204" pitchFamily="18" charset="0"/>
                            </a:rPr>
                            <m:t>𝐹𝑉</m:t>
                          </m:r>
                        </m:num>
                        <m:den>
                          <m:sSup>
                            <m:sSupPr>
                              <m:ctrlPr>
                                <a:rPr lang="en-GB" sz="3600" i="1" smtClean="0">
                                  <a:latin typeface="Cambria Math" panose="02040503050406030204" pitchFamily="18" charset="0"/>
                                </a:rPr>
                              </m:ctrlPr>
                            </m:sSupPr>
                            <m:e>
                              <m:r>
                                <a:rPr lang="en-GB" sz="3600" b="0" i="1" smtClean="0">
                                  <a:latin typeface="Cambria Math" panose="02040503050406030204" pitchFamily="18" charset="0"/>
                                </a:rPr>
                                <m:t>(1+</m:t>
                              </m:r>
                              <m:r>
                                <a:rPr lang="en-GB" sz="3600" b="0" i="1" smtClean="0">
                                  <a:latin typeface="Cambria Math" panose="02040503050406030204" pitchFamily="18" charset="0"/>
                                </a:rPr>
                                <m:t>𝑟</m:t>
                              </m:r>
                              <m:r>
                                <a:rPr lang="en-GB" sz="3600" b="0" i="1" smtClean="0">
                                  <a:latin typeface="Cambria Math" panose="02040503050406030204" pitchFamily="18" charset="0"/>
                                </a:rPr>
                                <m:t>)</m:t>
                              </m:r>
                            </m:e>
                            <m:sup>
                              <m:r>
                                <a:rPr lang="en-GB" sz="3600" b="0" i="1" smtClean="0">
                                  <a:latin typeface="Cambria Math" panose="02040503050406030204" pitchFamily="18" charset="0"/>
                                </a:rPr>
                                <m:t>𝑡</m:t>
                              </m:r>
                            </m:sup>
                          </m:sSup>
                        </m:den>
                      </m:f>
                    </m:oMath>
                  </m:oMathPara>
                </a14:m>
                <a:endParaRPr lang="en-GB" sz="3600"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628650" y="1825625"/>
                <a:ext cx="7886700" cy="1298575"/>
              </a:xfrm>
              <a:blipFill rotWithShape="0">
                <a:blip r:embed="rId2"/>
                <a:stretch>
                  <a:fillRect/>
                </a:stretch>
              </a:blipFill>
            </p:spPr>
            <p:txBody>
              <a:bodyPr/>
              <a:lstStyle/>
              <a:p>
                <a:r>
                  <a:rPr lang="en-GB">
                    <a:noFill/>
                  </a:rPr>
                  <a:t> </a:t>
                </a:r>
              </a:p>
            </p:txBody>
          </p:sp>
        </mc:Fallback>
      </mc:AlternateContent>
      <p:sp>
        <p:nvSpPr>
          <p:cNvPr id="4" name="Slide Number Placeholder 3"/>
          <p:cNvSpPr>
            <a:spLocks noGrp="1"/>
          </p:cNvSpPr>
          <p:nvPr>
            <p:ph type="sldNum" sz="quarter" idx="12"/>
          </p:nvPr>
        </p:nvSpPr>
        <p:spPr/>
        <p:txBody>
          <a:bodyPr/>
          <a:lstStyle/>
          <a:p>
            <a:fld id="{B6F15528-21DE-4FAA-801E-634DDDAF4B2B}" type="slidenum">
              <a:rPr lang="en-US" smtClean="0"/>
              <a:pPr/>
              <a:t>30</a:t>
            </a:fld>
            <a:endParaRPr lang="en-US"/>
          </a:p>
        </p:txBody>
      </p:sp>
      <p:cxnSp>
        <p:nvCxnSpPr>
          <p:cNvPr id="6" name="Straight Arrow Connector 5"/>
          <p:cNvCxnSpPr/>
          <p:nvPr/>
        </p:nvCxnSpPr>
        <p:spPr>
          <a:xfrm flipV="1">
            <a:off x="2707115" y="2786635"/>
            <a:ext cx="752475" cy="52012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flipH="1" flipV="1">
            <a:off x="5283555" y="2334538"/>
            <a:ext cx="1422045" cy="124869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H="1" flipV="1">
            <a:off x="5477440" y="2889979"/>
            <a:ext cx="57149" cy="102467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4476570" y="3026616"/>
            <a:ext cx="628830" cy="69801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1637632" y="3398562"/>
            <a:ext cx="1543115" cy="369332"/>
          </a:xfrm>
          <a:prstGeom prst="rect">
            <a:avLst/>
          </a:prstGeom>
          <a:noFill/>
        </p:spPr>
        <p:txBody>
          <a:bodyPr wrap="none" rtlCol="0">
            <a:spAutoFit/>
          </a:bodyPr>
          <a:lstStyle/>
          <a:p>
            <a:r>
              <a:rPr lang="el-GR" dirty="0" smtClean="0"/>
              <a:t>Παρούσα αξία</a:t>
            </a:r>
            <a:endParaRPr lang="en-GB" dirty="0"/>
          </a:p>
        </p:txBody>
      </p:sp>
      <p:sp>
        <p:nvSpPr>
          <p:cNvPr id="20" name="TextBox 19"/>
          <p:cNvSpPr txBox="1"/>
          <p:nvPr/>
        </p:nvSpPr>
        <p:spPr>
          <a:xfrm>
            <a:off x="3615852" y="3767894"/>
            <a:ext cx="983539" cy="369332"/>
          </a:xfrm>
          <a:prstGeom prst="rect">
            <a:avLst/>
          </a:prstGeom>
          <a:noFill/>
        </p:spPr>
        <p:txBody>
          <a:bodyPr wrap="none" rtlCol="0">
            <a:spAutoFit/>
          </a:bodyPr>
          <a:lstStyle/>
          <a:p>
            <a:r>
              <a:rPr lang="el-GR" dirty="0" smtClean="0"/>
              <a:t>Επιτόκιο</a:t>
            </a:r>
            <a:endParaRPr lang="en-GB" dirty="0"/>
          </a:p>
        </p:txBody>
      </p:sp>
      <p:sp>
        <p:nvSpPr>
          <p:cNvPr id="21" name="TextBox 20"/>
          <p:cNvSpPr txBox="1"/>
          <p:nvPr/>
        </p:nvSpPr>
        <p:spPr>
          <a:xfrm>
            <a:off x="4561936" y="3943404"/>
            <a:ext cx="1866217" cy="369332"/>
          </a:xfrm>
          <a:prstGeom prst="rect">
            <a:avLst/>
          </a:prstGeom>
          <a:noFill/>
        </p:spPr>
        <p:txBody>
          <a:bodyPr wrap="none" rtlCol="0">
            <a:spAutoFit/>
          </a:bodyPr>
          <a:lstStyle/>
          <a:p>
            <a:r>
              <a:rPr lang="el-GR" dirty="0" smtClean="0"/>
              <a:t>Χρονική περίοδος</a:t>
            </a:r>
            <a:endParaRPr lang="en-GB" dirty="0"/>
          </a:p>
        </p:txBody>
      </p:sp>
      <p:sp>
        <p:nvSpPr>
          <p:cNvPr id="22" name="TextBox 21"/>
          <p:cNvSpPr txBox="1"/>
          <p:nvPr/>
        </p:nvSpPr>
        <p:spPr>
          <a:xfrm>
            <a:off x="6547065" y="3627050"/>
            <a:ext cx="1774397" cy="369332"/>
          </a:xfrm>
          <a:prstGeom prst="rect">
            <a:avLst/>
          </a:prstGeom>
          <a:noFill/>
        </p:spPr>
        <p:txBody>
          <a:bodyPr wrap="none" rtlCol="0">
            <a:spAutoFit/>
          </a:bodyPr>
          <a:lstStyle/>
          <a:p>
            <a:r>
              <a:rPr lang="el-GR" dirty="0" smtClean="0"/>
              <a:t>Μελλοντική αξία</a:t>
            </a:r>
            <a:endParaRPr lang="en-GB" dirty="0"/>
          </a:p>
        </p:txBody>
      </p:sp>
      <p:sp>
        <p:nvSpPr>
          <p:cNvPr id="15" name="Content Placeholder 2"/>
          <p:cNvSpPr txBox="1">
            <a:spLocks/>
          </p:cNvSpPr>
          <p:nvPr/>
        </p:nvSpPr>
        <p:spPr>
          <a:xfrm>
            <a:off x="847635" y="4780920"/>
            <a:ext cx="7886700" cy="1298575"/>
          </a:xfrm>
          <a:prstGeom prst="rect">
            <a:avLst/>
          </a:prstGeom>
        </p:spPr>
        <p:txBody>
          <a:bodyPr vert="horz" lIns="91440" tIns="45720" rIns="91440" bIns="45720" rtlCol="0">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endParaRPr lang="el-GR" dirty="0" smtClean="0"/>
          </a:p>
          <a:p>
            <a:endParaRPr lang="el-GR" dirty="0"/>
          </a:p>
          <a:p>
            <a:endParaRPr lang="en-GB" dirty="0"/>
          </a:p>
        </p:txBody>
      </p:sp>
      <p:cxnSp>
        <p:nvCxnSpPr>
          <p:cNvPr id="16" name="Straight Connector 15"/>
          <p:cNvCxnSpPr/>
          <p:nvPr/>
        </p:nvCxnSpPr>
        <p:spPr>
          <a:xfrm>
            <a:off x="1475322" y="5562600"/>
            <a:ext cx="5839878" cy="0"/>
          </a:xfrm>
          <a:prstGeom prst="line">
            <a:avLst/>
          </a:prstGeom>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1914256" y="5688251"/>
            <a:ext cx="1622560" cy="307777"/>
          </a:xfrm>
          <a:prstGeom prst="rect">
            <a:avLst/>
          </a:prstGeom>
          <a:noFill/>
        </p:spPr>
        <p:txBody>
          <a:bodyPr wrap="none" rtlCol="0">
            <a:spAutoFit/>
          </a:bodyPr>
          <a:lstStyle/>
          <a:p>
            <a:r>
              <a:rPr lang="el-GR" sz="1400" dirty="0" smtClean="0"/>
              <a:t>Χρονική περίοδος 0</a:t>
            </a:r>
            <a:endParaRPr lang="en-GB" sz="1400" dirty="0"/>
          </a:p>
        </p:txBody>
      </p:sp>
      <p:sp>
        <p:nvSpPr>
          <p:cNvPr id="18" name="TextBox 17"/>
          <p:cNvSpPr txBox="1"/>
          <p:nvPr/>
        </p:nvSpPr>
        <p:spPr>
          <a:xfrm>
            <a:off x="4082139" y="5677223"/>
            <a:ext cx="1622560" cy="307777"/>
          </a:xfrm>
          <a:prstGeom prst="rect">
            <a:avLst/>
          </a:prstGeom>
          <a:noFill/>
        </p:spPr>
        <p:txBody>
          <a:bodyPr wrap="none" rtlCol="0">
            <a:spAutoFit/>
          </a:bodyPr>
          <a:lstStyle/>
          <a:p>
            <a:r>
              <a:rPr lang="el-GR" sz="1400" dirty="0" smtClean="0"/>
              <a:t>Χρονική περίοδος 1</a:t>
            </a:r>
            <a:endParaRPr lang="en-GB" sz="1400" dirty="0"/>
          </a:p>
        </p:txBody>
      </p:sp>
      <p:cxnSp>
        <p:nvCxnSpPr>
          <p:cNvPr id="23" name="Straight Connector 22"/>
          <p:cNvCxnSpPr/>
          <p:nvPr/>
        </p:nvCxnSpPr>
        <p:spPr>
          <a:xfrm>
            <a:off x="2743200" y="5387070"/>
            <a:ext cx="0" cy="17553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4605142" y="5387070"/>
            <a:ext cx="0" cy="175530"/>
          </a:xfrm>
          <a:prstGeom prst="line">
            <a:avLst/>
          </a:prstGeom>
        </p:spPr>
        <p:style>
          <a:lnRef idx="1">
            <a:schemeClr val="accent1"/>
          </a:lnRef>
          <a:fillRef idx="0">
            <a:schemeClr val="accent1"/>
          </a:fillRef>
          <a:effectRef idx="0">
            <a:schemeClr val="accent1"/>
          </a:effectRef>
          <a:fontRef idx="minor">
            <a:schemeClr val="tx1"/>
          </a:fontRef>
        </p:style>
      </p:cxnSp>
      <p:sp>
        <p:nvSpPr>
          <p:cNvPr id="25" name="Curved Down Arrow 24"/>
          <p:cNvSpPr/>
          <p:nvPr/>
        </p:nvSpPr>
        <p:spPr>
          <a:xfrm flipH="1">
            <a:off x="2549906" y="4384156"/>
            <a:ext cx="2174493" cy="888292"/>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Tree>
    <p:extLst>
      <p:ext uri="{BB962C8B-B14F-4D97-AF65-F5344CB8AC3E}">
        <p14:creationId xmlns:p14="http://schemas.microsoft.com/office/powerpoint/2010/main" val="330955998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1082674"/>
          </a:xfrm>
        </p:spPr>
        <p:txBody>
          <a:bodyPr>
            <a:normAutofit/>
          </a:bodyPr>
          <a:lstStyle/>
          <a:p>
            <a:pPr algn="ctr"/>
            <a:r>
              <a:rPr lang="el-GR" sz="3200" dirty="0" smtClean="0"/>
              <a:t>Οι αυξημένες μελλοντικές απολαβές θα πρέπει να υπολογιστούν σε σημερινές τιμές!</a:t>
            </a:r>
            <a:endParaRPr lang="en-GB" sz="3200" dirty="0"/>
          </a:p>
        </p:txBody>
      </p:sp>
      <p:graphicFrame>
        <p:nvGraphicFramePr>
          <p:cNvPr id="5" name="Content Placeholder 4"/>
          <p:cNvGraphicFramePr>
            <a:graphicFrameLocks noGrp="1"/>
          </p:cNvGraphicFramePr>
          <p:nvPr>
            <p:ph idx="1"/>
            <p:extLst/>
          </p:nvPr>
        </p:nvGraphicFramePr>
        <p:xfrm>
          <a:off x="685800" y="1676390"/>
          <a:ext cx="7924800" cy="4255015"/>
        </p:xfrm>
        <a:graphic>
          <a:graphicData uri="http://schemas.openxmlformats.org/drawingml/2006/table">
            <a:tbl>
              <a:tblPr>
                <a:tableStyleId>{5C22544A-7EE6-4342-B048-85BDC9FD1C3A}</a:tableStyleId>
              </a:tblPr>
              <a:tblGrid>
                <a:gridCol w="1499286"/>
                <a:gridCol w="1548714"/>
                <a:gridCol w="1752600"/>
                <a:gridCol w="1524000"/>
                <a:gridCol w="1600200"/>
              </a:tblGrid>
              <a:tr h="753307">
                <a:tc>
                  <a:txBody>
                    <a:bodyPr/>
                    <a:lstStyle/>
                    <a:p>
                      <a:pPr algn="ctr" fontAlgn="b"/>
                      <a:r>
                        <a:rPr lang="el-GR" sz="1100" b="1" u="none" strike="noStrike" dirty="0">
                          <a:effectLst/>
                        </a:rPr>
                        <a:t>Ηλικία</a:t>
                      </a:r>
                      <a:endParaRPr lang="el-GR" sz="1100" b="1"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el-GR" sz="1100" b="1" u="none" strike="noStrike" dirty="0" smtClean="0">
                          <a:effectLst/>
                        </a:rPr>
                        <a:t>Ετήσιες απολαβές αποφοίτου λυκείου</a:t>
                      </a:r>
                      <a:endParaRPr lang="el-GR" sz="1100" b="1"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el-GR" sz="1100" b="1" u="none" strike="noStrike" dirty="0" smtClean="0">
                          <a:effectLst/>
                        </a:rPr>
                        <a:t>Ετήσιες</a:t>
                      </a:r>
                      <a:r>
                        <a:rPr lang="el-GR" sz="1100" b="1" u="none" strike="noStrike" baseline="0" dirty="0" smtClean="0">
                          <a:effectLst/>
                        </a:rPr>
                        <a:t> απολαβές αποφοίτου πανεπιστημίου</a:t>
                      </a:r>
                      <a:endParaRPr lang="el-GR" sz="1100" b="1"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el-GR" sz="1100" b="1" i="0" u="none" strike="noStrike" dirty="0" smtClean="0">
                          <a:solidFill>
                            <a:srgbClr val="000000"/>
                          </a:solidFill>
                          <a:effectLst/>
                          <a:latin typeface="Calibri" panose="020F0502020204030204" pitchFamily="34" charset="0"/>
                        </a:rPr>
                        <a:t>Αυξημένες</a:t>
                      </a:r>
                      <a:r>
                        <a:rPr lang="el-GR" sz="1100" b="1" i="0" u="none" strike="noStrike" baseline="0" dirty="0" smtClean="0">
                          <a:solidFill>
                            <a:srgbClr val="000000"/>
                          </a:solidFill>
                          <a:effectLst/>
                          <a:latin typeface="Calibri" panose="020F0502020204030204" pitchFamily="34" charset="0"/>
                        </a:rPr>
                        <a:t> μελλοντικές απολαβές της πανεπιστημιακής εκπαίδευσης</a:t>
                      </a:r>
                      <a:endParaRPr lang="el-GR" sz="1100" b="1"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el-GR" sz="1100" b="1" i="0" u="none" strike="noStrike" dirty="0" smtClean="0">
                          <a:solidFill>
                            <a:srgbClr val="000000"/>
                          </a:solidFill>
                          <a:effectLst/>
                          <a:latin typeface="Calibri" panose="020F0502020204030204" pitchFamily="34" charset="0"/>
                        </a:rPr>
                        <a:t>Μετατροπή</a:t>
                      </a:r>
                      <a:r>
                        <a:rPr lang="el-GR" sz="1100" b="1" i="0" u="none" strike="noStrike" baseline="0" dirty="0" smtClean="0">
                          <a:solidFill>
                            <a:srgbClr val="000000"/>
                          </a:solidFill>
                          <a:effectLst/>
                          <a:latin typeface="Calibri" panose="020F0502020204030204" pitchFamily="34" charset="0"/>
                        </a:rPr>
                        <a:t> αυξημένων μελλοντικών απολαβών σε παρούσες αξίες (στην ηλικία 22)</a:t>
                      </a:r>
                      <a:endParaRPr lang="el-GR" sz="1100" b="1" i="0" u="none" strike="noStrike" dirty="0">
                        <a:solidFill>
                          <a:srgbClr val="000000"/>
                        </a:solidFill>
                        <a:effectLst/>
                        <a:latin typeface="Calibri" panose="020F0502020204030204" pitchFamily="34" charset="0"/>
                      </a:endParaRPr>
                    </a:p>
                  </a:txBody>
                  <a:tcPr marL="7620" marR="7620" marT="7620" marB="0" anchor="b"/>
                </a:tc>
              </a:tr>
              <a:tr h="198555">
                <a:tc>
                  <a:txBody>
                    <a:bodyPr/>
                    <a:lstStyle/>
                    <a:p>
                      <a:pPr algn="ctr" fontAlgn="b"/>
                      <a:r>
                        <a:rPr lang="en-GB" sz="1100" u="none" strike="noStrike">
                          <a:effectLst/>
                        </a:rPr>
                        <a:t>18</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dirty="0" smtClean="0">
                          <a:effectLst/>
                        </a:rPr>
                        <a:t>10</a:t>
                      </a:r>
                      <a:r>
                        <a:rPr lang="el-GR" sz="1100" u="none" strike="noStrike" dirty="0" smtClean="0">
                          <a:effectLst/>
                        </a:rPr>
                        <a:t>.</a:t>
                      </a:r>
                      <a:r>
                        <a:rPr lang="en-GB" sz="1100" u="none" strike="noStrike" dirty="0" smtClean="0">
                          <a:effectLst/>
                        </a:rPr>
                        <a:t>00</a:t>
                      </a:r>
                      <a:r>
                        <a:rPr lang="el-GR" sz="1100" u="none" strike="noStrike" dirty="0" smtClean="0">
                          <a:effectLst/>
                        </a:rPr>
                        <a:t>0</a:t>
                      </a:r>
                      <a:endParaRPr lang="en-GB"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dirty="0">
                          <a:effectLst/>
                        </a:rPr>
                        <a:t>0</a:t>
                      </a:r>
                      <a:endParaRPr lang="en-GB"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el-GR" sz="1100" b="0" i="0" u="none" strike="noStrike" dirty="0" smtClean="0">
                          <a:solidFill>
                            <a:srgbClr val="000000"/>
                          </a:solidFill>
                          <a:effectLst/>
                          <a:latin typeface="Calibri" panose="020F0502020204030204" pitchFamily="34" charset="0"/>
                        </a:rPr>
                        <a:t>0</a:t>
                      </a:r>
                      <a:endParaRPr lang="en-GB"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el-GR" sz="1100" b="0" i="0" u="none" strike="noStrike" dirty="0" smtClean="0">
                          <a:solidFill>
                            <a:srgbClr val="000000"/>
                          </a:solidFill>
                          <a:effectLst/>
                          <a:latin typeface="Calibri" panose="020F0502020204030204" pitchFamily="34" charset="0"/>
                        </a:rPr>
                        <a:t>-</a:t>
                      </a:r>
                      <a:endParaRPr lang="en-GB" sz="1100" b="0" i="0" u="none" strike="noStrike" dirty="0">
                        <a:solidFill>
                          <a:srgbClr val="000000"/>
                        </a:solidFill>
                        <a:effectLst/>
                        <a:latin typeface="Calibri" panose="020F0502020204030204" pitchFamily="34" charset="0"/>
                      </a:endParaRPr>
                    </a:p>
                  </a:txBody>
                  <a:tcPr marL="7620" marR="7620" marT="7620" marB="0" anchor="b"/>
                </a:tc>
              </a:tr>
              <a:tr h="198555">
                <a:tc>
                  <a:txBody>
                    <a:bodyPr/>
                    <a:lstStyle/>
                    <a:p>
                      <a:pPr algn="ctr" fontAlgn="b"/>
                      <a:r>
                        <a:rPr lang="en-GB" sz="1100" u="none" strike="noStrike">
                          <a:effectLst/>
                        </a:rPr>
                        <a:t>19</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dirty="0" smtClean="0">
                          <a:effectLst/>
                        </a:rPr>
                        <a:t>10</a:t>
                      </a:r>
                      <a:r>
                        <a:rPr lang="el-GR" sz="1100" u="none" strike="noStrike" dirty="0" smtClean="0">
                          <a:effectLst/>
                        </a:rPr>
                        <a:t>.</a:t>
                      </a:r>
                      <a:r>
                        <a:rPr lang="en-GB" sz="1100" u="none" strike="noStrike" dirty="0" smtClean="0">
                          <a:effectLst/>
                        </a:rPr>
                        <a:t>00</a:t>
                      </a:r>
                      <a:r>
                        <a:rPr lang="el-GR" sz="1100" u="none" strike="noStrike" dirty="0" smtClean="0">
                          <a:effectLst/>
                        </a:rPr>
                        <a:t>0</a:t>
                      </a:r>
                      <a:endParaRPr lang="en-GB"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dirty="0">
                          <a:effectLst/>
                        </a:rPr>
                        <a:t>0</a:t>
                      </a:r>
                      <a:endParaRPr lang="en-GB"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el-GR" sz="1100" b="0" i="0" u="none" strike="noStrike" dirty="0" smtClean="0">
                          <a:solidFill>
                            <a:srgbClr val="000000"/>
                          </a:solidFill>
                          <a:effectLst/>
                          <a:latin typeface="Calibri" panose="020F0502020204030204" pitchFamily="34" charset="0"/>
                        </a:rPr>
                        <a:t>0</a:t>
                      </a:r>
                      <a:endParaRPr lang="en-GB"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el-GR" sz="1100" b="0" i="0" u="none" strike="noStrike" dirty="0" smtClean="0">
                          <a:solidFill>
                            <a:srgbClr val="000000"/>
                          </a:solidFill>
                          <a:effectLst/>
                          <a:latin typeface="Calibri" panose="020F0502020204030204" pitchFamily="34" charset="0"/>
                        </a:rPr>
                        <a:t>-</a:t>
                      </a:r>
                      <a:endParaRPr lang="en-GB" sz="1100" b="0" i="0" u="none" strike="noStrike" dirty="0">
                        <a:solidFill>
                          <a:srgbClr val="000000"/>
                        </a:solidFill>
                        <a:effectLst/>
                        <a:latin typeface="Calibri" panose="020F0502020204030204" pitchFamily="34" charset="0"/>
                      </a:endParaRPr>
                    </a:p>
                  </a:txBody>
                  <a:tcPr marL="7620" marR="7620" marT="7620" marB="0" anchor="b"/>
                </a:tc>
              </a:tr>
              <a:tr h="198555">
                <a:tc>
                  <a:txBody>
                    <a:bodyPr/>
                    <a:lstStyle/>
                    <a:p>
                      <a:pPr algn="ctr" fontAlgn="b"/>
                      <a:r>
                        <a:rPr lang="en-GB" sz="1100" u="none" strike="noStrike">
                          <a:effectLst/>
                        </a:rPr>
                        <a:t>20</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dirty="0" smtClean="0">
                          <a:effectLst/>
                        </a:rPr>
                        <a:t>10</a:t>
                      </a:r>
                      <a:r>
                        <a:rPr lang="el-GR" sz="1100" u="none" strike="noStrike" dirty="0" smtClean="0">
                          <a:effectLst/>
                        </a:rPr>
                        <a:t>.</a:t>
                      </a:r>
                      <a:r>
                        <a:rPr lang="en-GB" sz="1100" u="none" strike="noStrike" dirty="0" smtClean="0">
                          <a:effectLst/>
                        </a:rPr>
                        <a:t>00</a:t>
                      </a:r>
                      <a:r>
                        <a:rPr lang="el-GR" sz="1100" u="none" strike="noStrike" dirty="0" smtClean="0">
                          <a:effectLst/>
                        </a:rPr>
                        <a:t>0</a:t>
                      </a:r>
                      <a:endParaRPr lang="en-GB"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dirty="0">
                          <a:effectLst/>
                        </a:rPr>
                        <a:t>0</a:t>
                      </a:r>
                      <a:endParaRPr lang="en-GB"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el-GR" sz="1100" b="0" i="0" u="none" strike="noStrike" dirty="0" smtClean="0">
                          <a:solidFill>
                            <a:srgbClr val="000000"/>
                          </a:solidFill>
                          <a:effectLst/>
                          <a:latin typeface="Calibri" panose="020F0502020204030204" pitchFamily="34" charset="0"/>
                        </a:rPr>
                        <a:t>0</a:t>
                      </a:r>
                      <a:endParaRPr lang="en-GB"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el-GR" sz="1100" b="0" i="0" u="none" strike="noStrike" dirty="0" smtClean="0">
                          <a:solidFill>
                            <a:srgbClr val="000000"/>
                          </a:solidFill>
                          <a:effectLst/>
                          <a:latin typeface="Calibri" panose="020F0502020204030204" pitchFamily="34" charset="0"/>
                        </a:rPr>
                        <a:t>-</a:t>
                      </a:r>
                      <a:endParaRPr lang="en-GB" sz="1100" b="0" i="0" u="none" strike="noStrike" dirty="0">
                        <a:solidFill>
                          <a:srgbClr val="000000"/>
                        </a:solidFill>
                        <a:effectLst/>
                        <a:latin typeface="Calibri" panose="020F0502020204030204" pitchFamily="34" charset="0"/>
                      </a:endParaRPr>
                    </a:p>
                  </a:txBody>
                  <a:tcPr marL="7620" marR="7620" marT="7620" marB="0" anchor="b"/>
                </a:tc>
              </a:tr>
              <a:tr h="198555">
                <a:tc>
                  <a:txBody>
                    <a:bodyPr/>
                    <a:lstStyle/>
                    <a:p>
                      <a:pPr algn="ctr" fontAlgn="b"/>
                      <a:r>
                        <a:rPr lang="en-GB" sz="1100" u="none" strike="noStrike">
                          <a:effectLst/>
                        </a:rPr>
                        <a:t>21</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dirty="0" smtClean="0">
                          <a:effectLst/>
                        </a:rPr>
                        <a:t>10</a:t>
                      </a:r>
                      <a:r>
                        <a:rPr lang="el-GR" sz="1100" u="none" strike="noStrike" dirty="0" smtClean="0">
                          <a:effectLst/>
                        </a:rPr>
                        <a:t>.</a:t>
                      </a:r>
                      <a:r>
                        <a:rPr lang="en-GB" sz="1100" u="none" strike="noStrike" dirty="0" smtClean="0">
                          <a:effectLst/>
                        </a:rPr>
                        <a:t>00</a:t>
                      </a:r>
                      <a:r>
                        <a:rPr lang="el-GR" sz="1100" u="none" strike="noStrike" dirty="0" smtClean="0">
                          <a:effectLst/>
                        </a:rPr>
                        <a:t>0</a:t>
                      </a:r>
                      <a:endParaRPr lang="en-GB"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dirty="0">
                          <a:effectLst/>
                        </a:rPr>
                        <a:t>0</a:t>
                      </a:r>
                      <a:endParaRPr lang="en-GB"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el-GR" sz="1100" b="0" i="0" u="none" strike="noStrike" dirty="0" smtClean="0">
                          <a:solidFill>
                            <a:srgbClr val="000000"/>
                          </a:solidFill>
                          <a:effectLst/>
                          <a:latin typeface="Calibri" panose="020F0502020204030204" pitchFamily="34" charset="0"/>
                        </a:rPr>
                        <a:t>0</a:t>
                      </a:r>
                      <a:endParaRPr lang="en-GB"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el-GR" sz="1100" b="0" i="0" u="none" strike="noStrike" dirty="0" smtClean="0">
                          <a:solidFill>
                            <a:srgbClr val="000000"/>
                          </a:solidFill>
                          <a:effectLst/>
                          <a:latin typeface="Calibri" panose="020F0502020204030204" pitchFamily="34" charset="0"/>
                        </a:rPr>
                        <a:t>-</a:t>
                      </a:r>
                      <a:endParaRPr lang="en-GB" sz="1100" b="0" i="0" u="none" strike="noStrike" dirty="0">
                        <a:solidFill>
                          <a:srgbClr val="000000"/>
                        </a:solidFill>
                        <a:effectLst/>
                        <a:latin typeface="Calibri" panose="020F0502020204030204" pitchFamily="34" charset="0"/>
                      </a:endParaRPr>
                    </a:p>
                  </a:txBody>
                  <a:tcPr marL="7620" marR="7620" marT="7620" marB="0" anchor="b"/>
                </a:tc>
              </a:tr>
              <a:tr h="281283">
                <a:tc>
                  <a:txBody>
                    <a:bodyPr/>
                    <a:lstStyle/>
                    <a:p>
                      <a:pPr algn="ctr" fontAlgn="b"/>
                      <a:r>
                        <a:rPr lang="en-GB" sz="1100" u="none" strike="noStrike">
                          <a:effectLst/>
                        </a:rPr>
                        <a:t>22</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dirty="0" smtClean="0">
                          <a:effectLst/>
                        </a:rPr>
                        <a:t>10</a:t>
                      </a:r>
                      <a:r>
                        <a:rPr lang="el-GR" sz="1100" u="none" strike="noStrike" dirty="0" smtClean="0">
                          <a:effectLst/>
                        </a:rPr>
                        <a:t>.</a:t>
                      </a:r>
                      <a:r>
                        <a:rPr lang="en-GB" sz="1100" u="none" strike="noStrike" dirty="0" smtClean="0">
                          <a:effectLst/>
                        </a:rPr>
                        <a:t>00</a:t>
                      </a:r>
                      <a:r>
                        <a:rPr lang="el-GR" sz="1100" u="none" strike="noStrike" dirty="0" smtClean="0">
                          <a:effectLst/>
                        </a:rPr>
                        <a:t>0</a:t>
                      </a:r>
                      <a:endParaRPr lang="en-GB"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dirty="0" smtClean="0">
                          <a:effectLst/>
                        </a:rPr>
                        <a:t>14</a:t>
                      </a:r>
                      <a:r>
                        <a:rPr lang="el-GR" sz="1100" u="none" strike="noStrike" dirty="0" smtClean="0">
                          <a:effectLst/>
                        </a:rPr>
                        <a:t>.</a:t>
                      </a:r>
                      <a:r>
                        <a:rPr lang="en-GB" sz="1100" u="none" strike="noStrike" dirty="0" smtClean="0">
                          <a:effectLst/>
                        </a:rPr>
                        <a:t>00</a:t>
                      </a:r>
                      <a:r>
                        <a:rPr lang="el-GR" sz="1100" u="none" strike="noStrike" dirty="0" smtClean="0">
                          <a:effectLst/>
                        </a:rPr>
                        <a:t>0</a:t>
                      </a:r>
                      <a:endParaRPr lang="en-GB"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b="0" i="0" u="none" strike="noStrike" dirty="0" smtClean="0">
                          <a:solidFill>
                            <a:srgbClr val="000000"/>
                          </a:solidFill>
                          <a:effectLst/>
                          <a:latin typeface="Calibri" panose="020F0502020204030204" pitchFamily="34" charset="0"/>
                        </a:rPr>
                        <a:t>4</a:t>
                      </a:r>
                      <a:r>
                        <a:rPr lang="el-GR" sz="1100" b="0" i="0" u="none" strike="noStrike" dirty="0" smtClean="0">
                          <a:solidFill>
                            <a:srgbClr val="000000"/>
                          </a:solidFill>
                          <a:effectLst/>
                          <a:latin typeface="Calibri" panose="020F0502020204030204" pitchFamily="34" charset="0"/>
                        </a:rPr>
                        <a:t>.</a:t>
                      </a:r>
                      <a:r>
                        <a:rPr lang="en-GB" sz="1100" b="0" i="0" u="none" strike="noStrike" dirty="0" smtClean="0">
                          <a:solidFill>
                            <a:srgbClr val="000000"/>
                          </a:solidFill>
                          <a:effectLst/>
                          <a:latin typeface="Calibri" panose="020F0502020204030204" pitchFamily="34" charset="0"/>
                        </a:rPr>
                        <a:t>00</a:t>
                      </a:r>
                      <a:r>
                        <a:rPr lang="el-GR" sz="1100" b="0" i="0" u="none" strike="noStrike" dirty="0" smtClean="0">
                          <a:solidFill>
                            <a:srgbClr val="000000"/>
                          </a:solidFill>
                          <a:effectLst/>
                          <a:latin typeface="Calibri" panose="020F0502020204030204" pitchFamily="34" charset="0"/>
                        </a:rPr>
                        <a:t>0</a:t>
                      </a:r>
                      <a:endParaRPr lang="en-GB"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b="1" i="0" u="none" strike="noStrike" dirty="0" smtClean="0">
                          <a:solidFill>
                            <a:srgbClr val="000000"/>
                          </a:solidFill>
                          <a:effectLst/>
                          <a:latin typeface="Calibri" panose="020F0502020204030204" pitchFamily="34" charset="0"/>
                        </a:rPr>
                        <a:t>4</a:t>
                      </a:r>
                      <a:r>
                        <a:rPr lang="el-GR" sz="1100" b="1" i="0" u="none" strike="noStrike" dirty="0" smtClean="0">
                          <a:solidFill>
                            <a:srgbClr val="000000"/>
                          </a:solidFill>
                          <a:effectLst/>
                          <a:latin typeface="Calibri" panose="020F0502020204030204" pitchFamily="34" charset="0"/>
                        </a:rPr>
                        <a:t>.</a:t>
                      </a:r>
                      <a:r>
                        <a:rPr lang="en-GB" sz="1100" b="1" i="0" u="none" strike="noStrike" dirty="0" smtClean="0">
                          <a:solidFill>
                            <a:srgbClr val="000000"/>
                          </a:solidFill>
                          <a:effectLst/>
                          <a:latin typeface="Calibri" panose="020F0502020204030204" pitchFamily="34" charset="0"/>
                        </a:rPr>
                        <a:t>00</a:t>
                      </a:r>
                      <a:r>
                        <a:rPr lang="el-GR" sz="1100" b="1" i="0" u="none" strike="noStrike" dirty="0" smtClean="0">
                          <a:solidFill>
                            <a:srgbClr val="000000"/>
                          </a:solidFill>
                          <a:effectLst/>
                          <a:latin typeface="Calibri" panose="020F0502020204030204" pitchFamily="34" charset="0"/>
                        </a:rPr>
                        <a:t>0</a:t>
                      </a:r>
                      <a:endParaRPr lang="en-GB" sz="1100" b="1" i="0" u="none" strike="noStrike" dirty="0">
                        <a:solidFill>
                          <a:srgbClr val="000000"/>
                        </a:solidFill>
                        <a:effectLst/>
                        <a:latin typeface="Calibri" panose="020F0502020204030204" pitchFamily="34" charset="0"/>
                      </a:endParaRPr>
                    </a:p>
                  </a:txBody>
                  <a:tcPr marL="7620" marR="7620" marT="7620" marB="0" anchor="b"/>
                </a:tc>
              </a:tr>
              <a:tr h="198555">
                <a:tc>
                  <a:txBody>
                    <a:bodyPr/>
                    <a:lstStyle/>
                    <a:p>
                      <a:pPr algn="ctr" fontAlgn="b"/>
                      <a:r>
                        <a:rPr lang="en-GB" sz="1100" u="none" strike="noStrike">
                          <a:effectLst/>
                        </a:rPr>
                        <a:t>23</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dirty="0" smtClean="0">
                          <a:effectLst/>
                        </a:rPr>
                        <a:t>10</a:t>
                      </a:r>
                      <a:r>
                        <a:rPr lang="el-GR" sz="1100" u="none" strike="noStrike" dirty="0" smtClean="0">
                          <a:effectLst/>
                        </a:rPr>
                        <a:t>.</a:t>
                      </a:r>
                      <a:r>
                        <a:rPr lang="en-GB" sz="1100" u="none" strike="noStrike" dirty="0" smtClean="0">
                          <a:effectLst/>
                        </a:rPr>
                        <a:t>00</a:t>
                      </a:r>
                      <a:r>
                        <a:rPr lang="el-GR" sz="1100" u="none" strike="noStrike" dirty="0" smtClean="0">
                          <a:effectLst/>
                        </a:rPr>
                        <a:t>0</a:t>
                      </a:r>
                      <a:endParaRPr lang="en-GB"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dirty="0" smtClean="0">
                          <a:effectLst/>
                        </a:rPr>
                        <a:t>14</a:t>
                      </a:r>
                      <a:r>
                        <a:rPr lang="el-GR" sz="1100" u="none" strike="noStrike" dirty="0" smtClean="0">
                          <a:effectLst/>
                        </a:rPr>
                        <a:t>.</a:t>
                      </a:r>
                      <a:r>
                        <a:rPr lang="en-GB" sz="1100" u="none" strike="noStrike" dirty="0" smtClean="0">
                          <a:effectLst/>
                        </a:rPr>
                        <a:t>00</a:t>
                      </a:r>
                      <a:r>
                        <a:rPr lang="el-GR" sz="1100" u="none" strike="noStrike" dirty="0" smtClean="0">
                          <a:effectLst/>
                        </a:rPr>
                        <a:t>0</a:t>
                      </a:r>
                      <a:endParaRPr lang="en-GB"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el-GR" sz="1100" b="0" i="0" u="none" strike="noStrike" dirty="0" smtClean="0">
                          <a:solidFill>
                            <a:srgbClr val="000000"/>
                          </a:solidFill>
                          <a:effectLst/>
                          <a:latin typeface="Calibri" panose="020F0502020204030204" pitchFamily="34" charset="0"/>
                        </a:rPr>
                        <a:t>4.000</a:t>
                      </a:r>
                      <a:endParaRPr lang="en-GB"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b="0" i="0" u="none" strike="noStrike" dirty="0" smtClean="0">
                          <a:solidFill>
                            <a:srgbClr val="000000"/>
                          </a:solidFill>
                          <a:effectLst/>
                          <a:latin typeface="Calibri" panose="020F0502020204030204" pitchFamily="34" charset="0"/>
                        </a:rPr>
                        <a:t>4</a:t>
                      </a:r>
                      <a:r>
                        <a:rPr lang="el-GR" sz="1100" b="0" i="0" u="none" strike="noStrike" dirty="0" smtClean="0">
                          <a:solidFill>
                            <a:srgbClr val="000000"/>
                          </a:solidFill>
                          <a:effectLst/>
                          <a:latin typeface="Calibri" panose="020F0502020204030204" pitchFamily="34" charset="0"/>
                        </a:rPr>
                        <a:t>.</a:t>
                      </a:r>
                      <a:r>
                        <a:rPr lang="en-GB" sz="1100" b="0" i="0" u="none" strike="noStrike" dirty="0" smtClean="0">
                          <a:solidFill>
                            <a:srgbClr val="000000"/>
                          </a:solidFill>
                          <a:effectLst/>
                          <a:latin typeface="Calibri" panose="020F0502020204030204" pitchFamily="34" charset="0"/>
                        </a:rPr>
                        <a:t>00</a:t>
                      </a:r>
                      <a:r>
                        <a:rPr lang="el-GR" sz="1100" b="0" i="0" u="none" strike="noStrike" dirty="0" smtClean="0">
                          <a:solidFill>
                            <a:srgbClr val="000000"/>
                          </a:solidFill>
                          <a:effectLst/>
                          <a:latin typeface="Calibri" panose="020F0502020204030204" pitchFamily="34" charset="0"/>
                        </a:rPr>
                        <a:t>0</a:t>
                      </a:r>
                      <a:r>
                        <a:rPr lang="en-GB" sz="1100" b="0" i="0" u="none" strike="noStrike" dirty="0" smtClean="0">
                          <a:solidFill>
                            <a:srgbClr val="000000"/>
                          </a:solidFill>
                          <a:effectLst/>
                          <a:latin typeface="Calibri" panose="020F0502020204030204" pitchFamily="34" charset="0"/>
                        </a:rPr>
                        <a:t>/(1+0.05)^1=</a:t>
                      </a:r>
                      <a:r>
                        <a:rPr lang="en-GB" sz="1100" b="1" i="0" u="none" strike="noStrike" dirty="0" smtClean="0">
                          <a:solidFill>
                            <a:srgbClr val="000000"/>
                          </a:solidFill>
                          <a:effectLst/>
                          <a:latin typeface="Calibri" panose="020F0502020204030204" pitchFamily="34" charset="0"/>
                        </a:rPr>
                        <a:t>381</a:t>
                      </a:r>
                      <a:r>
                        <a:rPr lang="el-GR" sz="1100" b="1" i="0" u="none" strike="noStrike" dirty="0" smtClean="0">
                          <a:solidFill>
                            <a:srgbClr val="000000"/>
                          </a:solidFill>
                          <a:effectLst/>
                          <a:latin typeface="Calibri" panose="020F0502020204030204" pitchFamily="34" charset="0"/>
                        </a:rPr>
                        <a:t>0</a:t>
                      </a:r>
                      <a:endParaRPr lang="en-GB" sz="1100" b="1" i="0" u="none" strike="noStrike" dirty="0">
                        <a:solidFill>
                          <a:srgbClr val="000000"/>
                        </a:solidFill>
                        <a:effectLst/>
                        <a:latin typeface="Calibri" panose="020F0502020204030204" pitchFamily="34" charset="0"/>
                      </a:endParaRPr>
                    </a:p>
                  </a:txBody>
                  <a:tcPr marL="7620" marR="7620" marT="7620" marB="0" anchor="b"/>
                </a:tc>
              </a:tr>
              <a:tr h="182445">
                <a:tc>
                  <a:txBody>
                    <a:bodyPr/>
                    <a:lstStyle/>
                    <a:p>
                      <a:pPr algn="ctr" fontAlgn="b"/>
                      <a:r>
                        <a:rPr lang="en-GB" sz="1100" u="none" strike="noStrike">
                          <a:effectLst/>
                        </a:rPr>
                        <a:t>24</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dirty="0" smtClean="0">
                          <a:effectLst/>
                        </a:rPr>
                        <a:t>10</a:t>
                      </a:r>
                      <a:r>
                        <a:rPr lang="el-GR" sz="1100" u="none" strike="noStrike" dirty="0" smtClean="0">
                          <a:effectLst/>
                        </a:rPr>
                        <a:t>.</a:t>
                      </a:r>
                      <a:r>
                        <a:rPr lang="en-GB" sz="1100" u="none" strike="noStrike" dirty="0" smtClean="0">
                          <a:effectLst/>
                        </a:rPr>
                        <a:t>00</a:t>
                      </a:r>
                      <a:r>
                        <a:rPr lang="el-GR" sz="1100" u="none" strike="noStrike" dirty="0" smtClean="0">
                          <a:effectLst/>
                        </a:rPr>
                        <a:t>0</a:t>
                      </a:r>
                      <a:endParaRPr lang="en-GB"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dirty="0" smtClean="0">
                          <a:effectLst/>
                        </a:rPr>
                        <a:t>14</a:t>
                      </a:r>
                      <a:r>
                        <a:rPr lang="el-GR" sz="1100" u="none" strike="noStrike" dirty="0" smtClean="0">
                          <a:effectLst/>
                        </a:rPr>
                        <a:t>.</a:t>
                      </a:r>
                      <a:r>
                        <a:rPr lang="en-GB" sz="1100" u="none" strike="noStrike" dirty="0" smtClean="0">
                          <a:effectLst/>
                        </a:rPr>
                        <a:t>00</a:t>
                      </a:r>
                      <a:r>
                        <a:rPr lang="el-GR" sz="1100" u="none" strike="noStrike" dirty="0" smtClean="0">
                          <a:effectLst/>
                        </a:rPr>
                        <a:t>0</a:t>
                      </a:r>
                      <a:endParaRPr lang="en-GB"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el-GR" sz="1100" b="0" i="0" u="none" strike="noStrike" dirty="0" smtClean="0">
                          <a:solidFill>
                            <a:srgbClr val="000000"/>
                          </a:solidFill>
                          <a:effectLst/>
                          <a:latin typeface="Calibri" panose="020F0502020204030204" pitchFamily="34" charset="0"/>
                        </a:rPr>
                        <a:t>4.000</a:t>
                      </a:r>
                      <a:endParaRPr lang="en-GB" sz="1100" b="0" i="0" u="none" strike="noStrike" dirty="0">
                        <a:solidFill>
                          <a:srgbClr val="000000"/>
                        </a:solidFill>
                        <a:effectLst/>
                        <a:latin typeface="Calibri" panose="020F0502020204030204" pitchFamily="34" charset="0"/>
                      </a:endParaRPr>
                    </a:p>
                  </a:txBody>
                  <a:tcPr marL="7620" marR="7620" marT="7620" marB="0" anchor="b"/>
                </a:tc>
                <a:tc>
                  <a:txBody>
                    <a:bodyPr/>
                    <a:lstStyle/>
                    <a:p>
                      <a:pPr marL="0" marR="0" lvl="0" indent="0" algn="ctr" defTabSz="685800" rtl="0" eaLnBrk="1" fontAlgn="b" latinLnBrk="0" hangingPunct="1">
                        <a:lnSpc>
                          <a:spcPct val="100000"/>
                        </a:lnSpc>
                        <a:spcBef>
                          <a:spcPts val="0"/>
                        </a:spcBef>
                        <a:spcAft>
                          <a:spcPts val="0"/>
                        </a:spcAft>
                        <a:buClrTx/>
                        <a:buSzTx/>
                        <a:buFontTx/>
                        <a:buNone/>
                        <a:tabLst/>
                        <a:defRPr/>
                      </a:pPr>
                      <a:r>
                        <a:rPr lang="en-GB" sz="1100" b="0" i="0" u="none" strike="noStrike" dirty="0" smtClean="0">
                          <a:solidFill>
                            <a:srgbClr val="000000"/>
                          </a:solidFill>
                          <a:effectLst/>
                          <a:latin typeface="Calibri" panose="020F0502020204030204" pitchFamily="34" charset="0"/>
                        </a:rPr>
                        <a:t>4</a:t>
                      </a:r>
                      <a:r>
                        <a:rPr lang="el-GR" sz="1100" b="0" i="0" u="none" strike="noStrike" dirty="0" smtClean="0">
                          <a:solidFill>
                            <a:srgbClr val="000000"/>
                          </a:solidFill>
                          <a:effectLst/>
                          <a:latin typeface="Calibri" panose="020F0502020204030204" pitchFamily="34" charset="0"/>
                        </a:rPr>
                        <a:t>.</a:t>
                      </a:r>
                      <a:r>
                        <a:rPr lang="en-GB" sz="1100" b="0" i="0" u="none" strike="noStrike" dirty="0" smtClean="0">
                          <a:solidFill>
                            <a:srgbClr val="000000"/>
                          </a:solidFill>
                          <a:effectLst/>
                          <a:latin typeface="Calibri" panose="020F0502020204030204" pitchFamily="34" charset="0"/>
                        </a:rPr>
                        <a:t>00</a:t>
                      </a:r>
                      <a:r>
                        <a:rPr lang="el-GR" sz="1100" b="0" i="0" u="none" strike="noStrike" dirty="0" smtClean="0">
                          <a:solidFill>
                            <a:srgbClr val="000000"/>
                          </a:solidFill>
                          <a:effectLst/>
                          <a:latin typeface="Calibri" panose="020F0502020204030204" pitchFamily="34" charset="0"/>
                        </a:rPr>
                        <a:t>0</a:t>
                      </a:r>
                      <a:r>
                        <a:rPr lang="en-GB" sz="1100" b="0" i="0" u="none" strike="noStrike" dirty="0" smtClean="0">
                          <a:solidFill>
                            <a:srgbClr val="000000"/>
                          </a:solidFill>
                          <a:effectLst/>
                          <a:latin typeface="Calibri" panose="020F0502020204030204" pitchFamily="34" charset="0"/>
                        </a:rPr>
                        <a:t>/(1+0.05)^</a:t>
                      </a:r>
                      <a:r>
                        <a:rPr lang="el-GR" sz="1100" b="0" i="0" u="none" strike="noStrike" dirty="0" smtClean="0">
                          <a:solidFill>
                            <a:srgbClr val="000000"/>
                          </a:solidFill>
                          <a:effectLst/>
                          <a:latin typeface="Calibri" panose="020F0502020204030204" pitchFamily="34" charset="0"/>
                        </a:rPr>
                        <a:t>2</a:t>
                      </a:r>
                      <a:r>
                        <a:rPr lang="en-GB" sz="1100" b="0" i="0" u="none" strike="noStrike" dirty="0" smtClean="0">
                          <a:solidFill>
                            <a:srgbClr val="000000"/>
                          </a:solidFill>
                          <a:effectLst/>
                          <a:latin typeface="Calibri" panose="020F0502020204030204" pitchFamily="34" charset="0"/>
                        </a:rPr>
                        <a:t>=</a:t>
                      </a:r>
                      <a:r>
                        <a:rPr lang="en-GB" sz="1100" b="1" i="0" u="none" strike="noStrike" dirty="0" smtClean="0">
                          <a:solidFill>
                            <a:srgbClr val="000000"/>
                          </a:solidFill>
                          <a:effectLst/>
                          <a:latin typeface="Calibri" panose="020F0502020204030204" pitchFamily="34" charset="0"/>
                        </a:rPr>
                        <a:t>3628</a:t>
                      </a:r>
                    </a:p>
                    <a:p>
                      <a:pPr algn="ctr" fontAlgn="b"/>
                      <a:endParaRPr lang="en-GB" sz="1100" b="0" i="0" u="none" strike="noStrike" dirty="0">
                        <a:solidFill>
                          <a:srgbClr val="000000"/>
                        </a:solidFill>
                        <a:effectLst/>
                        <a:latin typeface="Calibri" panose="020F0502020204030204" pitchFamily="34" charset="0"/>
                      </a:endParaRPr>
                    </a:p>
                  </a:txBody>
                  <a:tcPr marL="7620" marR="7620" marT="7620" marB="0" anchor="b"/>
                </a:tc>
              </a:tr>
              <a:tr h="296745">
                <a:tc>
                  <a:txBody>
                    <a:bodyPr/>
                    <a:lstStyle/>
                    <a:p>
                      <a:pPr algn="ctr" fontAlgn="b"/>
                      <a:r>
                        <a:rPr lang="en-GB" sz="1100" u="none" strike="noStrike">
                          <a:effectLst/>
                        </a:rPr>
                        <a:t>25</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dirty="0" smtClean="0">
                          <a:effectLst/>
                        </a:rPr>
                        <a:t>10</a:t>
                      </a:r>
                      <a:r>
                        <a:rPr lang="el-GR" sz="1100" u="none" strike="noStrike" dirty="0" smtClean="0">
                          <a:effectLst/>
                        </a:rPr>
                        <a:t>.</a:t>
                      </a:r>
                      <a:r>
                        <a:rPr lang="en-GB" sz="1100" u="none" strike="noStrike" dirty="0" smtClean="0">
                          <a:effectLst/>
                        </a:rPr>
                        <a:t>00</a:t>
                      </a:r>
                      <a:r>
                        <a:rPr lang="el-GR" sz="1100" u="none" strike="noStrike" dirty="0" smtClean="0">
                          <a:effectLst/>
                        </a:rPr>
                        <a:t>0</a:t>
                      </a:r>
                      <a:endParaRPr lang="en-GB"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dirty="0" smtClean="0">
                          <a:effectLst/>
                        </a:rPr>
                        <a:t>14</a:t>
                      </a:r>
                      <a:r>
                        <a:rPr lang="el-GR" sz="1100" u="none" strike="noStrike" dirty="0" smtClean="0">
                          <a:effectLst/>
                        </a:rPr>
                        <a:t>.</a:t>
                      </a:r>
                      <a:r>
                        <a:rPr lang="en-GB" sz="1100" u="none" strike="noStrike" dirty="0" smtClean="0">
                          <a:effectLst/>
                        </a:rPr>
                        <a:t>00</a:t>
                      </a:r>
                      <a:r>
                        <a:rPr lang="el-GR" sz="1100" u="none" strike="noStrike" dirty="0" smtClean="0">
                          <a:effectLst/>
                        </a:rPr>
                        <a:t>0</a:t>
                      </a:r>
                      <a:endParaRPr lang="en-GB"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el-GR" sz="1100" b="0" i="0" u="none" strike="noStrike" dirty="0" smtClean="0">
                          <a:solidFill>
                            <a:srgbClr val="000000"/>
                          </a:solidFill>
                          <a:effectLst/>
                          <a:latin typeface="Calibri" panose="020F0502020204030204" pitchFamily="34" charset="0"/>
                        </a:rPr>
                        <a:t>4.000</a:t>
                      </a:r>
                      <a:endParaRPr lang="en-GB" sz="1100" b="0" i="0" u="none" strike="noStrike" dirty="0">
                        <a:solidFill>
                          <a:srgbClr val="000000"/>
                        </a:solidFill>
                        <a:effectLst/>
                        <a:latin typeface="Calibri" panose="020F0502020204030204" pitchFamily="34" charset="0"/>
                      </a:endParaRPr>
                    </a:p>
                  </a:txBody>
                  <a:tcPr marL="7620" marR="7620" marT="7620" marB="0" anchor="b"/>
                </a:tc>
                <a:tc>
                  <a:txBody>
                    <a:bodyPr/>
                    <a:lstStyle/>
                    <a:p>
                      <a:pPr marL="0" marR="0" lvl="0" indent="0" algn="ctr" defTabSz="685800" rtl="0" eaLnBrk="1" fontAlgn="b" latinLnBrk="0" hangingPunct="1">
                        <a:lnSpc>
                          <a:spcPct val="100000"/>
                        </a:lnSpc>
                        <a:spcBef>
                          <a:spcPts val="0"/>
                        </a:spcBef>
                        <a:spcAft>
                          <a:spcPts val="0"/>
                        </a:spcAft>
                        <a:buClrTx/>
                        <a:buSzTx/>
                        <a:buFontTx/>
                        <a:buNone/>
                        <a:tabLst/>
                        <a:defRPr/>
                      </a:pPr>
                      <a:r>
                        <a:rPr lang="en-GB" sz="1100" b="0" i="0" u="none" strike="noStrike" dirty="0" smtClean="0">
                          <a:solidFill>
                            <a:srgbClr val="000000"/>
                          </a:solidFill>
                          <a:effectLst/>
                          <a:latin typeface="Calibri" panose="020F0502020204030204" pitchFamily="34" charset="0"/>
                        </a:rPr>
                        <a:t>4</a:t>
                      </a:r>
                      <a:r>
                        <a:rPr lang="el-GR" sz="1100" b="0" i="0" u="none" strike="noStrike" dirty="0" smtClean="0">
                          <a:solidFill>
                            <a:srgbClr val="000000"/>
                          </a:solidFill>
                          <a:effectLst/>
                          <a:latin typeface="Calibri" panose="020F0502020204030204" pitchFamily="34" charset="0"/>
                        </a:rPr>
                        <a:t>.</a:t>
                      </a:r>
                      <a:r>
                        <a:rPr lang="en-GB" sz="1100" b="0" i="0" u="none" strike="noStrike" dirty="0" smtClean="0">
                          <a:solidFill>
                            <a:srgbClr val="000000"/>
                          </a:solidFill>
                          <a:effectLst/>
                          <a:latin typeface="Calibri" panose="020F0502020204030204" pitchFamily="34" charset="0"/>
                        </a:rPr>
                        <a:t>00</a:t>
                      </a:r>
                      <a:r>
                        <a:rPr lang="el-GR" sz="1100" b="0" i="0" u="none" strike="noStrike" dirty="0" smtClean="0">
                          <a:solidFill>
                            <a:srgbClr val="000000"/>
                          </a:solidFill>
                          <a:effectLst/>
                          <a:latin typeface="Calibri" panose="020F0502020204030204" pitchFamily="34" charset="0"/>
                        </a:rPr>
                        <a:t>0</a:t>
                      </a:r>
                      <a:r>
                        <a:rPr lang="en-GB" sz="1100" b="0" i="0" u="none" strike="noStrike" dirty="0" smtClean="0">
                          <a:solidFill>
                            <a:srgbClr val="000000"/>
                          </a:solidFill>
                          <a:effectLst/>
                          <a:latin typeface="Calibri" panose="020F0502020204030204" pitchFamily="34" charset="0"/>
                        </a:rPr>
                        <a:t>/(1+0.05)^3=</a:t>
                      </a:r>
                      <a:r>
                        <a:rPr lang="en-GB" sz="1100" b="1" i="0" u="none" strike="noStrike" dirty="0" smtClean="0">
                          <a:solidFill>
                            <a:srgbClr val="000000"/>
                          </a:solidFill>
                          <a:effectLst/>
                          <a:latin typeface="Calibri" panose="020F0502020204030204" pitchFamily="34" charset="0"/>
                        </a:rPr>
                        <a:t>3455</a:t>
                      </a:r>
                    </a:p>
                    <a:p>
                      <a:pPr algn="ctr" fontAlgn="b"/>
                      <a:endParaRPr lang="en-GB" sz="1100" b="0" i="0" u="none" strike="noStrike" dirty="0">
                        <a:solidFill>
                          <a:srgbClr val="000000"/>
                        </a:solidFill>
                        <a:effectLst/>
                        <a:latin typeface="Calibri" panose="020F0502020204030204" pitchFamily="34" charset="0"/>
                      </a:endParaRPr>
                    </a:p>
                  </a:txBody>
                  <a:tcPr marL="7620" marR="7620" marT="7620" marB="0" anchor="b"/>
                </a:tc>
              </a:tr>
              <a:tr h="198555">
                <a:tc>
                  <a:txBody>
                    <a:bodyPr/>
                    <a:lstStyle/>
                    <a:p>
                      <a:pPr algn="ctr" fontAlgn="b"/>
                      <a:r>
                        <a:rPr lang="en-GB" sz="1100" b="0" i="0" u="none" strike="noStrike" dirty="0" smtClean="0">
                          <a:solidFill>
                            <a:schemeClr val="dk1"/>
                          </a:solidFill>
                          <a:effectLst/>
                          <a:latin typeface="+mn-lt"/>
                        </a:rPr>
                        <a:t>.</a:t>
                      </a:r>
                      <a:endParaRPr lang="en-GB"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dirty="0" smtClean="0">
                          <a:effectLst/>
                        </a:rPr>
                        <a:t>.</a:t>
                      </a:r>
                      <a:endParaRPr lang="en-GB"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dirty="0" smtClean="0">
                          <a:effectLst/>
                        </a:rPr>
                        <a:t>.</a:t>
                      </a:r>
                      <a:endParaRPr lang="en-GB"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b="0" i="0" u="none" strike="noStrike" dirty="0" smtClean="0">
                          <a:solidFill>
                            <a:srgbClr val="000000"/>
                          </a:solidFill>
                          <a:effectLst/>
                          <a:latin typeface="Calibri" panose="020F0502020204030204" pitchFamily="34" charset="0"/>
                        </a:rPr>
                        <a:t>.</a:t>
                      </a:r>
                      <a:endParaRPr lang="en-GB"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b="0" i="0" u="none" strike="noStrike" dirty="0" smtClean="0">
                          <a:solidFill>
                            <a:srgbClr val="000000"/>
                          </a:solidFill>
                          <a:effectLst/>
                          <a:latin typeface="Calibri" panose="020F0502020204030204" pitchFamily="34" charset="0"/>
                        </a:rPr>
                        <a:t>.</a:t>
                      </a:r>
                      <a:endParaRPr lang="en-GB" sz="1100" b="0" i="0" u="none" strike="noStrike" dirty="0">
                        <a:solidFill>
                          <a:srgbClr val="000000"/>
                        </a:solidFill>
                        <a:effectLst/>
                        <a:latin typeface="Calibri" panose="020F0502020204030204" pitchFamily="34" charset="0"/>
                      </a:endParaRPr>
                    </a:p>
                  </a:txBody>
                  <a:tcPr marL="7620" marR="7620" marT="7620" marB="0" anchor="b"/>
                </a:tc>
              </a:tr>
              <a:tr h="198555">
                <a:tc>
                  <a:txBody>
                    <a:bodyPr/>
                    <a:lstStyle/>
                    <a:p>
                      <a:pPr algn="ctr" fontAlgn="b"/>
                      <a:r>
                        <a:rPr lang="en-GB" sz="1100" u="none" strike="noStrike">
                          <a:effectLst/>
                        </a:rPr>
                        <a:t>.</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a:effectLst/>
                        </a:rPr>
                        <a:t>.</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dirty="0">
                          <a:effectLst/>
                        </a:rPr>
                        <a:t>.</a:t>
                      </a:r>
                      <a:endParaRPr lang="en-GB"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el-GR" sz="1100" b="0" i="0" u="none" strike="noStrike" dirty="0" smtClean="0">
                          <a:solidFill>
                            <a:srgbClr val="000000"/>
                          </a:solidFill>
                          <a:effectLst/>
                          <a:latin typeface="Calibri" panose="020F0502020204030204" pitchFamily="34" charset="0"/>
                        </a:rPr>
                        <a:t>.</a:t>
                      </a:r>
                      <a:endParaRPr lang="en-GB"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b="0" i="0" u="none" strike="noStrike" dirty="0" smtClean="0">
                          <a:solidFill>
                            <a:srgbClr val="000000"/>
                          </a:solidFill>
                          <a:effectLst/>
                          <a:latin typeface="Calibri" panose="020F0502020204030204" pitchFamily="34" charset="0"/>
                        </a:rPr>
                        <a:t>.</a:t>
                      </a:r>
                      <a:endParaRPr lang="en-GB" sz="1100" b="0" i="0" u="none" strike="noStrike" dirty="0">
                        <a:solidFill>
                          <a:srgbClr val="000000"/>
                        </a:solidFill>
                        <a:effectLst/>
                        <a:latin typeface="Calibri" panose="020F0502020204030204" pitchFamily="34" charset="0"/>
                      </a:endParaRPr>
                    </a:p>
                  </a:txBody>
                  <a:tcPr marL="7620" marR="7620" marT="7620" marB="0" anchor="b"/>
                </a:tc>
              </a:tr>
              <a:tr h="198555">
                <a:tc>
                  <a:txBody>
                    <a:bodyPr/>
                    <a:lstStyle/>
                    <a:p>
                      <a:pPr algn="ctr" fontAlgn="b"/>
                      <a:r>
                        <a:rPr lang="en-GB" sz="1100" u="none" strike="noStrike" dirty="0">
                          <a:effectLst/>
                        </a:rPr>
                        <a:t>.</a:t>
                      </a:r>
                      <a:endParaRPr lang="en-GB"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dirty="0">
                          <a:effectLst/>
                        </a:rPr>
                        <a:t>.</a:t>
                      </a:r>
                      <a:endParaRPr lang="en-GB"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dirty="0">
                          <a:effectLst/>
                        </a:rPr>
                        <a:t>.</a:t>
                      </a:r>
                      <a:endParaRPr lang="en-GB"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el-GR" sz="1100" b="0" i="0" u="none" strike="noStrike" dirty="0" smtClean="0">
                          <a:solidFill>
                            <a:srgbClr val="000000"/>
                          </a:solidFill>
                          <a:effectLst/>
                          <a:latin typeface="Calibri" panose="020F0502020204030204" pitchFamily="34" charset="0"/>
                        </a:rPr>
                        <a:t>.</a:t>
                      </a:r>
                      <a:endParaRPr lang="en-GB"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b="0" i="0" u="none" strike="noStrike" dirty="0" smtClean="0">
                          <a:solidFill>
                            <a:srgbClr val="000000"/>
                          </a:solidFill>
                          <a:effectLst/>
                          <a:latin typeface="Calibri" panose="020F0502020204030204" pitchFamily="34" charset="0"/>
                        </a:rPr>
                        <a:t>.</a:t>
                      </a:r>
                      <a:endParaRPr lang="en-GB" sz="1100" b="0" i="0" u="none" strike="noStrike" dirty="0">
                        <a:solidFill>
                          <a:srgbClr val="000000"/>
                        </a:solidFill>
                        <a:effectLst/>
                        <a:latin typeface="Calibri" panose="020F0502020204030204" pitchFamily="34" charset="0"/>
                      </a:endParaRPr>
                    </a:p>
                  </a:txBody>
                  <a:tcPr marL="7620" marR="7620" marT="7620" marB="0" anchor="b"/>
                </a:tc>
              </a:tr>
              <a:tr h="198555">
                <a:tc>
                  <a:txBody>
                    <a:bodyPr/>
                    <a:lstStyle/>
                    <a:p>
                      <a:pPr algn="ctr" fontAlgn="b"/>
                      <a:r>
                        <a:rPr lang="en-GB" sz="1100" u="none" strike="noStrike" dirty="0">
                          <a:effectLst/>
                        </a:rPr>
                        <a:t>.</a:t>
                      </a:r>
                      <a:endParaRPr lang="en-GB"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a:effectLst/>
                        </a:rPr>
                        <a:t>.</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dirty="0">
                          <a:effectLst/>
                        </a:rPr>
                        <a:t>.</a:t>
                      </a:r>
                      <a:endParaRPr lang="en-GB"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el-GR" sz="1100" b="0" i="0" u="none" strike="noStrike" dirty="0" smtClean="0">
                          <a:solidFill>
                            <a:srgbClr val="000000"/>
                          </a:solidFill>
                          <a:effectLst/>
                          <a:latin typeface="Calibri" panose="020F0502020204030204" pitchFamily="34" charset="0"/>
                        </a:rPr>
                        <a:t>.</a:t>
                      </a:r>
                      <a:endParaRPr lang="en-GB"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b="0" i="0" u="none" strike="noStrike" dirty="0" smtClean="0">
                          <a:solidFill>
                            <a:srgbClr val="000000"/>
                          </a:solidFill>
                          <a:effectLst/>
                          <a:latin typeface="Calibri" panose="020F0502020204030204" pitchFamily="34" charset="0"/>
                        </a:rPr>
                        <a:t>.</a:t>
                      </a:r>
                      <a:endParaRPr lang="en-GB" sz="1100" b="0" i="0" u="none" strike="noStrike" dirty="0">
                        <a:solidFill>
                          <a:srgbClr val="000000"/>
                        </a:solidFill>
                        <a:effectLst/>
                        <a:latin typeface="Calibri" panose="020F0502020204030204" pitchFamily="34" charset="0"/>
                      </a:endParaRPr>
                    </a:p>
                  </a:txBody>
                  <a:tcPr marL="7620" marR="7620" marT="7620" marB="0" anchor="b"/>
                </a:tc>
              </a:tr>
              <a:tr h="198555">
                <a:tc>
                  <a:txBody>
                    <a:bodyPr/>
                    <a:lstStyle/>
                    <a:p>
                      <a:pPr algn="ctr" fontAlgn="b"/>
                      <a:r>
                        <a:rPr lang="en-GB" sz="1100" u="none" strike="noStrike">
                          <a:effectLst/>
                        </a:rPr>
                        <a:t>.</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dirty="0">
                          <a:effectLst/>
                        </a:rPr>
                        <a:t>.</a:t>
                      </a:r>
                      <a:endParaRPr lang="en-GB"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dirty="0">
                          <a:effectLst/>
                        </a:rPr>
                        <a:t>.</a:t>
                      </a:r>
                      <a:endParaRPr lang="en-GB"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el-GR" sz="1100" b="0" i="0" u="none" strike="noStrike" dirty="0" smtClean="0">
                          <a:solidFill>
                            <a:srgbClr val="000000"/>
                          </a:solidFill>
                          <a:effectLst/>
                          <a:latin typeface="Calibri" panose="020F0502020204030204" pitchFamily="34" charset="0"/>
                        </a:rPr>
                        <a:t>.</a:t>
                      </a:r>
                      <a:endParaRPr lang="en-GB"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b="0" i="0" u="none" strike="noStrike" dirty="0" smtClean="0">
                          <a:solidFill>
                            <a:srgbClr val="000000"/>
                          </a:solidFill>
                          <a:effectLst/>
                          <a:latin typeface="Calibri" panose="020F0502020204030204" pitchFamily="34" charset="0"/>
                        </a:rPr>
                        <a:t>.</a:t>
                      </a:r>
                      <a:endParaRPr lang="en-GB" sz="1100" b="0" i="0" u="none" strike="noStrike" dirty="0">
                        <a:solidFill>
                          <a:srgbClr val="000000"/>
                        </a:solidFill>
                        <a:effectLst/>
                        <a:latin typeface="Calibri" panose="020F0502020204030204" pitchFamily="34" charset="0"/>
                      </a:endParaRPr>
                    </a:p>
                  </a:txBody>
                  <a:tcPr marL="7620" marR="7620" marT="7620" marB="0" anchor="b"/>
                </a:tc>
              </a:tr>
              <a:tr h="198555">
                <a:tc>
                  <a:txBody>
                    <a:bodyPr/>
                    <a:lstStyle/>
                    <a:p>
                      <a:pPr algn="ctr" fontAlgn="b"/>
                      <a:r>
                        <a:rPr lang="en-GB" sz="1100" u="none" strike="noStrike" dirty="0">
                          <a:effectLst/>
                        </a:rPr>
                        <a:t>64</a:t>
                      </a:r>
                      <a:endParaRPr lang="en-GB"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dirty="0" smtClean="0">
                          <a:effectLst/>
                        </a:rPr>
                        <a:t>1</a:t>
                      </a:r>
                      <a:r>
                        <a:rPr lang="el-GR" sz="1100" u="none" strike="noStrike" dirty="0" smtClean="0">
                          <a:effectLst/>
                        </a:rPr>
                        <a:t>0.</a:t>
                      </a:r>
                      <a:r>
                        <a:rPr lang="en-GB" sz="1100" u="none" strike="noStrike" dirty="0" smtClean="0">
                          <a:effectLst/>
                        </a:rPr>
                        <a:t>00</a:t>
                      </a:r>
                      <a:r>
                        <a:rPr lang="el-GR" sz="1100" u="none" strike="noStrike" dirty="0" smtClean="0">
                          <a:effectLst/>
                        </a:rPr>
                        <a:t>0</a:t>
                      </a:r>
                      <a:endParaRPr lang="en-GB"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dirty="0" smtClean="0">
                          <a:effectLst/>
                        </a:rPr>
                        <a:t>14</a:t>
                      </a:r>
                      <a:r>
                        <a:rPr lang="el-GR" sz="1100" u="none" strike="noStrike" dirty="0" smtClean="0">
                          <a:effectLst/>
                        </a:rPr>
                        <a:t>.</a:t>
                      </a:r>
                      <a:r>
                        <a:rPr lang="en-GB" sz="1100" u="none" strike="noStrike" dirty="0" smtClean="0">
                          <a:effectLst/>
                        </a:rPr>
                        <a:t>00</a:t>
                      </a:r>
                      <a:r>
                        <a:rPr lang="el-GR" sz="1100" u="none" strike="noStrike" dirty="0" smtClean="0">
                          <a:effectLst/>
                        </a:rPr>
                        <a:t>0</a:t>
                      </a:r>
                      <a:endParaRPr lang="en-GB"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b="0" i="0" u="none" strike="noStrike" dirty="0" smtClean="0">
                          <a:solidFill>
                            <a:srgbClr val="000000"/>
                          </a:solidFill>
                          <a:effectLst/>
                          <a:latin typeface="Calibri" panose="020F0502020204030204" pitchFamily="34" charset="0"/>
                        </a:rPr>
                        <a:t>4</a:t>
                      </a:r>
                      <a:r>
                        <a:rPr lang="el-GR" sz="1100" b="0" i="0" u="none" strike="noStrike" dirty="0" smtClean="0">
                          <a:solidFill>
                            <a:srgbClr val="000000"/>
                          </a:solidFill>
                          <a:effectLst/>
                          <a:latin typeface="Calibri" panose="020F0502020204030204" pitchFamily="34" charset="0"/>
                        </a:rPr>
                        <a:t>.000</a:t>
                      </a:r>
                      <a:endParaRPr lang="en-GB" sz="1100" b="0" i="0" u="none" strike="noStrike" dirty="0">
                        <a:solidFill>
                          <a:srgbClr val="000000"/>
                        </a:solidFill>
                        <a:effectLst/>
                        <a:latin typeface="Calibri" panose="020F0502020204030204" pitchFamily="34" charset="0"/>
                      </a:endParaRPr>
                    </a:p>
                  </a:txBody>
                  <a:tcPr marL="7620" marR="7620" marT="7620" marB="0" anchor="b"/>
                </a:tc>
                <a:tc>
                  <a:txBody>
                    <a:bodyPr/>
                    <a:lstStyle/>
                    <a:p>
                      <a:pPr marL="0" marR="0" lvl="0" indent="0" algn="ctr" defTabSz="685800" rtl="0" eaLnBrk="1" fontAlgn="b" latinLnBrk="0" hangingPunct="1">
                        <a:lnSpc>
                          <a:spcPct val="100000"/>
                        </a:lnSpc>
                        <a:spcBef>
                          <a:spcPts val="0"/>
                        </a:spcBef>
                        <a:spcAft>
                          <a:spcPts val="0"/>
                        </a:spcAft>
                        <a:buClrTx/>
                        <a:buSzTx/>
                        <a:buFontTx/>
                        <a:buNone/>
                        <a:tabLst/>
                        <a:defRPr/>
                      </a:pPr>
                      <a:r>
                        <a:rPr lang="en-GB" sz="1100" b="0" i="0" u="none" strike="noStrike" dirty="0" smtClean="0">
                          <a:solidFill>
                            <a:srgbClr val="000000"/>
                          </a:solidFill>
                          <a:effectLst/>
                          <a:latin typeface="Calibri" panose="020F0502020204030204" pitchFamily="34" charset="0"/>
                        </a:rPr>
                        <a:t>4</a:t>
                      </a:r>
                      <a:r>
                        <a:rPr lang="el-GR" sz="1100" b="0" i="0" u="none" strike="noStrike" dirty="0" smtClean="0">
                          <a:solidFill>
                            <a:srgbClr val="000000"/>
                          </a:solidFill>
                          <a:effectLst/>
                          <a:latin typeface="Calibri" panose="020F0502020204030204" pitchFamily="34" charset="0"/>
                        </a:rPr>
                        <a:t>.</a:t>
                      </a:r>
                      <a:r>
                        <a:rPr lang="en-GB" sz="1100" b="0" i="0" u="none" strike="noStrike" dirty="0" smtClean="0">
                          <a:solidFill>
                            <a:srgbClr val="000000"/>
                          </a:solidFill>
                          <a:effectLst/>
                          <a:latin typeface="Calibri" panose="020F0502020204030204" pitchFamily="34" charset="0"/>
                        </a:rPr>
                        <a:t>00</a:t>
                      </a:r>
                      <a:r>
                        <a:rPr lang="el-GR" sz="1100" b="0" i="0" u="none" strike="noStrike" dirty="0" smtClean="0">
                          <a:solidFill>
                            <a:srgbClr val="000000"/>
                          </a:solidFill>
                          <a:effectLst/>
                          <a:latin typeface="Calibri" panose="020F0502020204030204" pitchFamily="34" charset="0"/>
                        </a:rPr>
                        <a:t>0</a:t>
                      </a:r>
                      <a:r>
                        <a:rPr lang="en-GB" sz="1100" b="0" i="0" u="none" strike="noStrike" dirty="0" smtClean="0">
                          <a:solidFill>
                            <a:srgbClr val="000000"/>
                          </a:solidFill>
                          <a:effectLst/>
                          <a:latin typeface="Calibri" panose="020F0502020204030204" pitchFamily="34" charset="0"/>
                        </a:rPr>
                        <a:t>/(1+0.05)^42=</a:t>
                      </a:r>
                      <a:r>
                        <a:rPr lang="en-GB" sz="1100" b="1" i="0" u="none" strike="noStrike" dirty="0" smtClean="0">
                          <a:solidFill>
                            <a:srgbClr val="000000"/>
                          </a:solidFill>
                          <a:effectLst/>
                          <a:latin typeface="Calibri" panose="020F0502020204030204" pitchFamily="34" charset="0"/>
                        </a:rPr>
                        <a:t>515</a:t>
                      </a:r>
                    </a:p>
                  </a:txBody>
                  <a:tcPr marL="7620" marR="7620" marT="7620" marB="0" anchor="b"/>
                </a:tc>
              </a:tr>
              <a:tr h="99278">
                <a:tc>
                  <a:txBody>
                    <a:bodyPr/>
                    <a:lstStyle/>
                    <a:p>
                      <a:pPr algn="ctr" fontAlgn="b"/>
                      <a:r>
                        <a:rPr lang="en-GB" sz="1100" u="none" strike="noStrike" dirty="0">
                          <a:effectLst/>
                        </a:rPr>
                        <a:t>65</a:t>
                      </a:r>
                      <a:endParaRPr lang="en-GB"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dirty="0" smtClean="0">
                          <a:effectLst/>
                        </a:rPr>
                        <a:t>1</a:t>
                      </a:r>
                      <a:r>
                        <a:rPr lang="el-GR" sz="1100" u="none" strike="noStrike" dirty="0" smtClean="0">
                          <a:effectLst/>
                        </a:rPr>
                        <a:t>0.</a:t>
                      </a:r>
                      <a:r>
                        <a:rPr lang="en-GB" sz="1100" u="none" strike="noStrike" dirty="0" smtClean="0">
                          <a:effectLst/>
                        </a:rPr>
                        <a:t>00</a:t>
                      </a:r>
                      <a:r>
                        <a:rPr lang="el-GR" sz="1100" u="none" strike="noStrike" dirty="0" smtClean="0">
                          <a:effectLst/>
                        </a:rPr>
                        <a:t>0</a:t>
                      </a:r>
                      <a:endParaRPr lang="en-GB"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dirty="0" smtClean="0">
                          <a:effectLst/>
                        </a:rPr>
                        <a:t>14</a:t>
                      </a:r>
                      <a:r>
                        <a:rPr lang="el-GR" sz="1100" u="none" strike="noStrike" dirty="0" smtClean="0">
                          <a:effectLst/>
                        </a:rPr>
                        <a:t>.</a:t>
                      </a:r>
                      <a:r>
                        <a:rPr lang="en-GB" sz="1100" u="none" strike="noStrike" dirty="0" smtClean="0">
                          <a:effectLst/>
                        </a:rPr>
                        <a:t>00</a:t>
                      </a:r>
                      <a:r>
                        <a:rPr lang="el-GR" sz="1100" u="none" strike="noStrike" dirty="0" smtClean="0">
                          <a:effectLst/>
                        </a:rPr>
                        <a:t>0</a:t>
                      </a:r>
                      <a:endParaRPr lang="en-GB"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b="0" i="0" u="none" strike="noStrike" dirty="0" smtClean="0">
                          <a:solidFill>
                            <a:srgbClr val="000000"/>
                          </a:solidFill>
                          <a:effectLst/>
                          <a:latin typeface="Calibri" panose="020F0502020204030204" pitchFamily="34" charset="0"/>
                        </a:rPr>
                        <a:t>4</a:t>
                      </a:r>
                      <a:r>
                        <a:rPr lang="el-GR" sz="1100" b="0" i="0" u="none" strike="noStrike" dirty="0" smtClean="0">
                          <a:solidFill>
                            <a:srgbClr val="000000"/>
                          </a:solidFill>
                          <a:effectLst/>
                          <a:latin typeface="Calibri" panose="020F0502020204030204" pitchFamily="34" charset="0"/>
                        </a:rPr>
                        <a:t>.000</a:t>
                      </a:r>
                      <a:endParaRPr lang="en-GB" sz="1100" b="0" i="0" u="none" strike="noStrike" dirty="0">
                        <a:solidFill>
                          <a:srgbClr val="000000"/>
                        </a:solidFill>
                        <a:effectLst/>
                        <a:latin typeface="Calibri" panose="020F0502020204030204" pitchFamily="34" charset="0"/>
                      </a:endParaRPr>
                    </a:p>
                  </a:txBody>
                  <a:tcPr marL="7620" marR="7620" marT="7620" marB="0" anchor="b"/>
                </a:tc>
                <a:tc>
                  <a:txBody>
                    <a:bodyPr/>
                    <a:lstStyle/>
                    <a:p>
                      <a:pPr marL="0" marR="0" lvl="0" indent="0" algn="ctr" defTabSz="685800" rtl="0" eaLnBrk="1" fontAlgn="b" latinLnBrk="0" hangingPunct="1">
                        <a:lnSpc>
                          <a:spcPct val="100000"/>
                        </a:lnSpc>
                        <a:spcBef>
                          <a:spcPts val="0"/>
                        </a:spcBef>
                        <a:spcAft>
                          <a:spcPts val="0"/>
                        </a:spcAft>
                        <a:buClrTx/>
                        <a:buSzTx/>
                        <a:buFontTx/>
                        <a:buNone/>
                        <a:tabLst/>
                        <a:defRPr/>
                      </a:pPr>
                      <a:r>
                        <a:rPr lang="en-GB" sz="1100" b="0" i="0" u="none" strike="noStrike" dirty="0" smtClean="0">
                          <a:solidFill>
                            <a:srgbClr val="000000"/>
                          </a:solidFill>
                          <a:effectLst/>
                          <a:latin typeface="Calibri" panose="020F0502020204030204" pitchFamily="34" charset="0"/>
                        </a:rPr>
                        <a:t>4</a:t>
                      </a:r>
                      <a:r>
                        <a:rPr lang="el-GR" sz="1100" b="0" i="0" u="none" strike="noStrike" dirty="0" smtClean="0">
                          <a:solidFill>
                            <a:srgbClr val="000000"/>
                          </a:solidFill>
                          <a:effectLst/>
                          <a:latin typeface="Calibri" panose="020F0502020204030204" pitchFamily="34" charset="0"/>
                        </a:rPr>
                        <a:t>.</a:t>
                      </a:r>
                      <a:r>
                        <a:rPr lang="en-GB" sz="1100" b="0" i="0" u="none" strike="noStrike" dirty="0" smtClean="0">
                          <a:solidFill>
                            <a:srgbClr val="000000"/>
                          </a:solidFill>
                          <a:effectLst/>
                          <a:latin typeface="Calibri" panose="020F0502020204030204" pitchFamily="34" charset="0"/>
                        </a:rPr>
                        <a:t>00</a:t>
                      </a:r>
                      <a:r>
                        <a:rPr lang="el-GR" sz="1100" b="0" i="0" u="none" strike="noStrike" dirty="0" smtClean="0">
                          <a:solidFill>
                            <a:srgbClr val="000000"/>
                          </a:solidFill>
                          <a:effectLst/>
                          <a:latin typeface="Calibri" panose="020F0502020204030204" pitchFamily="34" charset="0"/>
                        </a:rPr>
                        <a:t>0</a:t>
                      </a:r>
                      <a:r>
                        <a:rPr lang="en-GB" sz="1100" b="0" i="0" u="none" strike="noStrike" dirty="0" smtClean="0">
                          <a:solidFill>
                            <a:srgbClr val="000000"/>
                          </a:solidFill>
                          <a:effectLst/>
                          <a:latin typeface="Calibri" panose="020F0502020204030204" pitchFamily="34" charset="0"/>
                        </a:rPr>
                        <a:t>/(1+0.05)^43=</a:t>
                      </a:r>
                      <a:r>
                        <a:rPr lang="en-GB" sz="1100" b="1" i="0" u="none" strike="noStrike" dirty="0" smtClean="0">
                          <a:solidFill>
                            <a:srgbClr val="000000"/>
                          </a:solidFill>
                          <a:effectLst/>
                          <a:latin typeface="Calibri" panose="020F0502020204030204" pitchFamily="34" charset="0"/>
                        </a:rPr>
                        <a:t>49</a:t>
                      </a:r>
                      <a:r>
                        <a:rPr lang="el-GR" sz="1100" b="1" i="0" u="none" strike="noStrike" dirty="0" smtClean="0">
                          <a:solidFill>
                            <a:srgbClr val="000000"/>
                          </a:solidFill>
                          <a:effectLst/>
                          <a:latin typeface="Calibri" panose="020F0502020204030204" pitchFamily="34" charset="0"/>
                        </a:rPr>
                        <a:t>0</a:t>
                      </a:r>
                      <a:endParaRPr lang="en-GB" sz="1100" b="1" i="0" u="none" strike="noStrike" dirty="0" smtClean="0">
                        <a:solidFill>
                          <a:srgbClr val="000000"/>
                        </a:solidFill>
                        <a:effectLst/>
                        <a:latin typeface="Calibri" panose="020F0502020204030204" pitchFamily="34" charset="0"/>
                      </a:endParaRPr>
                    </a:p>
                  </a:txBody>
                  <a:tcPr marL="7620" marR="7620" marT="7620" marB="0" anchor="b"/>
                </a:tc>
              </a:tr>
              <a:tr h="0">
                <a:tc>
                  <a:txBody>
                    <a:bodyPr/>
                    <a:lstStyle/>
                    <a:p>
                      <a:pPr algn="ctr" fontAlgn="b"/>
                      <a:r>
                        <a:rPr lang="el-GR" sz="1100" b="0" i="0" u="none" strike="noStrike" dirty="0" smtClean="0">
                          <a:solidFill>
                            <a:srgbClr val="000000"/>
                          </a:solidFill>
                          <a:effectLst/>
                          <a:latin typeface="Calibri" panose="020F0502020204030204" pitchFamily="34" charset="0"/>
                        </a:rPr>
                        <a:t>Σύνολο</a:t>
                      </a:r>
                      <a:endParaRPr lang="en-GB"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endParaRPr lang="en-GB"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endParaRPr lang="en-GB"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el-GR" sz="1100" b="0" i="0" u="none" strike="noStrike" dirty="0" smtClean="0">
                          <a:solidFill>
                            <a:srgbClr val="000000"/>
                          </a:solidFill>
                          <a:effectLst/>
                          <a:latin typeface="Calibri" panose="020F0502020204030204" pitchFamily="34" charset="0"/>
                        </a:rPr>
                        <a:t>176.000</a:t>
                      </a:r>
                      <a:endParaRPr lang="en-GB" sz="1100" b="0" i="0" u="none" strike="noStrike" dirty="0">
                        <a:solidFill>
                          <a:srgbClr val="000000"/>
                        </a:solidFill>
                        <a:effectLst/>
                        <a:latin typeface="Calibri" panose="020F0502020204030204" pitchFamily="34" charset="0"/>
                      </a:endParaRPr>
                    </a:p>
                  </a:txBody>
                  <a:tcPr marL="7620" marR="7620" marT="7620" marB="0" anchor="b"/>
                </a:tc>
                <a:tc>
                  <a:txBody>
                    <a:bodyPr/>
                    <a:lstStyle/>
                    <a:p>
                      <a:pPr marL="0" marR="0" lvl="0" indent="0" algn="ctr" defTabSz="685800" rtl="0" eaLnBrk="1" fontAlgn="b" latinLnBrk="0" hangingPunct="1">
                        <a:lnSpc>
                          <a:spcPct val="100000"/>
                        </a:lnSpc>
                        <a:spcBef>
                          <a:spcPts val="0"/>
                        </a:spcBef>
                        <a:spcAft>
                          <a:spcPts val="0"/>
                        </a:spcAft>
                        <a:buClrTx/>
                        <a:buSzTx/>
                        <a:buFontTx/>
                        <a:buNone/>
                        <a:tabLst/>
                        <a:defRPr/>
                      </a:pPr>
                      <a:r>
                        <a:rPr lang="en-GB" sz="1100" b="1" i="0" u="none" strike="noStrike" dirty="0" smtClean="0">
                          <a:solidFill>
                            <a:srgbClr val="000000"/>
                          </a:solidFill>
                          <a:effectLst/>
                          <a:latin typeface="Calibri" panose="020F0502020204030204" pitchFamily="34" charset="0"/>
                        </a:rPr>
                        <a:t>≈</a:t>
                      </a:r>
                      <a:r>
                        <a:rPr lang="el-GR" sz="1100" b="1" i="0" u="none" strike="noStrike" dirty="0" smtClean="0">
                          <a:solidFill>
                            <a:srgbClr val="000000"/>
                          </a:solidFill>
                          <a:effectLst/>
                          <a:latin typeface="Calibri" panose="020F0502020204030204" pitchFamily="34" charset="0"/>
                        </a:rPr>
                        <a:t> </a:t>
                      </a:r>
                      <a:r>
                        <a:rPr lang="en-GB" sz="1100" b="1" i="0" u="none" strike="noStrike" dirty="0" smtClean="0">
                          <a:solidFill>
                            <a:srgbClr val="000000"/>
                          </a:solidFill>
                          <a:effectLst/>
                          <a:latin typeface="Calibri" panose="020F0502020204030204" pitchFamily="34" charset="0"/>
                        </a:rPr>
                        <a:t>74</a:t>
                      </a:r>
                      <a:r>
                        <a:rPr lang="el-GR" sz="1100" b="1" i="0" u="none" strike="noStrike" dirty="0" smtClean="0">
                          <a:solidFill>
                            <a:srgbClr val="000000"/>
                          </a:solidFill>
                          <a:effectLst/>
                          <a:latin typeface="Calibri" panose="020F0502020204030204" pitchFamily="34" charset="0"/>
                        </a:rPr>
                        <a:t>.000</a:t>
                      </a:r>
                      <a:endParaRPr lang="en-GB" sz="1100" b="1" i="0" u="none" strike="noStrike" dirty="0" smtClean="0">
                        <a:solidFill>
                          <a:srgbClr val="000000"/>
                        </a:solidFill>
                        <a:effectLst/>
                        <a:latin typeface="Calibri" panose="020F0502020204030204" pitchFamily="34" charset="0"/>
                      </a:endParaRPr>
                    </a:p>
                  </a:txBody>
                  <a:tcPr marL="7620" marR="7620" marT="7620" marB="0" anchor="b"/>
                </a:tc>
              </a:tr>
            </a:tbl>
          </a:graphicData>
        </a:graphic>
      </p:graphicFrame>
      <p:sp>
        <p:nvSpPr>
          <p:cNvPr id="4" name="Slide Number Placeholder 3"/>
          <p:cNvSpPr>
            <a:spLocks noGrp="1"/>
          </p:cNvSpPr>
          <p:nvPr>
            <p:ph type="sldNum" sz="quarter" idx="12"/>
          </p:nvPr>
        </p:nvSpPr>
        <p:spPr>
          <a:xfrm>
            <a:off x="6858000" y="6400800"/>
            <a:ext cx="2057400" cy="365125"/>
          </a:xfrm>
        </p:spPr>
        <p:txBody>
          <a:bodyPr/>
          <a:lstStyle/>
          <a:p>
            <a:fld id="{B6F15528-21DE-4FAA-801E-634DDDAF4B2B}" type="slidenum">
              <a:rPr lang="en-US" smtClean="0"/>
              <a:pPr/>
              <a:t>31</a:t>
            </a:fld>
            <a:endParaRPr lang="en-US"/>
          </a:p>
        </p:txBody>
      </p:sp>
    </p:spTree>
    <p:extLst>
      <p:ext uri="{BB962C8B-B14F-4D97-AF65-F5344CB8AC3E}">
        <p14:creationId xmlns:p14="http://schemas.microsoft.com/office/powerpoint/2010/main" val="163126719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650875" y="487416"/>
            <a:ext cx="8077200" cy="433055"/>
          </a:xfrm>
          <a:noFill/>
          <a:ln/>
        </p:spPr>
        <p:txBody>
          <a:bodyPr>
            <a:normAutofit fontScale="90000"/>
          </a:bodyPr>
          <a:lstStyle/>
          <a:p>
            <a:pPr algn="ctr"/>
            <a:r>
              <a:rPr lang="el-GR" altLang="en-US" sz="3600" b="1" dirty="0" smtClean="0"/>
              <a:t>Σύγκριση οφέλους και κόστους της εκπαίδευσης </a:t>
            </a:r>
            <a:r>
              <a:rPr lang="el-GR" altLang="en-US" sz="2700" b="1" dirty="0" smtClean="0"/>
              <a:t>(</a:t>
            </a:r>
            <a:r>
              <a:rPr lang="el-GR" altLang="en-US" sz="2000" b="1" dirty="0" smtClean="0"/>
              <a:t>δίχως να ληφθεί υπόψη η χρονική διαφοροποίηση μεταξύ κόστους και μελλοντικών απολαβών)</a:t>
            </a:r>
            <a:endParaRPr lang="en-US" altLang="en-US" sz="2000" b="1" dirty="0"/>
          </a:p>
        </p:txBody>
      </p:sp>
      <p:sp>
        <p:nvSpPr>
          <p:cNvPr id="7171" name="Rectangle 3"/>
          <p:cNvSpPr>
            <a:spLocks noGrp="1" noChangeArrowheads="1"/>
          </p:cNvSpPr>
          <p:nvPr>
            <p:ph type="body" idx="1"/>
          </p:nvPr>
        </p:nvSpPr>
        <p:spPr>
          <a:xfrm>
            <a:off x="152400" y="1787525"/>
            <a:ext cx="8812213" cy="4765675"/>
          </a:xfrm>
          <a:noFill/>
          <a:ln/>
        </p:spPr>
        <p:txBody>
          <a:bodyPr/>
          <a:lstStyle/>
          <a:p>
            <a:pPr algn="ctr">
              <a:buFont typeface="Monotype Sorts" pitchFamily="2" charset="2"/>
              <a:buNone/>
            </a:pPr>
            <a:endParaRPr lang="en-US" altLang="en-US" dirty="0"/>
          </a:p>
          <a:p>
            <a:pPr algn="ctr">
              <a:buFont typeface="Monotype Sorts" pitchFamily="2" charset="2"/>
              <a:buNone/>
            </a:pPr>
            <a:endParaRPr lang="en-US" altLang="en-US" dirty="0"/>
          </a:p>
          <a:p>
            <a:pPr algn="ctr">
              <a:buFont typeface="Monotype Sorts" pitchFamily="2" charset="2"/>
              <a:buNone/>
            </a:pPr>
            <a:endParaRPr lang="en-US" altLang="en-US" dirty="0"/>
          </a:p>
          <a:p>
            <a:pPr>
              <a:buFont typeface="Monotype Sorts" pitchFamily="2" charset="2"/>
              <a:buNone/>
            </a:pPr>
            <a:r>
              <a:rPr lang="en-US" altLang="en-US" dirty="0"/>
              <a:t>  				</a:t>
            </a:r>
            <a:r>
              <a:rPr lang="el-GR" altLang="en-US" sz="2000" dirty="0" smtClean="0"/>
              <a:t>Όφελος</a:t>
            </a:r>
            <a:r>
              <a:rPr lang="en-US" altLang="en-US" dirty="0"/>
              <a:t>	</a:t>
            </a:r>
            <a:r>
              <a:rPr lang="el-GR" altLang="en-US" dirty="0" smtClean="0"/>
              <a:t>                                                           </a:t>
            </a:r>
            <a:r>
              <a:rPr lang="el-GR" altLang="en-US" sz="2000" dirty="0" smtClean="0"/>
              <a:t>Κόστος</a:t>
            </a:r>
            <a:endParaRPr lang="en-US" altLang="en-US" sz="2400" dirty="0"/>
          </a:p>
        </p:txBody>
      </p:sp>
      <p:sp>
        <p:nvSpPr>
          <p:cNvPr id="7172" name="Freeform 4"/>
          <p:cNvSpPr>
            <a:spLocks/>
          </p:cNvSpPr>
          <p:nvPr/>
        </p:nvSpPr>
        <p:spPr bwMode="auto">
          <a:xfrm>
            <a:off x="4376738" y="2613025"/>
            <a:ext cx="211137" cy="1912938"/>
          </a:xfrm>
          <a:custGeom>
            <a:avLst/>
            <a:gdLst>
              <a:gd name="T0" fmla="*/ 132 w 133"/>
              <a:gd name="T1" fmla="*/ 1204 h 1205"/>
              <a:gd name="T2" fmla="*/ 132 w 133"/>
              <a:gd name="T3" fmla="*/ 0 h 1205"/>
              <a:gd name="T4" fmla="*/ 0 w 133"/>
              <a:gd name="T5" fmla="*/ 0 h 1205"/>
              <a:gd name="T6" fmla="*/ 0 w 133"/>
              <a:gd name="T7" fmla="*/ 1204 h 1205"/>
              <a:gd name="T8" fmla="*/ 132 w 133"/>
              <a:gd name="T9" fmla="*/ 1204 h 1205"/>
            </a:gdLst>
            <a:ahLst/>
            <a:cxnLst>
              <a:cxn ang="0">
                <a:pos x="T0" y="T1"/>
              </a:cxn>
              <a:cxn ang="0">
                <a:pos x="T2" y="T3"/>
              </a:cxn>
              <a:cxn ang="0">
                <a:pos x="T4" y="T5"/>
              </a:cxn>
              <a:cxn ang="0">
                <a:pos x="T6" y="T7"/>
              </a:cxn>
              <a:cxn ang="0">
                <a:pos x="T8" y="T9"/>
              </a:cxn>
            </a:cxnLst>
            <a:rect l="0" t="0" r="r" b="b"/>
            <a:pathLst>
              <a:path w="133" h="1205">
                <a:moveTo>
                  <a:pt x="132" y="1204"/>
                </a:moveTo>
                <a:lnTo>
                  <a:pt x="132" y="0"/>
                </a:lnTo>
                <a:lnTo>
                  <a:pt x="0" y="0"/>
                </a:lnTo>
                <a:lnTo>
                  <a:pt x="0" y="1204"/>
                </a:lnTo>
                <a:lnTo>
                  <a:pt x="132" y="1204"/>
                </a:lnTo>
              </a:path>
            </a:pathLst>
          </a:custGeom>
          <a:solidFill>
            <a:schemeClr val="tx1">
              <a:lumMod val="65000"/>
              <a:lumOff val="35000"/>
            </a:schemeClr>
          </a:solidFill>
          <a:ln>
            <a:noFill/>
          </a:ln>
          <a:effectLst/>
          <a:extLst/>
        </p:spPr>
        <p:txBody>
          <a:bodyPr/>
          <a:lstStyle/>
          <a:p>
            <a:endParaRPr lang="en-GB"/>
          </a:p>
        </p:txBody>
      </p:sp>
      <p:sp>
        <p:nvSpPr>
          <p:cNvPr id="7173" name="Freeform 5"/>
          <p:cNvSpPr>
            <a:spLocks/>
          </p:cNvSpPr>
          <p:nvPr/>
        </p:nvSpPr>
        <p:spPr bwMode="auto">
          <a:xfrm>
            <a:off x="5893729" y="2853487"/>
            <a:ext cx="1898650" cy="890587"/>
          </a:xfrm>
          <a:custGeom>
            <a:avLst/>
            <a:gdLst>
              <a:gd name="T0" fmla="*/ 553 w 1196"/>
              <a:gd name="T1" fmla="*/ 8 h 561"/>
              <a:gd name="T2" fmla="*/ 539 w 1196"/>
              <a:gd name="T3" fmla="*/ 8 h 561"/>
              <a:gd name="T4" fmla="*/ 1179 w 1196"/>
              <a:gd name="T5" fmla="*/ 558 h 561"/>
              <a:gd name="T6" fmla="*/ 1186 w 1196"/>
              <a:gd name="T7" fmla="*/ 555 h 561"/>
              <a:gd name="T8" fmla="*/ 10 w 1196"/>
              <a:gd name="T9" fmla="*/ 555 h 561"/>
              <a:gd name="T10" fmla="*/ 16 w 1196"/>
              <a:gd name="T11" fmla="*/ 558 h 561"/>
              <a:gd name="T12" fmla="*/ 553 w 1196"/>
              <a:gd name="T13" fmla="*/ 8 h 561"/>
              <a:gd name="T14" fmla="*/ 545 w 1196"/>
              <a:gd name="T15" fmla="*/ 0 h 561"/>
              <a:gd name="T16" fmla="*/ 0 w 1196"/>
              <a:gd name="T17" fmla="*/ 560 h 561"/>
              <a:gd name="T18" fmla="*/ 1195 w 1196"/>
              <a:gd name="T19" fmla="*/ 560 h 561"/>
              <a:gd name="T20" fmla="*/ 545 w 1196"/>
              <a:gd name="T21" fmla="*/ 0 h 561"/>
              <a:gd name="T22" fmla="*/ 553 w 1196"/>
              <a:gd name="T23" fmla="*/ 8 h 5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196" h="561">
                <a:moveTo>
                  <a:pt x="553" y="8"/>
                </a:moveTo>
                <a:lnTo>
                  <a:pt x="539" y="8"/>
                </a:lnTo>
                <a:lnTo>
                  <a:pt x="1179" y="558"/>
                </a:lnTo>
                <a:lnTo>
                  <a:pt x="1186" y="555"/>
                </a:lnTo>
                <a:lnTo>
                  <a:pt x="10" y="555"/>
                </a:lnTo>
                <a:lnTo>
                  <a:pt x="16" y="558"/>
                </a:lnTo>
                <a:lnTo>
                  <a:pt x="553" y="8"/>
                </a:lnTo>
                <a:lnTo>
                  <a:pt x="545" y="0"/>
                </a:lnTo>
                <a:lnTo>
                  <a:pt x="0" y="560"/>
                </a:lnTo>
                <a:lnTo>
                  <a:pt x="1195" y="560"/>
                </a:lnTo>
                <a:lnTo>
                  <a:pt x="545" y="0"/>
                </a:lnTo>
                <a:lnTo>
                  <a:pt x="553" y="8"/>
                </a:lnTo>
              </a:path>
            </a:pathLst>
          </a:custGeom>
          <a:solidFill>
            <a:srgbClr val="B265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174" name="Freeform 6"/>
          <p:cNvSpPr>
            <a:spLocks/>
          </p:cNvSpPr>
          <p:nvPr/>
        </p:nvSpPr>
        <p:spPr bwMode="auto">
          <a:xfrm>
            <a:off x="6753391" y="1993856"/>
            <a:ext cx="26988" cy="869950"/>
          </a:xfrm>
          <a:custGeom>
            <a:avLst/>
            <a:gdLst>
              <a:gd name="T0" fmla="*/ 0 w 17"/>
              <a:gd name="T1" fmla="*/ 0 h 548"/>
              <a:gd name="T2" fmla="*/ 4 w 17"/>
              <a:gd name="T3" fmla="*/ 547 h 548"/>
              <a:gd name="T4" fmla="*/ 16 w 17"/>
              <a:gd name="T5" fmla="*/ 547 h 548"/>
              <a:gd name="T6" fmla="*/ 12 w 17"/>
              <a:gd name="T7" fmla="*/ 0 h 548"/>
              <a:gd name="T8" fmla="*/ 0 w 17"/>
              <a:gd name="T9" fmla="*/ 0 h 548"/>
            </a:gdLst>
            <a:ahLst/>
            <a:cxnLst>
              <a:cxn ang="0">
                <a:pos x="T0" y="T1"/>
              </a:cxn>
              <a:cxn ang="0">
                <a:pos x="T2" y="T3"/>
              </a:cxn>
              <a:cxn ang="0">
                <a:pos x="T4" y="T5"/>
              </a:cxn>
              <a:cxn ang="0">
                <a:pos x="T6" y="T7"/>
              </a:cxn>
              <a:cxn ang="0">
                <a:pos x="T8" y="T9"/>
              </a:cxn>
            </a:cxnLst>
            <a:rect l="0" t="0" r="r" b="b"/>
            <a:pathLst>
              <a:path w="17" h="548">
                <a:moveTo>
                  <a:pt x="0" y="0"/>
                </a:moveTo>
                <a:lnTo>
                  <a:pt x="4" y="547"/>
                </a:lnTo>
                <a:lnTo>
                  <a:pt x="16" y="547"/>
                </a:lnTo>
                <a:lnTo>
                  <a:pt x="12" y="0"/>
                </a:lnTo>
                <a:lnTo>
                  <a:pt x="0" y="0"/>
                </a:lnTo>
              </a:path>
            </a:pathLst>
          </a:custGeom>
          <a:solidFill>
            <a:srgbClr val="B265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175" name="Freeform 7"/>
          <p:cNvSpPr>
            <a:spLocks/>
          </p:cNvSpPr>
          <p:nvPr/>
        </p:nvSpPr>
        <p:spPr bwMode="auto">
          <a:xfrm>
            <a:off x="5562272" y="3960910"/>
            <a:ext cx="2703512" cy="49213"/>
          </a:xfrm>
          <a:custGeom>
            <a:avLst/>
            <a:gdLst>
              <a:gd name="T0" fmla="*/ 1702 w 1703"/>
              <a:gd name="T1" fmla="*/ 26 h 31"/>
              <a:gd name="T2" fmla="*/ 1702 w 1703"/>
              <a:gd name="T3" fmla="*/ 0 h 31"/>
              <a:gd name="T4" fmla="*/ 0 w 1703"/>
              <a:gd name="T5" fmla="*/ 2 h 31"/>
              <a:gd name="T6" fmla="*/ 0 w 1703"/>
              <a:gd name="T7" fmla="*/ 30 h 31"/>
              <a:gd name="T8" fmla="*/ 1702 w 1703"/>
              <a:gd name="T9" fmla="*/ 26 h 31"/>
            </a:gdLst>
            <a:ahLst/>
            <a:cxnLst>
              <a:cxn ang="0">
                <a:pos x="T0" y="T1"/>
              </a:cxn>
              <a:cxn ang="0">
                <a:pos x="T2" y="T3"/>
              </a:cxn>
              <a:cxn ang="0">
                <a:pos x="T4" y="T5"/>
              </a:cxn>
              <a:cxn ang="0">
                <a:pos x="T6" y="T7"/>
              </a:cxn>
              <a:cxn ang="0">
                <a:pos x="T8" y="T9"/>
              </a:cxn>
            </a:cxnLst>
            <a:rect l="0" t="0" r="r" b="b"/>
            <a:pathLst>
              <a:path w="1703" h="31">
                <a:moveTo>
                  <a:pt x="1702" y="26"/>
                </a:moveTo>
                <a:lnTo>
                  <a:pt x="1702" y="0"/>
                </a:lnTo>
                <a:lnTo>
                  <a:pt x="0" y="2"/>
                </a:lnTo>
                <a:lnTo>
                  <a:pt x="0" y="30"/>
                </a:lnTo>
                <a:lnTo>
                  <a:pt x="1702" y="26"/>
                </a:lnTo>
              </a:path>
            </a:pathLst>
          </a:custGeom>
          <a:solidFill>
            <a:srgbClr val="B265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176" name="Freeform 8"/>
          <p:cNvSpPr>
            <a:spLocks/>
          </p:cNvSpPr>
          <p:nvPr/>
        </p:nvSpPr>
        <p:spPr bwMode="auto">
          <a:xfrm>
            <a:off x="5796891" y="3801989"/>
            <a:ext cx="2092325" cy="69850"/>
          </a:xfrm>
          <a:custGeom>
            <a:avLst/>
            <a:gdLst>
              <a:gd name="T0" fmla="*/ 1317 w 1318"/>
              <a:gd name="T1" fmla="*/ 41 h 44"/>
              <a:gd name="T2" fmla="*/ 1317 w 1318"/>
              <a:gd name="T3" fmla="*/ 0 h 44"/>
              <a:gd name="T4" fmla="*/ 0 w 1318"/>
              <a:gd name="T5" fmla="*/ 2 h 44"/>
              <a:gd name="T6" fmla="*/ 0 w 1318"/>
              <a:gd name="T7" fmla="*/ 43 h 44"/>
              <a:gd name="T8" fmla="*/ 1317 w 1318"/>
              <a:gd name="T9" fmla="*/ 41 h 44"/>
            </a:gdLst>
            <a:ahLst/>
            <a:cxnLst>
              <a:cxn ang="0">
                <a:pos x="T0" y="T1"/>
              </a:cxn>
              <a:cxn ang="0">
                <a:pos x="T2" y="T3"/>
              </a:cxn>
              <a:cxn ang="0">
                <a:pos x="T4" y="T5"/>
              </a:cxn>
              <a:cxn ang="0">
                <a:pos x="T6" y="T7"/>
              </a:cxn>
              <a:cxn ang="0">
                <a:pos x="T8" y="T9"/>
              </a:cxn>
            </a:cxnLst>
            <a:rect l="0" t="0" r="r" b="b"/>
            <a:pathLst>
              <a:path w="1318" h="44">
                <a:moveTo>
                  <a:pt x="1317" y="41"/>
                </a:moveTo>
                <a:lnTo>
                  <a:pt x="1317" y="0"/>
                </a:lnTo>
                <a:lnTo>
                  <a:pt x="0" y="2"/>
                </a:lnTo>
                <a:lnTo>
                  <a:pt x="0" y="43"/>
                </a:lnTo>
                <a:lnTo>
                  <a:pt x="1317" y="41"/>
                </a:lnTo>
              </a:path>
            </a:pathLst>
          </a:custGeom>
          <a:solidFill>
            <a:srgbClr val="B265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177" name="Freeform 9"/>
          <p:cNvSpPr>
            <a:spLocks/>
          </p:cNvSpPr>
          <p:nvPr/>
        </p:nvSpPr>
        <p:spPr bwMode="auto">
          <a:xfrm>
            <a:off x="6022301" y="4114159"/>
            <a:ext cx="1522412" cy="74612"/>
          </a:xfrm>
          <a:custGeom>
            <a:avLst/>
            <a:gdLst>
              <a:gd name="T0" fmla="*/ 953 w 959"/>
              <a:gd name="T1" fmla="*/ 0 h 47"/>
              <a:gd name="T2" fmla="*/ 0 w 959"/>
              <a:gd name="T3" fmla="*/ 2 h 47"/>
              <a:gd name="T4" fmla="*/ 8 w 959"/>
              <a:gd name="T5" fmla="*/ 10 h 47"/>
              <a:gd name="T6" fmla="*/ 16 w 959"/>
              <a:gd name="T7" fmla="*/ 18 h 47"/>
              <a:gd name="T8" fmla="*/ 31 w 959"/>
              <a:gd name="T9" fmla="*/ 26 h 47"/>
              <a:gd name="T10" fmla="*/ 47 w 959"/>
              <a:gd name="T11" fmla="*/ 32 h 47"/>
              <a:gd name="T12" fmla="*/ 67 w 959"/>
              <a:gd name="T13" fmla="*/ 38 h 47"/>
              <a:gd name="T14" fmla="*/ 85 w 959"/>
              <a:gd name="T15" fmla="*/ 42 h 47"/>
              <a:gd name="T16" fmla="*/ 106 w 959"/>
              <a:gd name="T17" fmla="*/ 45 h 47"/>
              <a:gd name="T18" fmla="*/ 127 w 959"/>
              <a:gd name="T19" fmla="*/ 46 h 47"/>
              <a:gd name="T20" fmla="*/ 127 w 959"/>
              <a:gd name="T21" fmla="*/ 44 h 47"/>
              <a:gd name="T22" fmla="*/ 831 w 959"/>
              <a:gd name="T23" fmla="*/ 44 h 47"/>
              <a:gd name="T24" fmla="*/ 850 w 959"/>
              <a:gd name="T25" fmla="*/ 44 h 47"/>
              <a:gd name="T26" fmla="*/ 871 w 959"/>
              <a:gd name="T27" fmla="*/ 40 h 47"/>
              <a:gd name="T28" fmla="*/ 892 w 959"/>
              <a:gd name="T29" fmla="*/ 36 h 47"/>
              <a:gd name="T30" fmla="*/ 914 w 959"/>
              <a:gd name="T31" fmla="*/ 30 h 47"/>
              <a:gd name="T32" fmla="*/ 932 w 959"/>
              <a:gd name="T33" fmla="*/ 24 h 47"/>
              <a:gd name="T34" fmla="*/ 946 w 959"/>
              <a:gd name="T35" fmla="*/ 17 h 47"/>
              <a:gd name="T36" fmla="*/ 956 w 959"/>
              <a:gd name="T37" fmla="*/ 8 h 47"/>
              <a:gd name="T38" fmla="*/ 958 w 959"/>
              <a:gd name="T39" fmla="*/ 0 h 47"/>
              <a:gd name="T40" fmla="*/ 953 w 959"/>
              <a:gd name="T41" fmla="*/ 0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59" h="47">
                <a:moveTo>
                  <a:pt x="953" y="0"/>
                </a:moveTo>
                <a:lnTo>
                  <a:pt x="0" y="2"/>
                </a:lnTo>
                <a:lnTo>
                  <a:pt x="8" y="10"/>
                </a:lnTo>
                <a:lnTo>
                  <a:pt x="16" y="18"/>
                </a:lnTo>
                <a:lnTo>
                  <a:pt x="31" y="26"/>
                </a:lnTo>
                <a:lnTo>
                  <a:pt x="47" y="32"/>
                </a:lnTo>
                <a:lnTo>
                  <a:pt x="67" y="38"/>
                </a:lnTo>
                <a:lnTo>
                  <a:pt x="85" y="42"/>
                </a:lnTo>
                <a:lnTo>
                  <a:pt x="106" y="45"/>
                </a:lnTo>
                <a:lnTo>
                  <a:pt x="127" y="46"/>
                </a:lnTo>
                <a:lnTo>
                  <a:pt x="127" y="44"/>
                </a:lnTo>
                <a:lnTo>
                  <a:pt x="831" y="44"/>
                </a:lnTo>
                <a:lnTo>
                  <a:pt x="850" y="44"/>
                </a:lnTo>
                <a:lnTo>
                  <a:pt x="871" y="40"/>
                </a:lnTo>
                <a:lnTo>
                  <a:pt x="892" y="36"/>
                </a:lnTo>
                <a:lnTo>
                  <a:pt x="914" y="30"/>
                </a:lnTo>
                <a:lnTo>
                  <a:pt x="932" y="24"/>
                </a:lnTo>
                <a:lnTo>
                  <a:pt x="946" y="17"/>
                </a:lnTo>
                <a:lnTo>
                  <a:pt x="956" y="8"/>
                </a:lnTo>
                <a:lnTo>
                  <a:pt x="958" y="0"/>
                </a:lnTo>
                <a:lnTo>
                  <a:pt x="953" y="0"/>
                </a:lnTo>
              </a:path>
            </a:pathLst>
          </a:custGeom>
          <a:solidFill>
            <a:srgbClr val="B265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178" name="Freeform 10"/>
          <p:cNvSpPr>
            <a:spLocks/>
          </p:cNvSpPr>
          <p:nvPr/>
        </p:nvSpPr>
        <p:spPr bwMode="auto">
          <a:xfrm>
            <a:off x="6568282" y="1818688"/>
            <a:ext cx="430212" cy="161925"/>
          </a:xfrm>
          <a:custGeom>
            <a:avLst/>
            <a:gdLst>
              <a:gd name="T0" fmla="*/ 88 w 271"/>
              <a:gd name="T1" fmla="*/ 98 h 102"/>
              <a:gd name="T2" fmla="*/ 116 w 271"/>
              <a:gd name="T3" fmla="*/ 101 h 102"/>
              <a:gd name="T4" fmla="*/ 142 w 271"/>
              <a:gd name="T5" fmla="*/ 101 h 102"/>
              <a:gd name="T6" fmla="*/ 170 w 271"/>
              <a:gd name="T7" fmla="*/ 99 h 102"/>
              <a:gd name="T8" fmla="*/ 193 w 271"/>
              <a:gd name="T9" fmla="*/ 96 h 102"/>
              <a:gd name="T10" fmla="*/ 216 w 271"/>
              <a:gd name="T11" fmla="*/ 91 h 102"/>
              <a:gd name="T12" fmla="*/ 235 w 271"/>
              <a:gd name="T13" fmla="*/ 84 h 102"/>
              <a:gd name="T14" fmla="*/ 251 w 271"/>
              <a:gd name="T15" fmla="*/ 76 h 102"/>
              <a:gd name="T16" fmla="*/ 262 w 271"/>
              <a:gd name="T17" fmla="*/ 67 h 102"/>
              <a:gd name="T18" fmla="*/ 270 w 271"/>
              <a:gd name="T19" fmla="*/ 56 h 102"/>
              <a:gd name="T20" fmla="*/ 270 w 271"/>
              <a:gd name="T21" fmla="*/ 47 h 102"/>
              <a:gd name="T22" fmla="*/ 265 w 271"/>
              <a:gd name="T23" fmla="*/ 37 h 102"/>
              <a:gd name="T24" fmla="*/ 256 w 271"/>
              <a:gd name="T25" fmla="*/ 28 h 102"/>
              <a:gd name="T26" fmla="*/ 241 w 271"/>
              <a:gd name="T27" fmla="*/ 20 h 102"/>
              <a:gd name="T28" fmla="*/ 223 w 271"/>
              <a:gd name="T29" fmla="*/ 13 h 102"/>
              <a:gd name="T30" fmla="*/ 203 w 271"/>
              <a:gd name="T31" fmla="*/ 7 h 102"/>
              <a:gd name="T32" fmla="*/ 177 w 271"/>
              <a:gd name="T33" fmla="*/ 2 h 102"/>
              <a:gd name="T34" fmla="*/ 151 w 271"/>
              <a:gd name="T35" fmla="*/ 0 h 102"/>
              <a:gd name="T36" fmla="*/ 125 w 271"/>
              <a:gd name="T37" fmla="*/ 0 h 102"/>
              <a:gd name="T38" fmla="*/ 100 w 271"/>
              <a:gd name="T39" fmla="*/ 2 h 102"/>
              <a:gd name="T40" fmla="*/ 74 w 271"/>
              <a:gd name="T41" fmla="*/ 5 h 102"/>
              <a:gd name="T42" fmla="*/ 53 w 271"/>
              <a:gd name="T43" fmla="*/ 10 h 102"/>
              <a:gd name="T44" fmla="*/ 35 w 271"/>
              <a:gd name="T45" fmla="*/ 17 h 102"/>
              <a:gd name="T46" fmla="*/ 19 w 271"/>
              <a:gd name="T47" fmla="*/ 25 h 102"/>
              <a:gd name="T48" fmla="*/ 7 w 271"/>
              <a:gd name="T49" fmla="*/ 34 h 102"/>
              <a:gd name="T50" fmla="*/ 0 w 271"/>
              <a:gd name="T51" fmla="*/ 45 h 102"/>
              <a:gd name="T52" fmla="*/ 0 w 271"/>
              <a:gd name="T53" fmla="*/ 55 h 102"/>
              <a:gd name="T54" fmla="*/ 5 w 271"/>
              <a:gd name="T55" fmla="*/ 64 h 102"/>
              <a:gd name="T56" fmla="*/ 14 w 271"/>
              <a:gd name="T57" fmla="*/ 74 h 102"/>
              <a:gd name="T58" fmla="*/ 26 w 271"/>
              <a:gd name="T59" fmla="*/ 81 h 102"/>
              <a:gd name="T60" fmla="*/ 45 w 271"/>
              <a:gd name="T61" fmla="*/ 89 h 102"/>
              <a:gd name="T62" fmla="*/ 66 w 271"/>
              <a:gd name="T63" fmla="*/ 94 h 102"/>
              <a:gd name="T64" fmla="*/ 88 w 271"/>
              <a:gd name="T65" fmla="*/ 98 h 102"/>
              <a:gd name="T66" fmla="*/ 88 w 271"/>
              <a:gd name="T67" fmla="*/ 97 h 102"/>
              <a:gd name="T68" fmla="*/ 88 w 271"/>
              <a:gd name="T69" fmla="*/ 98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271" h="102">
                <a:moveTo>
                  <a:pt x="88" y="98"/>
                </a:moveTo>
                <a:lnTo>
                  <a:pt x="116" y="101"/>
                </a:lnTo>
                <a:lnTo>
                  <a:pt x="142" y="101"/>
                </a:lnTo>
                <a:lnTo>
                  <a:pt x="170" y="99"/>
                </a:lnTo>
                <a:lnTo>
                  <a:pt x="193" y="96"/>
                </a:lnTo>
                <a:lnTo>
                  <a:pt x="216" y="91"/>
                </a:lnTo>
                <a:lnTo>
                  <a:pt x="235" y="84"/>
                </a:lnTo>
                <a:lnTo>
                  <a:pt x="251" y="76"/>
                </a:lnTo>
                <a:lnTo>
                  <a:pt x="262" y="67"/>
                </a:lnTo>
                <a:lnTo>
                  <a:pt x="270" y="56"/>
                </a:lnTo>
                <a:lnTo>
                  <a:pt x="270" y="47"/>
                </a:lnTo>
                <a:lnTo>
                  <a:pt x="265" y="37"/>
                </a:lnTo>
                <a:lnTo>
                  <a:pt x="256" y="28"/>
                </a:lnTo>
                <a:lnTo>
                  <a:pt x="241" y="20"/>
                </a:lnTo>
                <a:lnTo>
                  <a:pt x="223" y="13"/>
                </a:lnTo>
                <a:lnTo>
                  <a:pt x="203" y="7"/>
                </a:lnTo>
                <a:lnTo>
                  <a:pt x="177" y="2"/>
                </a:lnTo>
                <a:lnTo>
                  <a:pt x="151" y="0"/>
                </a:lnTo>
                <a:lnTo>
                  <a:pt x="125" y="0"/>
                </a:lnTo>
                <a:lnTo>
                  <a:pt x="100" y="2"/>
                </a:lnTo>
                <a:lnTo>
                  <a:pt x="74" y="5"/>
                </a:lnTo>
                <a:lnTo>
                  <a:pt x="53" y="10"/>
                </a:lnTo>
                <a:lnTo>
                  <a:pt x="35" y="17"/>
                </a:lnTo>
                <a:lnTo>
                  <a:pt x="19" y="25"/>
                </a:lnTo>
                <a:lnTo>
                  <a:pt x="7" y="34"/>
                </a:lnTo>
                <a:lnTo>
                  <a:pt x="0" y="45"/>
                </a:lnTo>
                <a:lnTo>
                  <a:pt x="0" y="55"/>
                </a:lnTo>
                <a:lnTo>
                  <a:pt x="5" y="64"/>
                </a:lnTo>
                <a:lnTo>
                  <a:pt x="14" y="74"/>
                </a:lnTo>
                <a:lnTo>
                  <a:pt x="26" y="81"/>
                </a:lnTo>
                <a:lnTo>
                  <a:pt x="45" y="89"/>
                </a:lnTo>
                <a:lnTo>
                  <a:pt x="66" y="94"/>
                </a:lnTo>
                <a:lnTo>
                  <a:pt x="88" y="98"/>
                </a:lnTo>
                <a:lnTo>
                  <a:pt x="88" y="97"/>
                </a:lnTo>
                <a:lnTo>
                  <a:pt x="88" y="98"/>
                </a:lnTo>
              </a:path>
            </a:pathLst>
          </a:custGeom>
          <a:solidFill>
            <a:srgbClr val="B265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179" name="Freeform 11"/>
          <p:cNvSpPr>
            <a:spLocks/>
          </p:cNvSpPr>
          <p:nvPr/>
        </p:nvSpPr>
        <p:spPr bwMode="auto">
          <a:xfrm>
            <a:off x="2003080" y="2583258"/>
            <a:ext cx="428625" cy="160338"/>
          </a:xfrm>
          <a:custGeom>
            <a:avLst/>
            <a:gdLst>
              <a:gd name="T0" fmla="*/ 125 w 270"/>
              <a:gd name="T1" fmla="*/ 100 h 101"/>
              <a:gd name="T2" fmla="*/ 97 w 270"/>
              <a:gd name="T3" fmla="*/ 98 h 101"/>
              <a:gd name="T4" fmla="*/ 72 w 270"/>
              <a:gd name="T5" fmla="*/ 95 h 101"/>
              <a:gd name="T6" fmla="*/ 48 w 270"/>
              <a:gd name="T7" fmla="*/ 90 h 101"/>
              <a:gd name="T8" fmla="*/ 30 w 270"/>
              <a:gd name="T9" fmla="*/ 84 h 101"/>
              <a:gd name="T10" fmla="*/ 16 w 270"/>
              <a:gd name="T11" fmla="*/ 75 h 101"/>
              <a:gd name="T12" fmla="*/ 5 w 270"/>
              <a:gd name="T13" fmla="*/ 67 h 101"/>
              <a:gd name="T14" fmla="*/ 0 w 270"/>
              <a:gd name="T15" fmla="*/ 56 h 101"/>
              <a:gd name="T16" fmla="*/ 0 w 270"/>
              <a:gd name="T17" fmla="*/ 46 h 101"/>
              <a:gd name="T18" fmla="*/ 5 w 270"/>
              <a:gd name="T19" fmla="*/ 37 h 101"/>
              <a:gd name="T20" fmla="*/ 13 w 270"/>
              <a:gd name="T21" fmla="*/ 27 h 101"/>
              <a:gd name="T22" fmla="*/ 28 w 270"/>
              <a:gd name="T23" fmla="*/ 20 h 101"/>
              <a:gd name="T24" fmla="*/ 44 w 270"/>
              <a:gd name="T25" fmla="*/ 13 h 101"/>
              <a:gd name="T26" fmla="*/ 65 w 270"/>
              <a:gd name="T27" fmla="*/ 7 h 101"/>
              <a:gd name="T28" fmla="*/ 90 w 270"/>
              <a:gd name="T29" fmla="*/ 2 h 101"/>
              <a:gd name="T30" fmla="*/ 116 w 270"/>
              <a:gd name="T31" fmla="*/ 0 h 101"/>
              <a:gd name="T32" fmla="*/ 144 w 270"/>
              <a:gd name="T33" fmla="*/ 0 h 101"/>
              <a:gd name="T34" fmla="*/ 169 w 270"/>
              <a:gd name="T35" fmla="*/ 2 h 101"/>
              <a:gd name="T36" fmla="*/ 195 w 270"/>
              <a:gd name="T37" fmla="*/ 5 h 101"/>
              <a:gd name="T38" fmla="*/ 216 w 270"/>
              <a:gd name="T39" fmla="*/ 11 h 101"/>
              <a:gd name="T40" fmla="*/ 235 w 270"/>
              <a:gd name="T41" fmla="*/ 18 h 101"/>
              <a:gd name="T42" fmla="*/ 251 w 270"/>
              <a:gd name="T43" fmla="*/ 26 h 101"/>
              <a:gd name="T44" fmla="*/ 262 w 270"/>
              <a:gd name="T45" fmla="*/ 34 h 101"/>
              <a:gd name="T46" fmla="*/ 269 w 270"/>
              <a:gd name="T47" fmla="*/ 44 h 101"/>
              <a:gd name="T48" fmla="*/ 269 w 270"/>
              <a:gd name="T49" fmla="*/ 54 h 101"/>
              <a:gd name="T50" fmla="*/ 264 w 270"/>
              <a:gd name="T51" fmla="*/ 64 h 101"/>
              <a:gd name="T52" fmla="*/ 256 w 270"/>
              <a:gd name="T53" fmla="*/ 73 h 101"/>
              <a:gd name="T54" fmla="*/ 241 w 270"/>
              <a:gd name="T55" fmla="*/ 82 h 101"/>
              <a:gd name="T56" fmla="*/ 222 w 270"/>
              <a:gd name="T57" fmla="*/ 89 h 101"/>
              <a:gd name="T58" fmla="*/ 202 w 270"/>
              <a:gd name="T59" fmla="*/ 94 h 101"/>
              <a:gd name="T60" fmla="*/ 176 w 270"/>
              <a:gd name="T61" fmla="*/ 98 h 101"/>
              <a:gd name="T62" fmla="*/ 151 w 270"/>
              <a:gd name="T63" fmla="*/ 100 h 101"/>
              <a:gd name="T64" fmla="*/ 121 w 270"/>
              <a:gd name="T65" fmla="*/ 100 h 101"/>
              <a:gd name="T66" fmla="*/ 125 w 270"/>
              <a:gd name="T67" fmla="*/ 100 h 1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270" h="101">
                <a:moveTo>
                  <a:pt x="125" y="100"/>
                </a:moveTo>
                <a:lnTo>
                  <a:pt x="97" y="98"/>
                </a:lnTo>
                <a:lnTo>
                  <a:pt x="72" y="95"/>
                </a:lnTo>
                <a:lnTo>
                  <a:pt x="48" y="90"/>
                </a:lnTo>
                <a:lnTo>
                  <a:pt x="30" y="84"/>
                </a:lnTo>
                <a:lnTo>
                  <a:pt x="16" y="75"/>
                </a:lnTo>
                <a:lnTo>
                  <a:pt x="5" y="67"/>
                </a:lnTo>
                <a:lnTo>
                  <a:pt x="0" y="56"/>
                </a:lnTo>
                <a:lnTo>
                  <a:pt x="0" y="46"/>
                </a:lnTo>
                <a:lnTo>
                  <a:pt x="5" y="37"/>
                </a:lnTo>
                <a:lnTo>
                  <a:pt x="13" y="27"/>
                </a:lnTo>
                <a:lnTo>
                  <a:pt x="28" y="20"/>
                </a:lnTo>
                <a:lnTo>
                  <a:pt x="44" y="13"/>
                </a:lnTo>
                <a:lnTo>
                  <a:pt x="65" y="7"/>
                </a:lnTo>
                <a:lnTo>
                  <a:pt x="90" y="2"/>
                </a:lnTo>
                <a:lnTo>
                  <a:pt x="116" y="0"/>
                </a:lnTo>
                <a:lnTo>
                  <a:pt x="144" y="0"/>
                </a:lnTo>
                <a:lnTo>
                  <a:pt x="169" y="2"/>
                </a:lnTo>
                <a:lnTo>
                  <a:pt x="195" y="5"/>
                </a:lnTo>
                <a:lnTo>
                  <a:pt x="216" y="11"/>
                </a:lnTo>
                <a:lnTo>
                  <a:pt x="235" y="18"/>
                </a:lnTo>
                <a:lnTo>
                  <a:pt x="251" y="26"/>
                </a:lnTo>
                <a:lnTo>
                  <a:pt x="262" y="34"/>
                </a:lnTo>
                <a:lnTo>
                  <a:pt x="269" y="44"/>
                </a:lnTo>
                <a:lnTo>
                  <a:pt x="269" y="54"/>
                </a:lnTo>
                <a:lnTo>
                  <a:pt x="264" y="64"/>
                </a:lnTo>
                <a:lnTo>
                  <a:pt x="256" y="73"/>
                </a:lnTo>
                <a:lnTo>
                  <a:pt x="241" y="82"/>
                </a:lnTo>
                <a:lnTo>
                  <a:pt x="222" y="89"/>
                </a:lnTo>
                <a:lnTo>
                  <a:pt x="202" y="94"/>
                </a:lnTo>
                <a:lnTo>
                  <a:pt x="176" y="98"/>
                </a:lnTo>
                <a:lnTo>
                  <a:pt x="151" y="100"/>
                </a:lnTo>
                <a:lnTo>
                  <a:pt x="121" y="100"/>
                </a:lnTo>
                <a:lnTo>
                  <a:pt x="125" y="100"/>
                </a:lnTo>
              </a:path>
            </a:pathLst>
          </a:custGeom>
          <a:solidFill>
            <a:srgbClr val="B265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180" name="Freeform 12"/>
          <p:cNvSpPr>
            <a:spLocks/>
          </p:cNvSpPr>
          <p:nvPr/>
        </p:nvSpPr>
        <p:spPr bwMode="auto">
          <a:xfrm>
            <a:off x="1362869" y="3441941"/>
            <a:ext cx="1895475" cy="887412"/>
          </a:xfrm>
          <a:custGeom>
            <a:avLst/>
            <a:gdLst>
              <a:gd name="T0" fmla="*/ 553 w 1194"/>
              <a:gd name="T1" fmla="*/ 8 h 559"/>
              <a:gd name="T2" fmla="*/ 538 w 1194"/>
              <a:gd name="T3" fmla="*/ 8 h 559"/>
              <a:gd name="T4" fmla="*/ 1177 w 1194"/>
              <a:gd name="T5" fmla="*/ 556 h 559"/>
              <a:gd name="T6" fmla="*/ 1183 w 1194"/>
              <a:gd name="T7" fmla="*/ 553 h 559"/>
              <a:gd name="T8" fmla="*/ 10 w 1194"/>
              <a:gd name="T9" fmla="*/ 553 h 559"/>
              <a:gd name="T10" fmla="*/ 16 w 1194"/>
              <a:gd name="T11" fmla="*/ 556 h 559"/>
              <a:gd name="T12" fmla="*/ 553 w 1194"/>
              <a:gd name="T13" fmla="*/ 8 h 559"/>
              <a:gd name="T14" fmla="*/ 546 w 1194"/>
              <a:gd name="T15" fmla="*/ 0 h 559"/>
              <a:gd name="T16" fmla="*/ 0 w 1194"/>
              <a:gd name="T17" fmla="*/ 558 h 559"/>
              <a:gd name="T18" fmla="*/ 1193 w 1194"/>
              <a:gd name="T19" fmla="*/ 558 h 559"/>
              <a:gd name="T20" fmla="*/ 546 w 1194"/>
              <a:gd name="T21" fmla="*/ 0 h 559"/>
              <a:gd name="T22" fmla="*/ 553 w 1194"/>
              <a:gd name="T23" fmla="*/ 8 h 5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194" h="559">
                <a:moveTo>
                  <a:pt x="553" y="8"/>
                </a:moveTo>
                <a:lnTo>
                  <a:pt x="538" y="8"/>
                </a:lnTo>
                <a:lnTo>
                  <a:pt x="1177" y="556"/>
                </a:lnTo>
                <a:lnTo>
                  <a:pt x="1183" y="553"/>
                </a:lnTo>
                <a:lnTo>
                  <a:pt x="10" y="553"/>
                </a:lnTo>
                <a:lnTo>
                  <a:pt x="16" y="556"/>
                </a:lnTo>
                <a:lnTo>
                  <a:pt x="553" y="8"/>
                </a:lnTo>
                <a:lnTo>
                  <a:pt x="546" y="0"/>
                </a:lnTo>
                <a:lnTo>
                  <a:pt x="0" y="558"/>
                </a:lnTo>
                <a:lnTo>
                  <a:pt x="1193" y="558"/>
                </a:lnTo>
                <a:lnTo>
                  <a:pt x="546" y="0"/>
                </a:lnTo>
                <a:lnTo>
                  <a:pt x="553" y="8"/>
                </a:lnTo>
              </a:path>
            </a:pathLst>
          </a:custGeom>
          <a:solidFill>
            <a:srgbClr val="B265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181" name="Freeform 13"/>
          <p:cNvSpPr>
            <a:spLocks/>
          </p:cNvSpPr>
          <p:nvPr/>
        </p:nvSpPr>
        <p:spPr bwMode="auto">
          <a:xfrm>
            <a:off x="2192338" y="2755240"/>
            <a:ext cx="63243" cy="712102"/>
          </a:xfrm>
          <a:custGeom>
            <a:avLst/>
            <a:gdLst>
              <a:gd name="T0" fmla="*/ 0 w 17"/>
              <a:gd name="T1" fmla="*/ 0 h 546"/>
              <a:gd name="T2" fmla="*/ 4 w 17"/>
              <a:gd name="T3" fmla="*/ 545 h 546"/>
              <a:gd name="T4" fmla="*/ 16 w 17"/>
              <a:gd name="T5" fmla="*/ 545 h 546"/>
              <a:gd name="T6" fmla="*/ 12 w 17"/>
              <a:gd name="T7" fmla="*/ 0 h 546"/>
              <a:gd name="T8" fmla="*/ 0 w 17"/>
              <a:gd name="T9" fmla="*/ 0 h 546"/>
            </a:gdLst>
            <a:ahLst/>
            <a:cxnLst>
              <a:cxn ang="0">
                <a:pos x="T0" y="T1"/>
              </a:cxn>
              <a:cxn ang="0">
                <a:pos x="T2" y="T3"/>
              </a:cxn>
              <a:cxn ang="0">
                <a:pos x="T4" y="T5"/>
              </a:cxn>
              <a:cxn ang="0">
                <a:pos x="T6" y="T7"/>
              </a:cxn>
              <a:cxn ang="0">
                <a:pos x="T8" y="T9"/>
              </a:cxn>
            </a:cxnLst>
            <a:rect l="0" t="0" r="r" b="b"/>
            <a:pathLst>
              <a:path w="17" h="546">
                <a:moveTo>
                  <a:pt x="0" y="0"/>
                </a:moveTo>
                <a:lnTo>
                  <a:pt x="4" y="545"/>
                </a:lnTo>
                <a:lnTo>
                  <a:pt x="16" y="545"/>
                </a:lnTo>
                <a:lnTo>
                  <a:pt x="12" y="0"/>
                </a:lnTo>
                <a:lnTo>
                  <a:pt x="0" y="0"/>
                </a:lnTo>
              </a:path>
            </a:pathLst>
          </a:custGeom>
          <a:solidFill>
            <a:srgbClr val="B265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182" name="Freeform 14"/>
          <p:cNvSpPr>
            <a:spLocks/>
          </p:cNvSpPr>
          <p:nvPr/>
        </p:nvSpPr>
        <p:spPr bwMode="auto">
          <a:xfrm>
            <a:off x="897147" y="4506913"/>
            <a:ext cx="2700338" cy="50800"/>
          </a:xfrm>
          <a:custGeom>
            <a:avLst/>
            <a:gdLst>
              <a:gd name="T0" fmla="*/ 1700 w 1701"/>
              <a:gd name="T1" fmla="*/ 27 h 32"/>
              <a:gd name="T2" fmla="*/ 1700 w 1701"/>
              <a:gd name="T3" fmla="*/ 0 h 32"/>
              <a:gd name="T4" fmla="*/ 0 w 1701"/>
              <a:gd name="T5" fmla="*/ 3 h 32"/>
              <a:gd name="T6" fmla="*/ 0 w 1701"/>
              <a:gd name="T7" fmla="*/ 31 h 32"/>
              <a:gd name="T8" fmla="*/ 1700 w 1701"/>
              <a:gd name="T9" fmla="*/ 27 h 32"/>
            </a:gdLst>
            <a:ahLst/>
            <a:cxnLst>
              <a:cxn ang="0">
                <a:pos x="T0" y="T1"/>
              </a:cxn>
              <a:cxn ang="0">
                <a:pos x="T2" y="T3"/>
              </a:cxn>
              <a:cxn ang="0">
                <a:pos x="T4" y="T5"/>
              </a:cxn>
              <a:cxn ang="0">
                <a:pos x="T6" y="T7"/>
              </a:cxn>
              <a:cxn ang="0">
                <a:pos x="T8" y="T9"/>
              </a:cxn>
            </a:cxnLst>
            <a:rect l="0" t="0" r="r" b="b"/>
            <a:pathLst>
              <a:path w="1701" h="32">
                <a:moveTo>
                  <a:pt x="1700" y="27"/>
                </a:moveTo>
                <a:lnTo>
                  <a:pt x="1700" y="0"/>
                </a:lnTo>
                <a:lnTo>
                  <a:pt x="0" y="3"/>
                </a:lnTo>
                <a:lnTo>
                  <a:pt x="0" y="31"/>
                </a:lnTo>
                <a:lnTo>
                  <a:pt x="1700" y="27"/>
                </a:lnTo>
              </a:path>
            </a:pathLst>
          </a:custGeom>
          <a:solidFill>
            <a:srgbClr val="B265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183" name="Freeform 15"/>
          <p:cNvSpPr>
            <a:spLocks/>
          </p:cNvSpPr>
          <p:nvPr/>
        </p:nvSpPr>
        <p:spPr bwMode="auto">
          <a:xfrm>
            <a:off x="1216026" y="4375945"/>
            <a:ext cx="2097087" cy="69850"/>
          </a:xfrm>
          <a:custGeom>
            <a:avLst/>
            <a:gdLst>
              <a:gd name="T0" fmla="*/ 1320 w 1321"/>
              <a:gd name="T1" fmla="*/ 41 h 44"/>
              <a:gd name="T2" fmla="*/ 1315 w 1321"/>
              <a:gd name="T3" fmla="*/ 0 h 44"/>
              <a:gd name="T4" fmla="*/ 0 w 1321"/>
              <a:gd name="T5" fmla="*/ 3 h 44"/>
              <a:gd name="T6" fmla="*/ 0 w 1321"/>
              <a:gd name="T7" fmla="*/ 43 h 44"/>
              <a:gd name="T8" fmla="*/ 1320 w 1321"/>
              <a:gd name="T9" fmla="*/ 41 h 44"/>
            </a:gdLst>
            <a:ahLst/>
            <a:cxnLst>
              <a:cxn ang="0">
                <a:pos x="T0" y="T1"/>
              </a:cxn>
              <a:cxn ang="0">
                <a:pos x="T2" y="T3"/>
              </a:cxn>
              <a:cxn ang="0">
                <a:pos x="T4" y="T5"/>
              </a:cxn>
              <a:cxn ang="0">
                <a:pos x="T6" y="T7"/>
              </a:cxn>
              <a:cxn ang="0">
                <a:pos x="T8" y="T9"/>
              </a:cxn>
            </a:cxnLst>
            <a:rect l="0" t="0" r="r" b="b"/>
            <a:pathLst>
              <a:path w="1321" h="44">
                <a:moveTo>
                  <a:pt x="1320" y="41"/>
                </a:moveTo>
                <a:lnTo>
                  <a:pt x="1315" y="0"/>
                </a:lnTo>
                <a:lnTo>
                  <a:pt x="0" y="3"/>
                </a:lnTo>
                <a:lnTo>
                  <a:pt x="0" y="43"/>
                </a:lnTo>
                <a:lnTo>
                  <a:pt x="1320" y="41"/>
                </a:lnTo>
              </a:path>
            </a:pathLst>
          </a:custGeom>
          <a:solidFill>
            <a:srgbClr val="B265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184" name="Freeform 16"/>
          <p:cNvSpPr>
            <a:spLocks/>
          </p:cNvSpPr>
          <p:nvPr/>
        </p:nvSpPr>
        <p:spPr bwMode="auto">
          <a:xfrm>
            <a:off x="1460370" y="4628596"/>
            <a:ext cx="1527175" cy="76200"/>
          </a:xfrm>
          <a:custGeom>
            <a:avLst/>
            <a:gdLst>
              <a:gd name="T0" fmla="*/ 961 w 962"/>
              <a:gd name="T1" fmla="*/ 0 h 48"/>
              <a:gd name="T2" fmla="*/ 0 w 962"/>
              <a:gd name="T3" fmla="*/ 2 h 48"/>
              <a:gd name="T4" fmla="*/ 5 w 962"/>
              <a:gd name="T5" fmla="*/ 2 h 48"/>
              <a:gd name="T6" fmla="*/ 10 w 962"/>
              <a:gd name="T7" fmla="*/ 10 h 48"/>
              <a:gd name="T8" fmla="*/ 19 w 962"/>
              <a:gd name="T9" fmla="*/ 18 h 48"/>
              <a:gd name="T10" fmla="*/ 33 w 962"/>
              <a:gd name="T11" fmla="*/ 26 h 48"/>
              <a:gd name="T12" fmla="*/ 49 w 962"/>
              <a:gd name="T13" fmla="*/ 33 h 48"/>
              <a:gd name="T14" fmla="*/ 69 w 962"/>
              <a:gd name="T15" fmla="*/ 39 h 48"/>
              <a:gd name="T16" fmla="*/ 90 w 962"/>
              <a:gd name="T17" fmla="*/ 43 h 48"/>
              <a:gd name="T18" fmla="*/ 113 w 962"/>
              <a:gd name="T19" fmla="*/ 46 h 48"/>
              <a:gd name="T20" fmla="*/ 134 w 962"/>
              <a:gd name="T21" fmla="*/ 47 h 48"/>
              <a:gd name="T22" fmla="*/ 129 w 962"/>
              <a:gd name="T23" fmla="*/ 47 h 48"/>
              <a:gd name="T24" fmla="*/ 831 w 962"/>
              <a:gd name="T25" fmla="*/ 45 h 48"/>
              <a:gd name="T26" fmla="*/ 837 w 962"/>
              <a:gd name="T27" fmla="*/ 45 h 48"/>
              <a:gd name="T28" fmla="*/ 855 w 962"/>
              <a:gd name="T29" fmla="*/ 44 h 48"/>
              <a:gd name="T30" fmla="*/ 873 w 962"/>
              <a:gd name="T31" fmla="*/ 41 h 48"/>
              <a:gd name="T32" fmla="*/ 894 w 962"/>
              <a:gd name="T33" fmla="*/ 37 h 48"/>
              <a:gd name="T34" fmla="*/ 916 w 962"/>
              <a:gd name="T35" fmla="*/ 32 h 48"/>
              <a:gd name="T36" fmla="*/ 935 w 962"/>
              <a:gd name="T37" fmla="*/ 25 h 48"/>
              <a:gd name="T38" fmla="*/ 948 w 962"/>
              <a:gd name="T39" fmla="*/ 17 h 48"/>
              <a:gd name="T40" fmla="*/ 958 w 962"/>
              <a:gd name="T41" fmla="*/ 9 h 48"/>
              <a:gd name="T42" fmla="*/ 961 w 962"/>
              <a:gd name="T43" fmla="*/ 0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962" h="48">
                <a:moveTo>
                  <a:pt x="961" y="0"/>
                </a:moveTo>
                <a:lnTo>
                  <a:pt x="0" y="2"/>
                </a:lnTo>
                <a:lnTo>
                  <a:pt x="5" y="2"/>
                </a:lnTo>
                <a:lnTo>
                  <a:pt x="10" y="10"/>
                </a:lnTo>
                <a:lnTo>
                  <a:pt x="19" y="18"/>
                </a:lnTo>
                <a:lnTo>
                  <a:pt x="33" y="26"/>
                </a:lnTo>
                <a:lnTo>
                  <a:pt x="49" y="33"/>
                </a:lnTo>
                <a:lnTo>
                  <a:pt x="69" y="39"/>
                </a:lnTo>
                <a:lnTo>
                  <a:pt x="90" y="43"/>
                </a:lnTo>
                <a:lnTo>
                  <a:pt x="113" y="46"/>
                </a:lnTo>
                <a:lnTo>
                  <a:pt x="134" y="47"/>
                </a:lnTo>
                <a:lnTo>
                  <a:pt x="129" y="47"/>
                </a:lnTo>
                <a:lnTo>
                  <a:pt x="831" y="45"/>
                </a:lnTo>
                <a:lnTo>
                  <a:pt x="837" y="45"/>
                </a:lnTo>
                <a:lnTo>
                  <a:pt x="855" y="44"/>
                </a:lnTo>
                <a:lnTo>
                  <a:pt x="873" y="41"/>
                </a:lnTo>
                <a:lnTo>
                  <a:pt x="894" y="37"/>
                </a:lnTo>
                <a:lnTo>
                  <a:pt x="916" y="32"/>
                </a:lnTo>
                <a:lnTo>
                  <a:pt x="935" y="25"/>
                </a:lnTo>
                <a:lnTo>
                  <a:pt x="948" y="17"/>
                </a:lnTo>
                <a:lnTo>
                  <a:pt x="958" y="9"/>
                </a:lnTo>
                <a:lnTo>
                  <a:pt x="961" y="0"/>
                </a:lnTo>
              </a:path>
            </a:pathLst>
          </a:custGeom>
          <a:solidFill>
            <a:srgbClr val="B265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186" name="Freeform 18"/>
          <p:cNvSpPr>
            <a:spLocks/>
          </p:cNvSpPr>
          <p:nvPr/>
        </p:nvSpPr>
        <p:spPr bwMode="auto">
          <a:xfrm>
            <a:off x="4035425" y="2160588"/>
            <a:ext cx="898525" cy="525462"/>
          </a:xfrm>
          <a:custGeom>
            <a:avLst/>
            <a:gdLst>
              <a:gd name="T0" fmla="*/ 280 w 566"/>
              <a:gd name="T1" fmla="*/ 330 h 331"/>
              <a:gd name="T2" fmla="*/ 236 w 566"/>
              <a:gd name="T3" fmla="*/ 329 h 331"/>
              <a:gd name="T4" fmla="*/ 195 w 566"/>
              <a:gd name="T5" fmla="*/ 328 h 331"/>
              <a:gd name="T6" fmla="*/ 160 w 566"/>
              <a:gd name="T7" fmla="*/ 324 h 331"/>
              <a:gd name="T8" fmla="*/ 130 w 566"/>
              <a:gd name="T9" fmla="*/ 320 h 331"/>
              <a:gd name="T10" fmla="*/ 101 w 566"/>
              <a:gd name="T11" fmla="*/ 313 h 331"/>
              <a:gd name="T12" fmla="*/ 78 w 566"/>
              <a:gd name="T13" fmla="*/ 307 h 331"/>
              <a:gd name="T14" fmla="*/ 54 w 566"/>
              <a:gd name="T15" fmla="*/ 297 h 331"/>
              <a:gd name="T16" fmla="*/ 36 w 566"/>
              <a:gd name="T17" fmla="*/ 287 h 331"/>
              <a:gd name="T18" fmla="*/ 21 w 566"/>
              <a:gd name="T19" fmla="*/ 276 h 331"/>
              <a:gd name="T20" fmla="*/ 10 w 566"/>
              <a:gd name="T21" fmla="*/ 265 h 331"/>
              <a:gd name="T22" fmla="*/ 3 w 566"/>
              <a:gd name="T23" fmla="*/ 254 h 331"/>
              <a:gd name="T24" fmla="*/ 0 w 566"/>
              <a:gd name="T25" fmla="*/ 243 h 331"/>
              <a:gd name="T26" fmla="*/ 3 w 566"/>
              <a:gd name="T27" fmla="*/ 219 h 331"/>
              <a:gd name="T28" fmla="*/ 16 w 566"/>
              <a:gd name="T29" fmla="*/ 195 h 331"/>
              <a:gd name="T30" fmla="*/ 26 w 566"/>
              <a:gd name="T31" fmla="*/ 181 h 331"/>
              <a:gd name="T32" fmla="*/ 38 w 566"/>
              <a:gd name="T33" fmla="*/ 167 h 331"/>
              <a:gd name="T34" fmla="*/ 68 w 566"/>
              <a:gd name="T35" fmla="*/ 137 h 331"/>
              <a:gd name="T36" fmla="*/ 106 w 566"/>
              <a:gd name="T37" fmla="*/ 106 h 331"/>
              <a:gd name="T38" fmla="*/ 143 w 566"/>
              <a:gd name="T39" fmla="*/ 79 h 331"/>
              <a:gd name="T40" fmla="*/ 169 w 566"/>
              <a:gd name="T41" fmla="*/ 62 h 331"/>
              <a:gd name="T42" fmla="*/ 200 w 566"/>
              <a:gd name="T43" fmla="*/ 43 h 331"/>
              <a:gd name="T44" fmla="*/ 238 w 566"/>
              <a:gd name="T45" fmla="*/ 22 h 331"/>
              <a:gd name="T46" fmla="*/ 280 w 566"/>
              <a:gd name="T47" fmla="*/ 0 h 331"/>
              <a:gd name="T48" fmla="*/ 327 w 566"/>
              <a:gd name="T49" fmla="*/ 22 h 331"/>
              <a:gd name="T50" fmla="*/ 365 w 566"/>
              <a:gd name="T51" fmla="*/ 43 h 331"/>
              <a:gd name="T52" fmla="*/ 398 w 566"/>
              <a:gd name="T53" fmla="*/ 62 h 331"/>
              <a:gd name="T54" fmla="*/ 424 w 566"/>
              <a:gd name="T55" fmla="*/ 79 h 331"/>
              <a:gd name="T56" fmla="*/ 456 w 566"/>
              <a:gd name="T57" fmla="*/ 106 h 331"/>
              <a:gd name="T58" fmla="*/ 494 w 566"/>
              <a:gd name="T59" fmla="*/ 137 h 331"/>
              <a:gd name="T60" fmla="*/ 525 w 566"/>
              <a:gd name="T61" fmla="*/ 167 h 331"/>
              <a:gd name="T62" fmla="*/ 551 w 566"/>
              <a:gd name="T63" fmla="*/ 195 h 331"/>
              <a:gd name="T64" fmla="*/ 562 w 566"/>
              <a:gd name="T65" fmla="*/ 219 h 331"/>
              <a:gd name="T66" fmla="*/ 565 w 566"/>
              <a:gd name="T67" fmla="*/ 243 h 331"/>
              <a:gd name="T68" fmla="*/ 560 w 566"/>
              <a:gd name="T69" fmla="*/ 254 h 331"/>
              <a:gd name="T70" fmla="*/ 552 w 566"/>
              <a:gd name="T71" fmla="*/ 265 h 331"/>
              <a:gd name="T72" fmla="*/ 541 w 566"/>
              <a:gd name="T73" fmla="*/ 276 h 331"/>
              <a:gd name="T74" fmla="*/ 525 w 566"/>
              <a:gd name="T75" fmla="*/ 287 h 331"/>
              <a:gd name="T76" fmla="*/ 508 w 566"/>
              <a:gd name="T77" fmla="*/ 297 h 331"/>
              <a:gd name="T78" fmla="*/ 487 w 566"/>
              <a:gd name="T79" fmla="*/ 307 h 331"/>
              <a:gd name="T80" fmla="*/ 464 w 566"/>
              <a:gd name="T81" fmla="*/ 313 h 331"/>
              <a:gd name="T82" fmla="*/ 438 w 566"/>
              <a:gd name="T83" fmla="*/ 320 h 331"/>
              <a:gd name="T84" fmla="*/ 405 w 566"/>
              <a:gd name="T85" fmla="*/ 324 h 331"/>
              <a:gd name="T86" fmla="*/ 370 w 566"/>
              <a:gd name="T87" fmla="*/ 328 h 331"/>
              <a:gd name="T88" fmla="*/ 329 w 566"/>
              <a:gd name="T89" fmla="*/ 329 h 331"/>
              <a:gd name="T90" fmla="*/ 285 w 566"/>
              <a:gd name="T91" fmla="*/ 330 h 331"/>
              <a:gd name="T92" fmla="*/ 280 w 566"/>
              <a:gd name="T93" fmla="*/ 328 h 331"/>
              <a:gd name="T94" fmla="*/ 275 w 566"/>
              <a:gd name="T95" fmla="*/ 328 h 331"/>
              <a:gd name="T96" fmla="*/ 280 w 566"/>
              <a:gd name="T97" fmla="*/ 330 h 3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566" h="331">
                <a:moveTo>
                  <a:pt x="280" y="330"/>
                </a:moveTo>
                <a:lnTo>
                  <a:pt x="236" y="329"/>
                </a:lnTo>
                <a:lnTo>
                  <a:pt x="195" y="328"/>
                </a:lnTo>
                <a:lnTo>
                  <a:pt x="160" y="324"/>
                </a:lnTo>
                <a:lnTo>
                  <a:pt x="130" y="320"/>
                </a:lnTo>
                <a:lnTo>
                  <a:pt x="101" y="313"/>
                </a:lnTo>
                <a:lnTo>
                  <a:pt x="78" y="307"/>
                </a:lnTo>
                <a:lnTo>
                  <a:pt x="54" y="297"/>
                </a:lnTo>
                <a:lnTo>
                  <a:pt x="36" y="287"/>
                </a:lnTo>
                <a:lnTo>
                  <a:pt x="21" y="276"/>
                </a:lnTo>
                <a:lnTo>
                  <a:pt x="10" y="265"/>
                </a:lnTo>
                <a:lnTo>
                  <a:pt x="3" y="254"/>
                </a:lnTo>
                <a:lnTo>
                  <a:pt x="0" y="243"/>
                </a:lnTo>
                <a:lnTo>
                  <a:pt x="3" y="219"/>
                </a:lnTo>
                <a:lnTo>
                  <a:pt x="16" y="195"/>
                </a:lnTo>
                <a:lnTo>
                  <a:pt x="26" y="181"/>
                </a:lnTo>
                <a:lnTo>
                  <a:pt x="38" y="167"/>
                </a:lnTo>
                <a:lnTo>
                  <a:pt x="68" y="137"/>
                </a:lnTo>
                <a:lnTo>
                  <a:pt x="106" y="106"/>
                </a:lnTo>
                <a:lnTo>
                  <a:pt x="143" y="79"/>
                </a:lnTo>
                <a:lnTo>
                  <a:pt x="169" y="62"/>
                </a:lnTo>
                <a:lnTo>
                  <a:pt x="200" y="43"/>
                </a:lnTo>
                <a:lnTo>
                  <a:pt x="238" y="22"/>
                </a:lnTo>
                <a:lnTo>
                  <a:pt x="280" y="0"/>
                </a:lnTo>
                <a:lnTo>
                  <a:pt x="327" y="22"/>
                </a:lnTo>
                <a:lnTo>
                  <a:pt x="365" y="43"/>
                </a:lnTo>
                <a:lnTo>
                  <a:pt x="398" y="62"/>
                </a:lnTo>
                <a:lnTo>
                  <a:pt x="424" y="79"/>
                </a:lnTo>
                <a:lnTo>
                  <a:pt x="456" y="106"/>
                </a:lnTo>
                <a:lnTo>
                  <a:pt x="494" y="137"/>
                </a:lnTo>
                <a:lnTo>
                  <a:pt x="525" y="167"/>
                </a:lnTo>
                <a:lnTo>
                  <a:pt x="551" y="195"/>
                </a:lnTo>
                <a:lnTo>
                  <a:pt x="562" y="219"/>
                </a:lnTo>
                <a:lnTo>
                  <a:pt x="565" y="243"/>
                </a:lnTo>
                <a:lnTo>
                  <a:pt x="560" y="254"/>
                </a:lnTo>
                <a:lnTo>
                  <a:pt x="552" y="265"/>
                </a:lnTo>
                <a:lnTo>
                  <a:pt x="541" y="276"/>
                </a:lnTo>
                <a:lnTo>
                  <a:pt x="525" y="287"/>
                </a:lnTo>
                <a:lnTo>
                  <a:pt x="508" y="297"/>
                </a:lnTo>
                <a:lnTo>
                  <a:pt x="487" y="307"/>
                </a:lnTo>
                <a:lnTo>
                  <a:pt x="464" y="313"/>
                </a:lnTo>
                <a:lnTo>
                  <a:pt x="438" y="320"/>
                </a:lnTo>
                <a:lnTo>
                  <a:pt x="405" y="324"/>
                </a:lnTo>
                <a:lnTo>
                  <a:pt x="370" y="328"/>
                </a:lnTo>
                <a:lnTo>
                  <a:pt x="329" y="329"/>
                </a:lnTo>
                <a:lnTo>
                  <a:pt x="285" y="330"/>
                </a:lnTo>
                <a:lnTo>
                  <a:pt x="280" y="328"/>
                </a:lnTo>
                <a:lnTo>
                  <a:pt x="275" y="328"/>
                </a:lnTo>
                <a:lnTo>
                  <a:pt x="280" y="330"/>
                </a:lnTo>
              </a:path>
            </a:pathLst>
          </a:custGeom>
          <a:solidFill>
            <a:schemeClr val="tx1">
              <a:lumMod val="65000"/>
              <a:lumOff val="35000"/>
            </a:schemeClr>
          </a:solidFill>
          <a:ln>
            <a:noFill/>
          </a:ln>
          <a:effectLst/>
          <a:extLst/>
        </p:spPr>
        <p:txBody>
          <a:bodyPr/>
          <a:lstStyle/>
          <a:p>
            <a:endParaRPr lang="en-GB"/>
          </a:p>
        </p:txBody>
      </p:sp>
      <p:sp>
        <p:nvSpPr>
          <p:cNvPr id="7187" name="Freeform 19"/>
          <p:cNvSpPr>
            <a:spLocks/>
          </p:cNvSpPr>
          <p:nvPr/>
        </p:nvSpPr>
        <p:spPr bwMode="auto">
          <a:xfrm>
            <a:off x="4167188" y="4694238"/>
            <a:ext cx="603250" cy="573087"/>
          </a:xfrm>
          <a:custGeom>
            <a:avLst/>
            <a:gdLst>
              <a:gd name="T0" fmla="*/ 190 w 380"/>
              <a:gd name="T1" fmla="*/ 360 h 361"/>
              <a:gd name="T2" fmla="*/ 209 w 380"/>
              <a:gd name="T3" fmla="*/ 359 h 361"/>
              <a:gd name="T4" fmla="*/ 230 w 380"/>
              <a:gd name="T5" fmla="*/ 357 h 361"/>
              <a:gd name="T6" fmla="*/ 248 w 380"/>
              <a:gd name="T7" fmla="*/ 352 h 361"/>
              <a:gd name="T8" fmla="*/ 264 w 380"/>
              <a:gd name="T9" fmla="*/ 346 h 361"/>
              <a:gd name="T10" fmla="*/ 281 w 380"/>
              <a:gd name="T11" fmla="*/ 338 h 361"/>
              <a:gd name="T12" fmla="*/ 298 w 380"/>
              <a:gd name="T13" fmla="*/ 329 h 361"/>
              <a:gd name="T14" fmla="*/ 311 w 380"/>
              <a:gd name="T15" fmla="*/ 319 h 361"/>
              <a:gd name="T16" fmla="*/ 325 w 380"/>
              <a:gd name="T17" fmla="*/ 307 h 361"/>
              <a:gd name="T18" fmla="*/ 348 w 380"/>
              <a:gd name="T19" fmla="*/ 280 h 361"/>
              <a:gd name="T20" fmla="*/ 365 w 380"/>
              <a:gd name="T21" fmla="*/ 249 h 361"/>
              <a:gd name="T22" fmla="*/ 374 w 380"/>
              <a:gd name="T23" fmla="*/ 215 h 361"/>
              <a:gd name="T24" fmla="*/ 379 w 380"/>
              <a:gd name="T25" fmla="*/ 179 h 361"/>
              <a:gd name="T26" fmla="*/ 374 w 380"/>
              <a:gd name="T27" fmla="*/ 143 h 361"/>
              <a:gd name="T28" fmla="*/ 365 w 380"/>
              <a:gd name="T29" fmla="*/ 110 h 361"/>
              <a:gd name="T30" fmla="*/ 348 w 380"/>
              <a:gd name="T31" fmla="*/ 80 h 361"/>
              <a:gd name="T32" fmla="*/ 325 w 380"/>
              <a:gd name="T33" fmla="*/ 53 h 361"/>
              <a:gd name="T34" fmla="*/ 311 w 380"/>
              <a:gd name="T35" fmla="*/ 41 h 361"/>
              <a:gd name="T36" fmla="*/ 298 w 380"/>
              <a:gd name="T37" fmla="*/ 31 h 361"/>
              <a:gd name="T38" fmla="*/ 281 w 380"/>
              <a:gd name="T39" fmla="*/ 22 h 361"/>
              <a:gd name="T40" fmla="*/ 264 w 380"/>
              <a:gd name="T41" fmla="*/ 14 h 361"/>
              <a:gd name="T42" fmla="*/ 248 w 380"/>
              <a:gd name="T43" fmla="*/ 8 h 361"/>
              <a:gd name="T44" fmla="*/ 230 w 380"/>
              <a:gd name="T45" fmla="*/ 3 h 361"/>
              <a:gd name="T46" fmla="*/ 209 w 380"/>
              <a:gd name="T47" fmla="*/ 1 h 361"/>
              <a:gd name="T48" fmla="*/ 190 w 380"/>
              <a:gd name="T49" fmla="*/ 0 h 361"/>
              <a:gd name="T50" fmla="*/ 171 w 380"/>
              <a:gd name="T51" fmla="*/ 1 h 361"/>
              <a:gd name="T52" fmla="*/ 150 w 380"/>
              <a:gd name="T53" fmla="*/ 3 h 361"/>
              <a:gd name="T54" fmla="*/ 131 w 380"/>
              <a:gd name="T55" fmla="*/ 8 h 361"/>
              <a:gd name="T56" fmla="*/ 115 w 380"/>
              <a:gd name="T57" fmla="*/ 14 h 361"/>
              <a:gd name="T58" fmla="*/ 99 w 380"/>
              <a:gd name="T59" fmla="*/ 22 h 361"/>
              <a:gd name="T60" fmla="*/ 82 w 380"/>
              <a:gd name="T61" fmla="*/ 31 h 361"/>
              <a:gd name="T62" fmla="*/ 68 w 380"/>
              <a:gd name="T63" fmla="*/ 41 h 361"/>
              <a:gd name="T64" fmla="*/ 55 w 380"/>
              <a:gd name="T65" fmla="*/ 53 h 361"/>
              <a:gd name="T66" fmla="*/ 33 w 380"/>
              <a:gd name="T67" fmla="*/ 80 h 361"/>
              <a:gd name="T68" fmla="*/ 14 w 380"/>
              <a:gd name="T69" fmla="*/ 110 h 361"/>
              <a:gd name="T70" fmla="*/ 5 w 380"/>
              <a:gd name="T71" fmla="*/ 143 h 361"/>
              <a:gd name="T72" fmla="*/ 0 w 380"/>
              <a:gd name="T73" fmla="*/ 179 h 361"/>
              <a:gd name="T74" fmla="*/ 5 w 380"/>
              <a:gd name="T75" fmla="*/ 215 h 361"/>
              <a:gd name="T76" fmla="*/ 14 w 380"/>
              <a:gd name="T77" fmla="*/ 249 h 361"/>
              <a:gd name="T78" fmla="*/ 33 w 380"/>
              <a:gd name="T79" fmla="*/ 280 h 361"/>
              <a:gd name="T80" fmla="*/ 55 w 380"/>
              <a:gd name="T81" fmla="*/ 307 h 361"/>
              <a:gd name="T82" fmla="*/ 68 w 380"/>
              <a:gd name="T83" fmla="*/ 319 h 361"/>
              <a:gd name="T84" fmla="*/ 82 w 380"/>
              <a:gd name="T85" fmla="*/ 329 h 361"/>
              <a:gd name="T86" fmla="*/ 99 w 380"/>
              <a:gd name="T87" fmla="*/ 338 h 361"/>
              <a:gd name="T88" fmla="*/ 115 w 380"/>
              <a:gd name="T89" fmla="*/ 346 h 361"/>
              <a:gd name="T90" fmla="*/ 131 w 380"/>
              <a:gd name="T91" fmla="*/ 352 h 361"/>
              <a:gd name="T92" fmla="*/ 150 w 380"/>
              <a:gd name="T93" fmla="*/ 357 h 361"/>
              <a:gd name="T94" fmla="*/ 171 w 380"/>
              <a:gd name="T95" fmla="*/ 359 h 361"/>
              <a:gd name="T96" fmla="*/ 190 w 380"/>
              <a:gd name="T97" fmla="*/ 360 h 361"/>
              <a:gd name="T98" fmla="*/ 185 w 380"/>
              <a:gd name="T99" fmla="*/ 358 h 361"/>
              <a:gd name="T100" fmla="*/ 190 w 380"/>
              <a:gd name="T101" fmla="*/ 360 h 3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380" h="361">
                <a:moveTo>
                  <a:pt x="190" y="360"/>
                </a:moveTo>
                <a:lnTo>
                  <a:pt x="209" y="359"/>
                </a:lnTo>
                <a:lnTo>
                  <a:pt x="230" y="357"/>
                </a:lnTo>
                <a:lnTo>
                  <a:pt x="248" y="352"/>
                </a:lnTo>
                <a:lnTo>
                  <a:pt x="264" y="346"/>
                </a:lnTo>
                <a:lnTo>
                  <a:pt x="281" y="338"/>
                </a:lnTo>
                <a:lnTo>
                  <a:pt x="298" y="329"/>
                </a:lnTo>
                <a:lnTo>
                  <a:pt x="311" y="319"/>
                </a:lnTo>
                <a:lnTo>
                  <a:pt x="325" y="307"/>
                </a:lnTo>
                <a:lnTo>
                  <a:pt x="348" y="280"/>
                </a:lnTo>
                <a:lnTo>
                  <a:pt x="365" y="249"/>
                </a:lnTo>
                <a:lnTo>
                  <a:pt x="374" y="215"/>
                </a:lnTo>
                <a:lnTo>
                  <a:pt x="379" y="179"/>
                </a:lnTo>
                <a:lnTo>
                  <a:pt x="374" y="143"/>
                </a:lnTo>
                <a:lnTo>
                  <a:pt x="365" y="110"/>
                </a:lnTo>
                <a:lnTo>
                  <a:pt x="348" y="80"/>
                </a:lnTo>
                <a:lnTo>
                  <a:pt x="325" y="53"/>
                </a:lnTo>
                <a:lnTo>
                  <a:pt x="311" y="41"/>
                </a:lnTo>
                <a:lnTo>
                  <a:pt x="298" y="31"/>
                </a:lnTo>
                <a:lnTo>
                  <a:pt x="281" y="22"/>
                </a:lnTo>
                <a:lnTo>
                  <a:pt x="264" y="14"/>
                </a:lnTo>
                <a:lnTo>
                  <a:pt x="248" y="8"/>
                </a:lnTo>
                <a:lnTo>
                  <a:pt x="230" y="3"/>
                </a:lnTo>
                <a:lnTo>
                  <a:pt x="209" y="1"/>
                </a:lnTo>
                <a:lnTo>
                  <a:pt x="190" y="0"/>
                </a:lnTo>
                <a:lnTo>
                  <a:pt x="171" y="1"/>
                </a:lnTo>
                <a:lnTo>
                  <a:pt x="150" y="3"/>
                </a:lnTo>
                <a:lnTo>
                  <a:pt x="131" y="8"/>
                </a:lnTo>
                <a:lnTo>
                  <a:pt x="115" y="14"/>
                </a:lnTo>
                <a:lnTo>
                  <a:pt x="99" y="22"/>
                </a:lnTo>
                <a:lnTo>
                  <a:pt x="82" y="31"/>
                </a:lnTo>
                <a:lnTo>
                  <a:pt x="68" y="41"/>
                </a:lnTo>
                <a:lnTo>
                  <a:pt x="55" y="53"/>
                </a:lnTo>
                <a:lnTo>
                  <a:pt x="33" y="80"/>
                </a:lnTo>
                <a:lnTo>
                  <a:pt x="14" y="110"/>
                </a:lnTo>
                <a:lnTo>
                  <a:pt x="5" y="143"/>
                </a:lnTo>
                <a:lnTo>
                  <a:pt x="0" y="179"/>
                </a:lnTo>
                <a:lnTo>
                  <a:pt x="5" y="215"/>
                </a:lnTo>
                <a:lnTo>
                  <a:pt x="14" y="249"/>
                </a:lnTo>
                <a:lnTo>
                  <a:pt x="33" y="280"/>
                </a:lnTo>
                <a:lnTo>
                  <a:pt x="55" y="307"/>
                </a:lnTo>
                <a:lnTo>
                  <a:pt x="68" y="319"/>
                </a:lnTo>
                <a:lnTo>
                  <a:pt x="82" y="329"/>
                </a:lnTo>
                <a:lnTo>
                  <a:pt x="99" y="338"/>
                </a:lnTo>
                <a:lnTo>
                  <a:pt x="115" y="346"/>
                </a:lnTo>
                <a:lnTo>
                  <a:pt x="131" y="352"/>
                </a:lnTo>
                <a:lnTo>
                  <a:pt x="150" y="357"/>
                </a:lnTo>
                <a:lnTo>
                  <a:pt x="171" y="359"/>
                </a:lnTo>
                <a:lnTo>
                  <a:pt x="190" y="360"/>
                </a:lnTo>
                <a:lnTo>
                  <a:pt x="185" y="358"/>
                </a:lnTo>
                <a:lnTo>
                  <a:pt x="190" y="360"/>
                </a:lnTo>
              </a:path>
            </a:pathLst>
          </a:custGeom>
          <a:solidFill>
            <a:schemeClr val="tx1">
              <a:lumMod val="65000"/>
              <a:lumOff val="35000"/>
            </a:schemeClr>
          </a:solidFill>
          <a:ln>
            <a:noFill/>
          </a:ln>
          <a:effectLst/>
          <a:extLst/>
        </p:spPr>
        <p:txBody>
          <a:bodyPr/>
          <a:lstStyle/>
          <a:p>
            <a:endParaRPr lang="en-GB"/>
          </a:p>
        </p:txBody>
      </p:sp>
      <p:sp>
        <p:nvSpPr>
          <p:cNvPr id="7188" name="Freeform 20"/>
          <p:cNvSpPr>
            <a:spLocks/>
          </p:cNvSpPr>
          <p:nvPr/>
        </p:nvSpPr>
        <p:spPr bwMode="auto">
          <a:xfrm>
            <a:off x="4260850" y="5291138"/>
            <a:ext cx="428625" cy="158750"/>
          </a:xfrm>
          <a:custGeom>
            <a:avLst/>
            <a:gdLst>
              <a:gd name="T0" fmla="*/ 93 w 270"/>
              <a:gd name="T1" fmla="*/ 97 h 100"/>
              <a:gd name="T2" fmla="*/ 119 w 270"/>
              <a:gd name="T3" fmla="*/ 99 h 100"/>
              <a:gd name="T4" fmla="*/ 146 w 270"/>
              <a:gd name="T5" fmla="*/ 99 h 100"/>
              <a:gd name="T6" fmla="*/ 172 w 270"/>
              <a:gd name="T7" fmla="*/ 97 h 100"/>
              <a:gd name="T8" fmla="*/ 195 w 270"/>
              <a:gd name="T9" fmla="*/ 94 h 100"/>
              <a:gd name="T10" fmla="*/ 216 w 270"/>
              <a:gd name="T11" fmla="*/ 89 h 100"/>
              <a:gd name="T12" fmla="*/ 237 w 270"/>
              <a:gd name="T13" fmla="*/ 83 h 100"/>
              <a:gd name="T14" fmla="*/ 251 w 270"/>
              <a:gd name="T15" fmla="*/ 75 h 100"/>
              <a:gd name="T16" fmla="*/ 262 w 270"/>
              <a:gd name="T17" fmla="*/ 66 h 100"/>
              <a:gd name="T18" fmla="*/ 269 w 270"/>
              <a:gd name="T19" fmla="*/ 56 h 100"/>
              <a:gd name="T20" fmla="*/ 269 w 270"/>
              <a:gd name="T21" fmla="*/ 47 h 100"/>
              <a:gd name="T22" fmla="*/ 265 w 270"/>
              <a:gd name="T23" fmla="*/ 37 h 100"/>
              <a:gd name="T24" fmla="*/ 258 w 270"/>
              <a:gd name="T25" fmla="*/ 28 h 100"/>
              <a:gd name="T26" fmla="*/ 244 w 270"/>
              <a:gd name="T27" fmla="*/ 19 h 100"/>
              <a:gd name="T28" fmla="*/ 225 w 270"/>
              <a:gd name="T29" fmla="*/ 13 h 100"/>
              <a:gd name="T30" fmla="*/ 204 w 270"/>
              <a:gd name="T31" fmla="*/ 6 h 100"/>
              <a:gd name="T32" fmla="*/ 182 w 270"/>
              <a:gd name="T33" fmla="*/ 2 h 100"/>
              <a:gd name="T34" fmla="*/ 153 w 270"/>
              <a:gd name="T35" fmla="*/ 0 h 100"/>
              <a:gd name="T36" fmla="*/ 127 w 270"/>
              <a:gd name="T37" fmla="*/ 0 h 100"/>
              <a:gd name="T38" fmla="*/ 100 w 270"/>
              <a:gd name="T39" fmla="*/ 2 h 100"/>
              <a:gd name="T40" fmla="*/ 77 w 270"/>
              <a:gd name="T41" fmla="*/ 6 h 100"/>
              <a:gd name="T42" fmla="*/ 53 w 270"/>
              <a:gd name="T43" fmla="*/ 11 h 100"/>
              <a:gd name="T44" fmla="*/ 35 w 270"/>
              <a:gd name="T45" fmla="*/ 18 h 100"/>
              <a:gd name="T46" fmla="*/ 19 w 270"/>
              <a:gd name="T47" fmla="*/ 25 h 100"/>
              <a:gd name="T48" fmla="*/ 7 w 270"/>
              <a:gd name="T49" fmla="*/ 34 h 100"/>
              <a:gd name="T50" fmla="*/ 0 w 270"/>
              <a:gd name="T51" fmla="*/ 44 h 100"/>
              <a:gd name="T52" fmla="*/ 0 w 270"/>
              <a:gd name="T53" fmla="*/ 53 h 100"/>
              <a:gd name="T54" fmla="*/ 5 w 270"/>
              <a:gd name="T55" fmla="*/ 62 h 100"/>
              <a:gd name="T56" fmla="*/ 14 w 270"/>
              <a:gd name="T57" fmla="*/ 71 h 100"/>
              <a:gd name="T58" fmla="*/ 28 w 270"/>
              <a:gd name="T59" fmla="*/ 80 h 100"/>
              <a:gd name="T60" fmla="*/ 47 w 270"/>
              <a:gd name="T61" fmla="*/ 86 h 100"/>
              <a:gd name="T62" fmla="*/ 67 w 270"/>
              <a:gd name="T63" fmla="*/ 93 h 100"/>
              <a:gd name="T64" fmla="*/ 93 w 270"/>
              <a:gd name="T65" fmla="*/ 97 h 100"/>
              <a:gd name="T66" fmla="*/ 88 w 270"/>
              <a:gd name="T67" fmla="*/ 97 h 100"/>
              <a:gd name="T68" fmla="*/ 93 w 270"/>
              <a:gd name="T69" fmla="*/ 97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270" h="100">
                <a:moveTo>
                  <a:pt x="93" y="97"/>
                </a:moveTo>
                <a:lnTo>
                  <a:pt x="119" y="99"/>
                </a:lnTo>
                <a:lnTo>
                  <a:pt x="146" y="99"/>
                </a:lnTo>
                <a:lnTo>
                  <a:pt x="172" y="97"/>
                </a:lnTo>
                <a:lnTo>
                  <a:pt x="195" y="94"/>
                </a:lnTo>
                <a:lnTo>
                  <a:pt x="216" y="89"/>
                </a:lnTo>
                <a:lnTo>
                  <a:pt x="237" y="83"/>
                </a:lnTo>
                <a:lnTo>
                  <a:pt x="251" y="75"/>
                </a:lnTo>
                <a:lnTo>
                  <a:pt x="262" y="66"/>
                </a:lnTo>
                <a:lnTo>
                  <a:pt x="269" y="56"/>
                </a:lnTo>
                <a:lnTo>
                  <a:pt x="269" y="47"/>
                </a:lnTo>
                <a:lnTo>
                  <a:pt x="265" y="37"/>
                </a:lnTo>
                <a:lnTo>
                  <a:pt x="258" y="28"/>
                </a:lnTo>
                <a:lnTo>
                  <a:pt x="244" y="19"/>
                </a:lnTo>
                <a:lnTo>
                  <a:pt x="225" y="13"/>
                </a:lnTo>
                <a:lnTo>
                  <a:pt x="204" y="6"/>
                </a:lnTo>
                <a:lnTo>
                  <a:pt x="182" y="2"/>
                </a:lnTo>
                <a:lnTo>
                  <a:pt x="153" y="0"/>
                </a:lnTo>
                <a:lnTo>
                  <a:pt x="127" y="0"/>
                </a:lnTo>
                <a:lnTo>
                  <a:pt x="100" y="2"/>
                </a:lnTo>
                <a:lnTo>
                  <a:pt x="77" y="6"/>
                </a:lnTo>
                <a:lnTo>
                  <a:pt x="53" y="11"/>
                </a:lnTo>
                <a:lnTo>
                  <a:pt x="35" y="18"/>
                </a:lnTo>
                <a:lnTo>
                  <a:pt x="19" y="25"/>
                </a:lnTo>
                <a:lnTo>
                  <a:pt x="7" y="34"/>
                </a:lnTo>
                <a:lnTo>
                  <a:pt x="0" y="44"/>
                </a:lnTo>
                <a:lnTo>
                  <a:pt x="0" y="53"/>
                </a:lnTo>
                <a:lnTo>
                  <a:pt x="5" y="62"/>
                </a:lnTo>
                <a:lnTo>
                  <a:pt x="14" y="71"/>
                </a:lnTo>
                <a:lnTo>
                  <a:pt x="28" y="80"/>
                </a:lnTo>
                <a:lnTo>
                  <a:pt x="47" y="86"/>
                </a:lnTo>
                <a:lnTo>
                  <a:pt x="67" y="93"/>
                </a:lnTo>
                <a:lnTo>
                  <a:pt x="93" y="97"/>
                </a:lnTo>
                <a:lnTo>
                  <a:pt x="88" y="97"/>
                </a:lnTo>
                <a:lnTo>
                  <a:pt x="93" y="97"/>
                </a:lnTo>
              </a:path>
            </a:pathLst>
          </a:custGeom>
          <a:solidFill>
            <a:srgbClr val="B265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189" name="Freeform 21"/>
          <p:cNvSpPr>
            <a:spLocks/>
          </p:cNvSpPr>
          <p:nvPr/>
        </p:nvSpPr>
        <p:spPr bwMode="auto">
          <a:xfrm>
            <a:off x="4260850" y="4557713"/>
            <a:ext cx="428625" cy="160337"/>
          </a:xfrm>
          <a:custGeom>
            <a:avLst/>
            <a:gdLst>
              <a:gd name="T0" fmla="*/ 93 w 270"/>
              <a:gd name="T1" fmla="*/ 98 h 101"/>
              <a:gd name="T2" fmla="*/ 119 w 270"/>
              <a:gd name="T3" fmla="*/ 100 h 101"/>
              <a:gd name="T4" fmla="*/ 146 w 270"/>
              <a:gd name="T5" fmla="*/ 100 h 101"/>
              <a:gd name="T6" fmla="*/ 172 w 270"/>
              <a:gd name="T7" fmla="*/ 98 h 101"/>
              <a:gd name="T8" fmla="*/ 195 w 270"/>
              <a:gd name="T9" fmla="*/ 95 h 101"/>
              <a:gd name="T10" fmla="*/ 216 w 270"/>
              <a:gd name="T11" fmla="*/ 90 h 101"/>
              <a:gd name="T12" fmla="*/ 237 w 270"/>
              <a:gd name="T13" fmla="*/ 84 h 101"/>
              <a:gd name="T14" fmla="*/ 251 w 270"/>
              <a:gd name="T15" fmla="*/ 76 h 101"/>
              <a:gd name="T16" fmla="*/ 262 w 270"/>
              <a:gd name="T17" fmla="*/ 67 h 101"/>
              <a:gd name="T18" fmla="*/ 269 w 270"/>
              <a:gd name="T19" fmla="*/ 56 h 101"/>
              <a:gd name="T20" fmla="*/ 269 w 270"/>
              <a:gd name="T21" fmla="*/ 47 h 101"/>
              <a:gd name="T22" fmla="*/ 265 w 270"/>
              <a:gd name="T23" fmla="*/ 38 h 101"/>
              <a:gd name="T24" fmla="*/ 258 w 270"/>
              <a:gd name="T25" fmla="*/ 28 h 101"/>
              <a:gd name="T26" fmla="*/ 244 w 270"/>
              <a:gd name="T27" fmla="*/ 20 h 101"/>
              <a:gd name="T28" fmla="*/ 225 w 270"/>
              <a:gd name="T29" fmla="*/ 13 h 101"/>
              <a:gd name="T30" fmla="*/ 204 w 270"/>
              <a:gd name="T31" fmla="*/ 7 h 101"/>
              <a:gd name="T32" fmla="*/ 182 w 270"/>
              <a:gd name="T33" fmla="*/ 2 h 101"/>
              <a:gd name="T34" fmla="*/ 153 w 270"/>
              <a:gd name="T35" fmla="*/ 0 h 101"/>
              <a:gd name="T36" fmla="*/ 127 w 270"/>
              <a:gd name="T37" fmla="*/ 0 h 101"/>
              <a:gd name="T38" fmla="*/ 100 w 270"/>
              <a:gd name="T39" fmla="*/ 2 h 101"/>
              <a:gd name="T40" fmla="*/ 77 w 270"/>
              <a:gd name="T41" fmla="*/ 6 h 101"/>
              <a:gd name="T42" fmla="*/ 53 w 270"/>
              <a:gd name="T43" fmla="*/ 11 h 101"/>
              <a:gd name="T44" fmla="*/ 35 w 270"/>
              <a:gd name="T45" fmla="*/ 18 h 101"/>
              <a:gd name="T46" fmla="*/ 19 w 270"/>
              <a:gd name="T47" fmla="*/ 26 h 101"/>
              <a:gd name="T48" fmla="*/ 7 w 270"/>
              <a:gd name="T49" fmla="*/ 35 h 101"/>
              <a:gd name="T50" fmla="*/ 0 w 270"/>
              <a:gd name="T51" fmla="*/ 45 h 101"/>
              <a:gd name="T52" fmla="*/ 0 w 270"/>
              <a:gd name="T53" fmla="*/ 55 h 101"/>
              <a:gd name="T54" fmla="*/ 5 w 270"/>
              <a:gd name="T55" fmla="*/ 64 h 101"/>
              <a:gd name="T56" fmla="*/ 14 w 270"/>
              <a:gd name="T57" fmla="*/ 73 h 101"/>
              <a:gd name="T58" fmla="*/ 28 w 270"/>
              <a:gd name="T59" fmla="*/ 81 h 101"/>
              <a:gd name="T60" fmla="*/ 47 w 270"/>
              <a:gd name="T61" fmla="*/ 88 h 101"/>
              <a:gd name="T62" fmla="*/ 67 w 270"/>
              <a:gd name="T63" fmla="*/ 94 h 101"/>
              <a:gd name="T64" fmla="*/ 93 w 270"/>
              <a:gd name="T65" fmla="*/ 98 h 101"/>
              <a:gd name="T66" fmla="*/ 88 w 270"/>
              <a:gd name="T67" fmla="*/ 98 h 101"/>
              <a:gd name="T68" fmla="*/ 93 w 270"/>
              <a:gd name="T69" fmla="*/ 98 h 1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270" h="101">
                <a:moveTo>
                  <a:pt x="93" y="98"/>
                </a:moveTo>
                <a:lnTo>
                  <a:pt x="119" y="100"/>
                </a:lnTo>
                <a:lnTo>
                  <a:pt x="146" y="100"/>
                </a:lnTo>
                <a:lnTo>
                  <a:pt x="172" y="98"/>
                </a:lnTo>
                <a:lnTo>
                  <a:pt x="195" y="95"/>
                </a:lnTo>
                <a:lnTo>
                  <a:pt x="216" y="90"/>
                </a:lnTo>
                <a:lnTo>
                  <a:pt x="237" y="84"/>
                </a:lnTo>
                <a:lnTo>
                  <a:pt x="251" y="76"/>
                </a:lnTo>
                <a:lnTo>
                  <a:pt x="262" y="67"/>
                </a:lnTo>
                <a:lnTo>
                  <a:pt x="269" y="56"/>
                </a:lnTo>
                <a:lnTo>
                  <a:pt x="269" y="47"/>
                </a:lnTo>
                <a:lnTo>
                  <a:pt x="265" y="38"/>
                </a:lnTo>
                <a:lnTo>
                  <a:pt x="258" y="28"/>
                </a:lnTo>
                <a:lnTo>
                  <a:pt x="244" y="20"/>
                </a:lnTo>
                <a:lnTo>
                  <a:pt x="225" y="13"/>
                </a:lnTo>
                <a:lnTo>
                  <a:pt x="204" y="7"/>
                </a:lnTo>
                <a:lnTo>
                  <a:pt x="182" y="2"/>
                </a:lnTo>
                <a:lnTo>
                  <a:pt x="153" y="0"/>
                </a:lnTo>
                <a:lnTo>
                  <a:pt x="127" y="0"/>
                </a:lnTo>
                <a:lnTo>
                  <a:pt x="100" y="2"/>
                </a:lnTo>
                <a:lnTo>
                  <a:pt x="77" y="6"/>
                </a:lnTo>
                <a:lnTo>
                  <a:pt x="53" y="11"/>
                </a:lnTo>
                <a:lnTo>
                  <a:pt x="35" y="18"/>
                </a:lnTo>
                <a:lnTo>
                  <a:pt x="19" y="26"/>
                </a:lnTo>
                <a:lnTo>
                  <a:pt x="7" y="35"/>
                </a:lnTo>
                <a:lnTo>
                  <a:pt x="0" y="45"/>
                </a:lnTo>
                <a:lnTo>
                  <a:pt x="0" y="55"/>
                </a:lnTo>
                <a:lnTo>
                  <a:pt x="5" y="64"/>
                </a:lnTo>
                <a:lnTo>
                  <a:pt x="14" y="73"/>
                </a:lnTo>
                <a:lnTo>
                  <a:pt x="28" y="81"/>
                </a:lnTo>
                <a:lnTo>
                  <a:pt x="47" y="88"/>
                </a:lnTo>
                <a:lnTo>
                  <a:pt x="67" y="94"/>
                </a:lnTo>
                <a:lnTo>
                  <a:pt x="93" y="98"/>
                </a:lnTo>
                <a:lnTo>
                  <a:pt x="88" y="98"/>
                </a:lnTo>
                <a:lnTo>
                  <a:pt x="93" y="98"/>
                </a:lnTo>
              </a:path>
            </a:pathLst>
          </a:custGeom>
          <a:solidFill>
            <a:srgbClr val="B265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190" name="Freeform 22"/>
          <p:cNvSpPr>
            <a:spLocks/>
          </p:cNvSpPr>
          <p:nvPr/>
        </p:nvSpPr>
        <p:spPr bwMode="auto">
          <a:xfrm>
            <a:off x="3281363" y="5516563"/>
            <a:ext cx="2590800" cy="123825"/>
          </a:xfrm>
          <a:custGeom>
            <a:avLst/>
            <a:gdLst>
              <a:gd name="T0" fmla="*/ 1631 w 1632"/>
              <a:gd name="T1" fmla="*/ 0 h 78"/>
              <a:gd name="T2" fmla="*/ 1631 w 1632"/>
              <a:gd name="T3" fmla="*/ 77 h 78"/>
              <a:gd name="T4" fmla="*/ 0 w 1632"/>
              <a:gd name="T5" fmla="*/ 77 h 78"/>
              <a:gd name="T6" fmla="*/ 0 w 1632"/>
              <a:gd name="T7" fmla="*/ 0 h 78"/>
              <a:gd name="T8" fmla="*/ 1631 w 1632"/>
              <a:gd name="T9" fmla="*/ 0 h 78"/>
            </a:gdLst>
            <a:ahLst/>
            <a:cxnLst>
              <a:cxn ang="0">
                <a:pos x="T0" y="T1"/>
              </a:cxn>
              <a:cxn ang="0">
                <a:pos x="T2" y="T3"/>
              </a:cxn>
              <a:cxn ang="0">
                <a:pos x="T4" y="T5"/>
              </a:cxn>
              <a:cxn ang="0">
                <a:pos x="T6" y="T7"/>
              </a:cxn>
              <a:cxn ang="0">
                <a:pos x="T8" y="T9"/>
              </a:cxn>
            </a:cxnLst>
            <a:rect l="0" t="0" r="r" b="b"/>
            <a:pathLst>
              <a:path w="1632" h="78">
                <a:moveTo>
                  <a:pt x="1631" y="0"/>
                </a:moveTo>
                <a:lnTo>
                  <a:pt x="1631" y="77"/>
                </a:lnTo>
                <a:lnTo>
                  <a:pt x="0" y="77"/>
                </a:lnTo>
                <a:lnTo>
                  <a:pt x="0" y="0"/>
                </a:lnTo>
                <a:lnTo>
                  <a:pt x="1631" y="0"/>
                </a:lnTo>
              </a:path>
            </a:pathLst>
          </a:custGeom>
          <a:solidFill>
            <a:schemeClr val="tx1">
              <a:lumMod val="65000"/>
              <a:lumOff val="35000"/>
            </a:schemeClr>
          </a:solidFill>
          <a:ln>
            <a:noFill/>
          </a:ln>
          <a:effectLst/>
          <a:extLst/>
        </p:spPr>
        <p:txBody>
          <a:bodyPr/>
          <a:lstStyle/>
          <a:p>
            <a:endParaRPr lang="en-GB"/>
          </a:p>
        </p:txBody>
      </p:sp>
      <p:sp>
        <p:nvSpPr>
          <p:cNvPr id="7191" name="Freeform 23"/>
          <p:cNvSpPr>
            <a:spLocks/>
          </p:cNvSpPr>
          <p:nvPr/>
        </p:nvSpPr>
        <p:spPr bwMode="auto">
          <a:xfrm>
            <a:off x="2654300" y="5721350"/>
            <a:ext cx="3567113" cy="114300"/>
          </a:xfrm>
          <a:custGeom>
            <a:avLst/>
            <a:gdLst>
              <a:gd name="T0" fmla="*/ 2246 w 2247"/>
              <a:gd name="T1" fmla="*/ 0 h 72"/>
              <a:gd name="T2" fmla="*/ 2246 w 2247"/>
              <a:gd name="T3" fmla="*/ 71 h 72"/>
              <a:gd name="T4" fmla="*/ 0 w 2247"/>
              <a:gd name="T5" fmla="*/ 71 h 72"/>
              <a:gd name="T6" fmla="*/ 0 w 2247"/>
              <a:gd name="T7" fmla="*/ 0 h 72"/>
              <a:gd name="T8" fmla="*/ 2246 w 2247"/>
              <a:gd name="T9" fmla="*/ 0 h 72"/>
            </a:gdLst>
            <a:ahLst/>
            <a:cxnLst>
              <a:cxn ang="0">
                <a:pos x="T0" y="T1"/>
              </a:cxn>
              <a:cxn ang="0">
                <a:pos x="T2" y="T3"/>
              </a:cxn>
              <a:cxn ang="0">
                <a:pos x="T4" y="T5"/>
              </a:cxn>
              <a:cxn ang="0">
                <a:pos x="T6" y="T7"/>
              </a:cxn>
              <a:cxn ang="0">
                <a:pos x="T8" y="T9"/>
              </a:cxn>
            </a:cxnLst>
            <a:rect l="0" t="0" r="r" b="b"/>
            <a:pathLst>
              <a:path w="2247" h="72">
                <a:moveTo>
                  <a:pt x="2246" y="0"/>
                </a:moveTo>
                <a:lnTo>
                  <a:pt x="2246" y="71"/>
                </a:lnTo>
                <a:lnTo>
                  <a:pt x="0" y="71"/>
                </a:lnTo>
                <a:lnTo>
                  <a:pt x="0" y="0"/>
                </a:lnTo>
                <a:lnTo>
                  <a:pt x="2246" y="0"/>
                </a:lnTo>
              </a:path>
            </a:pathLst>
          </a:custGeom>
          <a:solidFill>
            <a:srgbClr val="B265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193" name="Line 25"/>
          <p:cNvSpPr>
            <a:spLocks noChangeShapeType="1"/>
          </p:cNvSpPr>
          <p:nvPr/>
        </p:nvSpPr>
        <p:spPr bwMode="auto">
          <a:xfrm flipV="1">
            <a:off x="2156604" y="1796390"/>
            <a:ext cx="4548995" cy="713897"/>
          </a:xfrm>
          <a:prstGeom prst="line">
            <a:avLst/>
          </a:prstGeom>
          <a:noFill/>
          <a:ln w="127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Tree>
    <p:extLst>
      <p:ext uri="{BB962C8B-B14F-4D97-AF65-F5344CB8AC3E}">
        <p14:creationId xmlns:p14="http://schemas.microsoft.com/office/powerpoint/2010/main" val="3312894192"/>
      </p:ext>
    </p:extLst>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2057400"/>
            <a:ext cx="7886700" cy="2819400"/>
          </a:xfrm>
          <a:solidFill>
            <a:schemeClr val="accent1"/>
          </a:solidFill>
        </p:spPr>
        <p:txBody>
          <a:bodyPr>
            <a:normAutofit/>
          </a:bodyPr>
          <a:lstStyle/>
          <a:p>
            <a:pPr algn="just"/>
            <a:r>
              <a:rPr lang="el-GR" b="1" dirty="0" smtClean="0"/>
              <a:t>Γενικότερα, η χρονική αξία του χρήματος καθορίζει αν μια επένδυση είναι οικονομικά βιώσιμη ή όχι!</a:t>
            </a:r>
            <a:endParaRPr lang="en-GB" b="1"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33</a:t>
            </a:fld>
            <a:endParaRPr lang="en-US"/>
          </a:p>
        </p:txBody>
      </p:sp>
    </p:spTree>
    <p:extLst>
      <p:ext uri="{BB962C8B-B14F-4D97-AF65-F5344CB8AC3E}">
        <p14:creationId xmlns:p14="http://schemas.microsoft.com/office/powerpoint/2010/main" val="187633199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1006473"/>
          </a:xfrm>
        </p:spPr>
        <p:txBody>
          <a:bodyPr/>
          <a:lstStyle/>
          <a:p>
            <a:pPr algn="ctr"/>
            <a:r>
              <a:rPr lang="en-GB" dirty="0" smtClean="0"/>
              <a:t>H </a:t>
            </a:r>
            <a:r>
              <a:rPr lang="el-GR" dirty="0" smtClean="0"/>
              <a:t>μέθοδος της καθαρής παρούσας αξίας (</a:t>
            </a:r>
            <a:r>
              <a:rPr lang="en-GB" dirty="0" smtClean="0"/>
              <a:t>Net Present Value, NPV)</a:t>
            </a:r>
            <a:endParaRPr lang="en-GB"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628650" y="1676401"/>
                <a:ext cx="7886700" cy="3886200"/>
              </a:xfrm>
            </p:spPr>
            <p:txBody>
              <a:bodyPr/>
              <a:lstStyle/>
              <a:p>
                <a:pPr marL="0" indent="0" algn="ctr">
                  <a:buNone/>
                </a:pPr>
                <a14:m>
                  <m:oMath xmlns:m="http://schemas.openxmlformats.org/officeDocument/2006/math">
                    <m:r>
                      <m:rPr>
                        <m:sty m:val="p"/>
                      </m:rPr>
                      <a:rPr lang="el-GR" sz="2000" b="0" i="0" smtClean="0">
                        <a:latin typeface="Cambria Math" panose="02040503050406030204" pitchFamily="18" charset="0"/>
                      </a:rPr>
                      <m:t>Ν</m:t>
                    </m:r>
                    <m:r>
                      <a:rPr lang="en-GB" sz="2000" i="1">
                        <a:latin typeface="Cambria Math" panose="02040503050406030204" pitchFamily="18" charset="0"/>
                      </a:rPr>
                      <m:t>𝑃𝑉</m:t>
                    </m:r>
                    <m:r>
                      <a:rPr lang="en-GB" sz="2000" i="1">
                        <a:latin typeface="Cambria Math" panose="02040503050406030204" pitchFamily="18" charset="0"/>
                      </a:rPr>
                      <m:t>=</m:t>
                    </m:r>
                    <m:f>
                      <m:fPr>
                        <m:ctrlPr>
                          <a:rPr lang="en-GB" sz="2000" i="1">
                            <a:latin typeface="Cambria Math" panose="02040503050406030204" pitchFamily="18" charset="0"/>
                          </a:rPr>
                        </m:ctrlPr>
                      </m:fPr>
                      <m:num>
                        <m:r>
                          <m:rPr>
                            <m:sty m:val="p"/>
                          </m:rPr>
                          <a:rPr lang="el-GR" sz="2000" b="0" i="0" smtClean="0">
                            <a:latin typeface="Cambria Math" panose="02040503050406030204" pitchFamily="18" charset="0"/>
                          </a:rPr>
                          <m:t>Β</m:t>
                        </m:r>
                        <m:r>
                          <a:rPr lang="el-GR" sz="2000" b="0" i="0" smtClean="0">
                            <a:latin typeface="Cambria Math" panose="02040503050406030204" pitchFamily="18" charset="0"/>
                          </a:rPr>
                          <m:t>1</m:t>
                        </m:r>
                      </m:num>
                      <m:den>
                        <m:sSup>
                          <m:sSupPr>
                            <m:ctrlPr>
                              <a:rPr lang="en-GB" sz="2000" i="1">
                                <a:latin typeface="Cambria Math" panose="02040503050406030204" pitchFamily="18" charset="0"/>
                              </a:rPr>
                            </m:ctrlPr>
                          </m:sSupPr>
                          <m:e>
                            <m:r>
                              <a:rPr lang="en-GB" sz="2000" i="1">
                                <a:latin typeface="Cambria Math" panose="02040503050406030204" pitchFamily="18" charset="0"/>
                              </a:rPr>
                              <m:t>(1+</m:t>
                            </m:r>
                            <m:r>
                              <a:rPr lang="en-GB" sz="2000" i="1">
                                <a:latin typeface="Cambria Math" panose="02040503050406030204" pitchFamily="18" charset="0"/>
                              </a:rPr>
                              <m:t>𝑟</m:t>
                            </m:r>
                            <m:r>
                              <a:rPr lang="en-GB" sz="2000" i="1">
                                <a:latin typeface="Cambria Math" panose="02040503050406030204" pitchFamily="18" charset="0"/>
                              </a:rPr>
                              <m:t>)</m:t>
                            </m:r>
                          </m:e>
                          <m:sup>
                            <m:r>
                              <a:rPr lang="el-GR" sz="2000" b="0" i="1" smtClean="0">
                                <a:latin typeface="Cambria Math" panose="02040503050406030204" pitchFamily="18" charset="0"/>
                              </a:rPr>
                              <m:t>0</m:t>
                            </m:r>
                          </m:sup>
                        </m:sSup>
                      </m:den>
                    </m:f>
                    <m:r>
                      <a:rPr lang="el-GR" sz="2000" b="0" i="1" smtClean="0">
                        <a:latin typeface="Cambria Math" panose="02040503050406030204" pitchFamily="18" charset="0"/>
                      </a:rPr>
                      <m:t>+</m:t>
                    </m:r>
                    <m:f>
                      <m:fPr>
                        <m:ctrlPr>
                          <a:rPr lang="en-GB" sz="2000" i="1">
                            <a:latin typeface="Cambria Math" panose="02040503050406030204" pitchFamily="18" charset="0"/>
                          </a:rPr>
                        </m:ctrlPr>
                      </m:fPr>
                      <m:num>
                        <m:r>
                          <m:rPr>
                            <m:sty m:val="p"/>
                          </m:rPr>
                          <a:rPr lang="el-GR" sz="2000">
                            <a:latin typeface="Cambria Math" panose="02040503050406030204" pitchFamily="18" charset="0"/>
                          </a:rPr>
                          <m:t>Β</m:t>
                        </m:r>
                        <m:r>
                          <a:rPr lang="el-GR" sz="2000" b="0" i="1" smtClean="0">
                            <a:latin typeface="Cambria Math" panose="02040503050406030204" pitchFamily="18" charset="0"/>
                          </a:rPr>
                          <m:t>2</m:t>
                        </m:r>
                      </m:num>
                      <m:den>
                        <m:sSup>
                          <m:sSupPr>
                            <m:ctrlPr>
                              <a:rPr lang="en-GB" sz="2000" i="1">
                                <a:latin typeface="Cambria Math" panose="02040503050406030204" pitchFamily="18" charset="0"/>
                              </a:rPr>
                            </m:ctrlPr>
                          </m:sSupPr>
                          <m:e>
                            <m:r>
                              <a:rPr lang="en-GB" sz="2000" i="1">
                                <a:latin typeface="Cambria Math" panose="02040503050406030204" pitchFamily="18" charset="0"/>
                              </a:rPr>
                              <m:t>(1+</m:t>
                            </m:r>
                            <m:r>
                              <a:rPr lang="en-GB" sz="2000" i="1">
                                <a:latin typeface="Cambria Math" panose="02040503050406030204" pitchFamily="18" charset="0"/>
                              </a:rPr>
                              <m:t>𝑟</m:t>
                            </m:r>
                            <m:r>
                              <a:rPr lang="en-GB" sz="2000" i="1">
                                <a:latin typeface="Cambria Math" panose="02040503050406030204" pitchFamily="18" charset="0"/>
                              </a:rPr>
                              <m:t>)</m:t>
                            </m:r>
                          </m:e>
                          <m:sup>
                            <m:r>
                              <a:rPr lang="en-GB" sz="2000" b="0" i="1" smtClean="0">
                                <a:latin typeface="Cambria Math" panose="02040503050406030204" pitchFamily="18" charset="0"/>
                              </a:rPr>
                              <m:t>1</m:t>
                            </m:r>
                          </m:sup>
                        </m:sSup>
                      </m:den>
                    </m:f>
                  </m:oMath>
                </a14:m>
                <a:r>
                  <a:rPr lang="el-GR" dirty="0" smtClean="0"/>
                  <a:t>+</a:t>
                </a:r>
                <a14:m>
                  <m:oMath xmlns:m="http://schemas.openxmlformats.org/officeDocument/2006/math">
                    <m:f>
                      <m:fPr>
                        <m:ctrlPr>
                          <a:rPr lang="en-GB" sz="2000" i="1">
                            <a:latin typeface="Cambria Math" panose="02040503050406030204" pitchFamily="18" charset="0"/>
                          </a:rPr>
                        </m:ctrlPr>
                      </m:fPr>
                      <m:num>
                        <m:r>
                          <m:rPr>
                            <m:sty m:val="p"/>
                          </m:rPr>
                          <a:rPr lang="el-GR" sz="2000">
                            <a:latin typeface="Cambria Math" panose="02040503050406030204" pitchFamily="18" charset="0"/>
                          </a:rPr>
                          <m:t>Β</m:t>
                        </m:r>
                        <m:r>
                          <a:rPr lang="el-GR" sz="2000" b="0" i="1" smtClean="0">
                            <a:latin typeface="Cambria Math" panose="02040503050406030204" pitchFamily="18" charset="0"/>
                          </a:rPr>
                          <m:t>3</m:t>
                        </m:r>
                      </m:num>
                      <m:den>
                        <m:sSup>
                          <m:sSupPr>
                            <m:ctrlPr>
                              <a:rPr lang="en-GB" sz="2000" i="1">
                                <a:latin typeface="Cambria Math" panose="02040503050406030204" pitchFamily="18" charset="0"/>
                              </a:rPr>
                            </m:ctrlPr>
                          </m:sSupPr>
                          <m:e>
                            <m:r>
                              <a:rPr lang="en-GB" sz="2000" i="1">
                                <a:latin typeface="Cambria Math" panose="02040503050406030204" pitchFamily="18" charset="0"/>
                              </a:rPr>
                              <m:t>(1+</m:t>
                            </m:r>
                            <m:r>
                              <a:rPr lang="en-GB" sz="2000" i="1">
                                <a:latin typeface="Cambria Math" panose="02040503050406030204" pitchFamily="18" charset="0"/>
                              </a:rPr>
                              <m:t>𝑟</m:t>
                            </m:r>
                            <m:r>
                              <a:rPr lang="en-GB" sz="2000" i="1">
                                <a:latin typeface="Cambria Math" panose="02040503050406030204" pitchFamily="18" charset="0"/>
                              </a:rPr>
                              <m:t>)</m:t>
                            </m:r>
                          </m:e>
                          <m:sup>
                            <m:r>
                              <a:rPr lang="en-GB" sz="2000" b="0" i="1" smtClean="0">
                                <a:latin typeface="Cambria Math" panose="02040503050406030204" pitchFamily="18" charset="0"/>
                              </a:rPr>
                              <m:t>2</m:t>
                            </m:r>
                          </m:sup>
                        </m:sSup>
                      </m:den>
                    </m:f>
                  </m:oMath>
                </a14:m>
                <a:r>
                  <a:rPr lang="el-GR" dirty="0" smtClean="0"/>
                  <a:t>+….</a:t>
                </a:r>
                <a:r>
                  <a:rPr lang="en-GB" dirty="0" smtClean="0"/>
                  <a:t> </a:t>
                </a:r>
                <a:r>
                  <a:rPr lang="el-GR" dirty="0" smtClean="0"/>
                  <a:t>–</a:t>
                </a:r>
                <a:r>
                  <a:rPr lang="en-GB" dirty="0" smtClean="0"/>
                  <a:t> C</a:t>
                </a:r>
                <a:endParaRPr lang="el-GR" dirty="0" smtClean="0"/>
              </a:p>
              <a:p>
                <a:pPr marL="0" indent="0">
                  <a:buNone/>
                </a:pPr>
                <a:endParaRPr lang="el-GR" dirty="0"/>
              </a:p>
              <a:p>
                <a:pPr marL="0" indent="0" algn="just">
                  <a:buNone/>
                </a:pPr>
                <a:r>
                  <a:rPr lang="el-GR" dirty="0" smtClean="0"/>
                  <a:t>Όπου Β</a:t>
                </a:r>
                <a:r>
                  <a:rPr lang="el-GR" sz="1800" dirty="0" smtClean="0"/>
                  <a:t>1</a:t>
                </a:r>
                <a:r>
                  <a:rPr lang="el-GR" dirty="0" smtClean="0"/>
                  <a:t>, Β</a:t>
                </a:r>
                <a:r>
                  <a:rPr lang="el-GR" sz="1800" dirty="0" smtClean="0"/>
                  <a:t>2</a:t>
                </a:r>
                <a:r>
                  <a:rPr lang="el-GR" dirty="0" smtClean="0"/>
                  <a:t>, Β</a:t>
                </a:r>
                <a:r>
                  <a:rPr lang="el-GR" sz="1800" dirty="0" smtClean="0"/>
                  <a:t>3</a:t>
                </a:r>
                <a:r>
                  <a:rPr lang="el-GR" dirty="0" smtClean="0"/>
                  <a:t> …. Β</a:t>
                </a:r>
                <a:r>
                  <a:rPr lang="en-GB" sz="1400" dirty="0"/>
                  <a:t>T</a:t>
                </a:r>
                <a:r>
                  <a:rPr lang="el-GR" dirty="0" smtClean="0"/>
                  <a:t> είναι οι αυξημένες μελλοντικές απολαβές του πτυχιούχου σε κάθε έτος</a:t>
                </a:r>
                <a:r>
                  <a:rPr lang="en-GB" dirty="0" smtClean="0"/>
                  <a:t> </a:t>
                </a:r>
                <a:r>
                  <a:rPr lang="el-GR" dirty="0" smtClean="0"/>
                  <a:t>μέχρι την ηλικία της συνταξιοδότησης.</a:t>
                </a:r>
              </a:p>
              <a:p>
                <a:pPr marL="0" indent="0" algn="just">
                  <a:buNone/>
                </a:pPr>
                <a:r>
                  <a:rPr lang="el-GR" dirty="0" smtClean="0"/>
                  <a:t>Η μεταβλητή </a:t>
                </a:r>
                <a:r>
                  <a:rPr lang="en-GB" dirty="0" smtClean="0"/>
                  <a:t>C </a:t>
                </a:r>
                <a:r>
                  <a:rPr lang="el-GR" dirty="0" smtClean="0"/>
                  <a:t>περιέχει τα κόστη (έμμεσα και άμεσα)*.</a:t>
                </a:r>
                <a:endParaRPr lang="en-GB" dirty="0" smtClean="0"/>
              </a:p>
              <a:p>
                <a:pPr marL="0" indent="0" algn="just">
                  <a:buNone/>
                </a:pPr>
                <a:r>
                  <a:rPr lang="el-GR" dirty="0" smtClean="0"/>
                  <a:t>Αν  </a:t>
                </a:r>
                <a:r>
                  <a:rPr lang="en-GB" dirty="0" smtClean="0"/>
                  <a:t>NPV&gt;0 </a:t>
                </a:r>
                <a:r>
                  <a:rPr lang="el-GR" dirty="0" smtClean="0"/>
                  <a:t>τότε οι σπουδές είναι οικονομικά επωφελείς.</a:t>
                </a:r>
                <a:endParaRPr lang="en-GB" dirty="0" smtClean="0"/>
              </a:p>
              <a:p>
                <a:pPr marL="0" indent="0" algn="just">
                  <a:buNone/>
                </a:pPr>
                <a:r>
                  <a:rPr lang="el-GR" dirty="0" smtClean="0"/>
                  <a:t>Το άτομο μπορεί να υπολογίζει διαφορετικές </a:t>
                </a:r>
                <a:r>
                  <a:rPr lang="en-GB" dirty="0" smtClean="0"/>
                  <a:t>NPV </a:t>
                </a:r>
                <a:r>
                  <a:rPr lang="el-GR" dirty="0" smtClean="0"/>
                  <a:t>για διαφορετικούς τύπους σπουδών.</a:t>
                </a:r>
              </a:p>
              <a:p>
                <a:pPr marL="0" indent="0" algn="just">
                  <a:buNone/>
                </a:pPr>
                <a:r>
                  <a:rPr lang="el-GR" dirty="0" smtClean="0"/>
                  <a:t>Από </a:t>
                </a:r>
                <a:r>
                  <a:rPr lang="el-GR" u="sng" dirty="0" smtClean="0"/>
                  <a:t>στενή οικονομική άποψη</a:t>
                </a:r>
                <a:r>
                  <a:rPr lang="el-GR" dirty="0" smtClean="0"/>
                  <a:t>, η βέλτιστη επιλογή είναι να επιλέξει σπουδές που συνεπάγονται τη μεγαλύτερη </a:t>
                </a:r>
                <a:r>
                  <a:rPr lang="en-GB" dirty="0" smtClean="0"/>
                  <a:t>NPV.</a:t>
                </a:r>
                <a:endParaRPr lang="el-GR" dirty="0" smtClean="0"/>
              </a:p>
              <a:p>
                <a:pPr marL="0" indent="0" algn="just">
                  <a:buNone/>
                </a:pPr>
                <a:endParaRPr lang="en-GB"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628650" y="1676401"/>
                <a:ext cx="7886700" cy="3886200"/>
              </a:xfrm>
              <a:blipFill rotWithShape="0">
                <a:blip r:embed="rId2"/>
                <a:stretch>
                  <a:fillRect l="-927" t="-313" r="-927"/>
                </a:stretch>
              </a:blipFill>
            </p:spPr>
            <p:txBody>
              <a:bodyPr/>
              <a:lstStyle/>
              <a:p>
                <a:r>
                  <a:rPr lang="en-GB">
                    <a:noFill/>
                  </a:rPr>
                  <a:t> </a:t>
                </a:r>
              </a:p>
            </p:txBody>
          </p:sp>
        </mc:Fallback>
      </mc:AlternateContent>
      <p:sp>
        <p:nvSpPr>
          <p:cNvPr id="4" name="Slide Number Placeholder 3"/>
          <p:cNvSpPr>
            <a:spLocks noGrp="1"/>
          </p:cNvSpPr>
          <p:nvPr>
            <p:ph type="sldNum" sz="quarter" idx="12"/>
          </p:nvPr>
        </p:nvSpPr>
        <p:spPr/>
        <p:txBody>
          <a:bodyPr/>
          <a:lstStyle/>
          <a:p>
            <a:fld id="{B6F15528-21DE-4FAA-801E-634DDDAF4B2B}" type="slidenum">
              <a:rPr lang="en-US" smtClean="0"/>
              <a:pPr/>
              <a:t>34</a:t>
            </a:fld>
            <a:endParaRPr lang="en-US"/>
          </a:p>
        </p:txBody>
      </p:sp>
      <p:sp>
        <p:nvSpPr>
          <p:cNvPr id="5" name="TextBox 4"/>
          <p:cNvSpPr txBox="1"/>
          <p:nvPr/>
        </p:nvSpPr>
        <p:spPr>
          <a:xfrm>
            <a:off x="762000" y="5867400"/>
            <a:ext cx="7467600" cy="523220"/>
          </a:xfrm>
          <a:prstGeom prst="rect">
            <a:avLst/>
          </a:prstGeom>
          <a:noFill/>
        </p:spPr>
        <p:txBody>
          <a:bodyPr wrap="square" rtlCol="0">
            <a:spAutoFit/>
          </a:bodyPr>
          <a:lstStyle/>
          <a:p>
            <a:r>
              <a:rPr lang="el-GR" sz="1400" dirty="0" smtClean="0"/>
              <a:t>* Επειδή τα χρόνια των σπουδών είναι λίγα, και για λόγους απλούστευσης, αποφεύγουμε τον</a:t>
            </a:r>
            <a:r>
              <a:rPr lang="en-GB" sz="1400" dirty="0" smtClean="0"/>
              <a:t> </a:t>
            </a:r>
            <a:r>
              <a:rPr lang="el-GR" sz="1400" dirty="0" smtClean="0"/>
              <a:t>ανατοκισμό και απλώς αθροίζουμε τα κόστη σε μια μεταβλητή </a:t>
            </a:r>
            <a:r>
              <a:rPr lang="en-GB" sz="1400" dirty="0" smtClean="0"/>
              <a:t>C.</a:t>
            </a:r>
            <a:r>
              <a:rPr lang="el-GR" sz="1400" dirty="0" smtClean="0"/>
              <a:t> </a:t>
            </a:r>
            <a:endParaRPr lang="en-GB" sz="1400" dirty="0"/>
          </a:p>
        </p:txBody>
      </p:sp>
    </p:spTree>
    <p:extLst>
      <p:ext uri="{BB962C8B-B14F-4D97-AF65-F5344CB8AC3E}">
        <p14:creationId xmlns:p14="http://schemas.microsoft.com/office/powerpoint/2010/main" val="2599214988"/>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612775" y="622987"/>
            <a:ext cx="8077200" cy="477837"/>
          </a:xfrm>
          <a:noFill/>
          <a:ln/>
        </p:spPr>
        <p:txBody>
          <a:bodyPr>
            <a:normAutofit/>
          </a:bodyPr>
          <a:lstStyle/>
          <a:p>
            <a:pPr algn="ctr"/>
            <a:r>
              <a:rPr lang="el-GR" altLang="en-US" sz="2800" b="1" dirty="0" smtClean="0"/>
              <a:t>Ο εσωτερικός βαθμός απόδοσης της επένδυσης</a:t>
            </a:r>
            <a:endParaRPr lang="en-US" altLang="en-US" sz="2800" b="1" dirty="0"/>
          </a:p>
        </p:txBody>
      </p:sp>
      <p:sp>
        <p:nvSpPr>
          <p:cNvPr id="7171" name="Rectangle 3"/>
          <p:cNvSpPr>
            <a:spLocks noGrp="1" noChangeArrowheads="1"/>
          </p:cNvSpPr>
          <p:nvPr>
            <p:ph type="body" idx="1"/>
          </p:nvPr>
        </p:nvSpPr>
        <p:spPr>
          <a:xfrm>
            <a:off x="152400" y="1787525"/>
            <a:ext cx="8812213" cy="4765675"/>
          </a:xfrm>
          <a:noFill/>
          <a:ln/>
        </p:spPr>
        <p:txBody>
          <a:bodyPr/>
          <a:lstStyle/>
          <a:p>
            <a:pPr algn="ctr">
              <a:buFont typeface="Monotype Sorts" pitchFamily="2" charset="2"/>
              <a:buNone/>
            </a:pPr>
            <a:endParaRPr lang="en-US" altLang="en-US" dirty="0"/>
          </a:p>
          <a:p>
            <a:pPr algn="ctr">
              <a:buFont typeface="Monotype Sorts" pitchFamily="2" charset="2"/>
              <a:buNone/>
            </a:pPr>
            <a:endParaRPr lang="en-US" altLang="en-US" dirty="0"/>
          </a:p>
          <a:p>
            <a:pPr algn="ctr">
              <a:buFont typeface="Monotype Sorts" pitchFamily="2" charset="2"/>
              <a:buNone/>
            </a:pPr>
            <a:endParaRPr lang="en-US" altLang="en-US" dirty="0"/>
          </a:p>
          <a:p>
            <a:pPr>
              <a:buFont typeface="Monotype Sorts" pitchFamily="2" charset="2"/>
              <a:buNone/>
            </a:pPr>
            <a:r>
              <a:rPr lang="en-US" altLang="en-US" dirty="0"/>
              <a:t>  				</a:t>
            </a:r>
            <a:r>
              <a:rPr lang="el-GR" altLang="en-US" dirty="0" smtClean="0"/>
              <a:t>Όφελος</a:t>
            </a:r>
            <a:r>
              <a:rPr lang="en-US" altLang="en-US" dirty="0"/>
              <a:t>	</a:t>
            </a:r>
            <a:r>
              <a:rPr lang="el-GR" altLang="en-US" dirty="0" smtClean="0"/>
              <a:t>                                                         Κόστος</a:t>
            </a:r>
            <a:endParaRPr lang="en-US" altLang="en-US" sz="2800" dirty="0"/>
          </a:p>
        </p:txBody>
      </p:sp>
      <p:sp>
        <p:nvSpPr>
          <p:cNvPr id="7172" name="Freeform 4"/>
          <p:cNvSpPr>
            <a:spLocks/>
          </p:cNvSpPr>
          <p:nvPr/>
        </p:nvSpPr>
        <p:spPr bwMode="auto">
          <a:xfrm>
            <a:off x="4376738" y="2613025"/>
            <a:ext cx="211137" cy="1912938"/>
          </a:xfrm>
          <a:custGeom>
            <a:avLst/>
            <a:gdLst>
              <a:gd name="T0" fmla="*/ 132 w 133"/>
              <a:gd name="T1" fmla="*/ 1204 h 1205"/>
              <a:gd name="T2" fmla="*/ 132 w 133"/>
              <a:gd name="T3" fmla="*/ 0 h 1205"/>
              <a:gd name="T4" fmla="*/ 0 w 133"/>
              <a:gd name="T5" fmla="*/ 0 h 1205"/>
              <a:gd name="T6" fmla="*/ 0 w 133"/>
              <a:gd name="T7" fmla="*/ 1204 h 1205"/>
              <a:gd name="T8" fmla="*/ 132 w 133"/>
              <a:gd name="T9" fmla="*/ 1204 h 1205"/>
            </a:gdLst>
            <a:ahLst/>
            <a:cxnLst>
              <a:cxn ang="0">
                <a:pos x="T0" y="T1"/>
              </a:cxn>
              <a:cxn ang="0">
                <a:pos x="T2" y="T3"/>
              </a:cxn>
              <a:cxn ang="0">
                <a:pos x="T4" y="T5"/>
              </a:cxn>
              <a:cxn ang="0">
                <a:pos x="T6" y="T7"/>
              </a:cxn>
              <a:cxn ang="0">
                <a:pos x="T8" y="T9"/>
              </a:cxn>
            </a:cxnLst>
            <a:rect l="0" t="0" r="r" b="b"/>
            <a:pathLst>
              <a:path w="133" h="1205">
                <a:moveTo>
                  <a:pt x="132" y="1204"/>
                </a:moveTo>
                <a:lnTo>
                  <a:pt x="132" y="0"/>
                </a:lnTo>
                <a:lnTo>
                  <a:pt x="0" y="0"/>
                </a:lnTo>
                <a:lnTo>
                  <a:pt x="0" y="1204"/>
                </a:lnTo>
                <a:lnTo>
                  <a:pt x="132" y="1204"/>
                </a:lnTo>
              </a:path>
            </a:pathLst>
          </a:custGeom>
          <a:solidFill>
            <a:schemeClr val="tx1">
              <a:lumMod val="65000"/>
              <a:lumOff val="35000"/>
            </a:schemeClr>
          </a:solidFill>
          <a:ln>
            <a:noFill/>
          </a:ln>
          <a:effectLst/>
          <a:extLst/>
        </p:spPr>
        <p:txBody>
          <a:bodyPr/>
          <a:lstStyle/>
          <a:p>
            <a:endParaRPr lang="en-GB"/>
          </a:p>
        </p:txBody>
      </p:sp>
      <p:sp>
        <p:nvSpPr>
          <p:cNvPr id="7173" name="Freeform 5"/>
          <p:cNvSpPr>
            <a:spLocks/>
          </p:cNvSpPr>
          <p:nvPr/>
        </p:nvSpPr>
        <p:spPr bwMode="auto">
          <a:xfrm>
            <a:off x="6002338" y="3208338"/>
            <a:ext cx="1898650" cy="890587"/>
          </a:xfrm>
          <a:custGeom>
            <a:avLst/>
            <a:gdLst>
              <a:gd name="T0" fmla="*/ 553 w 1196"/>
              <a:gd name="T1" fmla="*/ 8 h 561"/>
              <a:gd name="T2" fmla="*/ 539 w 1196"/>
              <a:gd name="T3" fmla="*/ 8 h 561"/>
              <a:gd name="T4" fmla="*/ 1179 w 1196"/>
              <a:gd name="T5" fmla="*/ 558 h 561"/>
              <a:gd name="T6" fmla="*/ 1186 w 1196"/>
              <a:gd name="T7" fmla="*/ 555 h 561"/>
              <a:gd name="T8" fmla="*/ 10 w 1196"/>
              <a:gd name="T9" fmla="*/ 555 h 561"/>
              <a:gd name="T10" fmla="*/ 16 w 1196"/>
              <a:gd name="T11" fmla="*/ 558 h 561"/>
              <a:gd name="T12" fmla="*/ 553 w 1196"/>
              <a:gd name="T13" fmla="*/ 8 h 561"/>
              <a:gd name="T14" fmla="*/ 545 w 1196"/>
              <a:gd name="T15" fmla="*/ 0 h 561"/>
              <a:gd name="T16" fmla="*/ 0 w 1196"/>
              <a:gd name="T17" fmla="*/ 560 h 561"/>
              <a:gd name="T18" fmla="*/ 1195 w 1196"/>
              <a:gd name="T19" fmla="*/ 560 h 561"/>
              <a:gd name="T20" fmla="*/ 545 w 1196"/>
              <a:gd name="T21" fmla="*/ 0 h 561"/>
              <a:gd name="T22" fmla="*/ 553 w 1196"/>
              <a:gd name="T23" fmla="*/ 8 h 5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196" h="561">
                <a:moveTo>
                  <a:pt x="553" y="8"/>
                </a:moveTo>
                <a:lnTo>
                  <a:pt x="539" y="8"/>
                </a:lnTo>
                <a:lnTo>
                  <a:pt x="1179" y="558"/>
                </a:lnTo>
                <a:lnTo>
                  <a:pt x="1186" y="555"/>
                </a:lnTo>
                <a:lnTo>
                  <a:pt x="10" y="555"/>
                </a:lnTo>
                <a:lnTo>
                  <a:pt x="16" y="558"/>
                </a:lnTo>
                <a:lnTo>
                  <a:pt x="553" y="8"/>
                </a:lnTo>
                <a:lnTo>
                  <a:pt x="545" y="0"/>
                </a:lnTo>
                <a:lnTo>
                  <a:pt x="0" y="560"/>
                </a:lnTo>
                <a:lnTo>
                  <a:pt x="1195" y="560"/>
                </a:lnTo>
                <a:lnTo>
                  <a:pt x="545" y="0"/>
                </a:lnTo>
                <a:lnTo>
                  <a:pt x="553" y="8"/>
                </a:lnTo>
              </a:path>
            </a:pathLst>
          </a:custGeom>
          <a:solidFill>
            <a:srgbClr val="B265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174" name="Freeform 6"/>
          <p:cNvSpPr>
            <a:spLocks/>
          </p:cNvSpPr>
          <p:nvPr/>
        </p:nvSpPr>
        <p:spPr bwMode="auto">
          <a:xfrm>
            <a:off x="6867525" y="2337308"/>
            <a:ext cx="26988" cy="869950"/>
          </a:xfrm>
          <a:custGeom>
            <a:avLst/>
            <a:gdLst>
              <a:gd name="T0" fmla="*/ 0 w 17"/>
              <a:gd name="T1" fmla="*/ 0 h 548"/>
              <a:gd name="T2" fmla="*/ 4 w 17"/>
              <a:gd name="T3" fmla="*/ 547 h 548"/>
              <a:gd name="T4" fmla="*/ 16 w 17"/>
              <a:gd name="T5" fmla="*/ 547 h 548"/>
              <a:gd name="T6" fmla="*/ 12 w 17"/>
              <a:gd name="T7" fmla="*/ 0 h 548"/>
              <a:gd name="T8" fmla="*/ 0 w 17"/>
              <a:gd name="T9" fmla="*/ 0 h 548"/>
            </a:gdLst>
            <a:ahLst/>
            <a:cxnLst>
              <a:cxn ang="0">
                <a:pos x="T0" y="T1"/>
              </a:cxn>
              <a:cxn ang="0">
                <a:pos x="T2" y="T3"/>
              </a:cxn>
              <a:cxn ang="0">
                <a:pos x="T4" y="T5"/>
              </a:cxn>
              <a:cxn ang="0">
                <a:pos x="T6" y="T7"/>
              </a:cxn>
              <a:cxn ang="0">
                <a:pos x="T8" y="T9"/>
              </a:cxn>
            </a:cxnLst>
            <a:rect l="0" t="0" r="r" b="b"/>
            <a:pathLst>
              <a:path w="17" h="548">
                <a:moveTo>
                  <a:pt x="0" y="0"/>
                </a:moveTo>
                <a:lnTo>
                  <a:pt x="4" y="547"/>
                </a:lnTo>
                <a:lnTo>
                  <a:pt x="16" y="547"/>
                </a:lnTo>
                <a:lnTo>
                  <a:pt x="12" y="0"/>
                </a:lnTo>
                <a:lnTo>
                  <a:pt x="0" y="0"/>
                </a:lnTo>
              </a:path>
            </a:pathLst>
          </a:custGeom>
          <a:solidFill>
            <a:srgbClr val="B265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175" name="Freeform 7"/>
          <p:cNvSpPr>
            <a:spLocks/>
          </p:cNvSpPr>
          <p:nvPr/>
        </p:nvSpPr>
        <p:spPr bwMode="auto">
          <a:xfrm>
            <a:off x="5548313" y="4305300"/>
            <a:ext cx="2703512" cy="49213"/>
          </a:xfrm>
          <a:custGeom>
            <a:avLst/>
            <a:gdLst>
              <a:gd name="T0" fmla="*/ 1702 w 1703"/>
              <a:gd name="T1" fmla="*/ 26 h 31"/>
              <a:gd name="T2" fmla="*/ 1702 w 1703"/>
              <a:gd name="T3" fmla="*/ 0 h 31"/>
              <a:gd name="T4" fmla="*/ 0 w 1703"/>
              <a:gd name="T5" fmla="*/ 2 h 31"/>
              <a:gd name="T6" fmla="*/ 0 w 1703"/>
              <a:gd name="T7" fmla="*/ 30 h 31"/>
              <a:gd name="T8" fmla="*/ 1702 w 1703"/>
              <a:gd name="T9" fmla="*/ 26 h 31"/>
            </a:gdLst>
            <a:ahLst/>
            <a:cxnLst>
              <a:cxn ang="0">
                <a:pos x="T0" y="T1"/>
              </a:cxn>
              <a:cxn ang="0">
                <a:pos x="T2" y="T3"/>
              </a:cxn>
              <a:cxn ang="0">
                <a:pos x="T4" y="T5"/>
              </a:cxn>
              <a:cxn ang="0">
                <a:pos x="T6" y="T7"/>
              </a:cxn>
              <a:cxn ang="0">
                <a:pos x="T8" y="T9"/>
              </a:cxn>
            </a:cxnLst>
            <a:rect l="0" t="0" r="r" b="b"/>
            <a:pathLst>
              <a:path w="1703" h="31">
                <a:moveTo>
                  <a:pt x="1702" y="26"/>
                </a:moveTo>
                <a:lnTo>
                  <a:pt x="1702" y="0"/>
                </a:lnTo>
                <a:lnTo>
                  <a:pt x="0" y="2"/>
                </a:lnTo>
                <a:lnTo>
                  <a:pt x="0" y="30"/>
                </a:lnTo>
                <a:lnTo>
                  <a:pt x="1702" y="26"/>
                </a:lnTo>
              </a:path>
            </a:pathLst>
          </a:custGeom>
          <a:solidFill>
            <a:srgbClr val="B265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176" name="Freeform 8"/>
          <p:cNvSpPr>
            <a:spLocks/>
          </p:cNvSpPr>
          <p:nvPr/>
        </p:nvSpPr>
        <p:spPr bwMode="auto">
          <a:xfrm>
            <a:off x="5946775" y="4165600"/>
            <a:ext cx="2092325" cy="69850"/>
          </a:xfrm>
          <a:custGeom>
            <a:avLst/>
            <a:gdLst>
              <a:gd name="T0" fmla="*/ 1317 w 1318"/>
              <a:gd name="T1" fmla="*/ 41 h 44"/>
              <a:gd name="T2" fmla="*/ 1317 w 1318"/>
              <a:gd name="T3" fmla="*/ 0 h 44"/>
              <a:gd name="T4" fmla="*/ 0 w 1318"/>
              <a:gd name="T5" fmla="*/ 2 h 44"/>
              <a:gd name="T6" fmla="*/ 0 w 1318"/>
              <a:gd name="T7" fmla="*/ 43 h 44"/>
              <a:gd name="T8" fmla="*/ 1317 w 1318"/>
              <a:gd name="T9" fmla="*/ 41 h 44"/>
            </a:gdLst>
            <a:ahLst/>
            <a:cxnLst>
              <a:cxn ang="0">
                <a:pos x="T0" y="T1"/>
              </a:cxn>
              <a:cxn ang="0">
                <a:pos x="T2" y="T3"/>
              </a:cxn>
              <a:cxn ang="0">
                <a:pos x="T4" y="T5"/>
              </a:cxn>
              <a:cxn ang="0">
                <a:pos x="T6" y="T7"/>
              </a:cxn>
              <a:cxn ang="0">
                <a:pos x="T8" y="T9"/>
              </a:cxn>
            </a:cxnLst>
            <a:rect l="0" t="0" r="r" b="b"/>
            <a:pathLst>
              <a:path w="1318" h="44">
                <a:moveTo>
                  <a:pt x="1317" y="41"/>
                </a:moveTo>
                <a:lnTo>
                  <a:pt x="1317" y="0"/>
                </a:lnTo>
                <a:lnTo>
                  <a:pt x="0" y="2"/>
                </a:lnTo>
                <a:lnTo>
                  <a:pt x="0" y="43"/>
                </a:lnTo>
                <a:lnTo>
                  <a:pt x="1317" y="41"/>
                </a:lnTo>
              </a:path>
            </a:pathLst>
          </a:custGeom>
          <a:solidFill>
            <a:srgbClr val="B265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177" name="Freeform 9"/>
          <p:cNvSpPr>
            <a:spLocks/>
          </p:cNvSpPr>
          <p:nvPr/>
        </p:nvSpPr>
        <p:spPr bwMode="auto">
          <a:xfrm>
            <a:off x="6119813" y="4443413"/>
            <a:ext cx="1522412" cy="74612"/>
          </a:xfrm>
          <a:custGeom>
            <a:avLst/>
            <a:gdLst>
              <a:gd name="T0" fmla="*/ 953 w 959"/>
              <a:gd name="T1" fmla="*/ 0 h 47"/>
              <a:gd name="T2" fmla="*/ 0 w 959"/>
              <a:gd name="T3" fmla="*/ 2 h 47"/>
              <a:gd name="T4" fmla="*/ 8 w 959"/>
              <a:gd name="T5" fmla="*/ 10 h 47"/>
              <a:gd name="T6" fmla="*/ 16 w 959"/>
              <a:gd name="T7" fmla="*/ 18 h 47"/>
              <a:gd name="T8" fmla="*/ 31 w 959"/>
              <a:gd name="T9" fmla="*/ 26 h 47"/>
              <a:gd name="T10" fmla="*/ 47 w 959"/>
              <a:gd name="T11" fmla="*/ 32 h 47"/>
              <a:gd name="T12" fmla="*/ 67 w 959"/>
              <a:gd name="T13" fmla="*/ 38 h 47"/>
              <a:gd name="T14" fmla="*/ 85 w 959"/>
              <a:gd name="T15" fmla="*/ 42 h 47"/>
              <a:gd name="T16" fmla="*/ 106 w 959"/>
              <a:gd name="T17" fmla="*/ 45 h 47"/>
              <a:gd name="T18" fmla="*/ 127 w 959"/>
              <a:gd name="T19" fmla="*/ 46 h 47"/>
              <a:gd name="T20" fmla="*/ 127 w 959"/>
              <a:gd name="T21" fmla="*/ 44 h 47"/>
              <a:gd name="T22" fmla="*/ 831 w 959"/>
              <a:gd name="T23" fmla="*/ 44 h 47"/>
              <a:gd name="T24" fmla="*/ 850 w 959"/>
              <a:gd name="T25" fmla="*/ 44 h 47"/>
              <a:gd name="T26" fmla="*/ 871 w 959"/>
              <a:gd name="T27" fmla="*/ 40 h 47"/>
              <a:gd name="T28" fmla="*/ 892 w 959"/>
              <a:gd name="T29" fmla="*/ 36 h 47"/>
              <a:gd name="T30" fmla="*/ 914 w 959"/>
              <a:gd name="T31" fmla="*/ 30 h 47"/>
              <a:gd name="T32" fmla="*/ 932 w 959"/>
              <a:gd name="T33" fmla="*/ 24 h 47"/>
              <a:gd name="T34" fmla="*/ 946 w 959"/>
              <a:gd name="T35" fmla="*/ 17 h 47"/>
              <a:gd name="T36" fmla="*/ 956 w 959"/>
              <a:gd name="T37" fmla="*/ 8 h 47"/>
              <a:gd name="T38" fmla="*/ 958 w 959"/>
              <a:gd name="T39" fmla="*/ 0 h 47"/>
              <a:gd name="T40" fmla="*/ 953 w 959"/>
              <a:gd name="T41" fmla="*/ 0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59" h="47">
                <a:moveTo>
                  <a:pt x="953" y="0"/>
                </a:moveTo>
                <a:lnTo>
                  <a:pt x="0" y="2"/>
                </a:lnTo>
                <a:lnTo>
                  <a:pt x="8" y="10"/>
                </a:lnTo>
                <a:lnTo>
                  <a:pt x="16" y="18"/>
                </a:lnTo>
                <a:lnTo>
                  <a:pt x="31" y="26"/>
                </a:lnTo>
                <a:lnTo>
                  <a:pt x="47" y="32"/>
                </a:lnTo>
                <a:lnTo>
                  <a:pt x="67" y="38"/>
                </a:lnTo>
                <a:lnTo>
                  <a:pt x="85" y="42"/>
                </a:lnTo>
                <a:lnTo>
                  <a:pt x="106" y="45"/>
                </a:lnTo>
                <a:lnTo>
                  <a:pt x="127" y="46"/>
                </a:lnTo>
                <a:lnTo>
                  <a:pt x="127" y="44"/>
                </a:lnTo>
                <a:lnTo>
                  <a:pt x="831" y="44"/>
                </a:lnTo>
                <a:lnTo>
                  <a:pt x="850" y="44"/>
                </a:lnTo>
                <a:lnTo>
                  <a:pt x="871" y="40"/>
                </a:lnTo>
                <a:lnTo>
                  <a:pt x="892" y="36"/>
                </a:lnTo>
                <a:lnTo>
                  <a:pt x="914" y="30"/>
                </a:lnTo>
                <a:lnTo>
                  <a:pt x="932" y="24"/>
                </a:lnTo>
                <a:lnTo>
                  <a:pt x="946" y="17"/>
                </a:lnTo>
                <a:lnTo>
                  <a:pt x="956" y="8"/>
                </a:lnTo>
                <a:lnTo>
                  <a:pt x="958" y="0"/>
                </a:lnTo>
                <a:lnTo>
                  <a:pt x="953" y="0"/>
                </a:lnTo>
              </a:path>
            </a:pathLst>
          </a:custGeom>
          <a:solidFill>
            <a:srgbClr val="B265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178" name="Freeform 10"/>
          <p:cNvSpPr>
            <a:spLocks/>
          </p:cNvSpPr>
          <p:nvPr/>
        </p:nvSpPr>
        <p:spPr bwMode="auto">
          <a:xfrm>
            <a:off x="6656388" y="2166938"/>
            <a:ext cx="430212" cy="161925"/>
          </a:xfrm>
          <a:custGeom>
            <a:avLst/>
            <a:gdLst>
              <a:gd name="T0" fmla="*/ 88 w 271"/>
              <a:gd name="T1" fmla="*/ 98 h 102"/>
              <a:gd name="T2" fmla="*/ 116 w 271"/>
              <a:gd name="T3" fmla="*/ 101 h 102"/>
              <a:gd name="T4" fmla="*/ 142 w 271"/>
              <a:gd name="T5" fmla="*/ 101 h 102"/>
              <a:gd name="T6" fmla="*/ 170 w 271"/>
              <a:gd name="T7" fmla="*/ 99 h 102"/>
              <a:gd name="T8" fmla="*/ 193 w 271"/>
              <a:gd name="T9" fmla="*/ 96 h 102"/>
              <a:gd name="T10" fmla="*/ 216 w 271"/>
              <a:gd name="T11" fmla="*/ 91 h 102"/>
              <a:gd name="T12" fmla="*/ 235 w 271"/>
              <a:gd name="T13" fmla="*/ 84 h 102"/>
              <a:gd name="T14" fmla="*/ 251 w 271"/>
              <a:gd name="T15" fmla="*/ 76 h 102"/>
              <a:gd name="T16" fmla="*/ 262 w 271"/>
              <a:gd name="T17" fmla="*/ 67 h 102"/>
              <a:gd name="T18" fmla="*/ 270 w 271"/>
              <a:gd name="T19" fmla="*/ 56 h 102"/>
              <a:gd name="T20" fmla="*/ 270 w 271"/>
              <a:gd name="T21" fmla="*/ 47 h 102"/>
              <a:gd name="T22" fmla="*/ 265 w 271"/>
              <a:gd name="T23" fmla="*/ 37 h 102"/>
              <a:gd name="T24" fmla="*/ 256 w 271"/>
              <a:gd name="T25" fmla="*/ 28 h 102"/>
              <a:gd name="T26" fmla="*/ 241 w 271"/>
              <a:gd name="T27" fmla="*/ 20 h 102"/>
              <a:gd name="T28" fmla="*/ 223 w 271"/>
              <a:gd name="T29" fmla="*/ 13 h 102"/>
              <a:gd name="T30" fmla="*/ 203 w 271"/>
              <a:gd name="T31" fmla="*/ 7 h 102"/>
              <a:gd name="T32" fmla="*/ 177 w 271"/>
              <a:gd name="T33" fmla="*/ 2 h 102"/>
              <a:gd name="T34" fmla="*/ 151 w 271"/>
              <a:gd name="T35" fmla="*/ 0 h 102"/>
              <a:gd name="T36" fmla="*/ 125 w 271"/>
              <a:gd name="T37" fmla="*/ 0 h 102"/>
              <a:gd name="T38" fmla="*/ 100 w 271"/>
              <a:gd name="T39" fmla="*/ 2 h 102"/>
              <a:gd name="T40" fmla="*/ 74 w 271"/>
              <a:gd name="T41" fmla="*/ 5 h 102"/>
              <a:gd name="T42" fmla="*/ 53 w 271"/>
              <a:gd name="T43" fmla="*/ 10 h 102"/>
              <a:gd name="T44" fmla="*/ 35 w 271"/>
              <a:gd name="T45" fmla="*/ 17 h 102"/>
              <a:gd name="T46" fmla="*/ 19 w 271"/>
              <a:gd name="T47" fmla="*/ 25 h 102"/>
              <a:gd name="T48" fmla="*/ 7 w 271"/>
              <a:gd name="T49" fmla="*/ 34 h 102"/>
              <a:gd name="T50" fmla="*/ 0 w 271"/>
              <a:gd name="T51" fmla="*/ 45 h 102"/>
              <a:gd name="T52" fmla="*/ 0 w 271"/>
              <a:gd name="T53" fmla="*/ 55 h 102"/>
              <a:gd name="T54" fmla="*/ 5 w 271"/>
              <a:gd name="T55" fmla="*/ 64 h 102"/>
              <a:gd name="T56" fmla="*/ 14 w 271"/>
              <a:gd name="T57" fmla="*/ 74 h 102"/>
              <a:gd name="T58" fmla="*/ 26 w 271"/>
              <a:gd name="T59" fmla="*/ 81 h 102"/>
              <a:gd name="T60" fmla="*/ 45 w 271"/>
              <a:gd name="T61" fmla="*/ 89 h 102"/>
              <a:gd name="T62" fmla="*/ 66 w 271"/>
              <a:gd name="T63" fmla="*/ 94 h 102"/>
              <a:gd name="T64" fmla="*/ 88 w 271"/>
              <a:gd name="T65" fmla="*/ 98 h 102"/>
              <a:gd name="T66" fmla="*/ 88 w 271"/>
              <a:gd name="T67" fmla="*/ 97 h 102"/>
              <a:gd name="T68" fmla="*/ 88 w 271"/>
              <a:gd name="T69" fmla="*/ 98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271" h="102">
                <a:moveTo>
                  <a:pt x="88" y="98"/>
                </a:moveTo>
                <a:lnTo>
                  <a:pt x="116" y="101"/>
                </a:lnTo>
                <a:lnTo>
                  <a:pt x="142" y="101"/>
                </a:lnTo>
                <a:lnTo>
                  <a:pt x="170" y="99"/>
                </a:lnTo>
                <a:lnTo>
                  <a:pt x="193" y="96"/>
                </a:lnTo>
                <a:lnTo>
                  <a:pt x="216" y="91"/>
                </a:lnTo>
                <a:lnTo>
                  <a:pt x="235" y="84"/>
                </a:lnTo>
                <a:lnTo>
                  <a:pt x="251" y="76"/>
                </a:lnTo>
                <a:lnTo>
                  <a:pt x="262" y="67"/>
                </a:lnTo>
                <a:lnTo>
                  <a:pt x="270" y="56"/>
                </a:lnTo>
                <a:lnTo>
                  <a:pt x="270" y="47"/>
                </a:lnTo>
                <a:lnTo>
                  <a:pt x="265" y="37"/>
                </a:lnTo>
                <a:lnTo>
                  <a:pt x="256" y="28"/>
                </a:lnTo>
                <a:lnTo>
                  <a:pt x="241" y="20"/>
                </a:lnTo>
                <a:lnTo>
                  <a:pt x="223" y="13"/>
                </a:lnTo>
                <a:lnTo>
                  <a:pt x="203" y="7"/>
                </a:lnTo>
                <a:lnTo>
                  <a:pt x="177" y="2"/>
                </a:lnTo>
                <a:lnTo>
                  <a:pt x="151" y="0"/>
                </a:lnTo>
                <a:lnTo>
                  <a:pt x="125" y="0"/>
                </a:lnTo>
                <a:lnTo>
                  <a:pt x="100" y="2"/>
                </a:lnTo>
                <a:lnTo>
                  <a:pt x="74" y="5"/>
                </a:lnTo>
                <a:lnTo>
                  <a:pt x="53" y="10"/>
                </a:lnTo>
                <a:lnTo>
                  <a:pt x="35" y="17"/>
                </a:lnTo>
                <a:lnTo>
                  <a:pt x="19" y="25"/>
                </a:lnTo>
                <a:lnTo>
                  <a:pt x="7" y="34"/>
                </a:lnTo>
                <a:lnTo>
                  <a:pt x="0" y="45"/>
                </a:lnTo>
                <a:lnTo>
                  <a:pt x="0" y="55"/>
                </a:lnTo>
                <a:lnTo>
                  <a:pt x="5" y="64"/>
                </a:lnTo>
                <a:lnTo>
                  <a:pt x="14" y="74"/>
                </a:lnTo>
                <a:lnTo>
                  <a:pt x="26" y="81"/>
                </a:lnTo>
                <a:lnTo>
                  <a:pt x="45" y="89"/>
                </a:lnTo>
                <a:lnTo>
                  <a:pt x="66" y="94"/>
                </a:lnTo>
                <a:lnTo>
                  <a:pt x="88" y="98"/>
                </a:lnTo>
                <a:lnTo>
                  <a:pt x="88" y="97"/>
                </a:lnTo>
                <a:lnTo>
                  <a:pt x="88" y="98"/>
                </a:lnTo>
              </a:path>
            </a:pathLst>
          </a:custGeom>
          <a:solidFill>
            <a:srgbClr val="B265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179" name="Freeform 11"/>
          <p:cNvSpPr>
            <a:spLocks/>
          </p:cNvSpPr>
          <p:nvPr/>
        </p:nvSpPr>
        <p:spPr bwMode="auto">
          <a:xfrm>
            <a:off x="2011363" y="2222500"/>
            <a:ext cx="428625" cy="160338"/>
          </a:xfrm>
          <a:custGeom>
            <a:avLst/>
            <a:gdLst>
              <a:gd name="T0" fmla="*/ 125 w 270"/>
              <a:gd name="T1" fmla="*/ 100 h 101"/>
              <a:gd name="T2" fmla="*/ 97 w 270"/>
              <a:gd name="T3" fmla="*/ 98 h 101"/>
              <a:gd name="T4" fmla="*/ 72 w 270"/>
              <a:gd name="T5" fmla="*/ 95 h 101"/>
              <a:gd name="T6" fmla="*/ 48 w 270"/>
              <a:gd name="T7" fmla="*/ 90 h 101"/>
              <a:gd name="T8" fmla="*/ 30 w 270"/>
              <a:gd name="T9" fmla="*/ 84 h 101"/>
              <a:gd name="T10" fmla="*/ 16 w 270"/>
              <a:gd name="T11" fmla="*/ 75 h 101"/>
              <a:gd name="T12" fmla="*/ 5 w 270"/>
              <a:gd name="T13" fmla="*/ 67 h 101"/>
              <a:gd name="T14" fmla="*/ 0 w 270"/>
              <a:gd name="T15" fmla="*/ 56 h 101"/>
              <a:gd name="T16" fmla="*/ 0 w 270"/>
              <a:gd name="T17" fmla="*/ 46 h 101"/>
              <a:gd name="T18" fmla="*/ 5 w 270"/>
              <a:gd name="T19" fmla="*/ 37 h 101"/>
              <a:gd name="T20" fmla="*/ 13 w 270"/>
              <a:gd name="T21" fmla="*/ 27 h 101"/>
              <a:gd name="T22" fmla="*/ 28 w 270"/>
              <a:gd name="T23" fmla="*/ 20 h 101"/>
              <a:gd name="T24" fmla="*/ 44 w 270"/>
              <a:gd name="T25" fmla="*/ 13 h 101"/>
              <a:gd name="T26" fmla="*/ 65 w 270"/>
              <a:gd name="T27" fmla="*/ 7 h 101"/>
              <a:gd name="T28" fmla="*/ 90 w 270"/>
              <a:gd name="T29" fmla="*/ 2 h 101"/>
              <a:gd name="T30" fmla="*/ 116 w 270"/>
              <a:gd name="T31" fmla="*/ 0 h 101"/>
              <a:gd name="T32" fmla="*/ 144 w 270"/>
              <a:gd name="T33" fmla="*/ 0 h 101"/>
              <a:gd name="T34" fmla="*/ 169 w 270"/>
              <a:gd name="T35" fmla="*/ 2 h 101"/>
              <a:gd name="T36" fmla="*/ 195 w 270"/>
              <a:gd name="T37" fmla="*/ 5 h 101"/>
              <a:gd name="T38" fmla="*/ 216 w 270"/>
              <a:gd name="T39" fmla="*/ 11 h 101"/>
              <a:gd name="T40" fmla="*/ 235 w 270"/>
              <a:gd name="T41" fmla="*/ 18 h 101"/>
              <a:gd name="T42" fmla="*/ 251 w 270"/>
              <a:gd name="T43" fmla="*/ 26 h 101"/>
              <a:gd name="T44" fmla="*/ 262 w 270"/>
              <a:gd name="T45" fmla="*/ 34 h 101"/>
              <a:gd name="T46" fmla="*/ 269 w 270"/>
              <a:gd name="T47" fmla="*/ 44 h 101"/>
              <a:gd name="T48" fmla="*/ 269 w 270"/>
              <a:gd name="T49" fmla="*/ 54 h 101"/>
              <a:gd name="T50" fmla="*/ 264 w 270"/>
              <a:gd name="T51" fmla="*/ 64 h 101"/>
              <a:gd name="T52" fmla="*/ 256 w 270"/>
              <a:gd name="T53" fmla="*/ 73 h 101"/>
              <a:gd name="T54" fmla="*/ 241 w 270"/>
              <a:gd name="T55" fmla="*/ 82 h 101"/>
              <a:gd name="T56" fmla="*/ 222 w 270"/>
              <a:gd name="T57" fmla="*/ 89 h 101"/>
              <a:gd name="T58" fmla="*/ 202 w 270"/>
              <a:gd name="T59" fmla="*/ 94 h 101"/>
              <a:gd name="T60" fmla="*/ 176 w 270"/>
              <a:gd name="T61" fmla="*/ 98 h 101"/>
              <a:gd name="T62" fmla="*/ 151 w 270"/>
              <a:gd name="T63" fmla="*/ 100 h 101"/>
              <a:gd name="T64" fmla="*/ 121 w 270"/>
              <a:gd name="T65" fmla="*/ 100 h 101"/>
              <a:gd name="T66" fmla="*/ 125 w 270"/>
              <a:gd name="T67" fmla="*/ 100 h 1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270" h="101">
                <a:moveTo>
                  <a:pt x="125" y="100"/>
                </a:moveTo>
                <a:lnTo>
                  <a:pt x="97" y="98"/>
                </a:lnTo>
                <a:lnTo>
                  <a:pt x="72" y="95"/>
                </a:lnTo>
                <a:lnTo>
                  <a:pt x="48" y="90"/>
                </a:lnTo>
                <a:lnTo>
                  <a:pt x="30" y="84"/>
                </a:lnTo>
                <a:lnTo>
                  <a:pt x="16" y="75"/>
                </a:lnTo>
                <a:lnTo>
                  <a:pt x="5" y="67"/>
                </a:lnTo>
                <a:lnTo>
                  <a:pt x="0" y="56"/>
                </a:lnTo>
                <a:lnTo>
                  <a:pt x="0" y="46"/>
                </a:lnTo>
                <a:lnTo>
                  <a:pt x="5" y="37"/>
                </a:lnTo>
                <a:lnTo>
                  <a:pt x="13" y="27"/>
                </a:lnTo>
                <a:lnTo>
                  <a:pt x="28" y="20"/>
                </a:lnTo>
                <a:lnTo>
                  <a:pt x="44" y="13"/>
                </a:lnTo>
                <a:lnTo>
                  <a:pt x="65" y="7"/>
                </a:lnTo>
                <a:lnTo>
                  <a:pt x="90" y="2"/>
                </a:lnTo>
                <a:lnTo>
                  <a:pt x="116" y="0"/>
                </a:lnTo>
                <a:lnTo>
                  <a:pt x="144" y="0"/>
                </a:lnTo>
                <a:lnTo>
                  <a:pt x="169" y="2"/>
                </a:lnTo>
                <a:lnTo>
                  <a:pt x="195" y="5"/>
                </a:lnTo>
                <a:lnTo>
                  <a:pt x="216" y="11"/>
                </a:lnTo>
                <a:lnTo>
                  <a:pt x="235" y="18"/>
                </a:lnTo>
                <a:lnTo>
                  <a:pt x="251" y="26"/>
                </a:lnTo>
                <a:lnTo>
                  <a:pt x="262" y="34"/>
                </a:lnTo>
                <a:lnTo>
                  <a:pt x="269" y="44"/>
                </a:lnTo>
                <a:lnTo>
                  <a:pt x="269" y="54"/>
                </a:lnTo>
                <a:lnTo>
                  <a:pt x="264" y="64"/>
                </a:lnTo>
                <a:lnTo>
                  <a:pt x="256" y="73"/>
                </a:lnTo>
                <a:lnTo>
                  <a:pt x="241" y="82"/>
                </a:lnTo>
                <a:lnTo>
                  <a:pt x="222" y="89"/>
                </a:lnTo>
                <a:lnTo>
                  <a:pt x="202" y="94"/>
                </a:lnTo>
                <a:lnTo>
                  <a:pt x="176" y="98"/>
                </a:lnTo>
                <a:lnTo>
                  <a:pt x="151" y="100"/>
                </a:lnTo>
                <a:lnTo>
                  <a:pt x="121" y="100"/>
                </a:lnTo>
                <a:lnTo>
                  <a:pt x="125" y="100"/>
                </a:lnTo>
              </a:path>
            </a:pathLst>
          </a:custGeom>
          <a:solidFill>
            <a:srgbClr val="B265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180" name="Freeform 12"/>
          <p:cNvSpPr>
            <a:spLocks/>
          </p:cNvSpPr>
          <p:nvPr/>
        </p:nvSpPr>
        <p:spPr bwMode="auto">
          <a:xfrm>
            <a:off x="1371600" y="3233738"/>
            <a:ext cx="1895475" cy="887412"/>
          </a:xfrm>
          <a:custGeom>
            <a:avLst/>
            <a:gdLst>
              <a:gd name="T0" fmla="*/ 553 w 1194"/>
              <a:gd name="T1" fmla="*/ 8 h 559"/>
              <a:gd name="T2" fmla="*/ 538 w 1194"/>
              <a:gd name="T3" fmla="*/ 8 h 559"/>
              <a:gd name="T4" fmla="*/ 1177 w 1194"/>
              <a:gd name="T5" fmla="*/ 556 h 559"/>
              <a:gd name="T6" fmla="*/ 1183 w 1194"/>
              <a:gd name="T7" fmla="*/ 553 h 559"/>
              <a:gd name="T8" fmla="*/ 10 w 1194"/>
              <a:gd name="T9" fmla="*/ 553 h 559"/>
              <a:gd name="T10" fmla="*/ 16 w 1194"/>
              <a:gd name="T11" fmla="*/ 556 h 559"/>
              <a:gd name="T12" fmla="*/ 553 w 1194"/>
              <a:gd name="T13" fmla="*/ 8 h 559"/>
              <a:gd name="T14" fmla="*/ 546 w 1194"/>
              <a:gd name="T15" fmla="*/ 0 h 559"/>
              <a:gd name="T16" fmla="*/ 0 w 1194"/>
              <a:gd name="T17" fmla="*/ 558 h 559"/>
              <a:gd name="T18" fmla="*/ 1193 w 1194"/>
              <a:gd name="T19" fmla="*/ 558 h 559"/>
              <a:gd name="T20" fmla="*/ 546 w 1194"/>
              <a:gd name="T21" fmla="*/ 0 h 559"/>
              <a:gd name="T22" fmla="*/ 553 w 1194"/>
              <a:gd name="T23" fmla="*/ 8 h 5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194" h="559">
                <a:moveTo>
                  <a:pt x="553" y="8"/>
                </a:moveTo>
                <a:lnTo>
                  <a:pt x="538" y="8"/>
                </a:lnTo>
                <a:lnTo>
                  <a:pt x="1177" y="556"/>
                </a:lnTo>
                <a:lnTo>
                  <a:pt x="1183" y="553"/>
                </a:lnTo>
                <a:lnTo>
                  <a:pt x="10" y="553"/>
                </a:lnTo>
                <a:lnTo>
                  <a:pt x="16" y="556"/>
                </a:lnTo>
                <a:lnTo>
                  <a:pt x="553" y="8"/>
                </a:lnTo>
                <a:lnTo>
                  <a:pt x="546" y="0"/>
                </a:lnTo>
                <a:lnTo>
                  <a:pt x="0" y="558"/>
                </a:lnTo>
                <a:lnTo>
                  <a:pt x="1193" y="558"/>
                </a:lnTo>
                <a:lnTo>
                  <a:pt x="546" y="0"/>
                </a:lnTo>
                <a:lnTo>
                  <a:pt x="553" y="8"/>
                </a:lnTo>
              </a:path>
            </a:pathLst>
          </a:custGeom>
          <a:solidFill>
            <a:srgbClr val="B265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181" name="Freeform 13"/>
          <p:cNvSpPr>
            <a:spLocks/>
          </p:cNvSpPr>
          <p:nvPr/>
        </p:nvSpPr>
        <p:spPr bwMode="auto">
          <a:xfrm>
            <a:off x="2235993" y="2397126"/>
            <a:ext cx="26987" cy="866775"/>
          </a:xfrm>
          <a:custGeom>
            <a:avLst/>
            <a:gdLst>
              <a:gd name="T0" fmla="*/ 0 w 17"/>
              <a:gd name="T1" fmla="*/ 0 h 546"/>
              <a:gd name="T2" fmla="*/ 4 w 17"/>
              <a:gd name="T3" fmla="*/ 545 h 546"/>
              <a:gd name="T4" fmla="*/ 16 w 17"/>
              <a:gd name="T5" fmla="*/ 545 h 546"/>
              <a:gd name="T6" fmla="*/ 12 w 17"/>
              <a:gd name="T7" fmla="*/ 0 h 546"/>
              <a:gd name="T8" fmla="*/ 0 w 17"/>
              <a:gd name="T9" fmla="*/ 0 h 546"/>
            </a:gdLst>
            <a:ahLst/>
            <a:cxnLst>
              <a:cxn ang="0">
                <a:pos x="T0" y="T1"/>
              </a:cxn>
              <a:cxn ang="0">
                <a:pos x="T2" y="T3"/>
              </a:cxn>
              <a:cxn ang="0">
                <a:pos x="T4" y="T5"/>
              </a:cxn>
              <a:cxn ang="0">
                <a:pos x="T6" y="T7"/>
              </a:cxn>
              <a:cxn ang="0">
                <a:pos x="T8" y="T9"/>
              </a:cxn>
            </a:cxnLst>
            <a:rect l="0" t="0" r="r" b="b"/>
            <a:pathLst>
              <a:path w="17" h="546">
                <a:moveTo>
                  <a:pt x="0" y="0"/>
                </a:moveTo>
                <a:lnTo>
                  <a:pt x="4" y="545"/>
                </a:lnTo>
                <a:lnTo>
                  <a:pt x="16" y="545"/>
                </a:lnTo>
                <a:lnTo>
                  <a:pt x="12" y="0"/>
                </a:lnTo>
                <a:lnTo>
                  <a:pt x="0" y="0"/>
                </a:lnTo>
              </a:path>
            </a:pathLst>
          </a:custGeom>
          <a:solidFill>
            <a:srgbClr val="B265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182" name="Freeform 14"/>
          <p:cNvSpPr>
            <a:spLocks/>
          </p:cNvSpPr>
          <p:nvPr/>
        </p:nvSpPr>
        <p:spPr bwMode="auto">
          <a:xfrm>
            <a:off x="841375" y="4325938"/>
            <a:ext cx="2700338" cy="50800"/>
          </a:xfrm>
          <a:custGeom>
            <a:avLst/>
            <a:gdLst>
              <a:gd name="T0" fmla="*/ 1700 w 1701"/>
              <a:gd name="T1" fmla="*/ 27 h 32"/>
              <a:gd name="T2" fmla="*/ 1700 w 1701"/>
              <a:gd name="T3" fmla="*/ 0 h 32"/>
              <a:gd name="T4" fmla="*/ 0 w 1701"/>
              <a:gd name="T5" fmla="*/ 3 h 32"/>
              <a:gd name="T6" fmla="*/ 0 w 1701"/>
              <a:gd name="T7" fmla="*/ 31 h 32"/>
              <a:gd name="T8" fmla="*/ 1700 w 1701"/>
              <a:gd name="T9" fmla="*/ 27 h 32"/>
            </a:gdLst>
            <a:ahLst/>
            <a:cxnLst>
              <a:cxn ang="0">
                <a:pos x="T0" y="T1"/>
              </a:cxn>
              <a:cxn ang="0">
                <a:pos x="T2" y="T3"/>
              </a:cxn>
              <a:cxn ang="0">
                <a:pos x="T4" y="T5"/>
              </a:cxn>
              <a:cxn ang="0">
                <a:pos x="T6" y="T7"/>
              </a:cxn>
              <a:cxn ang="0">
                <a:pos x="T8" y="T9"/>
              </a:cxn>
            </a:cxnLst>
            <a:rect l="0" t="0" r="r" b="b"/>
            <a:pathLst>
              <a:path w="1701" h="32">
                <a:moveTo>
                  <a:pt x="1700" y="27"/>
                </a:moveTo>
                <a:lnTo>
                  <a:pt x="1700" y="0"/>
                </a:lnTo>
                <a:lnTo>
                  <a:pt x="0" y="3"/>
                </a:lnTo>
                <a:lnTo>
                  <a:pt x="0" y="31"/>
                </a:lnTo>
                <a:lnTo>
                  <a:pt x="1700" y="27"/>
                </a:lnTo>
              </a:path>
            </a:pathLst>
          </a:custGeom>
          <a:solidFill>
            <a:srgbClr val="B265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183" name="Freeform 15"/>
          <p:cNvSpPr>
            <a:spLocks/>
          </p:cNvSpPr>
          <p:nvPr/>
        </p:nvSpPr>
        <p:spPr bwMode="auto">
          <a:xfrm>
            <a:off x="1239838" y="4187825"/>
            <a:ext cx="2097087" cy="69850"/>
          </a:xfrm>
          <a:custGeom>
            <a:avLst/>
            <a:gdLst>
              <a:gd name="T0" fmla="*/ 1320 w 1321"/>
              <a:gd name="T1" fmla="*/ 41 h 44"/>
              <a:gd name="T2" fmla="*/ 1315 w 1321"/>
              <a:gd name="T3" fmla="*/ 0 h 44"/>
              <a:gd name="T4" fmla="*/ 0 w 1321"/>
              <a:gd name="T5" fmla="*/ 3 h 44"/>
              <a:gd name="T6" fmla="*/ 0 w 1321"/>
              <a:gd name="T7" fmla="*/ 43 h 44"/>
              <a:gd name="T8" fmla="*/ 1320 w 1321"/>
              <a:gd name="T9" fmla="*/ 41 h 44"/>
            </a:gdLst>
            <a:ahLst/>
            <a:cxnLst>
              <a:cxn ang="0">
                <a:pos x="T0" y="T1"/>
              </a:cxn>
              <a:cxn ang="0">
                <a:pos x="T2" y="T3"/>
              </a:cxn>
              <a:cxn ang="0">
                <a:pos x="T4" y="T5"/>
              </a:cxn>
              <a:cxn ang="0">
                <a:pos x="T6" y="T7"/>
              </a:cxn>
              <a:cxn ang="0">
                <a:pos x="T8" y="T9"/>
              </a:cxn>
            </a:cxnLst>
            <a:rect l="0" t="0" r="r" b="b"/>
            <a:pathLst>
              <a:path w="1321" h="44">
                <a:moveTo>
                  <a:pt x="1320" y="41"/>
                </a:moveTo>
                <a:lnTo>
                  <a:pt x="1315" y="0"/>
                </a:lnTo>
                <a:lnTo>
                  <a:pt x="0" y="3"/>
                </a:lnTo>
                <a:lnTo>
                  <a:pt x="0" y="43"/>
                </a:lnTo>
                <a:lnTo>
                  <a:pt x="1320" y="41"/>
                </a:lnTo>
              </a:path>
            </a:pathLst>
          </a:custGeom>
          <a:solidFill>
            <a:srgbClr val="B265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184" name="Freeform 16"/>
          <p:cNvSpPr>
            <a:spLocks/>
          </p:cNvSpPr>
          <p:nvPr/>
        </p:nvSpPr>
        <p:spPr bwMode="auto">
          <a:xfrm>
            <a:off x="1485900" y="4465638"/>
            <a:ext cx="1527175" cy="76200"/>
          </a:xfrm>
          <a:custGeom>
            <a:avLst/>
            <a:gdLst>
              <a:gd name="T0" fmla="*/ 961 w 962"/>
              <a:gd name="T1" fmla="*/ 0 h 48"/>
              <a:gd name="T2" fmla="*/ 0 w 962"/>
              <a:gd name="T3" fmla="*/ 2 h 48"/>
              <a:gd name="T4" fmla="*/ 5 w 962"/>
              <a:gd name="T5" fmla="*/ 2 h 48"/>
              <a:gd name="T6" fmla="*/ 10 w 962"/>
              <a:gd name="T7" fmla="*/ 10 h 48"/>
              <a:gd name="T8" fmla="*/ 19 w 962"/>
              <a:gd name="T9" fmla="*/ 18 h 48"/>
              <a:gd name="T10" fmla="*/ 33 w 962"/>
              <a:gd name="T11" fmla="*/ 26 h 48"/>
              <a:gd name="T12" fmla="*/ 49 w 962"/>
              <a:gd name="T13" fmla="*/ 33 h 48"/>
              <a:gd name="T14" fmla="*/ 69 w 962"/>
              <a:gd name="T15" fmla="*/ 39 h 48"/>
              <a:gd name="T16" fmla="*/ 90 w 962"/>
              <a:gd name="T17" fmla="*/ 43 h 48"/>
              <a:gd name="T18" fmla="*/ 113 w 962"/>
              <a:gd name="T19" fmla="*/ 46 h 48"/>
              <a:gd name="T20" fmla="*/ 134 w 962"/>
              <a:gd name="T21" fmla="*/ 47 h 48"/>
              <a:gd name="T22" fmla="*/ 129 w 962"/>
              <a:gd name="T23" fmla="*/ 47 h 48"/>
              <a:gd name="T24" fmla="*/ 831 w 962"/>
              <a:gd name="T25" fmla="*/ 45 h 48"/>
              <a:gd name="T26" fmla="*/ 837 w 962"/>
              <a:gd name="T27" fmla="*/ 45 h 48"/>
              <a:gd name="T28" fmla="*/ 855 w 962"/>
              <a:gd name="T29" fmla="*/ 44 h 48"/>
              <a:gd name="T30" fmla="*/ 873 w 962"/>
              <a:gd name="T31" fmla="*/ 41 h 48"/>
              <a:gd name="T32" fmla="*/ 894 w 962"/>
              <a:gd name="T33" fmla="*/ 37 h 48"/>
              <a:gd name="T34" fmla="*/ 916 w 962"/>
              <a:gd name="T35" fmla="*/ 32 h 48"/>
              <a:gd name="T36" fmla="*/ 935 w 962"/>
              <a:gd name="T37" fmla="*/ 25 h 48"/>
              <a:gd name="T38" fmla="*/ 948 w 962"/>
              <a:gd name="T39" fmla="*/ 17 h 48"/>
              <a:gd name="T40" fmla="*/ 958 w 962"/>
              <a:gd name="T41" fmla="*/ 9 h 48"/>
              <a:gd name="T42" fmla="*/ 961 w 962"/>
              <a:gd name="T43" fmla="*/ 0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962" h="48">
                <a:moveTo>
                  <a:pt x="961" y="0"/>
                </a:moveTo>
                <a:lnTo>
                  <a:pt x="0" y="2"/>
                </a:lnTo>
                <a:lnTo>
                  <a:pt x="5" y="2"/>
                </a:lnTo>
                <a:lnTo>
                  <a:pt x="10" y="10"/>
                </a:lnTo>
                <a:lnTo>
                  <a:pt x="19" y="18"/>
                </a:lnTo>
                <a:lnTo>
                  <a:pt x="33" y="26"/>
                </a:lnTo>
                <a:lnTo>
                  <a:pt x="49" y="33"/>
                </a:lnTo>
                <a:lnTo>
                  <a:pt x="69" y="39"/>
                </a:lnTo>
                <a:lnTo>
                  <a:pt x="90" y="43"/>
                </a:lnTo>
                <a:lnTo>
                  <a:pt x="113" y="46"/>
                </a:lnTo>
                <a:lnTo>
                  <a:pt x="134" y="47"/>
                </a:lnTo>
                <a:lnTo>
                  <a:pt x="129" y="47"/>
                </a:lnTo>
                <a:lnTo>
                  <a:pt x="831" y="45"/>
                </a:lnTo>
                <a:lnTo>
                  <a:pt x="837" y="45"/>
                </a:lnTo>
                <a:lnTo>
                  <a:pt x="855" y="44"/>
                </a:lnTo>
                <a:lnTo>
                  <a:pt x="873" y="41"/>
                </a:lnTo>
                <a:lnTo>
                  <a:pt x="894" y="37"/>
                </a:lnTo>
                <a:lnTo>
                  <a:pt x="916" y="32"/>
                </a:lnTo>
                <a:lnTo>
                  <a:pt x="935" y="25"/>
                </a:lnTo>
                <a:lnTo>
                  <a:pt x="948" y="17"/>
                </a:lnTo>
                <a:lnTo>
                  <a:pt x="958" y="9"/>
                </a:lnTo>
                <a:lnTo>
                  <a:pt x="961" y="0"/>
                </a:lnTo>
              </a:path>
            </a:pathLst>
          </a:custGeom>
          <a:solidFill>
            <a:srgbClr val="B265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185" name="Freeform 17"/>
          <p:cNvSpPr>
            <a:spLocks/>
          </p:cNvSpPr>
          <p:nvPr/>
        </p:nvSpPr>
        <p:spPr bwMode="auto">
          <a:xfrm>
            <a:off x="4319588" y="1844675"/>
            <a:ext cx="331787" cy="122238"/>
          </a:xfrm>
          <a:custGeom>
            <a:avLst/>
            <a:gdLst>
              <a:gd name="T0" fmla="*/ 106 w 209"/>
              <a:gd name="T1" fmla="*/ 2 h 77"/>
              <a:gd name="T2" fmla="*/ 127 w 209"/>
              <a:gd name="T3" fmla="*/ 3 h 77"/>
              <a:gd name="T4" fmla="*/ 146 w 209"/>
              <a:gd name="T5" fmla="*/ 5 h 77"/>
              <a:gd name="T6" fmla="*/ 164 w 209"/>
              <a:gd name="T7" fmla="*/ 8 h 77"/>
              <a:gd name="T8" fmla="*/ 178 w 209"/>
              <a:gd name="T9" fmla="*/ 13 h 77"/>
              <a:gd name="T10" fmla="*/ 191 w 209"/>
              <a:gd name="T11" fmla="*/ 18 h 77"/>
              <a:gd name="T12" fmla="*/ 200 w 209"/>
              <a:gd name="T13" fmla="*/ 25 h 77"/>
              <a:gd name="T14" fmla="*/ 205 w 209"/>
              <a:gd name="T15" fmla="*/ 31 h 77"/>
              <a:gd name="T16" fmla="*/ 208 w 209"/>
              <a:gd name="T17" fmla="*/ 39 h 77"/>
              <a:gd name="T18" fmla="*/ 205 w 209"/>
              <a:gd name="T19" fmla="*/ 46 h 77"/>
              <a:gd name="T20" fmla="*/ 200 w 209"/>
              <a:gd name="T21" fmla="*/ 53 h 77"/>
              <a:gd name="T22" fmla="*/ 191 w 209"/>
              <a:gd name="T23" fmla="*/ 60 h 77"/>
              <a:gd name="T24" fmla="*/ 164 w 209"/>
              <a:gd name="T25" fmla="*/ 70 h 77"/>
              <a:gd name="T26" fmla="*/ 146 w 209"/>
              <a:gd name="T27" fmla="*/ 74 h 77"/>
              <a:gd name="T28" fmla="*/ 127 w 209"/>
              <a:gd name="T29" fmla="*/ 75 h 77"/>
              <a:gd name="T30" fmla="*/ 106 w 209"/>
              <a:gd name="T31" fmla="*/ 76 h 77"/>
              <a:gd name="T32" fmla="*/ 85 w 209"/>
              <a:gd name="T33" fmla="*/ 75 h 77"/>
              <a:gd name="T34" fmla="*/ 64 w 209"/>
              <a:gd name="T35" fmla="*/ 74 h 77"/>
              <a:gd name="T36" fmla="*/ 45 w 209"/>
              <a:gd name="T37" fmla="*/ 70 h 77"/>
              <a:gd name="T38" fmla="*/ 18 w 209"/>
              <a:gd name="T39" fmla="*/ 60 h 77"/>
              <a:gd name="T40" fmla="*/ 9 w 209"/>
              <a:gd name="T41" fmla="*/ 53 h 77"/>
              <a:gd name="T42" fmla="*/ 2 w 209"/>
              <a:gd name="T43" fmla="*/ 46 h 77"/>
              <a:gd name="T44" fmla="*/ 0 w 209"/>
              <a:gd name="T45" fmla="*/ 39 h 77"/>
              <a:gd name="T46" fmla="*/ 2 w 209"/>
              <a:gd name="T47" fmla="*/ 31 h 77"/>
              <a:gd name="T48" fmla="*/ 9 w 209"/>
              <a:gd name="T49" fmla="*/ 25 h 77"/>
              <a:gd name="T50" fmla="*/ 18 w 209"/>
              <a:gd name="T51" fmla="*/ 18 h 77"/>
              <a:gd name="T52" fmla="*/ 32 w 209"/>
              <a:gd name="T53" fmla="*/ 13 h 77"/>
              <a:gd name="T54" fmla="*/ 45 w 209"/>
              <a:gd name="T55" fmla="*/ 8 h 77"/>
              <a:gd name="T56" fmla="*/ 64 w 209"/>
              <a:gd name="T57" fmla="*/ 5 h 77"/>
              <a:gd name="T58" fmla="*/ 85 w 209"/>
              <a:gd name="T59" fmla="*/ 3 h 77"/>
              <a:gd name="T60" fmla="*/ 106 w 209"/>
              <a:gd name="T61" fmla="*/ 2 h 77"/>
              <a:gd name="T62" fmla="*/ 101 w 209"/>
              <a:gd name="T63" fmla="*/ 0 h 77"/>
              <a:gd name="T64" fmla="*/ 106 w 209"/>
              <a:gd name="T65" fmla="*/ 2 h 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209" h="77">
                <a:moveTo>
                  <a:pt x="106" y="2"/>
                </a:moveTo>
                <a:lnTo>
                  <a:pt x="127" y="3"/>
                </a:lnTo>
                <a:lnTo>
                  <a:pt x="146" y="5"/>
                </a:lnTo>
                <a:lnTo>
                  <a:pt x="164" y="8"/>
                </a:lnTo>
                <a:lnTo>
                  <a:pt x="178" y="13"/>
                </a:lnTo>
                <a:lnTo>
                  <a:pt x="191" y="18"/>
                </a:lnTo>
                <a:lnTo>
                  <a:pt x="200" y="25"/>
                </a:lnTo>
                <a:lnTo>
                  <a:pt x="205" y="31"/>
                </a:lnTo>
                <a:lnTo>
                  <a:pt x="208" y="39"/>
                </a:lnTo>
                <a:lnTo>
                  <a:pt x="205" y="46"/>
                </a:lnTo>
                <a:lnTo>
                  <a:pt x="200" y="53"/>
                </a:lnTo>
                <a:lnTo>
                  <a:pt x="191" y="60"/>
                </a:lnTo>
                <a:lnTo>
                  <a:pt x="164" y="70"/>
                </a:lnTo>
                <a:lnTo>
                  <a:pt x="146" y="74"/>
                </a:lnTo>
                <a:lnTo>
                  <a:pt x="127" y="75"/>
                </a:lnTo>
                <a:lnTo>
                  <a:pt x="106" y="76"/>
                </a:lnTo>
                <a:lnTo>
                  <a:pt x="85" y="75"/>
                </a:lnTo>
                <a:lnTo>
                  <a:pt x="64" y="74"/>
                </a:lnTo>
                <a:lnTo>
                  <a:pt x="45" y="70"/>
                </a:lnTo>
                <a:lnTo>
                  <a:pt x="18" y="60"/>
                </a:lnTo>
                <a:lnTo>
                  <a:pt x="9" y="53"/>
                </a:lnTo>
                <a:lnTo>
                  <a:pt x="2" y="46"/>
                </a:lnTo>
                <a:lnTo>
                  <a:pt x="0" y="39"/>
                </a:lnTo>
                <a:lnTo>
                  <a:pt x="2" y="31"/>
                </a:lnTo>
                <a:lnTo>
                  <a:pt x="9" y="25"/>
                </a:lnTo>
                <a:lnTo>
                  <a:pt x="18" y="18"/>
                </a:lnTo>
                <a:lnTo>
                  <a:pt x="32" y="13"/>
                </a:lnTo>
                <a:lnTo>
                  <a:pt x="45" y="8"/>
                </a:lnTo>
                <a:lnTo>
                  <a:pt x="64" y="5"/>
                </a:lnTo>
                <a:lnTo>
                  <a:pt x="85" y="3"/>
                </a:lnTo>
                <a:lnTo>
                  <a:pt x="106" y="2"/>
                </a:lnTo>
                <a:lnTo>
                  <a:pt x="101" y="0"/>
                </a:lnTo>
                <a:lnTo>
                  <a:pt x="106" y="2"/>
                </a:lnTo>
              </a:path>
            </a:pathLst>
          </a:custGeom>
          <a:solidFill>
            <a:srgbClr val="B265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186" name="Freeform 18"/>
          <p:cNvSpPr>
            <a:spLocks/>
          </p:cNvSpPr>
          <p:nvPr/>
        </p:nvSpPr>
        <p:spPr bwMode="auto">
          <a:xfrm>
            <a:off x="4035425" y="2160588"/>
            <a:ext cx="898525" cy="525462"/>
          </a:xfrm>
          <a:custGeom>
            <a:avLst/>
            <a:gdLst>
              <a:gd name="T0" fmla="*/ 280 w 566"/>
              <a:gd name="T1" fmla="*/ 330 h 331"/>
              <a:gd name="T2" fmla="*/ 236 w 566"/>
              <a:gd name="T3" fmla="*/ 329 h 331"/>
              <a:gd name="T4" fmla="*/ 195 w 566"/>
              <a:gd name="T5" fmla="*/ 328 h 331"/>
              <a:gd name="T6" fmla="*/ 160 w 566"/>
              <a:gd name="T7" fmla="*/ 324 h 331"/>
              <a:gd name="T8" fmla="*/ 130 w 566"/>
              <a:gd name="T9" fmla="*/ 320 h 331"/>
              <a:gd name="T10" fmla="*/ 101 w 566"/>
              <a:gd name="T11" fmla="*/ 313 h 331"/>
              <a:gd name="T12" fmla="*/ 78 w 566"/>
              <a:gd name="T13" fmla="*/ 307 h 331"/>
              <a:gd name="T14" fmla="*/ 54 w 566"/>
              <a:gd name="T15" fmla="*/ 297 h 331"/>
              <a:gd name="T16" fmla="*/ 36 w 566"/>
              <a:gd name="T17" fmla="*/ 287 h 331"/>
              <a:gd name="T18" fmla="*/ 21 w 566"/>
              <a:gd name="T19" fmla="*/ 276 h 331"/>
              <a:gd name="T20" fmla="*/ 10 w 566"/>
              <a:gd name="T21" fmla="*/ 265 h 331"/>
              <a:gd name="T22" fmla="*/ 3 w 566"/>
              <a:gd name="T23" fmla="*/ 254 h 331"/>
              <a:gd name="T24" fmla="*/ 0 w 566"/>
              <a:gd name="T25" fmla="*/ 243 h 331"/>
              <a:gd name="T26" fmla="*/ 3 w 566"/>
              <a:gd name="T27" fmla="*/ 219 h 331"/>
              <a:gd name="T28" fmla="*/ 16 w 566"/>
              <a:gd name="T29" fmla="*/ 195 h 331"/>
              <a:gd name="T30" fmla="*/ 26 w 566"/>
              <a:gd name="T31" fmla="*/ 181 h 331"/>
              <a:gd name="T32" fmla="*/ 38 w 566"/>
              <a:gd name="T33" fmla="*/ 167 h 331"/>
              <a:gd name="T34" fmla="*/ 68 w 566"/>
              <a:gd name="T35" fmla="*/ 137 h 331"/>
              <a:gd name="T36" fmla="*/ 106 w 566"/>
              <a:gd name="T37" fmla="*/ 106 h 331"/>
              <a:gd name="T38" fmla="*/ 143 w 566"/>
              <a:gd name="T39" fmla="*/ 79 h 331"/>
              <a:gd name="T40" fmla="*/ 169 w 566"/>
              <a:gd name="T41" fmla="*/ 62 h 331"/>
              <a:gd name="T42" fmla="*/ 200 w 566"/>
              <a:gd name="T43" fmla="*/ 43 h 331"/>
              <a:gd name="T44" fmla="*/ 238 w 566"/>
              <a:gd name="T45" fmla="*/ 22 h 331"/>
              <a:gd name="T46" fmla="*/ 280 w 566"/>
              <a:gd name="T47" fmla="*/ 0 h 331"/>
              <a:gd name="T48" fmla="*/ 327 w 566"/>
              <a:gd name="T49" fmla="*/ 22 h 331"/>
              <a:gd name="T50" fmla="*/ 365 w 566"/>
              <a:gd name="T51" fmla="*/ 43 h 331"/>
              <a:gd name="T52" fmla="*/ 398 w 566"/>
              <a:gd name="T53" fmla="*/ 62 h 331"/>
              <a:gd name="T54" fmla="*/ 424 w 566"/>
              <a:gd name="T55" fmla="*/ 79 h 331"/>
              <a:gd name="T56" fmla="*/ 456 w 566"/>
              <a:gd name="T57" fmla="*/ 106 h 331"/>
              <a:gd name="T58" fmla="*/ 494 w 566"/>
              <a:gd name="T59" fmla="*/ 137 h 331"/>
              <a:gd name="T60" fmla="*/ 525 w 566"/>
              <a:gd name="T61" fmla="*/ 167 h 331"/>
              <a:gd name="T62" fmla="*/ 551 w 566"/>
              <a:gd name="T63" fmla="*/ 195 h 331"/>
              <a:gd name="T64" fmla="*/ 562 w 566"/>
              <a:gd name="T65" fmla="*/ 219 h 331"/>
              <a:gd name="T66" fmla="*/ 565 w 566"/>
              <a:gd name="T67" fmla="*/ 243 h 331"/>
              <a:gd name="T68" fmla="*/ 560 w 566"/>
              <a:gd name="T69" fmla="*/ 254 h 331"/>
              <a:gd name="T70" fmla="*/ 552 w 566"/>
              <a:gd name="T71" fmla="*/ 265 h 331"/>
              <a:gd name="T72" fmla="*/ 541 w 566"/>
              <a:gd name="T73" fmla="*/ 276 h 331"/>
              <a:gd name="T74" fmla="*/ 525 w 566"/>
              <a:gd name="T75" fmla="*/ 287 h 331"/>
              <a:gd name="T76" fmla="*/ 508 w 566"/>
              <a:gd name="T77" fmla="*/ 297 h 331"/>
              <a:gd name="T78" fmla="*/ 487 w 566"/>
              <a:gd name="T79" fmla="*/ 307 h 331"/>
              <a:gd name="T80" fmla="*/ 464 w 566"/>
              <a:gd name="T81" fmla="*/ 313 h 331"/>
              <a:gd name="T82" fmla="*/ 438 w 566"/>
              <a:gd name="T83" fmla="*/ 320 h 331"/>
              <a:gd name="T84" fmla="*/ 405 w 566"/>
              <a:gd name="T85" fmla="*/ 324 h 331"/>
              <a:gd name="T86" fmla="*/ 370 w 566"/>
              <a:gd name="T87" fmla="*/ 328 h 331"/>
              <a:gd name="T88" fmla="*/ 329 w 566"/>
              <a:gd name="T89" fmla="*/ 329 h 331"/>
              <a:gd name="T90" fmla="*/ 285 w 566"/>
              <a:gd name="T91" fmla="*/ 330 h 331"/>
              <a:gd name="T92" fmla="*/ 280 w 566"/>
              <a:gd name="T93" fmla="*/ 328 h 331"/>
              <a:gd name="T94" fmla="*/ 275 w 566"/>
              <a:gd name="T95" fmla="*/ 328 h 331"/>
              <a:gd name="T96" fmla="*/ 280 w 566"/>
              <a:gd name="T97" fmla="*/ 330 h 3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566" h="331">
                <a:moveTo>
                  <a:pt x="280" y="330"/>
                </a:moveTo>
                <a:lnTo>
                  <a:pt x="236" y="329"/>
                </a:lnTo>
                <a:lnTo>
                  <a:pt x="195" y="328"/>
                </a:lnTo>
                <a:lnTo>
                  <a:pt x="160" y="324"/>
                </a:lnTo>
                <a:lnTo>
                  <a:pt x="130" y="320"/>
                </a:lnTo>
                <a:lnTo>
                  <a:pt x="101" y="313"/>
                </a:lnTo>
                <a:lnTo>
                  <a:pt x="78" y="307"/>
                </a:lnTo>
                <a:lnTo>
                  <a:pt x="54" y="297"/>
                </a:lnTo>
                <a:lnTo>
                  <a:pt x="36" y="287"/>
                </a:lnTo>
                <a:lnTo>
                  <a:pt x="21" y="276"/>
                </a:lnTo>
                <a:lnTo>
                  <a:pt x="10" y="265"/>
                </a:lnTo>
                <a:lnTo>
                  <a:pt x="3" y="254"/>
                </a:lnTo>
                <a:lnTo>
                  <a:pt x="0" y="243"/>
                </a:lnTo>
                <a:lnTo>
                  <a:pt x="3" y="219"/>
                </a:lnTo>
                <a:lnTo>
                  <a:pt x="16" y="195"/>
                </a:lnTo>
                <a:lnTo>
                  <a:pt x="26" y="181"/>
                </a:lnTo>
                <a:lnTo>
                  <a:pt x="38" y="167"/>
                </a:lnTo>
                <a:lnTo>
                  <a:pt x="68" y="137"/>
                </a:lnTo>
                <a:lnTo>
                  <a:pt x="106" y="106"/>
                </a:lnTo>
                <a:lnTo>
                  <a:pt x="143" y="79"/>
                </a:lnTo>
                <a:lnTo>
                  <a:pt x="169" y="62"/>
                </a:lnTo>
                <a:lnTo>
                  <a:pt x="200" y="43"/>
                </a:lnTo>
                <a:lnTo>
                  <a:pt x="238" y="22"/>
                </a:lnTo>
                <a:lnTo>
                  <a:pt x="280" y="0"/>
                </a:lnTo>
                <a:lnTo>
                  <a:pt x="327" y="22"/>
                </a:lnTo>
                <a:lnTo>
                  <a:pt x="365" y="43"/>
                </a:lnTo>
                <a:lnTo>
                  <a:pt x="398" y="62"/>
                </a:lnTo>
                <a:lnTo>
                  <a:pt x="424" y="79"/>
                </a:lnTo>
                <a:lnTo>
                  <a:pt x="456" y="106"/>
                </a:lnTo>
                <a:lnTo>
                  <a:pt x="494" y="137"/>
                </a:lnTo>
                <a:lnTo>
                  <a:pt x="525" y="167"/>
                </a:lnTo>
                <a:lnTo>
                  <a:pt x="551" y="195"/>
                </a:lnTo>
                <a:lnTo>
                  <a:pt x="562" y="219"/>
                </a:lnTo>
                <a:lnTo>
                  <a:pt x="565" y="243"/>
                </a:lnTo>
                <a:lnTo>
                  <a:pt x="560" y="254"/>
                </a:lnTo>
                <a:lnTo>
                  <a:pt x="552" y="265"/>
                </a:lnTo>
                <a:lnTo>
                  <a:pt x="541" y="276"/>
                </a:lnTo>
                <a:lnTo>
                  <a:pt x="525" y="287"/>
                </a:lnTo>
                <a:lnTo>
                  <a:pt x="508" y="297"/>
                </a:lnTo>
                <a:lnTo>
                  <a:pt x="487" y="307"/>
                </a:lnTo>
                <a:lnTo>
                  <a:pt x="464" y="313"/>
                </a:lnTo>
                <a:lnTo>
                  <a:pt x="438" y="320"/>
                </a:lnTo>
                <a:lnTo>
                  <a:pt x="405" y="324"/>
                </a:lnTo>
                <a:lnTo>
                  <a:pt x="370" y="328"/>
                </a:lnTo>
                <a:lnTo>
                  <a:pt x="329" y="329"/>
                </a:lnTo>
                <a:lnTo>
                  <a:pt x="285" y="330"/>
                </a:lnTo>
                <a:lnTo>
                  <a:pt x="280" y="328"/>
                </a:lnTo>
                <a:lnTo>
                  <a:pt x="275" y="328"/>
                </a:lnTo>
                <a:lnTo>
                  <a:pt x="280" y="330"/>
                </a:lnTo>
              </a:path>
            </a:pathLst>
          </a:custGeom>
          <a:solidFill>
            <a:schemeClr val="tx1">
              <a:lumMod val="65000"/>
              <a:lumOff val="35000"/>
            </a:schemeClr>
          </a:solidFill>
          <a:ln>
            <a:noFill/>
          </a:ln>
          <a:effectLst/>
          <a:extLst/>
        </p:spPr>
        <p:txBody>
          <a:bodyPr/>
          <a:lstStyle/>
          <a:p>
            <a:endParaRPr lang="en-GB"/>
          </a:p>
        </p:txBody>
      </p:sp>
      <p:sp>
        <p:nvSpPr>
          <p:cNvPr id="7187" name="Freeform 19"/>
          <p:cNvSpPr>
            <a:spLocks/>
          </p:cNvSpPr>
          <p:nvPr/>
        </p:nvSpPr>
        <p:spPr bwMode="auto">
          <a:xfrm>
            <a:off x="4167188" y="4694238"/>
            <a:ext cx="603250" cy="573087"/>
          </a:xfrm>
          <a:custGeom>
            <a:avLst/>
            <a:gdLst>
              <a:gd name="T0" fmla="*/ 190 w 380"/>
              <a:gd name="T1" fmla="*/ 360 h 361"/>
              <a:gd name="T2" fmla="*/ 209 w 380"/>
              <a:gd name="T3" fmla="*/ 359 h 361"/>
              <a:gd name="T4" fmla="*/ 230 w 380"/>
              <a:gd name="T5" fmla="*/ 357 h 361"/>
              <a:gd name="T6" fmla="*/ 248 w 380"/>
              <a:gd name="T7" fmla="*/ 352 h 361"/>
              <a:gd name="T8" fmla="*/ 264 w 380"/>
              <a:gd name="T9" fmla="*/ 346 h 361"/>
              <a:gd name="T10" fmla="*/ 281 w 380"/>
              <a:gd name="T11" fmla="*/ 338 h 361"/>
              <a:gd name="T12" fmla="*/ 298 w 380"/>
              <a:gd name="T13" fmla="*/ 329 h 361"/>
              <a:gd name="T14" fmla="*/ 311 w 380"/>
              <a:gd name="T15" fmla="*/ 319 h 361"/>
              <a:gd name="T16" fmla="*/ 325 w 380"/>
              <a:gd name="T17" fmla="*/ 307 h 361"/>
              <a:gd name="T18" fmla="*/ 348 w 380"/>
              <a:gd name="T19" fmla="*/ 280 h 361"/>
              <a:gd name="T20" fmla="*/ 365 w 380"/>
              <a:gd name="T21" fmla="*/ 249 h 361"/>
              <a:gd name="T22" fmla="*/ 374 w 380"/>
              <a:gd name="T23" fmla="*/ 215 h 361"/>
              <a:gd name="T24" fmla="*/ 379 w 380"/>
              <a:gd name="T25" fmla="*/ 179 h 361"/>
              <a:gd name="T26" fmla="*/ 374 w 380"/>
              <a:gd name="T27" fmla="*/ 143 h 361"/>
              <a:gd name="T28" fmla="*/ 365 w 380"/>
              <a:gd name="T29" fmla="*/ 110 h 361"/>
              <a:gd name="T30" fmla="*/ 348 w 380"/>
              <a:gd name="T31" fmla="*/ 80 h 361"/>
              <a:gd name="T32" fmla="*/ 325 w 380"/>
              <a:gd name="T33" fmla="*/ 53 h 361"/>
              <a:gd name="T34" fmla="*/ 311 w 380"/>
              <a:gd name="T35" fmla="*/ 41 h 361"/>
              <a:gd name="T36" fmla="*/ 298 w 380"/>
              <a:gd name="T37" fmla="*/ 31 h 361"/>
              <a:gd name="T38" fmla="*/ 281 w 380"/>
              <a:gd name="T39" fmla="*/ 22 h 361"/>
              <a:gd name="T40" fmla="*/ 264 w 380"/>
              <a:gd name="T41" fmla="*/ 14 h 361"/>
              <a:gd name="T42" fmla="*/ 248 w 380"/>
              <a:gd name="T43" fmla="*/ 8 h 361"/>
              <a:gd name="T44" fmla="*/ 230 w 380"/>
              <a:gd name="T45" fmla="*/ 3 h 361"/>
              <a:gd name="T46" fmla="*/ 209 w 380"/>
              <a:gd name="T47" fmla="*/ 1 h 361"/>
              <a:gd name="T48" fmla="*/ 190 w 380"/>
              <a:gd name="T49" fmla="*/ 0 h 361"/>
              <a:gd name="T50" fmla="*/ 171 w 380"/>
              <a:gd name="T51" fmla="*/ 1 h 361"/>
              <a:gd name="T52" fmla="*/ 150 w 380"/>
              <a:gd name="T53" fmla="*/ 3 h 361"/>
              <a:gd name="T54" fmla="*/ 131 w 380"/>
              <a:gd name="T55" fmla="*/ 8 h 361"/>
              <a:gd name="T56" fmla="*/ 115 w 380"/>
              <a:gd name="T57" fmla="*/ 14 h 361"/>
              <a:gd name="T58" fmla="*/ 99 w 380"/>
              <a:gd name="T59" fmla="*/ 22 h 361"/>
              <a:gd name="T60" fmla="*/ 82 w 380"/>
              <a:gd name="T61" fmla="*/ 31 h 361"/>
              <a:gd name="T62" fmla="*/ 68 w 380"/>
              <a:gd name="T63" fmla="*/ 41 h 361"/>
              <a:gd name="T64" fmla="*/ 55 w 380"/>
              <a:gd name="T65" fmla="*/ 53 h 361"/>
              <a:gd name="T66" fmla="*/ 33 w 380"/>
              <a:gd name="T67" fmla="*/ 80 h 361"/>
              <a:gd name="T68" fmla="*/ 14 w 380"/>
              <a:gd name="T69" fmla="*/ 110 h 361"/>
              <a:gd name="T70" fmla="*/ 5 w 380"/>
              <a:gd name="T71" fmla="*/ 143 h 361"/>
              <a:gd name="T72" fmla="*/ 0 w 380"/>
              <a:gd name="T73" fmla="*/ 179 h 361"/>
              <a:gd name="T74" fmla="*/ 5 w 380"/>
              <a:gd name="T75" fmla="*/ 215 h 361"/>
              <a:gd name="T76" fmla="*/ 14 w 380"/>
              <a:gd name="T77" fmla="*/ 249 h 361"/>
              <a:gd name="T78" fmla="*/ 33 w 380"/>
              <a:gd name="T79" fmla="*/ 280 h 361"/>
              <a:gd name="T80" fmla="*/ 55 w 380"/>
              <a:gd name="T81" fmla="*/ 307 h 361"/>
              <a:gd name="T82" fmla="*/ 68 w 380"/>
              <a:gd name="T83" fmla="*/ 319 h 361"/>
              <a:gd name="T84" fmla="*/ 82 w 380"/>
              <a:gd name="T85" fmla="*/ 329 h 361"/>
              <a:gd name="T86" fmla="*/ 99 w 380"/>
              <a:gd name="T87" fmla="*/ 338 h 361"/>
              <a:gd name="T88" fmla="*/ 115 w 380"/>
              <a:gd name="T89" fmla="*/ 346 h 361"/>
              <a:gd name="T90" fmla="*/ 131 w 380"/>
              <a:gd name="T91" fmla="*/ 352 h 361"/>
              <a:gd name="T92" fmla="*/ 150 w 380"/>
              <a:gd name="T93" fmla="*/ 357 h 361"/>
              <a:gd name="T94" fmla="*/ 171 w 380"/>
              <a:gd name="T95" fmla="*/ 359 h 361"/>
              <a:gd name="T96" fmla="*/ 190 w 380"/>
              <a:gd name="T97" fmla="*/ 360 h 361"/>
              <a:gd name="T98" fmla="*/ 185 w 380"/>
              <a:gd name="T99" fmla="*/ 358 h 361"/>
              <a:gd name="T100" fmla="*/ 190 w 380"/>
              <a:gd name="T101" fmla="*/ 360 h 3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380" h="361">
                <a:moveTo>
                  <a:pt x="190" y="360"/>
                </a:moveTo>
                <a:lnTo>
                  <a:pt x="209" y="359"/>
                </a:lnTo>
                <a:lnTo>
                  <a:pt x="230" y="357"/>
                </a:lnTo>
                <a:lnTo>
                  <a:pt x="248" y="352"/>
                </a:lnTo>
                <a:lnTo>
                  <a:pt x="264" y="346"/>
                </a:lnTo>
                <a:lnTo>
                  <a:pt x="281" y="338"/>
                </a:lnTo>
                <a:lnTo>
                  <a:pt x="298" y="329"/>
                </a:lnTo>
                <a:lnTo>
                  <a:pt x="311" y="319"/>
                </a:lnTo>
                <a:lnTo>
                  <a:pt x="325" y="307"/>
                </a:lnTo>
                <a:lnTo>
                  <a:pt x="348" y="280"/>
                </a:lnTo>
                <a:lnTo>
                  <a:pt x="365" y="249"/>
                </a:lnTo>
                <a:lnTo>
                  <a:pt x="374" y="215"/>
                </a:lnTo>
                <a:lnTo>
                  <a:pt x="379" y="179"/>
                </a:lnTo>
                <a:lnTo>
                  <a:pt x="374" y="143"/>
                </a:lnTo>
                <a:lnTo>
                  <a:pt x="365" y="110"/>
                </a:lnTo>
                <a:lnTo>
                  <a:pt x="348" y="80"/>
                </a:lnTo>
                <a:lnTo>
                  <a:pt x="325" y="53"/>
                </a:lnTo>
                <a:lnTo>
                  <a:pt x="311" y="41"/>
                </a:lnTo>
                <a:lnTo>
                  <a:pt x="298" y="31"/>
                </a:lnTo>
                <a:lnTo>
                  <a:pt x="281" y="22"/>
                </a:lnTo>
                <a:lnTo>
                  <a:pt x="264" y="14"/>
                </a:lnTo>
                <a:lnTo>
                  <a:pt x="248" y="8"/>
                </a:lnTo>
                <a:lnTo>
                  <a:pt x="230" y="3"/>
                </a:lnTo>
                <a:lnTo>
                  <a:pt x="209" y="1"/>
                </a:lnTo>
                <a:lnTo>
                  <a:pt x="190" y="0"/>
                </a:lnTo>
                <a:lnTo>
                  <a:pt x="171" y="1"/>
                </a:lnTo>
                <a:lnTo>
                  <a:pt x="150" y="3"/>
                </a:lnTo>
                <a:lnTo>
                  <a:pt x="131" y="8"/>
                </a:lnTo>
                <a:lnTo>
                  <a:pt x="115" y="14"/>
                </a:lnTo>
                <a:lnTo>
                  <a:pt x="99" y="22"/>
                </a:lnTo>
                <a:lnTo>
                  <a:pt x="82" y="31"/>
                </a:lnTo>
                <a:lnTo>
                  <a:pt x="68" y="41"/>
                </a:lnTo>
                <a:lnTo>
                  <a:pt x="55" y="53"/>
                </a:lnTo>
                <a:lnTo>
                  <a:pt x="33" y="80"/>
                </a:lnTo>
                <a:lnTo>
                  <a:pt x="14" y="110"/>
                </a:lnTo>
                <a:lnTo>
                  <a:pt x="5" y="143"/>
                </a:lnTo>
                <a:lnTo>
                  <a:pt x="0" y="179"/>
                </a:lnTo>
                <a:lnTo>
                  <a:pt x="5" y="215"/>
                </a:lnTo>
                <a:lnTo>
                  <a:pt x="14" y="249"/>
                </a:lnTo>
                <a:lnTo>
                  <a:pt x="33" y="280"/>
                </a:lnTo>
                <a:lnTo>
                  <a:pt x="55" y="307"/>
                </a:lnTo>
                <a:lnTo>
                  <a:pt x="68" y="319"/>
                </a:lnTo>
                <a:lnTo>
                  <a:pt x="82" y="329"/>
                </a:lnTo>
                <a:lnTo>
                  <a:pt x="99" y="338"/>
                </a:lnTo>
                <a:lnTo>
                  <a:pt x="115" y="346"/>
                </a:lnTo>
                <a:lnTo>
                  <a:pt x="131" y="352"/>
                </a:lnTo>
                <a:lnTo>
                  <a:pt x="150" y="357"/>
                </a:lnTo>
                <a:lnTo>
                  <a:pt x="171" y="359"/>
                </a:lnTo>
                <a:lnTo>
                  <a:pt x="190" y="360"/>
                </a:lnTo>
                <a:lnTo>
                  <a:pt x="185" y="358"/>
                </a:lnTo>
                <a:lnTo>
                  <a:pt x="190" y="360"/>
                </a:lnTo>
              </a:path>
            </a:pathLst>
          </a:custGeom>
          <a:solidFill>
            <a:schemeClr val="tx1">
              <a:lumMod val="65000"/>
              <a:lumOff val="35000"/>
            </a:schemeClr>
          </a:solidFill>
          <a:ln>
            <a:noFill/>
          </a:ln>
          <a:effectLst/>
          <a:extLst/>
        </p:spPr>
        <p:txBody>
          <a:bodyPr/>
          <a:lstStyle/>
          <a:p>
            <a:endParaRPr lang="en-GB"/>
          </a:p>
        </p:txBody>
      </p:sp>
      <p:sp>
        <p:nvSpPr>
          <p:cNvPr id="7188" name="Freeform 20"/>
          <p:cNvSpPr>
            <a:spLocks/>
          </p:cNvSpPr>
          <p:nvPr/>
        </p:nvSpPr>
        <p:spPr bwMode="auto">
          <a:xfrm>
            <a:off x="4260850" y="5291138"/>
            <a:ext cx="428625" cy="158750"/>
          </a:xfrm>
          <a:custGeom>
            <a:avLst/>
            <a:gdLst>
              <a:gd name="T0" fmla="*/ 93 w 270"/>
              <a:gd name="T1" fmla="*/ 97 h 100"/>
              <a:gd name="T2" fmla="*/ 119 w 270"/>
              <a:gd name="T3" fmla="*/ 99 h 100"/>
              <a:gd name="T4" fmla="*/ 146 w 270"/>
              <a:gd name="T5" fmla="*/ 99 h 100"/>
              <a:gd name="T6" fmla="*/ 172 w 270"/>
              <a:gd name="T7" fmla="*/ 97 h 100"/>
              <a:gd name="T8" fmla="*/ 195 w 270"/>
              <a:gd name="T9" fmla="*/ 94 h 100"/>
              <a:gd name="T10" fmla="*/ 216 w 270"/>
              <a:gd name="T11" fmla="*/ 89 h 100"/>
              <a:gd name="T12" fmla="*/ 237 w 270"/>
              <a:gd name="T13" fmla="*/ 83 h 100"/>
              <a:gd name="T14" fmla="*/ 251 w 270"/>
              <a:gd name="T15" fmla="*/ 75 h 100"/>
              <a:gd name="T16" fmla="*/ 262 w 270"/>
              <a:gd name="T17" fmla="*/ 66 h 100"/>
              <a:gd name="T18" fmla="*/ 269 w 270"/>
              <a:gd name="T19" fmla="*/ 56 h 100"/>
              <a:gd name="T20" fmla="*/ 269 w 270"/>
              <a:gd name="T21" fmla="*/ 47 h 100"/>
              <a:gd name="T22" fmla="*/ 265 w 270"/>
              <a:gd name="T23" fmla="*/ 37 h 100"/>
              <a:gd name="T24" fmla="*/ 258 w 270"/>
              <a:gd name="T25" fmla="*/ 28 h 100"/>
              <a:gd name="T26" fmla="*/ 244 w 270"/>
              <a:gd name="T27" fmla="*/ 19 h 100"/>
              <a:gd name="T28" fmla="*/ 225 w 270"/>
              <a:gd name="T29" fmla="*/ 13 h 100"/>
              <a:gd name="T30" fmla="*/ 204 w 270"/>
              <a:gd name="T31" fmla="*/ 6 h 100"/>
              <a:gd name="T32" fmla="*/ 182 w 270"/>
              <a:gd name="T33" fmla="*/ 2 h 100"/>
              <a:gd name="T34" fmla="*/ 153 w 270"/>
              <a:gd name="T35" fmla="*/ 0 h 100"/>
              <a:gd name="T36" fmla="*/ 127 w 270"/>
              <a:gd name="T37" fmla="*/ 0 h 100"/>
              <a:gd name="T38" fmla="*/ 100 w 270"/>
              <a:gd name="T39" fmla="*/ 2 h 100"/>
              <a:gd name="T40" fmla="*/ 77 w 270"/>
              <a:gd name="T41" fmla="*/ 6 h 100"/>
              <a:gd name="T42" fmla="*/ 53 w 270"/>
              <a:gd name="T43" fmla="*/ 11 h 100"/>
              <a:gd name="T44" fmla="*/ 35 w 270"/>
              <a:gd name="T45" fmla="*/ 18 h 100"/>
              <a:gd name="T46" fmla="*/ 19 w 270"/>
              <a:gd name="T47" fmla="*/ 25 h 100"/>
              <a:gd name="T48" fmla="*/ 7 w 270"/>
              <a:gd name="T49" fmla="*/ 34 h 100"/>
              <a:gd name="T50" fmla="*/ 0 w 270"/>
              <a:gd name="T51" fmla="*/ 44 h 100"/>
              <a:gd name="T52" fmla="*/ 0 w 270"/>
              <a:gd name="T53" fmla="*/ 53 h 100"/>
              <a:gd name="T54" fmla="*/ 5 w 270"/>
              <a:gd name="T55" fmla="*/ 62 h 100"/>
              <a:gd name="T56" fmla="*/ 14 w 270"/>
              <a:gd name="T57" fmla="*/ 71 h 100"/>
              <a:gd name="T58" fmla="*/ 28 w 270"/>
              <a:gd name="T59" fmla="*/ 80 h 100"/>
              <a:gd name="T60" fmla="*/ 47 w 270"/>
              <a:gd name="T61" fmla="*/ 86 h 100"/>
              <a:gd name="T62" fmla="*/ 67 w 270"/>
              <a:gd name="T63" fmla="*/ 93 h 100"/>
              <a:gd name="T64" fmla="*/ 93 w 270"/>
              <a:gd name="T65" fmla="*/ 97 h 100"/>
              <a:gd name="T66" fmla="*/ 88 w 270"/>
              <a:gd name="T67" fmla="*/ 97 h 100"/>
              <a:gd name="T68" fmla="*/ 93 w 270"/>
              <a:gd name="T69" fmla="*/ 97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270" h="100">
                <a:moveTo>
                  <a:pt x="93" y="97"/>
                </a:moveTo>
                <a:lnTo>
                  <a:pt x="119" y="99"/>
                </a:lnTo>
                <a:lnTo>
                  <a:pt x="146" y="99"/>
                </a:lnTo>
                <a:lnTo>
                  <a:pt x="172" y="97"/>
                </a:lnTo>
                <a:lnTo>
                  <a:pt x="195" y="94"/>
                </a:lnTo>
                <a:lnTo>
                  <a:pt x="216" y="89"/>
                </a:lnTo>
                <a:lnTo>
                  <a:pt x="237" y="83"/>
                </a:lnTo>
                <a:lnTo>
                  <a:pt x="251" y="75"/>
                </a:lnTo>
                <a:lnTo>
                  <a:pt x="262" y="66"/>
                </a:lnTo>
                <a:lnTo>
                  <a:pt x="269" y="56"/>
                </a:lnTo>
                <a:lnTo>
                  <a:pt x="269" y="47"/>
                </a:lnTo>
                <a:lnTo>
                  <a:pt x="265" y="37"/>
                </a:lnTo>
                <a:lnTo>
                  <a:pt x="258" y="28"/>
                </a:lnTo>
                <a:lnTo>
                  <a:pt x="244" y="19"/>
                </a:lnTo>
                <a:lnTo>
                  <a:pt x="225" y="13"/>
                </a:lnTo>
                <a:lnTo>
                  <a:pt x="204" y="6"/>
                </a:lnTo>
                <a:lnTo>
                  <a:pt x="182" y="2"/>
                </a:lnTo>
                <a:lnTo>
                  <a:pt x="153" y="0"/>
                </a:lnTo>
                <a:lnTo>
                  <a:pt x="127" y="0"/>
                </a:lnTo>
                <a:lnTo>
                  <a:pt x="100" y="2"/>
                </a:lnTo>
                <a:lnTo>
                  <a:pt x="77" y="6"/>
                </a:lnTo>
                <a:lnTo>
                  <a:pt x="53" y="11"/>
                </a:lnTo>
                <a:lnTo>
                  <a:pt x="35" y="18"/>
                </a:lnTo>
                <a:lnTo>
                  <a:pt x="19" y="25"/>
                </a:lnTo>
                <a:lnTo>
                  <a:pt x="7" y="34"/>
                </a:lnTo>
                <a:lnTo>
                  <a:pt x="0" y="44"/>
                </a:lnTo>
                <a:lnTo>
                  <a:pt x="0" y="53"/>
                </a:lnTo>
                <a:lnTo>
                  <a:pt x="5" y="62"/>
                </a:lnTo>
                <a:lnTo>
                  <a:pt x="14" y="71"/>
                </a:lnTo>
                <a:lnTo>
                  <a:pt x="28" y="80"/>
                </a:lnTo>
                <a:lnTo>
                  <a:pt x="47" y="86"/>
                </a:lnTo>
                <a:lnTo>
                  <a:pt x="67" y="93"/>
                </a:lnTo>
                <a:lnTo>
                  <a:pt x="93" y="97"/>
                </a:lnTo>
                <a:lnTo>
                  <a:pt x="88" y="97"/>
                </a:lnTo>
                <a:lnTo>
                  <a:pt x="93" y="97"/>
                </a:lnTo>
              </a:path>
            </a:pathLst>
          </a:custGeom>
          <a:solidFill>
            <a:srgbClr val="B265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189" name="Freeform 21"/>
          <p:cNvSpPr>
            <a:spLocks/>
          </p:cNvSpPr>
          <p:nvPr/>
        </p:nvSpPr>
        <p:spPr bwMode="auto">
          <a:xfrm>
            <a:off x="4260850" y="4557713"/>
            <a:ext cx="428625" cy="160337"/>
          </a:xfrm>
          <a:custGeom>
            <a:avLst/>
            <a:gdLst>
              <a:gd name="T0" fmla="*/ 93 w 270"/>
              <a:gd name="T1" fmla="*/ 98 h 101"/>
              <a:gd name="T2" fmla="*/ 119 w 270"/>
              <a:gd name="T3" fmla="*/ 100 h 101"/>
              <a:gd name="T4" fmla="*/ 146 w 270"/>
              <a:gd name="T5" fmla="*/ 100 h 101"/>
              <a:gd name="T6" fmla="*/ 172 w 270"/>
              <a:gd name="T7" fmla="*/ 98 h 101"/>
              <a:gd name="T8" fmla="*/ 195 w 270"/>
              <a:gd name="T9" fmla="*/ 95 h 101"/>
              <a:gd name="T10" fmla="*/ 216 w 270"/>
              <a:gd name="T11" fmla="*/ 90 h 101"/>
              <a:gd name="T12" fmla="*/ 237 w 270"/>
              <a:gd name="T13" fmla="*/ 84 h 101"/>
              <a:gd name="T14" fmla="*/ 251 w 270"/>
              <a:gd name="T15" fmla="*/ 76 h 101"/>
              <a:gd name="T16" fmla="*/ 262 w 270"/>
              <a:gd name="T17" fmla="*/ 67 h 101"/>
              <a:gd name="T18" fmla="*/ 269 w 270"/>
              <a:gd name="T19" fmla="*/ 56 h 101"/>
              <a:gd name="T20" fmla="*/ 269 w 270"/>
              <a:gd name="T21" fmla="*/ 47 h 101"/>
              <a:gd name="T22" fmla="*/ 265 w 270"/>
              <a:gd name="T23" fmla="*/ 38 h 101"/>
              <a:gd name="T24" fmla="*/ 258 w 270"/>
              <a:gd name="T25" fmla="*/ 28 h 101"/>
              <a:gd name="T26" fmla="*/ 244 w 270"/>
              <a:gd name="T27" fmla="*/ 20 h 101"/>
              <a:gd name="T28" fmla="*/ 225 w 270"/>
              <a:gd name="T29" fmla="*/ 13 h 101"/>
              <a:gd name="T30" fmla="*/ 204 w 270"/>
              <a:gd name="T31" fmla="*/ 7 h 101"/>
              <a:gd name="T32" fmla="*/ 182 w 270"/>
              <a:gd name="T33" fmla="*/ 2 h 101"/>
              <a:gd name="T34" fmla="*/ 153 w 270"/>
              <a:gd name="T35" fmla="*/ 0 h 101"/>
              <a:gd name="T36" fmla="*/ 127 w 270"/>
              <a:gd name="T37" fmla="*/ 0 h 101"/>
              <a:gd name="T38" fmla="*/ 100 w 270"/>
              <a:gd name="T39" fmla="*/ 2 h 101"/>
              <a:gd name="T40" fmla="*/ 77 w 270"/>
              <a:gd name="T41" fmla="*/ 6 h 101"/>
              <a:gd name="T42" fmla="*/ 53 w 270"/>
              <a:gd name="T43" fmla="*/ 11 h 101"/>
              <a:gd name="T44" fmla="*/ 35 w 270"/>
              <a:gd name="T45" fmla="*/ 18 h 101"/>
              <a:gd name="T46" fmla="*/ 19 w 270"/>
              <a:gd name="T47" fmla="*/ 26 h 101"/>
              <a:gd name="T48" fmla="*/ 7 w 270"/>
              <a:gd name="T49" fmla="*/ 35 h 101"/>
              <a:gd name="T50" fmla="*/ 0 w 270"/>
              <a:gd name="T51" fmla="*/ 45 h 101"/>
              <a:gd name="T52" fmla="*/ 0 w 270"/>
              <a:gd name="T53" fmla="*/ 55 h 101"/>
              <a:gd name="T54" fmla="*/ 5 w 270"/>
              <a:gd name="T55" fmla="*/ 64 h 101"/>
              <a:gd name="T56" fmla="*/ 14 w 270"/>
              <a:gd name="T57" fmla="*/ 73 h 101"/>
              <a:gd name="T58" fmla="*/ 28 w 270"/>
              <a:gd name="T59" fmla="*/ 81 h 101"/>
              <a:gd name="T60" fmla="*/ 47 w 270"/>
              <a:gd name="T61" fmla="*/ 88 h 101"/>
              <a:gd name="T62" fmla="*/ 67 w 270"/>
              <a:gd name="T63" fmla="*/ 94 h 101"/>
              <a:gd name="T64" fmla="*/ 93 w 270"/>
              <a:gd name="T65" fmla="*/ 98 h 101"/>
              <a:gd name="T66" fmla="*/ 88 w 270"/>
              <a:gd name="T67" fmla="*/ 98 h 101"/>
              <a:gd name="T68" fmla="*/ 93 w 270"/>
              <a:gd name="T69" fmla="*/ 98 h 1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270" h="101">
                <a:moveTo>
                  <a:pt x="93" y="98"/>
                </a:moveTo>
                <a:lnTo>
                  <a:pt x="119" y="100"/>
                </a:lnTo>
                <a:lnTo>
                  <a:pt x="146" y="100"/>
                </a:lnTo>
                <a:lnTo>
                  <a:pt x="172" y="98"/>
                </a:lnTo>
                <a:lnTo>
                  <a:pt x="195" y="95"/>
                </a:lnTo>
                <a:lnTo>
                  <a:pt x="216" y="90"/>
                </a:lnTo>
                <a:lnTo>
                  <a:pt x="237" y="84"/>
                </a:lnTo>
                <a:lnTo>
                  <a:pt x="251" y="76"/>
                </a:lnTo>
                <a:lnTo>
                  <a:pt x="262" y="67"/>
                </a:lnTo>
                <a:lnTo>
                  <a:pt x="269" y="56"/>
                </a:lnTo>
                <a:lnTo>
                  <a:pt x="269" y="47"/>
                </a:lnTo>
                <a:lnTo>
                  <a:pt x="265" y="38"/>
                </a:lnTo>
                <a:lnTo>
                  <a:pt x="258" y="28"/>
                </a:lnTo>
                <a:lnTo>
                  <a:pt x="244" y="20"/>
                </a:lnTo>
                <a:lnTo>
                  <a:pt x="225" y="13"/>
                </a:lnTo>
                <a:lnTo>
                  <a:pt x="204" y="7"/>
                </a:lnTo>
                <a:lnTo>
                  <a:pt x="182" y="2"/>
                </a:lnTo>
                <a:lnTo>
                  <a:pt x="153" y="0"/>
                </a:lnTo>
                <a:lnTo>
                  <a:pt x="127" y="0"/>
                </a:lnTo>
                <a:lnTo>
                  <a:pt x="100" y="2"/>
                </a:lnTo>
                <a:lnTo>
                  <a:pt x="77" y="6"/>
                </a:lnTo>
                <a:lnTo>
                  <a:pt x="53" y="11"/>
                </a:lnTo>
                <a:lnTo>
                  <a:pt x="35" y="18"/>
                </a:lnTo>
                <a:lnTo>
                  <a:pt x="19" y="26"/>
                </a:lnTo>
                <a:lnTo>
                  <a:pt x="7" y="35"/>
                </a:lnTo>
                <a:lnTo>
                  <a:pt x="0" y="45"/>
                </a:lnTo>
                <a:lnTo>
                  <a:pt x="0" y="55"/>
                </a:lnTo>
                <a:lnTo>
                  <a:pt x="5" y="64"/>
                </a:lnTo>
                <a:lnTo>
                  <a:pt x="14" y="73"/>
                </a:lnTo>
                <a:lnTo>
                  <a:pt x="28" y="81"/>
                </a:lnTo>
                <a:lnTo>
                  <a:pt x="47" y="88"/>
                </a:lnTo>
                <a:lnTo>
                  <a:pt x="67" y="94"/>
                </a:lnTo>
                <a:lnTo>
                  <a:pt x="93" y="98"/>
                </a:lnTo>
                <a:lnTo>
                  <a:pt x="88" y="98"/>
                </a:lnTo>
                <a:lnTo>
                  <a:pt x="93" y="98"/>
                </a:lnTo>
              </a:path>
            </a:pathLst>
          </a:custGeom>
          <a:solidFill>
            <a:srgbClr val="B265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190" name="Freeform 22"/>
          <p:cNvSpPr>
            <a:spLocks/>
          </p:cNvSpPr>
          <p:nvPr/>
        </p:nvSpPr>
        <p:spPr bwMode="auto">
          <a:xfrm>
            <a:off x="3281363" y="5516563"/>
            <a:ext cx="2590800" cy="123825"/>
          </a:xfrm>
          <a:custGeom>
            <a:avLst/>
            <a:gdLst>
              <a:gd name="T0" fmla="*/ 1631 w 1632"/>
              <a:gd name="T1" fmla="*/ 0 h 78"/>
              <a:gd name="T2" fmla="*/ 1631 w 1632"/>
              <a:gd name="T3" fmla="*/ 77 h 78"/>
              <a:gd name="T4" fmla="*/ 0 w 1632"/>
              <a:gd name="T5" fmla="*/ 77 h 78"/>
              <a:gd name="T6" fmla="*/ 0 w 1632"/>
              <a:gd name="T7" fmla="*/ 0 h 78"/>
              <a:gd name="T8" fmla="*/ 1631 w 1632"/>
              <a:gd name="T9" fmla="*/ 0 h 78"/>
            </a:gdLst>
            <a:ahLst/>
            <a:cxnLst>
              <a:cxn ang="0">
                <a:pos x="T0" y="T1"/>
              </a:cxn>
              <a:cxn ang="0">
                <a:pos x="T2" y="T3"/>
              </a:cxn>
              <a:cxn ang="0">
                <a:pos x="T4" y="T5"/>
              </a:cxn>
              <a:cxn ang="0">
                <a:pos x="T6" y="T7"/>
              </a:cxn>
              <a:cxn ang="0">
                <a:pos x="T8" y="T9"/>
              </a:cxn>
            </a:cxnLst>
            <a:rect l="0" t="0" r="r" b="b"/>
            <a:pathLst>
              <a:path w="1632" h="78">
                <a:moveTo>
                  <a:pt x="1631" y="0"/>
                </a:moveTo>
                <a:lnTo>
                  <a:pt x="1631" y="77"/>
                </a:lnTo>
                <a:lnTo>
                  <a:pt x="0" y="77"/>
                </a:lnTo>
                <a:lnTo>
                  <a:pt x="0" y="0"/>
                </a:lnTo>
                <a:lnTo>
                  <a:pt x="1631" y="0"/>
                </a:lnTo>
              </a:path>
            </a:pathLst>
          </a:custGeom>
          <a:solidFill>
            <a:schemeClr val="tx1">
              <a:lumMod val="65000"/>
              <a:lumOff val="35000"/>
            </a:schemeClr>
          </a:solidFill>
          <a:ln>
            <a:noFill/>
          </a:ln>
          <a:effectLst/>
          <a:extLst/>
        </p:spPr>
        <p:txBody>
          <a:bodyPr/>
          <a:lstStyle/>
          <a:p>
            <a:endParaRPr lang="en-GB"/>
          </a:p>
        </p:txBody>
      </p:sp>
      <p:sp>
        <p:nvSpPr>
          <p:cNvPr id="7191" name="Freeform 23"/>
          <p:cNvSpPr>
            <a:spLocks/>
          </p:cNvSpPr>
          <p:nvPr/>
        </p:nvSpPr>
        <p:spPr bwMode="auto">
          <a:xfrm>
            <a:off x="2654300" y="5721350"/>
            <a:ext cx="3567113" cy="114300"/>
          </a:xfrm>
          <a:custGeom>
            <a:avLst/>
            <a:gdLst>
              <a:gd name="T0" fmla="*/ 2246 w 2247"/>
              <a:gd name="T1" fmla="*/ 0 h 72"/>
              <a:gd name="T2" fmla="*/ 2246 w 2247"/>
              <a:gd name="T3" fmla="*/ 71 h 72"/>
              <a:gd name="T4" fmla="*/ 0 w 2247"/>
              <a:gd name="T5" fmla="*/ 71 h 72"/>
              <a:gd name="T6" fmla="*/ 0 w 2247"/>
              <a:gd name="T7" fmla="*/ 0 h 72"/>
              <a:gd name="T8" fmla="*/ 2246 w 2247"/>
              <a:gd name="T9" fmla="*/ 0 h 72"/>
            </a:gdLst>
            <a:ahLst/>
            <a:cxnLst>
              <a:cxn ang="0">
                <a:pos x="T0" y="T1"/>
              </a:cxn>
              <a:cxn ang="0">
                <a:pos x="T2" y="T3"/>
              </a:cxn>
              <a:cxn ang="0">
                <a:pos x="T4" y="T5"/>
              </a:cxn>
              <a:cxn ang="0">
                <a:pos x="T6" y="T7"/>
              </a:cxn>
              <a:cxn ang="0">
                <a:pos x="T8" y="T9"/>
              </a:cxn>
            </a:cxnLst>
            <a:rect l="0" t="0" r="r" b="b"/>
            <a:pathLst>
              <a:path w="2247" h="72">
                <a:moveTo>
                  <a:pt x="2246" y="0"/>
                </a:moveTo>
                <a:lnTo>
                  <a:pt x="2246" y="71"/>
                </a:lnTo>
                <a:lnTo>
                  <a:pt x="0" y="71"/>
                </a:lnTo>
                <a:lnTo>
                  <a:pt x="0" y="0"/>
                </a:lnTo>
                <a:lnTo>
                  <a:pt x="2246" y="0"/>
                </a:lnTo>
              </a:path>
            </a:pathLst>
          </a:custGeom>
          <a:solidFill>
            <a:srgbClr val="B265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193" name="Line 25"/>
          <p:cNvSpPr>
            <a:spLocks noChangeShapeType="1"/>
          </p:cNvSpPr>
          <p:nvPr/>
        </p:nvSpPr>
        <p:spPr bwMode="auto">
          <a:xfrm flipV="1">
            <a:off x="2368550" y="2136774"/>
            <a:ext cx="4108450" cy="3175"/>
          </a:xfrm>
          <a:prstGeom prst="line">
            <a:avLst/>
          </a:prstGeom>
          <a:noFill/>
          <a:ln w="127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6" name="Rectangle 2"/>
          <p:cNvSpPr txBox="1">
            <a:spLocks noChangeArrowheads="1"/>
          </p:cNvSpPr>
          <p:nvPr/>
        </p:nvSpPr>
        <p:spPr>
          <a:xfrm>
            <a:off x="549275" y="6146801"/>
            <a:ext cx="8077200" cy="477837"/>
          </a:xfrm>
          <a:prstGeom prst="rect">
            <a:avLst/>
          </a:prstGeom>
          <a:noFill/>
          <a:ln/>
        </p:spPr>
        <p:txBody>
          <a:bodyPr vert="horz" lIns="91440" tIns="45720" rIns="91440" bIns="45720" rtlCol="0" anchor="ctr">
            <a:normAutofit fontScale="82500" lnSpcReduction="10000"/>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ctr"/>
            <a:r>
              <a:rPr lang="el-GR" altLang="en-US" sz="3600" b="1" dirty="0" smtClean="0"/>
              <a:t>Το επιτόκιο που εξισώνει το όφελος με το κόστος</a:t>
            </a:r>
            <a:endParaRPr lang="en-US" altLang="en-US" sz="3600" b="1" dirty="0"/>
          </a:p>
        </p:txBody>
      </p:sp>
    </p:spTree>
    <p:extLst>
      <p:ext uri="{BB962C8B-B14F-4D97-AF65-F5344CB8AC3E}">
        <p14:creationId xmlns:p14="http://schemas.microsoft.com/office/powerpoint/2010/main" val="3631190948"/>
      </p:ext>
    </p:extLst>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299307"/>
            <a:ext cx="7886700" cy="538894"/>
          </a:xfrm>
        </p:spPr>
        <p:txBody>
          <a:bodyPr>
            <a:normAutofit/>
          </a:bodyPr>
          <a:lstStyle/>
          <a:p>
            <a:pPr algn="ctr"/>
            <a:r>
              <a:rPr lang="el-GR" sz="2800" b="1" dirty="0" smtClean="0"/>
              <a:t>Εσωτερικός βαθμός απόδοσης της επένδυσης</a:t>
            </a:r>
            <a:endParaRPr lang="en-GB" sz="2800" b="1"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628650" y="1109464"/>
                <a:ext cx="7886700" cy="3124199"/>
              </a:xfrm>
            </p:spPr>
            <p:txBody>
              <a:bodyPr>
                <a:normAutofit fontScale="92500" lnSpcReduction="10000"/>
              </a:bodyPr>
              <a:lstStyle/>
              <a:p>
                <a:pPr marL="0" indent="0" algn="ctr">
                  <a:buNone/>
                </a:pPr>
                <a14:m>
                  <m:oMath xmlns:m="http://schemas.openxmlformats.org/officeDocument/2006/math">
                    <m:r>
                      <m:rPr>
                        <m:sty m:val="p"/>
                      </m:rPr>
                      <a:rPr lang="el-GR" sz="2000" b="0" i="0" smtClean="0">
                        <a:latin typeface="Cambria Math" panose="02040503050406030204" pitchFamily="18" charset="0"/>
                      </a:rPr>
                      <m:t>Ν</m:t>
                    </m:r>
                    <m:r>
                      <a:rPr lang="en-GB" sz="2000" i="1">
                        <a:latin typeface="Cambria Math" panose="02040503050406030204" pitchFamily="18" charset="0"/>
                      </a:rPr>
                      <m:t>𝑃𝑉</m:t>
                    </m:r>
                    <m:r>
                      <a:rPr lang="en-GB" sz="2000" i="1">
                        <a:latin typeface="Cambria Math" panose="02040503050406030204" pitchFamily="18" charset="0"/>
                      </a:rPr>
                      <m:t>=</m:t>
                    </m:r>
                    <m:f>
                      <m:fPr>
                        <m:ctrlPr>
                          <a:rPr lang="en-GB" sz="2000" i="1">
                            <a:latin typeface="Cambria Math" panose="02040503050406030204" pitchFamily="18" charset="0"/>
                          </a:rPr>
                        </m:ctrlPr>
                      </m:fPr>
                      <m:num>
                        <m:r>
                          <m:rPr>
                            <m:sty m:val="p"/>
                          </m:rPr>
                          <a:rPr lang="el-GR" sz="2000" b="0" i="0" smtClean="0">
                            <a:latin typeface="Cambria Math" panose="02040503050406030204" pitchFamily="18" charset="0"/>
                          </a:rPr>
                          <m:t>Β</m:t>
                        </m:r>
                        <m:r>
                          <a:rPr lang="el-GR" sz="2000" b="0" i="0" smtClean="0">
                            <a:latin typeface="Cambria Math" panose="02040503050406030204" pitchFamily="18" charset="0"/>
                          </a:rPr>
                          <m:t>1</m:t>
                        </m:r>
                      </m:num>
                      <m:den>
                        <m:sSup>
                          <m:sSupPr>
                            <m:ctrlPr>
                              <a:rPr lang="en-GB" sz="2000" i="1">
                                <a:latin typeface="Cambria Math" panose="02040503050406030204" pitchFamily="18" charset="0"/>
                              </a:rPr>
                            </m:ctrlPr>
                          </m:sSupPr>
                          <m:e>
                            <m:r>
                              <a:rPr lang="en-GB" sz="2000" i="1">
                                <a:latin typeface="Cambria Math" panose="02040503050406030204" pitchFamily="18" charset="0"/>
                              </a:rPr>
                              <m:t>(1+</m:t>
                            </m:r>
                            <m:r>
                              <a:rPr lang="en-GB" sz="2000" i="1">
                                <a:latin typeface="Cambria Math" panose="02040503050406030204" pitchFamily="18" charset="0"/>
                              </a:rPr>
                              <m:t>𝑟</m:t>
                            </m:r>
                            <m:r>
                              <a:rPr lang="en-GB" sz="2000" i="1">
                                <a:latin typeface="Cambria Math" panose="02040503050406030204" pitchFamily="18" charset="0"/>
                              </a:rPr>
                              <m:t>)</m:t>
                            </m:r>
                          </m:e>
                          <m:sup>
                            <m:r>
                              <a:rPr lang="el-GR" sz="2000" b="0" i="1" smtClean="0">
                                <a:latin typeface="Cambria Math" panose="02040503050406030204" pitchFamily="18" charset="0"/>
                              </a:rPr>
                              <m:t>0</m:t>
                            </m:r>
                          </m:sup>
                        </m:sSup>
                      </m:den>
                    </m:f>
                    <m:r>
                      <a:rPr lang="el-GR" sz="2000" b="0" i="1" smtClean="0">
                        <a:latin typeface="Cambria Math" panose="02040503050406030204" pitchFamily="18" charset="0"/>
                      </a:rPr>
                      <m:t>+</m:t>
                    </m:r>
                    <m:f>
                      <m:fPr>
                        <m:ctrlPr>
                          <a:rPr lang="en-GB" sz="2000" i="1">
                            <a:latin typeface="Cambria Math" panose="02040503050406030204" pitchFamily="18" charset="0"/>
                          </a:rPr>
                        </m:ctrlPr>
                      </m:fPr>
                      <m:num>
                        <m:r>
                          <m:rPr>
                            <m:sty m:val="p"/>
                          </m:rPr>
                          <a:rPr lang="el-GR" sz="2000">
                            <a:latin typeface="Cambria Math" panose="02040503050406030204" pitchFamily="18" charset="0"/>
                          </a:rPr>
                          <m:t>Β</m:t>
                        </m:r>
                        <m:r>
                          <a:rPr lang="el-GR" sz="2000" b="0" i="1" smtClean="0">
                            <a:latin typeface="Cambria Math" panose="02040503050406030204" pitchFamily="18" charset="0"/>
                          </a:rPr>
                          <m:t>2</m:t>
                        </m:r>
                      </m:num>
                      <m:den>
                        <m:sSup>
                          <m:sSupPr>
                            <m:ctrlPr>
                              <a:rPr lang="en-GB" sz="2000" i="1">
                                <a:latin typeface="Cambria Math" panose="02040503050406030204" pitchFamily="18" charset="0"/>
                              </a:rPr>
                            </m:ctrlPr>
                          </m:sSupPr>
                          <m:e>
                            <m:r>
                              <a:rPr lang="en-GB" sz="2000" i="1">
                                <a:latin typeface="Cambria Math" panose="02040503050406030204" pitchFamily="18" charset="0"/>
                              </a:rPr>
                              <m:t>(1+</m:t>
                            </m:r>
                            <m:r>
                              <a:rPr lang="en-GB" sz="2000" i="1">
                                <a:latin typeface="Cambria Math" panose="02040503050406030204" pitchFamily="18" charset="0"/>
                              </a:rPr>
                              <m:t>𝑟</m:t>
                            </m:r>
                            <m:r>
                              <a:rPr lang="en-GB" sz="2000" i="1">
                                <a:latin typeface="Cambria Math" panose="02040503050406030204" pitchFamily="18" charset="0"/>
                              </a:rPr>
                              <m:t>)</m:t>
                            </m:r>
                          </m:e>
                          <m:sup>
                            <m:r>
                              <a:rPr lang="en-GB" sz="2000" b="0" i="1" smtClean="0">
                                <a:latin typeface="Cambria Math" panose="02040503050406030204" pitchFamily="18" charset="0"/>
                              </a:rPr>
                              <m:t>1</m:t>
                            </m:r>
                          </m:sup>
                        </m:sSup>
                      </m:den>
                    </m:f>
                  </m:oMath>
                </a14:m>
                <a:r>
                  <a:rPr lang="el-GR" dirty="0" smtClean="0"/>
                  <a:t>+</a:t>
                </a:r>
                <a14:m>
                  <m:oMath xmlns:m="http://schemas.openxmlformats.org/officeDocument/2006/math">
                    <m:f>
                      <m:fPr>
                        <m:ctrlPr>
                          <a:rPr lang="en-GB" sz="2000" i="1">
                            <a:latin typeface="Cambria Math" panose="02040503050406030204" pitchFamily="18" charset="0"/>
                          </a:rPr>
                        </m:ctrlPr>
                      </m:fPr>
                      <m:num>
                        <m:r>
                          <m:rPr>
                            <m:sty m:val="p"/>
                          </m:rPr>
                          <a:rPr lang="el-GR" sz="2000">
                            <a:latin typeface="Cambria Math" panose="02040503050406030204" pitchFamily="18" charset="0"/>
                          </a:rPr>
                          <m:t>Β</m:t>
                        </m:r>
                        <m:r>
                          <a:rPr lang="el-GR" sz="2000" b="0" i="1" smtClean="0">
                            <a:latin typeface="Cambria Math" panose="02040503050406030204" pitchFamily="18" charset="0"/>
                          </a:rPr>
                          <m:t>3</m:t>
                        </m:r>
                      </m:num>
                      <m:den>
                        <m:sSup>
                          <m:sSupPr>
                            <m:ctrlPr>
                              <a:rPr lang="en-GB" sz="2000" i="1">
                                <a:latin typeface="Cambria Math" panose="02040503050406030204" pitchFamily="18" charset="0"/>
                              </a:rPr>
                            </m:ctrlPr>
                          </m:sSupPr>
                          <m:e>
                            <m:r>
                              <a:rPr lang="en-GB" sz="2000" i="1">
                                <a:latin typeface="Cambria Math" panose="02040503050406030204" pitchFamily="18" charset="0"/>
                              </a:rPr>
                              <m:t>(1+</m:t>
                            </m:r>
                            <m:r>
                              <a:rPr lang="en-GB" sz="2000" i="1">
                                <a:latin typeface="Cambria Math" panose="02040503050406030204" pitchFamily="18" charset="0"/>
                              </a:rPr>
                              <m:t>𝑟</m:t>
                            </m:r>
                            <m:r>
                              <a:rPr lang="en-GB" sz="2000" i="1">
                                <a:latin typeface="Cambria Math" panose="02040503050406030204" pitchFamily="18" charset="0"/>
                              </a:rPr>
                              <m:t>)</m:t>
                            </m:r>
                          </m:e>
                          <m:sup>
                            <m:r>
                              <a:rPr lang="en-GB" sz="2000" b="0" i="1" smtClean="0">
                                <a:latin typeface="Cambria Math" panose="02040503050406030204" pitchFamily="18" charset="0"/>
                              </a:rPr>
                              <m:t>2</m:t>
                            </m:r>
                          </m:sup>
                        </m:sSup>
                      </m:den>
                    </m:f>
                  </m:oMath>
                </a14:m>
                <a:r>
                  <a:rPr lang="el-GR" dirty="0" smtClean="0"/>
                  <a:t>+….</a:t>
                </a:r>
                <a:r>
                  <a:rPr lang="en-GB" dirty="0" smtClean="0"/>
                  <a:t> </a:t>
                </a:r>
                <a:r>
                  <a:rPr lang="el-GR" dirty="0" smtClean="0"/>
                  <a:t>–</a:t>
                </a:r>
                <a:r>
                  <a:rPr lang="en-GB" dirty="0" smtClean="0"/>
                  <a:t> C</a:t>
                </a:r>
                <a:endParaRPr lang="el-GR" dirty="0" smtClean="0"/>
              </a:p>
              <a:p>
                <a:pPr marL="0" indent="0">
                  <a:buNone/>
                </a:pPr>
                <a:endParaRPr lang="el-GR" dirty="0"/>
              </a:p>
              <a:p>
                <a:pPr marL="0" indent="0" algn="just">
                  <a:spcAft>
                    <a:spcPts val="1200"/>
                  </a:spcAft>
                  <a:buNone/>
                </a:pPr>
                <a:r>
                  <a:rPr lang="el-GR" dirty="0" smtClean="0"/>
                  <a:t>Στο παραπάνω τύπο, θέτουμε </a:t>
                </a:r>
                <a:r>
                  <a:rPr lang="en-GB" dirty="0" smtClean="0"/>
                  <a:t>NPV=0</a:t>
                </a:r>
              </a:p>
              <a:p>
                <a:pPr marL="0" indent="0" algn="ctr">
                  <a:buNone/>
                </a:pPr>
                <a14:m>
                  <m:oMath xmlns:m="http://schemas.openxmlformats.org/officeDocument/2006/math">
                    <m:r>
                      <a:rPr lang="en-GB" sz="2400" b="0" i="1" smtClean="0">
                        <a:latin typeface="Cambria Math" panose="02040503050406030204" pitchFamily="18" charset="0"/>
                      </a:rPr>
                      <m:t>0</m:t>
                    </m:r>
                    <m:r>
                      <a:rPr lang="en-GB" sz="2400" i="1">
                        <a:latin typeface="Cambria Math" panose="02040503050406030204" pitchFamily="18" charset="0"/>
                      </a:rPr>
                      <m:t>=</m:t>
                    </m:r>
                    <m:f>
                      <m:fPr>
                        <m:ctrlPr>
                          <a:rPr lang="en-GB" sz="2400" i="1">
                            <a:latin typeface="Cambria Math" panose="02040503050406030204" pitchFamily="18" charset="0"/>
                          </a:rPr>
                        </m:ctrlPr>
                      </m:fPr>
                      <m:num>
                        <m:r>
                          <m:rPr>
                            <m:sty m:val="p"/>
                          </m:rPr>
                          <a:rPr lang="el-GR" sz="2400">
                            <a:latin typeface="Cambria Math" panose="02040503050406030204" pitchFamily="18" charset="0"/>
                          </a:rPr>
                          <m:t>Β</m:t>
                        </m:r>
                        <m:r>
                          <a:rPr lang="el-GR" sz="2400">
                            <a:latin typeface="Cambria Math" panose="02040503050406030204" pitchFamily="18" charset="0"/>
                          </a:rPr>
                          <m:t>1</m:t>
                        </m:r>
                      </m:num>
                      <m:den>
                        <m:sSup>
                          <m:sSupPr>
                            <m:ctrlPr>
                              <a:rPr lang="en-GB" sz="2400" i="1">
                                <a:latin typeface="Cambria Math" panose="02040503050406030204" pitchFamily="18" charset="0"/>
                              </a:rPr>
                            </m:ctrlPr>
                          </m:sSupPr>
                          <m:e>
                            <m:r>
                              <a:rPr lang="en-GB" sz="2400" i="1">
                                <a:latin typeface="Cambria Math" panose="02040503050406030204" pitchFamily="18" charset="0"/>
                              </a:rPr>
                              <m:t>(1+</m:t>
                            </m:r>
                            <m:r>
                              <a:rPr lang="en-GB" sz="2400" i="1">
                                <a:latin typeface="Cambria Math" panose="02040503050406030204" pitchFamily="18" charset="0"/>
                              </a:rPr>
                              <m:t>𝑟</m:t>
                            </m:r>
                            <m:r>
                              <a:rPr lang="en-GB" sz="2400" i="1">
                                <a:latin typeface="Cambria Math" panose="02040503050406030204" pitchFamily="18" charset="0"/>
                              </a:rPr>
                              <m:t>)</m:t>
                            </m:r>
                          </m:e>
                          <m:sup>
                            <m:r>
                              <a:rPr lang="el-GR" sz="2400" i="1">
                                <a:latin typeface="Cambria Math" panose="02040503050406030204" pitchFamily="18" charset="0"/>
                              </a:rPr>
                              <m:t>0</m:t>
                            </m:r>
                          </m:sup>
                        </m:sSup>
                      </m:den>
                    </m:f>
                    <m:r>
                      <a:rPr lang="el-GR" sz="2400" i="1">
                        <a:latin typeface="Cambria Math" panose="02040503050406030204" pitchFamily="18" charset="0"/>
                      </a:rPr>
                      <m:t>+</m:t>
                    </m:r>
                    <m:f>
                      <m:fPr>
                        <m:ctrlPr>
                          <a:rPr lang="en-GB" sz="2400" i="1">
                            <a:latin typeface="Cambria Math" panose="02040503050406030204" pitchFamily="18" charset="0"/>
                          </a:rPr>
                        </m:ctrlPr>
                      </m:fPr>
                      <m:num>
                        <m:r>
                          <m:rPr>
                            <m:sty m:val="p"/>
                          </m:rPr>
                          <a:rPr lang="el-GR" sz="2400">
                            <a:latin typeface="Cambria Math" panose="02040503050406030204" pitchFamily="18" charset="0"/>
                          </a:rPr>
                          <m:t>Β</m:t>
                        </m:r>
                        <m:r>
                          <a:rPr lang="el-GR" sz="2400" i="1">
                            <a:latin typeface="Cambria Math" panose="02040503050406030204" pitchFamily="18" charset="0"/>
                          </a:rPr>
                          <m:t>2</m:t>
                        </m:r>
                      </m:num>
                      <m:den>
                        <m:sSup>
                          <m:sSupPr>
                            <m:ctrlPr>
                              <a:rPr lang="en-GB" sz="2400" i="1">
                                <a:latin typeface="Cambria Math" panose="02040503050406030204" pitchFamily="18" charset="0"/>
                              </a:rPr>
                            </m:ctrlPr>
                          </m:sSupPr>
                          <m:e>
                            <m:r>
                              <a:rPr lang="en-GB" sz="2400" i="1">
                                <a:latin typeface="Cambria Math" panose="02040503050406030204" pitchFamily="18" charset="0"/>
                              </a:rPr>
                              <m:t>(1+</m:t>
                            </m:r>
                            <m:r>
                              <a:rPr lang="en-GB" sz="2400" i="1">
                                <a:latin typeface="Cambria Math" panose="02040503050406030204" pitchFamily="18" charset="0"/>
                              </a:rPr>
                              <m:t>𝑟</m:t>
                            </m:r>
                            <m:r>
                              <a:rPr lang="en-GB" sz="2400" i="1">
                                <a:latin typeface="Cambria Math" panose="02040503050406030204" pitchFamily="18" charset="0"/>
                              </a:rPr>
                              <m:t>)</m:t>
                            </m:r>
                          </m:e>
                          <m:sup>
                            <m:r>
                              <a:rPr lang="en-GB" sz="2400" b="0" i="1" smtClean="0">
                                <a:latin typeface="Cambria Math" panose="02040503050406030204" pitchFamily="18" charset="0"/>
                              </a:rPr>
                              <m:t>1</m:t>
                            </m:r>
                          </m:sup>
                        </m:sSup>
                      </m:den>
                    </m:f>
                  </m:oMath>
                </a14:m>
                <a:r>
                  <a:rPr lang="el-GR" dirty="0"/>
                  <a:t>+</a:t>
                </a:r>
                <a14:m>
                  <m:oMath xmlns:m="http://schemas.openxmlformats.org/officeDocument/2006/math">
                    <m:f>
                      <m:fPr>
                        <m:ctrlPr>
                          <a:rPr lang="en-GB" sz="2400" i="1">
                            <a:latin typeface="Cambria Math" panose="02040503050406030204" pitchFamily="18" charset="0"/>
                          </a:rPr>
                        </m:ctrlPr>
                      </m:fPr>
                      <m:num>
                        <m:r>
                          <m:rPr>
                            <m:sty m:val="p"/>
                          </m:rPr>
                          <a:rPr lang="el-GR" sz="2400">
                            <a:latin typeface="Cambria Math" panose="02040503050406030204" pitchFamily="18" charset="0"/>
                          </a:rPr>
                          <m:t>Β</m:t>
                        </m:r>
                        <m:r>
                          <a:rPr lang="el-GR" sz="2400" i="1">
                            <a:latin typeface="Cambria Math" panose="02040503050406030204" pitchFamily="18" charset="0"/>
                          </a:rPr>
                          <m:t>3</m:t>
                        </m:r>
                      </m:num>
                      <m:den>
                        <m:sSup>
                          <m:sSupPr>
                            <m:ctrlPr>
                              <a:rPr lang="en-GB" sz="2400" i="1">
                                <a:latin typeface="Cambria Math" panose="02040503050406030204" pitchFamily="18" charset="0"/>
                              </a:rPr>
                            </m:ctrlPr>
                          </m:sSupPr>
                          <m:e>
                            <m:r>
                              <a:rPr lang="en-GB" sz="2400" i="1">
                                <a:latin typeface="Cambria Math" panose="02040503050406030204" pitchFamily="18" charset="0"/>
                              </a:rPr>
                              <m:t>(1+</m:t>
                            </m:r>
                            <m:r>
                              <a:rPr lang="en-GB" sz="2400" i="1">
                                <a:latin typeface="Cambria Math" panose="02040503050406030204" pitchFamily="18" charset="0"/>
                              </a:rPr>
                              <m:t>𝑟</m:t>
                            </m:r>
                            <m:r>
                              <a:rPr lang="en-GB" sz="2400" i="1">
                                <a:latin typeface="Cambria Math" panose="02040503050406030204" pitchFamily="18" charset="0"/>
                              </a:rPr>
                              <m:t>)</m:t>
                            </m:r>
                          </m:e>
                          <m:sup>
                            <m:r>
                              <a:rPr lang="en-GB" sz="2400" b="0" i="1" smtClean="0">
                                <a:latin typeface="Cambria Math" panose="02040503050406030204" pitchFamily="18" charset="0"/>
                              </a:rPr>
                              <m:t>2</m:t>
                            </m:r>
                          </m:sup>
                        </m:sSup>
                      </m:den>
                    </m:f>
                  </m:oMath>
                </a14:m>
                <a:r>
                  <a:rPr lang="el-GR" dirty="0"/>
                  <a:t>+….</a:t>
                </a:r>
                <a:r>
                  <a:rPr lang="en-GB" dirty="0"/>
                  <a:t> </a:t>
                </a:r>
                <a:r>
                  <a:rPr lang="el-GR" dirty="0"/>
                  <a:t>–</a:t>
                </a:r>
                <a:r>
                  <a:rPr lang="en-GB" dirty="0"/>
                  <a:t> </a:t>
                </a:r>
                <a:r>
                  <a:rPr lang="en-GB" dirty="0" smtClean="0"/>
                  <a:t>C</a:t>
                </a:r>
              </a:p>
              <a:p>
                <a:pPr marL="0" indent="0" algn="ctr">
                  <a:buNone/>
                </a:pPr>
                <a:endParaRPr lang="en-GB" dirty="0"/>
              </a:p>
              <a:p>
                <a:pPr marL="0" indent="0" algn="ctr">
                  <a:spcAft>
                    <a:spcPts val="600"/>
                  </a:spcAft>
                  <a:buNone/>
                </a:pPr>
                <a:r>
                  <a:rPr lang="el-GR" dirty="0" smtClean="0"/>
                  <a:t>Άρα </a:t>
                </a:r>
                <a:endParaRPr lang="el-GR" dirty="0"/>
              </a:p>
              <a:p>
                <a:pPr marL="0" indent="0" algn="ctr">
                  <a:buNone/>
                </a:pPr>
                <a14:m>
                  <m:oMath xmlns:m="http://schemas.openxmlformats.org/officeDocument/2006/math">
                    <m:f>
                      <m:fPr>
                        <m:ctrlPr>
                          <a:rPr lang="en-GB" sz="2000" i="1">
                            <a:latin typeface="Cambria Math" panose="02040503050406030204" pitchFamily="18" charset="0"/>
                          </a:rPr>
                        </m:ctrlPr>
                      </m:fPr>
                      <m:num>
                        <m:r>
                          <m:rPr>
                            <m:sty m:val="p"/>
                          </m:rPr>
                          <a:rPr lang="el-GR" sz="2000">
                            <a:latin typeface="Cambria Math" panose="02040503050406030204" pitchFamily="18" charset="0"/>
                          </a:rPr>
                          <m:t>Β</m:t>
                        </m:r>
                        <m:r>
                          <a:rPr lang="el-GR" sz="2000">
                            <a:latin typeface="Cambria Math" panose="02040503050406030204" pitchFamily="18" charset="0"/>
                          </a:rPr>
                          <m:t>1</m:t>
                        </m:r>
                      </m:num>
                      <m:den>
                        <m:sSup>
                          <m:sSupPr>
                            <m:ctrlPr>
                              <a:rPr lang="en-GB" sz="2000" i="1">
                                <a:latin typeface="Cambria Math" panose="02040503050406030204" pitchFamily="18" charset="0"/>
                              </a:rPr>
                            </m:ctrlPr>
                          </m:sSupPr>
                          <m:e>
                            <m:r>
                              <a:rPr lang="en-GB" sz="2000" i="1">
                                <a:latin typeface="Cambria Math" panose="02040503050406030204" pitchFamily="18" charset="0"/>
                              </a:rPr>
                              <m:t>(1+</m:t>
                            </m:r>
                            <m:r>
                              <a:rPr lang="en-GB" sz="2000" i="1">
                                <a:latin typeface="Cambria Math" panose="02040503050406030204" pitchFamily="18" charset="0"/>
                              </a:rPr>
                              <m:t>𝑟</m:t>
                            </m:r>
                            <m:r>
                              <a:rPr lang="en-GB" sz="2000" i="1">
                                <a:latin typeface="Cambria Math" panose="02040503050406030204" pitchFamily="18" charset="0"/>
                              </a:rPr>
                              <m:t>)</m:t>
                            </m:r>
                          </m:e>
                          <m:sup>
                            <m:r>
                              <a:rPr lang="el-GR" sz="2000" i="1">
                                <a:latin typeface="Cambria Math" panose="02040503050406030204" pitchFamily="18" charset="0"/>
                              </a:rPr>
                              <m:t>0</m:t>
                            </m:r>
                          </m:sup>
                        </m:sSup>
                      </m:den>
                    </m:f>
                    <m:r>
                      <a:rPr lang="el-GR" sz="2000" i="1">
                        <a:latin typeface="Cambria Math" panose="02040503050406030204" pitchFamily="18" charset="0"/>
                      </a:rPr>
                      <m:t>+</m:t>
                    </m:r>
                    <m:f>
                      <m:fPr>
                        <m:ctrlPr>
                          <a:rPr lang="en-GB" sz="2000" i="1">
                            <a:latin typeface="Cambria Math" panose="02040503050406030204" pitchFamily="18" charset="0"/>
                          </a:rPr>
                        </m:ctrlPr>
                      </m:fPr>
                      <m:num>
                        <m:r>
                          <m:rPr>
                            <m:sty m:val="p"/>
                          </m:rPr>
                          <a:rPr lang="el-GR" sz="2000">
                            <a:latin typeface="Cambria Math" panose="02040503050406030204" pitchFamily="18" charset="0"/>
                          </a:rPr>
                          <m:t>Β</m:t>
                        </m:r>
                        <m:r>
                          <a:rPr lang="el-GR" sz="2000" i="1">
                            <a:latin typeface="Cambria Math" panose="02040503050406030204" pitchFamily="18" charset="0"/>
                          </a:rPr>
                          <m:t>2</m:t>
                        </m:r>
                      </m:num>
                      <m:den>
                        <m:sSup>
                          <m:sSupPr>
                            <m:ctrlPr>
                              <a:rPr lang="en-GB" sz="2000" i="1">
                                <a:latin typeface="Cambria Math" panose="02040503050406030204" pitchFamily="18" charset="0"/>
                              </a:rPr>
                            </m:ctrlPr>
                          </m:sSupPr>
                          <m:e>
                            <m:r>
                              <a:rPr lang="en-GB" sz="2000" i="1">
                                <a:latin typeface="Cambria Math" panose="02040503050406030204" pitchFamily="18" charset="0"/>
                              </a:rPr>
                              <m:t>(1+</m:t>
                            </m:r>
                            <m:r>
                              <a:rPr lang="en-GB" sz="2000" i="1">
                                <a:latin typeface="Cambria Math" panose="02040503050406030204" pitchFamily="18" charset="0"/>
                              </a:rPr>
                              <m:t>𝑟</m:t>
                            </m:r>
                            <m:r>
                              <a:rPr lang="en-GB" sz="2000" i="1">
                                <a:latin typeface="Cambria Math" panose="02040503050406030204" pitchFamily="18" charset="0"/>
                              </a:rPr>
                              <m:t>)</m:t>
                            </m:r>
                          </m:e>
                          <m:sup>
                            <m:r>
                              <a:rPr lang="en-GB" sz="2000" b="0" i="1" smtClean="0">
                                <a:latin typeface="Cambria Math" panose="02040503050406030204" pitchFamily="18" charset="0"/>
                              </a:rPr>
                              <m:t>1</m:t>
                            </m:r>
                          </m:sup>
                        </m:sSup>
                      </m:den>
                    </m:f>
                  </m:oMath>
                </a14:m>
                <a:r>
                  <a:rPr lang="el-GR" dirty="0"/>
                  <a:t>+</a:t>
                </a:r>
                <a14:m>
                  <m:oMath xmlns:m="http://schemas.openxmlformats.org/officeDocument/2006/math">
                    <m:f>
                      <m:fPr>
                        <m:ctrlPr>
                          <a:rPr lang="en-GB" sz="2000" i="1">
                            <a:latin typeface="Cambria Math" panose="02040503050406030204" pitchFamily="18" charset="0"/>
                          </a:rPr>
                        </m:ctrlPr>
                      </m:fPr>
                      <m:num>
                        <m:r>
                          <m:rPr>
                            <m:sty m:val="p"/>
                          </m:rPr>
                          <a:rPr lang="el-GR" sz="2000">
                            <a:latin typeface="Cambria Math" panose="02040503050406030204" pitchFamily="18" charset="0"/>
                          </a:rPr>
                          <m:t>Β</m:t>
                        </m:r>
                        <m:r>
                          <a:rPr lang="el-GR" sz="2000" i="1">
                            <a:latin typeface="Cambria Math" panose="02040503050406030204" pitchFamily="18" charset="0"/>
                          </a:rPr>
                          <m:t>3</m:t>
                        </m:r>
                      </m:num>
                      <m:den>
                        <m:sSup>
                          <m:sSupPr>
                            <m:ctrlPr>
                              <a:rPr lang="en-GB" sz="2000" i="1">
                                <a:latin typeface="Cambria Math" panose="02040503050406030204" pitchFamily="18" charset="0"/>
                              </a:rPr>
                            </m:ctrlPr>
                          </m:sSupPr>
                          <m:e>
                            <m:r>
                              <a:rPr lang="en-GB" sz="2000" i="1">
                                <a:latin typeface="Cambria Math" panose="02040503050406030204" pitchFamily="18" charset="0"/>
                              </a:rPr>
                              <m:t>(1+</m:t>
                            </m:r>
                            <m:r>
                              <a:rPr lang="en-GB" sz="2000" i="1">
                                <a:latin typeface="Cambria Math" panose="02040503050406030204" pitchFamily="18" charset="0"/>
                              </a:rPr>
                              <m:t>𝑟</m:t>
                            </m:r>
                            <m:r>
                              <a:rPr lang="en-GB" sz="2000" i="1">
                                <a:latin typeface="Cambria Math" panose="02040503050406030204" pitchFamily="18" charset="0"/>
                              </a:rPr>
                              <m:t>)</m:t>
                            </m:r>
                          </m:e>
                          <m:sup>
                            <m:r>
                              <a:rPr lang="en-GB" sz="2000" b="0" i="1" smtClean="0">
                                <a:latin typeface="Cambria Math" panose="02040503050406030204" pitchFamily="18" charset="0"/>
                              </a:rPr>
                              <m:t>2</m:t>
                            </m:r>
                          </m:sup>
                        </m:sSup>
                      </m:den>
                    </m:f>
                  </m:oMath>
                </a14:m>
                <a:r>
                  <a:rPr lang="el-GR" dirty="0"/>
                  <a:t>+….</a:t>
                </a:r>
                <a:r>
                  <a:rPr lang="en-GB" dirty="0"/>
                  <a:t> </a:t>
                </a:r>
                <a:r>
                  <a:rPr lang="el-GR" dirty="0" smtClean="0"/>
                  <a:t>= </a:t>
                </a:r>
                <a:r>
                  <a:rPr lang="en-GB" dirty="0" smtClean="0"/>
                  <a:t>C</a:t>
                </a:r>
                <a:endParaRPr lang="en-GB" dirty="0"/>
              </a:p>
              <a:p>
                <a:pPr marL="0" indent="0" algn="just">
                  <a:buNone/>
                </a:pPr>
                <a:endParaRPr lang="en-GB"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628650" y="1109464"/>
                <a:ext cx="7886700" cy="3124199"/>
              </a:xfrm>
              <a:blipFill rotWithShape="0">
                <a:blip r:embed="rId2"/>
                <a:stretch>
                  <a:fillRect l="-696" t="-977"/>
                </a:stretch>
              </a:blipFill>
            </p:spPr>
            <p:txBody>
              <a:bodyPr/>
              <a:lstStyle/>
              <a:p>
                <a:r>
                  <a:rPr lang="en-GB">
                    <a:noFill/>
                  </a:rPr>
                  <a:t> </a:t>
                </a:r>
              </a:p>
            </p:txBody>
          </p:sp>
        </mc:Fallback>
      </mc:AlternateContent>
      <p:sp>
        <p:nvSpPr>
          <p:cNvPr id="4" name="Slide Number Placeholder 3"/>
          <p:cNvSpPr>
            <a:spLocks noGrp="1"/>
          </p:cNvSpPr>
          <p:nvPr>
            <p:ph type="sldNum" sz="quarter" idx="12"/>
          </p:nvPr>
        </p:nvSpPr>
        <p:spPr/>
        <p:txBody>
          <a:bodyPr/>
          <a:lstStyle/>
          <a:p>
            <a:fld id="{B6F15528-21DE-4FAA-801E-634DDDAF4B2B}" type="slidenum">
              <a:rPr lang="en-US" smtClean="0"/>
              <a:pPr/>
              <a:t>36</a:t>
            </a:fld>
            <a:endParaRPr lang="en-US"/>
          </a:p>
        </p:txBody>
      </p:sp>
      <p:cxnSp>
        <p:nvCxnSpPr>
          <p:cNvPr id="6" name="Straight Arrow Connector 5"/>
          <p:cNvCxnSpPr/>
          <p:nvPr/>
        </p:nvCxnSpPr>
        <p:spPr>
          <a:xfrm flipV="1">
            <a:off x="4114800" y="4140880"/>
            <a:ext cx="0" cy="30479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5943600" y="4034486"/>
            <a:ext cx="0" cy="41119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3680604" y="4503384"/>
            <a:ext cx="914400" cy="369332"/>
          </a:xfrm>
          <a:prstGeom prst="rect">
            <a:avLst/>
          </a:prstGeom>
          <a:noFill/>
        </p:spPr>
        <p:txBody>
          <a:bodyPr wrap="square" rtlCol="0">
            <a:spAutoFit/>
          </a:bodyPr>
          <a:lstStyle/>
          <a:p>
            <a:r>
              <a:rPr lang="el-GR" dirty="0" smtClean="0"/>
              <a:t>Όφελος</a:t>
            </a:r>
            <a:endParaRPr lang="en-GB" dirty="0"/>
          </a:p>
        </p:txBody>
      </p:sp>
      <p:sp>
        <p:nvSpPr>
          <p:cNvPr id="15" name="TextBox 14"/>
          <p:cNvSpPr txBox="1"/>
          <p:nvPr/>
        </p:nvSpPr>
        <p:spPr>
          <a:xfrm>
            <a:off x="5486400" y="4513381"/>
            <a:ext cx="914400" cy="369332"/>
          </a:xfrm>
          <a:prstGeom prst="rect">
            <a:avLst/>
          </a:prstGeom>
          <a:noFill/>
        </p:spPr>
        <p:txBody>
          <a:bodyPr wrap="square" rtlCol="0">
            <a:spAutoFit/>
          </a:bodyPr>
          <a:lstStyle/>
          <a:p>
            <a:r>
              <a:rPr lang="el-GR" dirty="0" smtClean="0"/>
              <a:t>Κόστος</a:t>
            </a:r>
            <a:endParaRPr lang="en-GB" dirty="0"/>
          </a:p>
        </p:txBody>
      </p:sp>
      <p:sp>
        <p:nvSpPr>
          <p:cNvPr id="18" name="TextBox 17"/>
          <p:cNvSpPr txBox="1"/>
          <p:nvPr/>
        </p:nvSpPr>
        <p:spPr>
          <a:xfrm>
            <a:off x="618586" y="5125085"/>
            <a:ext cx="8305800" cy="1554272"/>
          </a:xfrm>
          <a:prstGeom prst="rect">
            <a:avLst/>
          </a:prstGeom>
          <a:noFill/>
        </p:spPr>
        <p:txBody>
          <a:bodyPr wrap="square" rtlCol="0">
            <a:spAutoFit/>
          </a:bodyPr>
          <a:lstStyle/>
          <a:p>
            <a:pPr algn="just">
              <a:spcAft>
                <a:spcPts val="600"/>
              </a:spcAft>
            </a:pPr>
            <a:r>
              <a:rPr lang="el-GR" dirty="0" smtClean="0"/>
              <a:t>Γνωρίζουμε τα Β1, Β2, Β3….καθώς και το </a:t>
            </a:r>
            <a:r>
              <a:rPr lang="en-GB" dirty="0" smtClean="0"/>
              <a:t>C. </a:t>
            </a:r>
            <a:r>
              <a:rPr lang="el-GR" dirty="0" smtClean="0"/>
              <a:t>Συνεπώς μπορούμε να λύσουμε αυτή την εξίσωση ως προς </a:t>
            </a:r>
            <a:r>
              <a:rPr lang="en-GB" dirty="0" smtClean="0"/>
              <a:t>r. </a:t>
            </a:r>
            <a:r>
              <a:rPr lang="el-GR" dirty="0" smtClean="0"/>
              <a:t>Η λύση ονομάζεται </a:t>
            </a:r>
            <a:r>
              <a:rPr lang="el-GR" b="1" dirty="0" smtClean="0"/>
              <a:t>εσωτερικός βαθμός απόδοσης (</a:t>
            </a:r>
            <a:r>
              <a:rPr lang="en-GB" b="1" dirty="0" smtClean="0"/>
              <a:t>internal rate of return)</a:t>
            </a:r>
            <a:r>
              <a:rPr lang="el-GR" b="1" dirty="0" smtClean="0"/>
              <a:t> της επένδυσης.</a:t>
            </a:r>
            <a:endParaRPr lang="el-GR" dirty="0" smtClean="0"/>
          </a:p>
          <a:p>
            <a:pPr algn="just"/>
            <a:r>
              <a:rPr lang="el-GR" dirty="0" smtClean="0"/>
              <a:t>Ο εσωτερικός βαθμός απόδοσης συγκρίνεται με το επιτόκιο της αγοράς προκειμένου να αξιολογηθεί η επένδυση (αν μεγαλύτερος τότε η επένδυση είναι αποδεκτή).</a:t>
            </a:r>
            <a:endParaRPr lang="en-GB" dirty="0"/>
          </a:p>
        </p:txBody>
      </p:sp>
    </p:spTree>
    <p:extLst>
      <p:ext uri="{BB962C8B-B14F-4D97-AF65-F5344CB8AC3E}">
        <p14:creationId xmlns:p14="http://schemas.microsoft.com/office/powerpoint/2010/main" val="138426067"/>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854074"/>
          </a:xfrm>
        </p:spPr>
        <p:txBody>
          <a:bodyPr>
            <a:normAutofit fontScale="90000"/>
          </a:bodyPr>
          <a:lstStyle/>
          <a:p>
            <a:pPr algn="ctr"/>
            <a:r>
              <a:rPr lang="el-GR" dirty="0" smtClean="0">
                <a:latin typeface="+mn-lt"/>
              </a:rPr>
              <a:t>Ανάλυση κόστους-οφέλους σε μακροοικονομικό επίπεδο</a:t>
            </a:r>
            <a:endParaRPr lang="en-GB" dirty="0">
              <a:latin typeface="+mn-lt"/>
            </a:endParaRPr>
          </a:p>
        </p:txBody>
      </p:sp>
      <p:sp>
        <p:nvSpPr>
          <p:cNvPr id="3" name="Content Placeholder 2"/>
          <p:cNvSpPr>
            <a:spLocks noGrp="1"/>
          </p:cNvSpPr>
          <p:nvPr>
            <p:ph idx="1"/>
          </p:nvPr>
        </p:nvSpPr>
        <p:spPr>
          <a:xfrm>
            <a:off x="381000" y="1371600"/>
            <a:ext cx="8382000" cy="4805363"/>
          </a:xfrm>
        </p:spPr>
        <p:txBody>
          <a:bodyPr>
            <a:normAutofit fontScale="92500" lnSpcReduction="10000"/>
          </a:bodyPr>
          <a:lstStyle/>
          <a:p>
            <a:pPr algn="just">
              <a:lnSpc>
                <a:spcPct val="110000"/>
              </a:lnSpc>
            </a:pPr>
            <a:r>
              <a:rPr lang="en-GB" dirty="0" smtClean="0"/>
              <a:t>H </a:t>
            </a:r>
            <a:r>
              <a:rPr lang="el-GR" dirty="0" smtClean="0"/>
              <a:t>ανάλυση κόστους-οφέλους και οι μέθοδοι της καθαρής παρούσας αξίας και του εσωτερικού βαθμού απόδοσης μπορούν να εφαρμοστούν σε συλλογικό επίπεδο (μακροοικονομική θεώρηση) με τον ίδιο τρόπο που εφαρμόζονται σε ατομικό επίπεδο.</a:t>
            </a:r>
          </a:p>
          <a:p>
            <a:pPr algn="just">
              <a:lnSpc>
                <a:spcPct val="110000"/>
              </a:lnSpc>
            </a:pPr>
            <a:r>
              <a:rPr lang="el-GR" dirty="0" smtClean="0"/>
              <a:t>Οι τύποι υπολογισμού είναι ακριβώς οι ίδιοι.</a:t>
            </a:r>
          </a:p>
          <a:p>
            <a:pPr algn="just">
              <a:lnSpc>
                <a:spcPct val="110000"/>
              </a:lnSpc>
            </a:pPr>
            <a:r>
              <a:rPr lang="el-GR" dirty="0" smtClean="0"/>
              <a:t>Αλλάζουν όμως οι έννοιες του κόστους και του οφέλους. </a:t>
            </a:r>
          </a:p>
          <a:p>
            <a:pPr>
              <a:lnSpc>
                <a:spcPct val="110000"/>
              </a:lnSpc>
            </a:pPr>
            <a:r>
              <a:rPr lang="el-GR" dirty="0"/>
              <a:t>Κόστος</a:t>
            </a:r>
          </a:p>
          <a:p>
            <a:pPr lvl="1">
              <a:lnSpc>
                <a:spcPct val="110000"/>
              </a:lnSpc>
              <a:buFont typeface="Courier New" panose="02070309020205020404" pitchFamily="49" charset="0"/>
              <a:buChar char="o"/>
            </a:pPr>
            <a:r>
              <a:rPr lang="el-GR" dirty="0"/>
              <a:t>Άμεσες δαπάνες (μισθοί δασκάλων και καθηγητών, υλικοτεχνικές υποδομές)</a:t>
            </a:r>
          </a:p>
          <a:p>
            <a:pPr lvl="1">
              <a:lnSpc>
                <a:spcPct val="110000"/>
              </a:lnSpc>
              <a:buFont typeface="Courier New" panose="02070309020205020404" pitchFamily="49" charset="0"/>
              <a:buChar char="o"/>
            </a:pPr>
            <a:r>
              <a:rPr lang="el-GR" dirty="0"/>
              <a:t>Κόστος ευκαιρίας (εναλλακτικές χρήσεις των κεφαλαίων)</a:t>
            </a:r>
          </a:p>
          <a:p>
            <a:pPr>
              <a:lnSpc>
                <a:spcPct val="110000"/>
              </a:lnSpc>
            </a:pPr>
            <a:r>
              <a:rPr lang="el-GR" dirty="0"/>
              <a:t>Όφελος</a:t>
            </a:r>
          </a:p>
          <a:p>
            <a:pPr lvl="1">
              <a:lnSpc>
                <a:spcPct val="110000"/>
              </a:lnSpc>
              <a:buFont typeface="Courier New" panose="02070309020205020404" pitchFamily="49" charset="0"/>
              <a:buChar char="o"/>
            </a:pPr>
            <a:r>
              <a:rPr lang="el-GR" dirty="0"/>
              <a:t>Αυξημένη παραγωγικότητα της </a:t>
            </a:r>
            <a:r>
              <a:rPr lang="el-GR" dirty="0" smtClean="0"/>
              <a:t>εργασίας</a:t>
            </a:r>
            <a:endParaRPr lang="el-GR" dirty="0"/>
          </a:p>
          <a:p>
            <a:pPr lvl="1">
              <a:lnSpc>
                <a:spcPct val="110000"/>
              </a:lnSpc>
              <a:buFont typeface="Courier New" panose="02070309020205020404" pitchFamily="49" charset="0"/>
              <a:buChar char="o"/>
            </a:pPr>
            <a:r>
              <a:rPr lang="el-GR" dirty="0"/>
              <a:t>Διάχυση της τεχνολογίας</a:t>
            </a:r>
          </a:p>
          <a:p>
            <a:pPr lvl="1">
              <a:lnSpc>
                <a:spcPct val="110000"/>
              </a:lnSpc>
              <a:buFont typeface="Courier New" panose="02070309020205020404" pitchFamily="49" charset="0"/>
              <a:buChar char="o"/>
            </a:pPr>
            <a:r>
              <a:rPr lang="el-GR" dirty="0" smtClean="0"/>
              <a:t>Άλλες θετικές </a:t>
            </a:r>
            <a:r>
              <a:rPr lang="el-GR" dirty="0"/>
              <a:t>εξωτερικότητες</a:t>
            </a:r>
            <a:endParaRPr lang="en-GB" dirty="0"/>
          </a:p>
          <a:p>
            <a:pPr algn="just">
              <a:lnSpc>
                <a:spcPct val="110000"/>
              </a:lnSpc>
            </a:pPr>
            <a:r>
              <a:rPr lang="el-GR" dirty="0" smtClean="0"/>
              <a:t>Πολύ δυσκολότερος λογισμός.</a:t>
            </a:r>
            <a:endParaRPr lang="en-GB"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37</a:t>
            </a:fld>
            <a:endParaRPr lang="en-US"/>
          </a:p>
        </p:txBody>
      </p:sp>
    </p:spTree>
    <p:extLst>
      <p:ext uri="{BB962C8B-B14F-4D97-AF65-F5344CB8AC3E}">
        <p14:creationId xmlns:p14="http://schemas.microsoft.com/office/powerpoint/2010/main" val="374862258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2925" y="304800"/>
            <a:ext cx="8058150" cy="717548"/>
          </a:xfrm>
        </p:spPr>
        <p:txBody>
          <a:bodyPr>
            <a:normAutofit fontScale="90000"/>
          </a:bodyPr>
          <a:lstStyle/>
          <a:p>
            <a:pPr algn="just"/>
            <a:r>
              <a:rPr lang="el-GR" b="1" dirty="0" smtClean="0">
                <a:latin typeface="+mn-lt"/>
              </a:rPr>
              <a:t>Η προσέγγιση των δυνατοτήτων του </a:t>
            </a:r>
            <a:r>
              <a:rPr lang="en-GB" b="1" dirty="0" smtClean="0">
                <a:latin typeface="+mn-lt"/>
              </a:rPr>
              <a:t>Amartya Sen</a:t>
            </a:r>
            <a:endParaRPr lang="en-GB" b="1" dirty="0">
              <a:latin typeface="+mn-lt"/>
            </a:endParaRPr>
          </a:p>
        </p:txBody>
      </p:sp>
      <p:sp>
        <p:nvSpPr>
          <p:cNvPr id="3" name="Content Placeholder 2"/>
          <p:cNvSpPr>
            <a:spLocks noGrp="1"/>
          </p:cNvSpPr>
          <p:nvPr>
            <p:ph idx="1"/>
          </p:nvPr>
        </p:nvSpPr>
        <p:spPr>
          <a:xfrm>
            <a:off x="441025" y="1219200"/>
            <a:ext cx="8382000" cy="4490818"/>
          </a:xfrm>
        </p:spPr>
        <p:txBody>
          <a:bodyPr>
            <a:noAutofit/>
          </a:bodyPr>
          <a:lstStyle/>
          <a:p>
            <a:pPr algn="just">
              <a:lnSpc>
                <a:spcPct val="100000"/>
              </a:lnSpc>
              <a:spcAft>
                <a:spcPts val="600"/>
              </a:spcAft>
            </a:pPr>
            <a:r>
              <a:rPr lang="el-GR" sz="1950" dirty="0" smtClean="0"/>
              <a:t>Η κατοχή πόρων δεν συνεπάγεται την αύξηση της ευημερίας ενός ατόμου.</a:t>
            </a:r>
          </a:p>
          <a:p>
            <a:pPr algn="just">
              <a:lnSpc>
                <a:spcPct val="100000"/>
              </a:lnSpc>
              <a:spcAft>
                <a:spcPts val="600"/>
              </a:spcAft>
            </a:pPr>
            <a:r>
              <a:rPr lang="el-GR" sz="1950" dirty="0" smtClean="0"/>
              <a:t>Ο λόγος είναι ότι το άτομο μπορεί να μην έχει τη δυνατότητα να χρησιμοποιήσει τους πόρους που κατέχει με τρόπο που να έχει αληθινό νόημα για αυτόν/ην.</a:t>
            </a:r>
          </a:p>
          <a:p>
            <a:pPr lvl="1" algn="just">
              <a:lnSpc>
                <a:spcPct val="100000"/>
              </a:lnSpc>
              <a:spcAft>
                <a:spcPts val="600"/>
              </a:spcAft>
            </a:pPr>
            <a:r>
              <a:rPr lang="el-GR" sz="1950" dirty="0" smtClean="0"/>
              <a:t>Παράδειγμα: Η αγορά ενός ποδηλάτου σε πόλη που δεν μπορείς να κάνεις ποδήλατο!</a:t>
            </a:r>
            <a:endParaRPr lang="en-GB" sz="1950" dirty="0" smtClean="0"/>
          </a:p>
          <a:p>
            <a:pPr algn="just">
              <a:lnSpc>
                <a:spcPct val="100000"/>
              </a:lnSpc>
              <a:spcAft>
                <a:spcPts val="600"/>
              </a:spcAft>
            </a:pPr>
            <a:r>
              <a:rPr lang="el-GR" sz="1950" b="1" u="sng" dirty="0" smtClean="0"/>
              <a:t>Κεντρικές έννοιες:</a:t>
            </a:r>
            <a:r>
              <a:rPr lang="el-GR" sz="1950" dirty="0" smtClean="0"/>
              <a:t> η «</a:t>
            </a:r>
            <a:r>
              <a:rPr lang="el-GR" sz="1950" b="1" dirty="0" smtClean="0"/>
              <a:t>λειτουργικότητα</a:t>
            </a:r>
            <a:r>
              <a:rPr lang="el-GR" sz="1950" dirty="0" smtClean="0"/>
              <a:t>» (</a:t>
            </a:r>
            <a:r>
              <a:rPr lang="en-GB" sz="1950" dirty="0" smtClean="0">
                <a:solidFill>
                  <a:srgbClr val="FF0000"/>
                </a:solidFill>
              </a:rPr>
              <a:t>functioning</a:t>
            </a:r>
            <a:r>
              <a:rPr lang="en-GB" sz="1950" dirty="0" smtClean="0"/>
              <a:t>)</a:t>
            </a:r>
            <a:r>
              <a:rPr lang="el-GR" sz="1950" dirty="0" smtClean="0"/>
              <a:t> και η </a:t>
            </a:r>
            <a:r>
              <a:rPr lang="el-GR" sz="1950" b="1" dirty="0" smtClean="0"/>
              <a:t>δυνατότητα</a:t>
            </a:r>
            <a:r>
              <a:rPr lang="el-GR" sz="1950" dirty="0" smtClean="0"/>
              <a:t> (</a:t>
            </a:r>
            <a:r>
              <a:rPr lang="en-GB" sz="1950" dirty="0" smtClean="0">
                <a:solidFill>
                  <a:srgbClr val="FF0000"/>
                </a:solidFill>
              </a:rPr>
              <a:t>capability</a:t>
            </a:r>
            <a:r>
              <a:rPr lang="en-GB" sz="1950" dirty="0" smtClean="0"/>
              <a:t>).</a:t>
            </a:r>
          </a:p>
          <a:p>
            <a:pPr algn="just">
              <a:lnSpc>
                <a:spcPct val="100000"/>
              </a:lnSpc>
              <a:spcAft>
                <a:spcPts val="600"/>
              </a:spcAft>
            </a:pPr>
            <a:r>
              <a:rPr lang="el-GR" sz="1950" dirty="0" smtClean="0"/>
              <a:t>Η έννοια της </a:t>
            </a:r>
            <a:r>
              <a:rPr lang="el-GR" sz="1950" b="1" dirty="0" smtClean="0"/>
              <a:t>λειτουργικότητας</a:t>
            </a:r>
            <a:r>
              <a:rPr lang="el-GR" sz="1950" dirty="0" smtClean="0"/>
              <a:t> στον </a:t>
            </a:r>
            <a:r>
              <a:rPr lang="en-GB" sz="1950" dirty="0" smtClean="0"/>
              <a:t>Sen </a:t>
            </a:r>
            <a:r>
              <a:rPr lang="el-GR" sz="1950" dirty="0" smtClean="0"/>
              <a:t>προσδιορίζεται σε όρους καταστάσεων ή δράσεων που συνθέτουν την ζωή του κάθε ατόμου: </a:t>
            </a:r>
          </a:p>
          <a:p>
            <a:pPr algn="just">
              <a:lnSpc>
                <a:spcPct val="100000"/>
              </a:lnSpc>
              <a:spcAft>
                <a:spcPts val="600"/>
              </a:spcAft>
            </a:pPr>
            <a:r>
              <a:rPr lang="en-GB" sz="1950" dirty="0" smtClean="0"/>
              <a:t>“</a:t>
            </a:r>
            <a:r>
              <a:rPr lang="en-GB" sz="1950" i="1" dirty="0" smtClean="0"/>
              <a:t>Living may be seen as consisting of a set of interrelated functionings, consisting of </a:t>
            </a:r>
            <a:r>
              <a:rPr lang="en-GB" sz="1950" b="1" i="1" dirty="0" smtClean="0"/>
              <a:t>beings</a:t>
            </a:r>
            <a:r>
              <a:rPr lang="en-GB" sz="1950" i="1" dirty="0" smtClean="0"/>
              <a:t> and </a:t>
            </a:r>
            <a:r>
              <a:rPr lang="en-GB" sz="1950" b="1" i="1" dirty="0" smtClean="0"/>
              <a:t>doings</a:t>
            </a:r>
            <a:r>
              <a:rPr lang="en-GB" sz="1950" i="1" dirty="0" smtClean="0"/>
              <a:t>”</a:t>
            </a:r>
            <a:r>
              <a:rPr lang="en-GB" sz="1950" dirty="0" smtClean="0"/>
              <a:t> (Sen 1992: p. 29).</a:t>
            </a:r>
          </a:p>
        </p:txBody>
      </p:sp>
      <p:sp>
        <p:nvSpPr>
          <p:cNvPr id="4" name="Slide Number Placeholder 3"/>
          <p:cNvSpPr>
            <a:spLocks noGrp="1"/>
          </p:cNvSpPr>
          <p:nvPr>
            <p:ph type="sldNum" sz="quarter" idx="12"/>
          </p:nvPr>
        </p:nvSpPr>
        <p:spPr/>
        <p:txBody>
          <a:bodyPr/>
          <a:lstStyle/>
          <a:p>
            <a:fld id="{B6F15528-21DE-4FAA-801E-634DDDAF4B2B}" type="slidenum">
              <a:rPr lang="en-US" smtClean="0"/>
              <a:pPr/>
              <a:t>4</a:t>
            </a:fld>
            <a:endParaRPr lang="en-US" dirty="0"/>
          </a:p>
        </p:txBody>
      </p:sp>
      <p:sp>
        <p:nvSpPr>
          <p:cNvPr id="5" name="TextBox 4"/>
          <p:cNvSpPr txBox="1"/>
          <p:nvPr/>
        </p:nvSpPr>
        <p:spPr>
          <a:xfrm>
            <a:off x="542925" y="5892582"/>
            <a:ext cx="8280100" cy="646331"/>
          </a:xfrm>
          <a:prstGeom prst="rect">
            <a:avLst/>
          </a:prstGeom>
          <a:solidFill>
            <a:schemeClr val="accent2">
              <a:lumMod val="20000"/>
              <a:lumOff val="80000"/>
            </a:schemeClr>
          </a:solidFill>
        </p:spPr>
        <p:txBody>
          <a:bodyPr wrap="square" rtlCol="0">
            <a:spAutoFit/>
          </a:bodyPr>
          <a:lstStyle/>
          <a:p>
            <a:r>
              <a:rPr lang="el-GR" dirty="0"/>
              <a:t>Προτεινόμενη βιβλιογραφία: </a:t>
            </a:r>
            <a:r>
              <a:rPr lang="en-GB" dirty="0"/>
              <a:t>Sen, A. (1992). Inequality Reexamined. Oxford University Press.</a:t>
            </a:r>
          </a:p>
        </p:txBody>
      </p:sp>
    </p:spTree>
    <p:extLst>
      <p:ext uri="{BB962C8B-B14F-4D97-AF65-F5344CB8AC3E}">
        <p14:creationId xmlns:p14="http://schemas.microsoft.com/office/powerpoint/2010/main" val="50200248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2925" y="304800"/>
            <a:ext cx="8058150" cy="717548"/>
          </a:xfrm>
        </p:spPr>
        <p:txBody>
          <a:bodyPr>
            <a:normAutofit fontScale="90000"/>
          </a:bodyPr>
          <a:lstStyle/>
          <a:p>
            <a:pPr algn="just"/>
            <a:r>
              <a:rPr lang="el-GR" b="1" dirty="0" smtClean="0">
                <a:latin typeface="+mn-lt"/>
              </a:rPr>
              <a:t>Η προσέγγιση των δυνατοτήτων του </a:t>
            </a:r>
            <a:r>
              <a:rPr lang="en-GB" b="1" dirty="0" smtClean="0">
                <a:latin typeface="+mn-lt"/>
              </a:rPr>
              <a:t>Amartya Sen</a:t>
            </a:r>
            <a:endParaRPr lang="en-GB" b="1" dirty="0">
              <a:latin typeface="+mn-lt"/>
            </a:endParaRPr>
          </a:p>
        </p:txBody>
      </p:sp>
      <p:sp>
        <p:nvSpPr>
          <p:cNvPr id="3" name="Content Placeholder 2"/>
          <p:cNvSpPr>
            <a:spLocks noGrp="1"/>
          </p:cNvSpPr>
          <p:nvPr>
            <p:ph idx="1"/>
          </p:nvPr>
        </p:nvSpPr>
        <p:spPr>
          <a:xfrm>
            <a:off x="457200" y="1477962"/>
            <a:ext cx="8382000" cy="4878389"/>
          </a:xfrm>
        </p:spPr>
        <p:txBody>
          <a:bodyPr>
            <a:noAutofit/>
          </a:bodyPr>
          <a:lstStyle/>
          <a:p>
            <a:pPr algn="just">
              <a:lnSpc>
                <a:spcPct val="100000"/>
              </a:lnSpc>
              <a:spcAft>
                <a:spcPts val="600"/>
              </a:spcAft>
            </a:pPr>
            <a:r>
              <a:rPr lang="el-GR" sz="1850" dirty="0" smtClean="0"/>
              <a:t>Οι </a:t>
            </a:r>
            <a:r>
              <a:rPr lang="el-GR" sz="1850" b="1" dirty="0" smtClean="0"/>
              <a:t>δυνατότητες</a:t>
            </a:r>
            <a:r>
              <a:rPr lang="en-GB" sz="1850" dirty="0" smtClean="0"/>
              <a:t> (</a:t>
            </a:r>
            <a:r>
              <a:rPr lang="en-GB" sz="1850" dirty="0" smtClean="0">
                <a:solidFill>
                  <a:srgbClr val="FF0000"/>
                </a:solidFill>
              </a:rPr>
              <a:t>capabilities</a:t>
            </a:r>
            <a:r>
              <a:rPr lang="en-GB" sz="1850" dirty="0" smtClean="0"/>
              <a:t>)</a:t>
            </a:r>
            <a:r>
              <a:rPr lang="el-GR" sz="1850" dirty="0" smtClean="0"/>
              <a:t> είναι σύνολα </a:t>
            </a:r>
            <a:r>
              <a:rPr lang="el-GR" sz="1850" b="1" dirty="0" smtClean="0"/>
              <a:t>λειτουργικοτήτων</a:t>
            </a:r>
            <a:r>
              <a:rPr lang="el-GR" sz="1850" dirty="0" smtClean="0"/>
              <a:t> που μπορεί επί της ουσίας να επιλέξει ένα άτομο.</a:t>
            </a:r>
          </a:p>
          <a:p>
            <a:pPr algn="just">
              <a:lnSpc>
                <a:spcPct val="100000"/>
              </a:lnSpc>
              <a:spcAft>
                <a:spcPts val="600"/>
              </a:spcAft>
            </a:pPr>
            <a:r>
              <a:rPr lang="el-GR" sz="1850" dirty="0" smtClean="0"/>
              <a:t>Είναι δηλαδή </a:t>
            </a:r>
            <a:r>
              <a:rPr lang="el-GR" sz="1850" b="1" dirty="0" smtClean="0"/>
              <a:t>ουσιώδεις-πραγματικές ελευθερίες</a:t>
            </a:r>
            <a:r>
              <a:rPr lang="el-GR" sz="1850" dirty="0"/>
              <a:t> </a:t>
            </a:r>
            <a:r>
              <a:rPr lang="el-GR" sz="1850" dirty="0" smtClean="0"/>
              <a:t>που προσδιορίζουν την ικανότητα μετασχηματισμού των διαθέσιμών πόρων σε δραστηριότητες που το άτομο έχει λόγο να θεωρεί σημαντικές.</a:t>
            </a:r>
          </a:p>
          <a:p>
            <a:pPr algn="just">
              <a:lnSpc>
                <a:spcPct val="100000"/>
              </a:lnSpc>
              <a:spcAft>
                <a:spcPts val="600"/>
              </a:spcAft>
            </a:pPr>
            <a:r>
              <a:rPr lang="el-GR" sz="1850" dirty="0"/>
              <a:t>Σ</a:t>
            </a:r>
            <a:r>
              <a:rPr lang="el-GR" sz="1850" dirty="0" smtClean="0"/>
              <a:t>ύμφωνα με αυτή την οπτική τα οικονομικά αγαθά (π.χ. ένα ποδήλατο) είναι απλές εισροές των οποίων η αξία εξαρτάται από την ικανότητα των ατόμων να τα μετατρέπουν σε πολύτιμες για αυτά δραστηριότητες (π.χ. κάνω ποδήλατο), η οποία ικανότητα εξαρτάται τόσο από </a:t>
            </a:r>
            <a:r>
              <a:rPr lang="el-GR" sz="1850" b="1" dirty="0" smtClean="0"/>
              <a:t>ατομικούς παράγοντες</a:t>
            </a:r>
            <a:r>
              <a:rPr lang="el-GR" sz="1850" dirty="0" smtClean="0"/>
              <a:t> (π.χ. φυσική κατάσταση) και </a:t>
            </a:r>
            <a:r>
              <a:rPr lang="el-GR" sz="1850" b="1" dirty="0" smtClean="0"/>
              <a:t>ευρύτερους παράγοντες</a:t>
            </a:r>
            <a:r>
              <a:rPr lang="el-GR" sz="1850" dirty="0" smtClean="0"/>
              <a:t> (π.χ. ύπαρξη δρόμων κατάλληλων για ποδήλατο). </a:t>
            </a:r>
          </a:p>
          <a:p>
            <a:pPr algn="just">
              <a:lnSpc>
                <a:spcPct val="100000"/>
              </a:lnSpc>
              <a:spcAft>
                <a:spcPts val="600"/>
              </a:spcAft>
            </a:pPr>
            <a:r>
              <a:rPr lang="el-GR" sz="1850" dirty="0" smtClean="0"/>
              <a:t>Σύμφωνα με την προσέγγιση του Σεν, αυτό που έχει σημασία για την ανθρώπινη πρόοδο δεν είναι ο οικονομικός πλούτος</a:t>
            </a:r>
            <a:r>
              <a:rPr lang="en-GB" sz="1850" dirty="0" smtClean="0"/>
              <a:t>, </a:t>
            </a:r>
            <a:r>
              <a:rPr lang="el-GR" sz="1850" dirty="0" smtClean="0"/>
              <a:t>αλλά </a:t>
            </a:r>
            <a:r>
              <a:rPr lang="el-GR" sz="1850" b="1" dirty="0" smtClean="0"/>
              <a:t>η επέκταση των δυνατοτήτων </a:t>
            </a:r>
            <a:r>
              <a:rPr lang="el-GR" sz="1850" dirty="0" smtClean="0"/>
              <a:t>του κάθε ανθρώπου να ζει με τον τρόπο που αυτός/η επιλέγει και σταθμίζει ως σημαντικό.</a:t>
            </a:r>
          </a:p>
        </p:txBody>
      </p:sp>
      <p:sp>
        <p:nvSpPr>
          <p:cNvPr id="4" name="Slide Number Placeholder 3"/>
          <p:cNvSpPr>
            <a:spLocks noGrp="1"/>
          </p:cNvSpPr>
          <p:nvPr>
            <p:ph type="sldNum" sz="quarter" idx="12"/>
          </p:nvPr>
        </p:nvSpPr>
        <p:spPr/>
        <p:txBody>
          <a:bodyPr/>
          <a:lstStyle/>
          <a:p>
            <a:fld id="{B6F15528-21DE-4FAA-801E-634DDDAF4B2B}" type="slidenum">
              <a:rPr lang="en-US" smtClean="0"/>
              <a:pPr/>
              <a:t>5</a:t>
            </a:fld>
            <a:endParaRPr lang="en-US" dirty="0"/>
          </a:p>
        </p:txBody>
      </p:sp>
    </p:spTree>
    <p:extLst>
      <p:ext uri="{BB962C8B-B14F-4D97-AF65-F5344CB8AC3E}">
        <p14:creationId xmlns:p14="http://schemas.microsoft.com/office/powerpoint/2010/main" val="29128012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701673"/>
          </a:xfrm>
        </p:spPr>
        <p:txBody>
          <a:bodyPr>
            <a:normAutofit fontScale="90000"/>
          </a:bodyPr>
          <a:lstStyle/>
          <a:p>
            <a:pPr algn="ctr"/>
            <a:r>
              <a:rPr lang="el-GR" b="1" dirty="0" smtClean="0">
                <a:latin typeface="+mn-lt"/>
              </a:rPr>
              <a:t>Προσέγγιση των δυνατοτήτων και βασική εκπαίδευση</a:t>
            </a:r>
            <a:endParaRPr lang="en-GB" b="1" dirty="0">
              <a:latin typeface="+mn-lt"/>
            </a:endParaRPr>
          </a:p>
        </p:txBody>
      </p:sp>
      <p:sp>
        <p:nvSpPr>
          <p:cNvPr id="3" name="Content Placeholder 2"/>
          <p:cNvSpPr>
            <a:spLocks noGrp="1"/>
          </p:cNvSpPr>
          <p:nvPr>
            <p:ph idx="1"/>
          </p:nvPr>
        </p:nvSpPr>
        <p:spPr>
          <a:xfrm>
            <a:off x="457200" y="1371600"/>
            <a:ext cx="8058150" cy="5029200"/>
          </a:xfrm>
        </p:spPr>
        <p:txBody>
          <a:bodyPr>
            <a:normAutofit fontScale="92500"/>
          </a:bodyPr>
          <a:lstStyle/>
          <a:p>
            <a:pPr algn="just">
              <a:lnSpc>
                <a:spcPct val="110000"/>
              </a:lnSpc>
              <a:spcAft>
                <a:spcPts val="400"/>
              </a:spcAft>
            </a:pPr>
            <a:r>
              <a:rPr lang="el-GR" dirty="0"/>
              <a:t>Ένα </a:t>
            </a:r>
            <a:r>
              <a:rPr lang="el-GR" b="1" dirty="0"/>
              <a:t>βασικό επίπεδο εκπαίδευσης</a:t>
            </a:r>
            <a:r>
              <a:rPr lang="el-GR" dirty="0"/>
              <a:t> είναι απαραίτητο προκειμένου τα άτομα να </a:t>
            </a:r>
            <a:r>
              <a:rPr lang="el-GR" dirty="0" smtClean="0"/>
              <a:t>έχουν τη δυνατότητα να επιτελέσουν βασικές λειτουργίες στο </a:t>
            </a:r>
            <a:r>
              <a:rPr lang="el-GR" dirty="0"/>
              <a:t>κοινωνικό </a:t>
            </a:r>
            <a:r>
              <a:rPr lang="el-GR" dirty="0" smtClean="0"/>
              <a:t>βίο. Πχ.</a:t>
            </a:r>
          </a:p>
          <a:p>
            <a:pPr lvl="1" algn="just">
              <a:lnSpc>
                <a:spcPct val="110000"/>
              </a:lnSpc>
              <a:spcAft>
                <a:spcPts val="400"/>
              </a:spcAft>
            </a:pPr>
            <a:r>
              <a:rPr lang="el-GR" dirty="0" smtClean="0"/>
              <a:t>Να χρησιμοποιήσουν τις δημόσιες μεταφορές.</a:t>
            </a:r>
          </a:p>
          <a:p>
            <a:pPr lvl="1" algn="just">
              <a:lnSpc>
                <a:spcPct val="110000"/>
              </a:lnSpc>
              <a:spcAft>
                <a:spcPts val="400"/>
              </a:spcAft>
            </a:pPr>
            <a:r>
              <a:rPr lang="el-GR" dirty="0" smtClean="0"/>
              <a:t>Να διαβάσουν τις οδηγίες χρήσης μιας ηλεκτρονικής συσκευής.</a:t>
            </a:r>
          </a:p>
          <a:p>
            <a:pPr lvl="1" algn="just">
              <a:lnSpc>
                <a:spcPct val="110000"/>
              </a:lnSpc>
              <a:spcAft>
                <a:spcPts val="400"/>
              </a:spcAft>
            </a:pPr>
            <a:r>
              <a:rPr lang="el-GR" dirty="0" smtClean="0"/>
              <a:t>Να φέρουν σε πέρας μια εμπορική συναλλαγή.</a:t>
            </a:r>
          </a:p>
          <a:p>
            <a:pPr lvl="1" algn="just">
              <a:lnSpc>
                <a:spcPct val="110000"/>
              </a:lnSpc>
              <a:spcAft>
                <a:spcPts val="400"/>
              </a:spcAft>
            </a:pPr>
            <a:r>
              <a:rPr lang="el-GR" dirty="0" smtClean="0"/>
              <a:t>Να πάρουν ένα δάνειο από μια τράπεζα και να κατανοήσουν τους όρους του.</a:t>
            </a:r>
          </a:p>
          <a:p>
            <a:pPr algn="just">
              <a:lnSpc>
                <a:spcPct val="110000"/>
              </a:lnSpc>
              <a:spcAft>
                <a:spcPts val="400"/>
              </a:spcAft>
            </a:pPr>
            <a:r>
              <a:rPr lang="el-GR" dirty="0"/>
              <a:t>Η σημασία της εκπαίδευσης ως </a:t>
            </a:r>
            <a:r>
              <a:rPr lang="el-GR" b="1" dirty="0"/>
              <a:t>επέκταση των δυνατοτήτων</a:t>
            </a:r>
            <a:r>
              <a:rPr lang="el-GR" dirty="0"/>
              <a:t> μεγαλώνει όσο πιο περίπλοκη γίνεται η οργάνωση των κοινωνιών.</a:t>
            </a:r>
          </a:p>
          <a:p>
            <a:pPr algn="just">
              <a:lnSpc>
                <a:spcPct val="110000"/>
              </a:lnSpc>
              <a:spcAft>
                <a:spcPts val="400"/>
              </a:spcAft>
            </a:pPr>
            <a:r>
              <a:rPr lang="el-GR" dirty="0" smtClean="0"/>
              <a:t>Η εκπαίδευση αναπτύσσει τις δυνατότητες των ατόμων να μετασχηματίζουν πόρους σε λειτουργικές συμπεριφορές που έχουν σημασία για αυτούς.</a:t>
            </a:r>
          </a:p>
          <a:p>
            <a:pPr algn="just">
              <a:lnSpc>
                <a:spcPct val="110000"/>
              </a:lnSpc>
              <a:spcAft>
                <a:spcPts val="400"/>
              </a:spcAft>
            </a:pPr>
            <a:r>
              <a:rPr lang="el-GR" dirty="0" smtClean="0"/>
              <a:t>Η παροχή της βασικής και υποχρεωτικής εκπαίδευσης </a:t>
            </a:r>
            <a:r>
              <a:rPr lang="el-GR" dirty="0"/>
              <a:t>συνεπώς αποτελεί </a:t>
            </a:r>
            <a:r>
              <a:rPr lang="el-GR" dirty="0" smtClean="0"/>
              <a:t>ακρογωνιαίο λίθο της αποτελεσματικής οργάνωσης </a:t>
            </a:r>
            <a:r>
              <a:rPr lang="el-GR" dirty="0"/>
              <a:t>της κοινωνικής ζωής</a:t>
            </a:r>
            <a:r>
              <a:rPr lang="el-GR" dirty="0" smtClean="0"/>
              <a:t>.</a:t>
            </a:r>
          </a:p>
          <a:p>
            <a:endParaRPr lang="en-GB"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6</a:t>
            </a:fld>
            <a:endParaRPr lang="en-US"/>
          </a:p>
        </p:txBody>
      </p:sp>
    </p:spTree>
    <p:extLst>
      <p:ext uri="{BB962C8B-B14F-4D97-AF65-F5344CB8AC3E}">
        <p14:creationId xmlns:p14="http://schemas.microsoft.com/office/powerpoint/2010/main" val="343754273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777873"/>
          </a:xfrm>
        </p:spPr>
        <p:txBody>
          <a:bodyPr>
            <a:normAutofit fontScale="90000"/>
          </a:bodyPr>
          <a:lstStyle/>
          <a:p>
            <a:pPr algn="ctr"/>
            <a:r>
              <a:rPr lang="el-GR" b="1" dirty="0">
                <a:latin typeface="+mn-lt"/>
              </a:rPr>
              <a:t>Π</a:t>
            </a:r>
            <a:r>
              <a:rPr lang="el-GR" b="1" dirty="0" smtClean="0">
                <a:latin typeface="+mn-lt"/>
              </a:rPr>
              <a:t>ροσέγγιση των δυνατοτήτων και υποχρεωτική εκπαίδευση</a:t>
            </a:r>
            <a:endParaRPr lang="en-GB" b="1" dirty="0">
              <a:latin typeface="+mn-lt"/>
            </a:endParaRPr>
          </a:p>
        </p:txBody>
      </p:sp>
      <p:sp>
        <p:nvSpPr>
          <p:cNvPr id="3" name="Content Placeholder 2"/>
          <p:cNvSpPr>
            <a:spLocks noGrp="1"/>
          </p:cNvSpPr>
          <p:nvPr>
            <p:ph idx="1"/>
          </p:nvPr>
        </p:nvSpPr>
        <p:spPr>
          <a:xfrm>
            <a:off x="457200" y="1523999"/>
            <a:ext cx="8229600" cy="5014913"/>
          </a:xfrm>
        </p:spPr>
        <p:txBody>
          <a:bodyPr/>
          <a:lstStyle/>
          <a:p>
            <a:pPr algn="just">
              <a:lnSpc>
                <a:spcPct val="100000"/>
              </a:lnSpc>
              <a:spcAft>
                <a:spcPts val="600"/>
              </a:spcAft>
            </a:pPr>
            <a:r>
              <a:rPr lang="el-GR" sz="2000" dirty="0" smtClean="0"/>
              <a:t>Η προσέγγιση του </a:t>
            </a:r>
            <a:r>
              <a:rPr lang="en-GB" sz="2000" dirty="0" smtClean="0"/>
              <a:t>Sen </a:t>
            </a:r>
            <a:r>
              <a:rPr lang="el-GR" sz="2000" dirty="0" smtClean="0"/>
              <a:t>αποτελεί μια χρήσιμη ερμηνεία της θέσπισης της δημόσιας και υποχρεωτικής εκπαίδευσης σε όλα τα μοντέρνα κράτη.</a:t>
            </a:r>
          </a:p>
          <a:p>
            <a:pPr algn="just">
              <a:lnSpc>
                <a:spcPct val="100000"/>
              </a:lnSpc>
              <a:spcAft>
                <a:spcPts val="600"/>
              </a:spcAft>
            </a:pPr>
            <a:r>
              <a:rPr lang="el-GR" sz="2000" dirty="0" smtClean="0"/>
              <a:t>Η σημασία της </a:t>
            </a:r>
            <a:r>
              <a:rPr lang="el-GR" sz="2000" b="1" u="sng" dirty="0" smtClean="0"/>
              <a:t>υποχρεωτικής</a:t>
            </a:r>
            <a:r>
              <a:rPr lang="el-GR" sz="2000" dirty="0" smtClean="0"/>
              <a:t> εκπαίδευσης έγκειται στο ότι στην περίπτωση της εκπαίδευσης ένα άτομο (ο γονιός) λαμβάνει μια απόφαση που επηρεάζει τη ζωή ενός άλλου ατόμου (παιδιού).</a:t>
            </a:r>
          </a:p>
          <a:p>
            <a:pPr lvl="1" algn="just">
              <a:lnSpc>
                <a:spcPct val="100000"/>
              </a:lnSpc>
              <a:spcAft>
                <a:spcPts val="600"/>
              </a:spcAft>
            </a:pPr>
            <a:r>
              <a:rPr lang="el-GR" sz="2000" dirty="0" smtClean="0"/>
              <a:t>Έχει το ηθικό δικαίωμα ενός γονιός να πάρει μια λανθασμένη απόφαση για το παιδί του;</a:t>
            </a:r>
          </a:p>
          <a:p>
            <a:pPr algn="just">
              <a:lnSpc>
                <a:spcPct val="100000"/>
              </a:lnSpc>
              <a:spcAft>
                <a:spcPts val="600"/>
              </a:spcAft>
            </a:pPr>
            <a:r>
              <a:rPr lang="el-GR" sz="2000" dirty="0" smtClean="0"/>
              <a:t>Στα περισσότερα κράτη, η πολιτεία επεμβαίνει στερώντας από τους γονείς το δικαίωμα επιλογής.</a:t>
            </a:r>
          </a:p>
          <a:p>
            <a:pPr lvl="1" algn="just">
              <a:lnSpc>
                <a:spcPct val="100000"/>
              </a:lnSpc>
              <a:spcAft>
                <a:spcPts val="600"/>
              </a:spcAft>
            </a:pPr>
            <a:r>
              <a:rPr lang="el-GR" sz="2000" dirty="0" smtClean="0"/>
              <a:t>Τεράστια σημασία της υποχρεωτικής εκπαίδευσης σε χώρες όπου αφθονεί η παιδική εργασία και τα παιδιά αντιμετωπίζονται ως πηγή εισοδήματος!</a:t>
            </a:r>
            <a:endParaRPr lang="en-GB" sz="2000" dirty="0"/>
          </a:p>
          <a:p>
            <a:endParaRPr lang="en-GB"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7</a:t>
            </a:fld>
            <a:endParaRPr lang="en-US"/>
          </a:p>
        </p:txBody>
      </p:sp>
    </p:spTree>
    <p:extLst>
      <p:ext uri="{BB962C8B-B14F-4D97-AF65-F5344CB8AC3E}">
        <p14:creationId xmlns:p14="http://schemas.microsoft.com/office/powerpoint/2010/main" val="34072512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762000"/>
            <a:ext cx="7886700" cy="5414963"/>
          </a:xfrm>
        </p:spPr>
        <p:txBody>
          <a:bodyPr>
            <a:normAutofit/>
          </a:bodyPr>
          <a:lstStyle/>
          <a:p>
            <a:pPr algn="just">
              <a:lnSpc>
                <a:spcPct val="110000"/>
              </a:lnSpc>
              <a:spcAft>
                <a:spcPts val="1800"/>
              </a:spcAft>
            </a:pPr>
            <a:r>
              <a:rPr lang="el-GR" sz="2600" dirty="0" smtClean="0"/>
              <a:t>Η προσέγγιση των δυνατότητων του </a:t>
            </a:r>
            <a:r>
              <a:rPr lang="en-GB" sz="2600" dirty="0" smtClean="0"/>
              <a:t>Amartya Sen </a:t>
            </a:r>
            <a:r>
              <a:rPr lang="el-GR" sz="2600" dirty="0" smtClean="0"/>
              <a:t> αναδεικνύει την αναγκαιότητα της δημόσιας και υποχρεωτικής δημόσιας εκπαίδευσης.</a:t>
            </a:r>
          </a:p>
          <a:p>
            <a:pPr algn="just">
              <a:lnSpc>
                <a:spcPct val="110000"/>
              </a:lnSpc>
              <a:spcAft>
                <a:spcPts val="1800"/>
              </a:spcAft>
            </a:pPr>
            <a:r>
              <a:rPr lang="el-GR" sz="2600" dirty="0" smtClean="0"/>
              <a:t>Παρόλα αυτά παρατηρούμε ότι τα άτομα συνεχίζουν να συμμετέχουν στην εκπαίδευση πέραν των υποχρεωτικών βαθμίδων.</a:t>
            </a:r>
          </a:p>
          <a:p>
            <a:pPr algn="just">
              <a:lnSpc>
                <a:spcPct val="110000"/>
              </a:lnSpc>
              <a:spcAft>
                <a:spcPts val="1800"/>
              </a:spcAft>
            </a:pPr>
            <a:r>
              <a:rPr lang="el-GR" sz="2600" dirty="0" smtClean="0"/>
              <a:t>Η </a:t>
            </a:r>
            <a:r>
              <a:rPr lang="el-GR" sz="2600" b="1" dirty="0" smtClean="0"/>
              <a:t>θεωρία του ανθρώπινου κεφαλαίου</a:t>
            </a:r>
            <a:r>
              <a:rPr lang="el-GR" sz="2600" dirty="0" smtClean="0"/>
              <a:t> μας προσφέρει ένα επιπρόσθετο ερμηνευτικό πλαίσιο αυτής της συμπεριφοράς.</a:t>
            </a:r>
          </a:p>
          <a:p>
            <a:pPr marL="0" indent="0" algn="just">
              <a:buNone/>
            </a:pPr>
            <a:endParaRPr lang="en-GB"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8</a:t>
            </a:fld>
            <a:endParaRPr lang="en-US"/>
          </a:p>
        </p:txBody>
      </p:sp>
    </p:spTree>
    <p:extLst>
      <p:ext uri="{BB962C8B-B14F-4D97-AF65-F5344CB8AC3E}">
        <p14:creationId xmlns:p14="http://schemas.microsoft.com/office/powerpoint/2010/main" val="79742933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2057400"/>
            <a:ext cx="7886700" cy="2011363"/>
          </a:xfrm>
          <a:solidFill>
            <a:schemeClr val="bg2"/>
          </a:solidFill>
        </p:spPr>
        <p:txBody>
          <a:bodyPr/>
          <a:lstStyle/>
          <a:p>
            <a:pPr algn="ctr"/>
            <a:r>
              <a:rPr lang="el-GR" dirty="0" smtClean="0">
                <a:latin typeface="+mn-lt"/>
              </a:rPr>
              <a:t>Η θεωρία του ανθρώπινου κεφαλαίου</a:t>
            </a:r>
            <a:endParaRPr lang="en-GB" dirty="0">
              <a:latin typeface="+mn-lt"/>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9</a:t>
            </a:fld>
            <a:endParaRPr lang="en-US"/>
          </a:p>
        </p:txBody>
      </p:sp>
    </p:spTree>
    <p:extLst>
      <p:ext uri="{BB962C8B-B14F-4D97-AF65-F5344CB8AC3E}">
        <p14:creationId xmlns:p14="http://schemas.microsoft.com/office/powerpoint/2010/main" val="146816037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10751</TotalTime>
  <Words>3180</Words>
  <Application>Microsoft Office PowerPoint</Application>
  <PresentationFormat>On-screen Show (4:3)</PresentationFormat>
  <Paragraphs>654</Paragraphs>
  <Slides>37</Slides>
  <Notes>9</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37</vt:i4>
      </vt:variant>
    </vt:vector>
  </HeadingPairs>
  <TitlesOfParts>
    <vt:vector size="45" baseType="lpstr">
      <vt:lpstr>Arial</vt:lpstr>
      <vt:lpstr>Calibri</vt:lpstr>
      <vt:lpstr>Calibri Light</vt:lpstr>
      <vt:lpstr>Cambria Math</vt:lpstr>
      <vt:lpstr>Courier New</vt:lpstr>
      <vt:lpstr>Monotype Sorts</vt:lpstr>
      <vt:lpstr>Office Theme</vt:lpstr>
      <vt:lpstr>Clip</vt:lpstr>
      <vt:lpstr>Οικονομικά της Εκπαίδευσης και Κοινωνικές Ανισότητες 2η διάλεξη 11/12/2019</vt:lpstr>
      <vt:lpstr>Γιατί πηγαίνουμε σχολείο και γιατί σπουδάζουμε;</vt:lpstr>
      <vt:lpstr>Η προσέγγιση των δυνατοτήτων</vt:lpstr>
      <vt:lpstr>Η προσέγγιση των δυνατοτήτων του Amartya Sen</vt:lpstr>
      <vt:lpstr>Η προσέγγιση των δυνατοτήτων του Amartya Sen</vt:lpstr>
      <vt:lpstr>Προσέγγιση των δυνατοτήτων και βασική εκπαίδευση</vt:lpstr>
      <vt:lpstr>Προσέγγιση των δυνατοτήτων και υποχρεωτική εκπαίδευση</vt:lpstr>
      <vt:lpstr>PowerPoint Presentation</vt:lpstr>
      <vt:lpstr>Η θεωρία του ανθρώπινου κεφαλαίου</vt:lpstr>
      <vt:lpstr>Η επένδυση σε εκπαίδευση και η θεωρία του ανθρώπινου κεφαλαίου</vt:lpstr>
      <vt:lpstr>Μέσες μηνιαίες απολαβές ανά εκπαιδευτικό επίπεδο ανά χώρα της ΕΕ (2014).</vt:lpstr>
      <vt:lpstr>Θεωρία του Ανθρώπινου Κεφαλαίου</vt:lpstr>
      <vt:lpstr>Ανθρώπινο κεφάλαιο και παραγωγικότητα</vt:lpstr>
      <vt:lpstr>Παραγωγικότητα και μισθοί</vt:lpstr>
      <vt:lpstr>Σύγκριση οφέλους και κόστους της εκπαίδευσης</vt:lpstr>
      <vt:lpstr>Κόστη και οφέλη της εκπαίδευσης</vt:lpstr>
      <vt:lpstr>Προφίλ εισοδήματος-ηλικίας απόφοιτων πανεπιστημίου</vt:lpstr>
      <vt:lpstr>Προφίλ εισοδήματος-ηλικίας απόφοιτων λυκείου</vt:lpstr>
      <vt:lpstr>Σύγκριση των δύο προφίλ</vt:lpstr>
      <vt:lpstr>Σύγκριση κόστους και οφέλους  των σπουδών</vt:lpstr>
      <vt:lpstr>PowerPoint Presentation</vt:lpstr>
      <vt:lpstr>Ένα απλουστευμένο παράδειγμα προφίλ εισοδήματος-ηλικίας</vt:lpstr>
      <vt:lpstr>Όμως θα πρέπει να ληφθεί υπόψη η διάσταση του χρόνου στους υπολογισμούς!</vt:lpstr>
      <vt:lpstr>Θεωρία ανθρώπινου κεφαλαίου και η χρονική αξία του χρήματος</vt:lpstr>
      <vt:lpstr>Ανάλυση κόστους οφέλους Η μέθοδος της καθαρής παρούσας αξίας</vt:lpstr>
      <vt:lpstr>Η χρονική αξία του χρήματος (The time value of money)</vt:lpstr>
      <vt:lpstr>Σύγκριση κόστους και οφέλους  των σπουδών Τα κόστη προκύπτουν στο παρόν και τα οφέλη στο μέλλον!</vt:lpstr>
      <vt:lpstr>Χρονική αξία του χρήματος</vt:lpstr>
      <vt:lpstr>Μελλοντική Αξία (Future Value)=η αξία ενός ποσού σε καθορισμένη τιμή στο μέλλον.  Υπολογισμός της μελλοντικής αξίας:</vt:lpstr>
      <vt:lpstr>Παρούσα Αξία (Present Value)=η τρέχουσα αξία ενός μελλοντικού ποσού.  Υπολογισμός της παρούσας αξίας:</vt:lpstr>
      <vt:lpstr>Οι αυξημένες μελλοντικές απολαβές θα πρέπει να υπολογιστούν σε σημερινές τιμές!</vt:lpstr>
      <vt:lpstr>Σύγκριση οφέλους και κόστους της εκπαίδευσης (δίχως να ληφθεί υπόψη η χρονική διαφοροποίηση μεταξύ κόστους και μελλοντικών απολαβών)</vt:lpstr>
      <vt:lpstr>Γενικότερα, η χρονική αξία του χρήματος καθορίζει αν μια επένδυση είναι οικονομικά βιώσιμη ή όχι!</vt:lpstr>
      <vt:lpstr>H μέθοδος της καθαρής παρούσας αξίας (Net Present Value, NPV)</vt:lpstr>
      <vt:lpstr>Ο εσωτερικός βαθμός απόδοσης της επένδυσης</vt:lpstr>
      <vt:lpstr>Εσωτερικός βαθμός απόδοσης της επένδυσης</vt:lpstr>
      <vt:lpstr>Ανάλυση κόστους-οφέλους σε μακροοικονομικό επίπεδο</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Εισαγωγή στα οικονομικά της εκπαίδευσης</dc:title>
  <dc:creator>ck</dc:creator>
  <cp:lastModifiedBy>christos koutsampelas</cp:lastModifiedBy>
  <cp:revision>241</cp:revision>
  <dcterms:created xsi:type="dcterms:W3CDTF">2006-08-16T00:00:00Z</dcterms:created>
  <dcterms:modified xsi:type="dcterms:W3CDTF">2019-12-12T13:59:07Z</dcterms:modified>
</cp:coreProperties>
</file>