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8" r:id="rId1"/>
  </p:sldMasterIdLst>
  <p:notesMasterIdLst>
    <p:notesMasterId r:id="rId28"/>
  </p:notesMasterIdLst>
  <p:sldIdLst>
    <p:sldId id="278" r:id="rId2"/>
    <p:sldId id="264" r:id="rId3"/>
    <p:sldId id="279" r:id="rId4"/>
    <p:sldId id="265" r:id="rId5"/>
    <p:sldId id="280" r:id="rId6"/>
    <p:sldId id="281" r:id="rId7"/>
    <p:sldId id="282" r:id="rId8"/>
    <p:sldId id="266" r:id="rId9"/>
    <p:sldId id="267" r:id="rId10"/>
    <p:sldId id="283" r:id="rId11"/>
    <p:sldId id="269" r:id="rId12"/>
    <p:sldId id="276" r:id="rId13"/>
    <p:sldId id="277" r:id="rId14"/>
    <p:sldId id="284" r:id="rId15"/>
    <p:sldId id="270" r:id="rId16"/>
    <p:sldId id="285" r:id="rId17"/>
    <p:sldId id="286" r:id="rId18"/>
    <p:sldId id="287" r:id="rId19"/>
    <p:sldId id="262" r:id="rId20"/>
    <p:sldId id="268" r:id="rId21"/>
    <p:sldId id="289" r:id="rId22"/>
    <p:sldId id="288" r:id="rId23"/>
    <p:sldId id="273" r:id="rId24"/>
    <p:sldId id="271" r:id="rId25"/>
    <p:sldId id="274" r:id="rId26"/>
    <p:sldId id="275"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FFFF"/>
    <a:srgbClr val="FFFF66"/>
    <a:srgbClr val="0066FF"/>
    <a:srgbClr val="66CCFF"/>
    <a:srgbClr val="3366FF"/>
    <a:srgbClr val="FFFF99"/>
    <a:srgbClr val="FFFF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93" autoAdjust="0"/>
    <p:restoredTop sz="90815" autoAdjust="0"/>
  </p:normalViewPr>
  <p:slideViewPr>
    <p:cSldViewPr>
      <p:cViewPr varScale="1">
        <p:scale>
          <a:sx n="63" d="100"/>
          <a:sy n="63" d="100"/>
        </p:scale>
        <p:origin x="-151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2E5465E8-9688-44C5-A1A8-BC9E4B4AAFB3}" type="datetimeFigureOut">
              <a:rPr lang="el-GR"/>
              <a:pPr>
                <a:defRPr/>
              </a:pPr>
              <a:t>16/10/2017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46A54EFB-793D-4D8B-BB6F-5EEC43E811EC}" type="slidenum">
              <a:rPr lang="el-GR"/>
              <a:pPr>
                <a:defRPr/>
              </a:pPr>
              <a:t>‹#›</a:t>
            </a:fld>
            <a:endParaRPr lang="el-GR"/>
          </a:p>
        </p:txBody>
      </p:sp>
    </p:spTree>
    <p:extLst>
      <p:ext uri="{BB962C8B-B14F-4D97-AF65-F5344CB8AC3E}">
        <p14:creationId xmlns="" xmlns:p14="http://schemas.microsoft.com/office/powerpoint/2010/main" val="2074858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1945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9460"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412BFBD-1495-4AE1-92A2-6E198A417686}" type="slidenum">
              <a:rPr lang="el-GR" smtClean="0"/>
              <a:pPr/>
              <a:t>1</a:t>
            </a:fld>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355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355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3B56BFE-79AD-4852-AE3D-621C90891023}" type="slidenum">
              <a:rPr lang="el-GR" smtClean="0"/>
              <a:pPr/>
              <a:t>10</a:t>
            </a:fld>
            <a:endParaRPr lang="el-G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457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4580"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14C34CE-5361-4C02-95FB-765B67767E89}" type="slidenum">
              <a:rPr lang="el-GR" smtClean="0"/>
              <a:pPr/>
              <a:t>11</a:t>
            </a:fld>
            <a:endParaRPr lang="el-G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560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560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91C3A8-3422-4BD5-90B2-EA7E16F5DB44}" type="slidenum">
              <a:rPr lang="el-GR" smtClean="0"/>
              <a:pPr/>
              <a:t>15</a:t>
            </a:fld>
            <a:endParaRPr lang="el-G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560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560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91C3A8-3422-4BD5-90B2-EA7E16F5DB44}" type="slidenum">
              <a:rPr lang="el-GR" smtClean="0"/>
              <a:pPr/>
              <a:t>16</a:t>
            </a:fld>
            <a:endParaRPr lang="el-G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560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560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91C3A8-3422-4BD5-90B2-EA7E16F5DB44}" type="slidenum">
              <a:rPr lang="el-GR" smtClean="0"/>
              <a:pPr/>
              <a:t>17</a:t>
            </a:fld>
            <a:endParaRPr lang="el-G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560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560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91C3A8-3422-4BD5-90B2-EA7E16F5DB44}" type="slidenum">
              <a:rPr lang="el-GR" smtClean="0"/>
              <a:pPr/>
              <a:t>18</a:t>
            </a:fld>
            <a:endParaRPr lang="el-G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662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662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AD635C-3958-4B49-92FA-F35E3D0BA1B7}" type="slidenum">
              <a:rPr lang="el-GR" smtClean="0"/>
              <a:pPr/>
              <a:t>19</a:t>
            </a:fld>
            <a:endParaRPr lang="el-G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76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7652"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BB29833-CEF8-4C37-B12C-7448967B3749}" type="slidenum">
              <a:rPr lang="el-GR" smtClean="0"/>
              <a:pPr/>
              <a:t>20</a:t>
            </a:fld>
            <a:endParaRPr lang="el-G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765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7652"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BB29833-CEF8-4C37-B12C-7448967B3749}" type="slidenum">
              <a:rPr lang="el-GR" smtClean="0"/>
              <a:pPr/>
              <a:t>22</a:t>
            </a:fld>
            <a:endParaRPr lang="el-G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867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867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1E4656-A508-4965-8901-CA26561E6971}" type="slidenum">
              <a:rPr lang="el-GR" smtClean="0"/>
              <a:pPr/>
              <a:t>23</a:t>
            </a:fld>
            <a:endParaRPr 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048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EB94B5-5EB4-4F1A-B921-9E08A2CACB39}" type="slidenum">
              <a:rPr lang="el-GR" smtClean="0"/>
              <a:pPr/>
              <a:t>2</a:t>
            </a:fld>
            <a:endParaRPr lang="el-G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9699"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9700"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400B94C-E2CD-4932-959F-8962FF91B08C}" type="slidenum">
              <a:rPr lang="el-GR" smtClean="0"/>
              <a:pPr/>
              <a:t>24</a:t>
            </a:fld>
            <a:endParaRPr lang="el-G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072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072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25AF0A3-E998-411A-986A-D6D5BC1188FC}" type="slidenum">
              <a:rPr lang="el-GR" smtClean="0"/>
              <a:pPr/>
              <a:t>25</a:t>
            </a:fld>
            <a:endParaRPr lang="el-G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3174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3174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0A0702C-BAE1-4F2C-A4C7-AD8824B88805}" type="slidenum">
              <a:rPr lang="el-GR" smtClean="0"/>
              <a:pPr/>
              <a:t>26</a:t>
            </a:fld>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0483"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0484"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CEB94B5-5EB4-4F1A-B921-9E08A2CACB39}" type="slidenum">
              <a:rPr lang="el-GR" smtClean="0"/>
              <a:pPr/>
              <a:t>3</a:t>
            </a:fld>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150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150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76C14E9-ED4B-4138-9E3C-A78F8D1CBA36}" type="slidenum">
              <a:rPr lang="el-GR" smtClean="0"/>
              <a:pPr/>
              <a:t>4</a:t>
            </a:fld>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150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z="1200" b="0" i="0" kern="1200" dirty="0" smtClean="0">
                <a:solidFill>
                  <a:schemeClr val="tx1"/>
                </a:solidFill>
                <a:latin typeface="+mn-lt"/>
                <a:ea typeface="+mn-ea"/>
                <a:cs typeface="+mn-cs"/>
              </a:rPr>
              <a:t> </a:t>
            </a:r>
            <a:r>
              <a:rPr lang="en-US" sz="1200" b="1" i="0" kern="1200" dirty="0" err="1" smtClean="0">
                <a:solidFill>
                  <a:schemeClr val="tx1"/>
                </a:solidFill>
                <a:latin typeface="+mn-lt"/>
                <a:ea typeface="+mn-ea"/>
                <a:cs typeface="+mn-cs"/>
              </a:rPr>
              <a:t>EMR</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vs</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EHR</a:t>
            </a:r>
            <a:r>
              <a:rPr lang="en-US" sz="1200" b="0" i="0" kern="1200" dirty="0" smtClean="0">
                <a:solidFill>
                  <a:schemeClr val="tx1"/>
                </a:solidFill>
                <a:latin typeface="+mn-lt"/>
                <a:ea typeface="+mn-ea"/>
                <a:cs typeface="+mn-cs"/>
              </a:rPr>
              <a:t>?</a:t>
            </a:r>
            <a:r>
              <a:rPr lang="el-GR" sz="1200" b="0" i="0" kern="120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 </a:t>
            </a:r>
            <a:r>
              <a:rPr lang="en-US" sz="1200" b="1" i="0" kern="1200" dirty="0" smtClean="0">
                <a:solidFill>
                  <a:schemeClr val="tx1"/>
                </a:solidFill>
                <a:latin typeface="+mn-lt"/>
                <a:ea typeface="+mn-ea"/>
                <a:cs typeface="+mn-cs"/>
              </a:rPr>
              <a:t>Electronic medical records</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vs</a:t>
            </a:r>
            <a:r>
              <a:rPr lang="en-US" sz="1200" b="0" i="0" kern="1200" dirty="0" smtClean="0">
                <a:solidFill>
                  <a:schemeClr val="tx1"/>
                </a:solidFill>
                <a:latin typeface="+mn-lt"/>
                <a:ea typeface="+mn-ea"/>
                <a:cs typeface="+mn-cs"/>
              </a:rPr>
              <a:t> electronic health records</a:t>
            </a:r>
            <a:endParaRPr lang="el-GR" dirty="0" smtClean="0"/>
          </a:p>
        </p:txBody>
      </p:sp>
      <p:sp>
        <p:nvSpPr>
          <p:cNvPr id="2150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76C14E9-ED4B-4138-9E3C-A78F8D1CBA36}" type="slidenum">
              <a:rPr lang="el-GR" smtClean="0"/>
              <a:pPr/>
              <a:t>5</a:t>
            </a:fld>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150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Picture Archiving and Communication System</a:t>
            </a:r>
            <a:r>
              <a:rPr lang="el-GR" dirty="0" smtClean="0"/>
              <a:t> - Σύστημα αρχειοθέτησης εικόνων και επικοινωνίας</a:t>
            </a:r>
            <a:endParaRPr lang="el-GR" dirty="0" smtClean="0"/>
          </a:p>
        </p:txBody>
      </p:sp>
      <p:sp>
        <p:nvSpPr>
          <p:cNvPr id="2150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76C14E9-ED4B-4138-9E3C-A78F8D1CBA36}" type="slidenum">
              <a:rPr lang="el-GR" smtClean="0"/>
              <a:pPr/>
              <a:t>6</a:t>
            </a:fld>
            <a:endParaRPr lang="el-G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1507"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1508"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76C14E9-ED4B-4138-9E3C-A78F8D1CBA36}" type="slidenum">
              <a:rPr lang="el-GR" smtClean="0"/>
              <a:pPr/>
              <a:t>7</a:t>
            </a:fld>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2531"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2532"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526F63-8ABE-4E1E-A896-0B5B28F2D597}" type="slidenum">
              <a:rPr lang="el-GR" smtClean="0"/>
              <a:pPr/>
              <a:t>8</a:t>
            </a:fld>
            <a:endParaRPr lang="el-G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Θέση εικόνας διαφάνειας"/>
          <p:cNvSpPr>
            <a:spLocks noGrp="1" noRot="1" noChangeAspect="1" noTextEdit="1"/>
          </p:cNvSpPr>
          <p:nvPr>
            <p:ph type="sldImg"/>
          </p:nvPr>
        </p:nvSpPr>
        <p:spPr bwMode="auto">
          <a:noFill/>
          <a:ln>
            <a:solidFill>
              <a:srgbClr val="000000"/>
            </a:solidFill>
            <a:miter lim="800000"/>
            <a:headEnd/>
            <a:tailEnd/>
          </a:ln>
        </p:spPr>
      </p:sp>
      <p:sp>
        <p:nvSpPr>
          <p:cNvPr id="23555"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23556" name="3 - Θέση αριθμού διαφάνειας"/>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3B56BFE-79AD-4852-AE3D-621C90891023}" type="slidenum">
              <a:rPr lang="el-GR" smtClean="0"/>
              <a:pPr/>
              <a:t>9</a:t>
            </a:fld>
            <a:endParaRPr 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11CEF15-C105-4DC4-8045-4BA405A868E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407E9830-4C8E-47BA-A2BC-98B041540B3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FD25B3EB-1002-465A-9069-ADB6B736EC7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1B11749-C8CE-48A5-9A60-EBAB36375D4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9CC03712-E6F3-4C41-AC18-93D7254EA7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FD6B4D51-F85A-46F2-A27F-35CE96A7033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147D9B70-5169-4D8B-97ED-0FC301F7945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3A869ACA-8037-4493-8041-85B738592CEC}"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A2545848-BA78-408D-A43F-FC8A314209A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E4789BFE-62D3-4768-B61C-AC2C329EAF2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63811FE3-C57B-43B2-9D2B-00F913E5492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AB5E570B-A923-4F77-8E44-6BFA94FB14BF}"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dk1" tx1="lt1" bg2="dk2" tx2="lt2" accent1="accent1" accent2="accent2" accent3="accent3" accent4="accent4" accent5="accent5" accent6="accent6" hlink="hlink" folHlink="folHlink"/>
  <p:sldLayoutIdLst>
    <p:sldLayoutId id="2147484083" r:id="rId1"/>
    <p:sldLayoutId id="2147484084" r:id="rId2"/>
    <p:sldLayoutId id="2147484085" r:id="rId3"/>
    <p:sldLayoutId id="2147484086" r:id="rId4"/>
    <p:sldLayoutId id="2147484087" r:id="rId5"/>
    <p:sldLayoutId id="2147484088" r:id="rId6"/>
    <p:sldLayoutId id="2147484089" r:id="rId7"/>
    <p:sldLayoutId id="2147484090" r:id="rId8"/>
    <p:sldLayoutId id="2147484093" r:id="rId9"/>
    <p:sldLayoutId id="2147484091" r:id="rId10"/>
    <p:sldLayoutId id="214748409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9144000" cy="1500188"/>
          </a:xfrm>
        </p:spPr>
        <p:txBody>
          <a:bodyPr/>
          <a:lstStyle/>
          <a:p>
            <a:pPr algn="ctr" eaLnBrk="1" hangingPunct="1"/>
            <a:r>
              <a:rPr lang="el-GR" sz="3600" dirty="0" smtClean="0">
                <a:solidFill>
                  <a:srgbClr val="66FFFF"/>
                </a:solidFill>
                <a:latin typeface="Arial" charset="0"/>
                <a:cs typeface="Arial" charset="0"/>
              </a:rPr>
              <a:t>Βασικοί Ορισμοί (1)</a:t>
            </a:r>
            <a:endParaRPr lang="en-US" sz="3600" dirty="0" smtClean="0">
              <a:solidFill>
                <a:srgbClr val="66FFFF"/>
              </a:solidFill>
              <a:latin typeface="Arial" charset="0"/>
              <a:cs typeface="Arial" charset="0"/>
            </a:endParaRPr>
          </a:p>
        </p:txBody>
      </p:sp>
      <p:sp>
        <p:nvSpPr>
          <p:cNvPr id="3075" name="Rectangle 3"/>
          <p:cNvSpPr>
            <a:spLocks noGrp="1" noChangeArrowheads="1"/>
          </p:cNvSpPr>
          <p:nvPr>
            <p:ph idx="1"/>
          </p:nvPr>
        </p:nvSpPr>
        <p:spPr>
          <a:xfrm>
            <a:off x="762000" y="1905000"/>
            <a:ext cx="8778875" cy="4038600"/>
          </a:xfrm>
        </p:spPr>
        <p:txBody>
          <a:bodyPr/>
          <a:lstStyle/>
          <a:p>
            <a:pPr eaLnBrk="1" hangingPunct="1">
              <a:lnSpc>
                <a:spcPct val="120000"/>
              </a:lnSpc>
              <a:buFont typeface="Wingdings" pitchFamily="2" charset="2"/>
              <a:buNone/>
            </a:pPr>
            <a:r>
              <a:rPr lang="el-GR" sz="2800" dirty="0" smtClean="0">
                <a:solidFill>
                  <a:srgbClr val="002060"/>
                </a:solidFill>
                <a:latin typeface="Arial" charset="0"/>
                <a:cs typeface="Arial" charset="0"/>
              </a:rPr>
              <a:t>Τι είναι ένα Πληροφοριακό Σύστημα;</a:t>
            </a:r>
          </a:p>
          <a:p>
            <a:pPr eaLnBrk="1" hangingPunct="1">
              <a:lnSpc>
                <a:spcPct val="120000"/>
              </a:lnSpc>
              <a:buFont typeface="Wingdings" pitchFamily="2" charset="2"/>
              <a:buNone/>
            </a:pPr>
            <a:endParaRPr lang="el-GR" sz="2400" dirty="0" smtClean="0">
              <a:latin typeface="Arial" charset="0"/>
              <a:cs typeface="Arial" charset="0"/>
            </a:endParaRPr>
          </a:p>
        </p:txBody>
      </p:sp>
      <p:pic>
        <p:nvPicPr>
          <p:cNvPr id="4" name="3 - Εικόνα" descr="http://1.bp.blogspot.com/-jxebMy4vP34/UNRBvpWsxFI/AAAAAAAAAB0/kfcw7HWiXS4/s1600/9663576.png"/>
          <p:cNvPicPr/>
          <p:nvPr/>
        </p:nvPicPr>
        <p:blipFill>
          <a:blip r:embed="rId3" cstate="print"/>
          <a:srcRect/>
          <a:stretch>
            <a:fillRect/>
          </a:stretch>
        </p:blipFill>
        <p:spPr bwMode="auto">
          <a:xfrm>
            <a:off x="1475656" y="2636912"/>
            <a:ext cx="6264696" cy="3864502"/>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1" y="1700808"/>
            <a:ext cx="9144000" cy="4038600"/>
          </a:xfrm>
        </p:spPr>
        <p:txBody>
          <a:bodyPr/>
          <a:lstStyle/>
          <a:p>
            <a:pPr lvl="1" eaLnBrk="1" hangingPunct="1">
              <a:lnSpc>
                <a:spcPct val="120000"/>
              </a:lnSpc>
              <a:buFontTx/>
              <a:buNone/>
              <a:defRPr/>
            </a:pPr>
            <a:r>
              <a:rPr lang="el-GR" sz="2500" dirty="0" smtClean="0">
                <a:latin typeface="Arial" charset="0"/>
                <a:cs typeface="Arial" charset="0"/>
              </a:rPr>
              <a:t>Οι κατηγορίες των πληροφοριών που πρέπει να παρέχει ένα </a:t>
            </a:r>
            <a:r>
              <a:rPr lang="el-GR" sz="2500" dirty="0" err="1" smtClean="0">
                <a:latin typeface="Arial" charset="0"/>
                <a:cs typeface="Arial" charset="0"/>
              </a:rPr>
              <a:t>ΠΣΝ</a:t>
            </a:r>
            <a:r>
              <a:rPr lang="el-GR" sz="2500" dirty="0" smtClean="0">
                <a:latin typeface="Arial" charset="0"/>
                <a:cs typeface="Arial" charset="0"/>
              </a:rPr>
              <a:t> μπορούν να ταξινομηθούν γενικά στις παρακάτω:</a:t>
            </a:r>
          </a:p>
          <a:p>
            <a:pPr lvl="1" eaLnBrk="1" hangingPunct="1">
              <a:lnSpc>
                <a:spcPct val="120000"/>
              </a:lnSpc>
              <a:buFontTx/>
              <a:buNone/>
              <a:defRPr/>
            </a:pPr>
            <a:r>
              <a:rPr lang="el-GR" sz="2100" dirty="0" smtClean="0">
                <a:latin typeface="Arial" charset="0"/>
                <a:cs typeface="Arial" charset="0"/>
              </a:rPr>
              <a:t>1. </a:t>
            </a:r>
            <a:r>
              <a:rPr lang="el-GR" sz="2100" b="1" u="sng" dirty="0" smtClean="0">
                <a:latin typeface="Arial" charset="0"/>
                <a:cs typeface="Arial" charset="0"/>
              </a:rPr>
              <a:t>Υποστήριξη καθημερινών λειτουργιών </a:t>
            </a:r>
            <a:r>
              <a:rPr lang="el-GR" sz="2100" dirty="0" smtClean="0">
                <a:latin typeface="Arial" charset="0"/>
                <a:cs typeface="Arial" charset="0"/>
              </a:rPr>
              <a:t>με στόχο την παροχή των ενημερωμένων εκείνων πληροφοριών για την τρέχουσα δουλειά του Νοσοκομείου (κατανομή ασθενών, προμήθειες κλπ)</a:t>
            </a:r>
          </a:p>
          <a:p>
            <a:pPr lvl="1" eaLnBrk="1" hangingPunct="1">
              <a:lnSpc>
                <a:spcPct val="120000"/>
              </a:lnSpc>
              <a:buFontTx/>
              <a:buNone/>
              <a:defRPr/>
            </a:pPr>
            <a:r>
              <a:rPr lang="el-GR" sz="2100" dirty="0" smtClean="0">
                <a:latin typeface="Arial" charset="0"/>
                <a:cs typeface="Arial" charset="0"/>
              </a:rPr>
              <a:t>2. </a:t>
            </a:r>
            <a:r>
              <a:rPr lang="el-GR" sz="2100" b="1" u="sng" dirty="0" smtClean="0">
                <a:latin typeface="Arial" charset="0"/>
                <a:cs typeface="Arial" charset="0"/>
              </a:rPr>
              <a:t>Υποστήριξη για σχεδιασμό ενεργειών</a:t>
            </a:r>
            <a:r>
              <a:rPr lang="el-GR" sz="2100" b="1" dirty="0" smtClean="0">
                <a:latin typeface="Arial" charset="0"/>
                <a:cs typeface="Arial" charset="0"/>
              </a:rPr>
              <a:t>. </a:t>
            </a:r>
            <a:r>
              <a:rPr lang="el-GR" sz="2100" dirty="0" smtClean="0">
                <a:latin typeface="Arial" charset="0"/>
                <a:cs typeface="Arial" charset="0"/>
              </a:rPr>
              <a:t>Οι πληροφορίες αυτές δίνουν τη δυνατότητα για μεσοπρόθεσμες και μακροπρόθεσμες αποφάσεις για τους ασθενείς και για τη διαχείριση του Νοσοκομείου(ελεύθερα κρεβάτια, αποθέματα φαρμάκων, διαθεσιμότητα εξοπλισμού κλπ).</a:t>
            </a:r>
          </a:p>
          <a:p>
            <a:pPr lvl="1" eaLnBrk="1" hangingPunct="1">
              <a:lnSpc>
                <a:spcPct val="120000"/>
              </a:lnSpc>
              <a:buFontTx/>
              <a:buNone/>
              <a:defRPr/>
            </a:pPr>
            <a:r>
              <a:rPr lang="el-GR" sz="2100" dirty="0" smtClean="0">
                <a:latin typeface="Arial" charset="0"/>
                <a:cs typeface="Arial" charset="0"/>
              </a:rPr>
              <a:t>3. </a:t>
            </a:r>
            <a:r>
              <a:rPr lang="el-GR" sz="2100" b="1" u="sng" dirty="0" smtClean="0">
                <a:latin typeface="Arial" charset="0"/>
                <a:cs typeface="Arial" charset="0"/>
              </a:rPr>
              <a:t>Τεκμηρίωση.</a:t>
            </a:r>
            <a:r>
              <a:rPr lang="el-GR" sz="2100" b="1" dirty="0" smtClean="0">
                <a:latin typeface="Arial" charset="0"/>
                <a:cs typeface="Arial" charset="0"/>
              </a:rPr>
              <a:t> </a:t>
            </a:r>
            <a:r>
              <a:rPr lang="el-GR" sz="2100" dirty="0" smtClean="0">
                <a:latin typeface="Arial" charset="0"/>
                <a:cs typeface="Arial" charset="0"/>
              </a:rPr>
              <a:t>Διατήρηση στοιχείων ασθενών για μελλοντική αναφορά  ή ανάλυση </a:t>
            </a: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(5)</a:t>
            </a:r>
            <a:endParaRPr lang="en-US" sz="3600" dirty="0">
              <a:solidFill>
                <a:srgbClr val="66FFFF"/>
              </a:solidFill>
              <a:latin typeface="Arial" pitchFamily="34" charset="0"/>
              <a:ea typeface="+mj-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anim calcmode="lin" valueType="num">
                                      <p:cBhvr additive="base">
                                        <p:cTn id="7" dur="500" fill="hold"/>
                                        <p:tgtEl>
                                          <p:spTgt spid="717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170">
                                            <p:txEl>
                                              <p:pRg st="2" end="2"/>
                                            </p:txEl>
                                          </p:spTgt>
                                        </p:tgtEl>
                                        <p:attrNameLst>
                                          <p:attrName>style.visibility</p:attrName>
                                        </p:attrNameLst>
                                      </p:cBhvr>
                                      <p:to>
                                        <p:strVal val="visible"/>
                                      </p:to>
                                    </p:set>
                                    <p:anim calcmode="lin" valueType="num">
                                      <p:cBhvr additive="base">
                                        <p:cTn id="13" dur="500" fill="hold"/>
                                        <p:tgtEl>
                                          <p:spTgt spid="717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anim calcmode="lin" valueType="num">
                                      <p:cBhvr additive="base">
                                        <p:cTn id="19" dur="500" fill="hold"/>
                                        <p:tgtEl>
                                          <p:spTgt spid="717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0">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428625" y="1905000"/>
            <a:ext cx="9112250" cy="4038600"/>
          </a:xfrm>
        </p:spPr>
        <p:txBody>
          <a:bodyPr/>
          <a:lstStyle/>
          <a:p>
            <a:pPr eaLnBrk="1" hangingPunct="1">
              <a:lnSpc>
                <a:spcPct val="120000"/>
              </a:lnSpc>
              <a:buFont typeface="Wingdings" pitchFamily="2" charset="2"/>
              <a:buNone/>
            </a:pPr>
            <a:r>
              <a:rPr lang="el-GR" sz="2400" b="1" dirty="0" smtClean="0">
                <a:solidFill>
                  <a:srgbClr val="002060"/>
                </a:solidFill>
                <a:latin typeface="Arial" charset="0"/>
                <a:cs typeface="Arial" charset="0"/>
              </a:rPr>
              <a:t>Ολοκληρωμένο Πληροφοριακό Σύστημα Νοσοκομείου :</a:t>
            </a:r>
          </a:p>
          <a:p>
            <a:pPr eaLnBrk="1" hangingPunct="1">
              <a:lnSpc>
                <a:spcPct val="120000"/>
              </a:lnSpc>
              <a:buFont typeface="Wingdings" pitchFamily="2" charset="2"/>
              <a:buNone/>
            </a:pPr>
            <a:endParaRPr lang="el-GR" sz="2400" dirty="0" smtClean="0">
              <a:latin typeface="Arial" charset="0"/>
              <a:cs typeface="Arial" charset="0"/>
            </a:endParaRPr>
          </a:p>
          <a:p>
            <a:pPr eaLnBrk="1" hangingPunct="1">
              <a:lnSpc>
                <a:spcPct val="120000"/>
              </a:lnSpc>
              <a:buFont typeface="Wingdings" pitchFamily="2" charset="2"/>
              <a:buNone/>
            </a:pPr>
            <a:r>
              <a:rPr lang="el-GR" sz="2400" dirty="0" smtClean="0">
                <a:latin typeface="Arial" charset="0"/>
                <a:cs typeface="Arial" charset="0"/>
              </a:rPr>
              <a:t>Είναι το περιβάλλον στο  οποίο τηρούνται  όλες  οι  </a:t>
            </a:r>
          </a:p>
          <a:p>
            <a:pPr eaLnBrk="1" hangingPunct="1">
              <a:lnSpc>
                <a:spcPct val="120000"/>
              </a:lnSpc>
              <a:buFont typeface="Wingdings" pitchFamily="2" charset="2"/>
              <a:buNone/>
            </a:pPr>
            <a:r>
              <a:rPr lang="el-GR" sz="2400" dirty="0" smtClean="0">
                <a:latin typeface="Arial" charset="0"/>
                <a:cs typeface="Arial" charset="0"/>
              </a:rPr>
              <a:t>πληροφορίες που  σχετίζονται  με  τον  ασθενή (εξετάσεις  </a:t>
            </a:r>
          </a:p>
          <a:p>
            <a:pPr eaLnBrk="1" hangingPunct="1">
              <a:lnSpc>
                <a:spcPct val="120000"/>
              </a:lnSpc>
              <a:buFont typeface="Wingdings" pitchFamily="2" charset="2"/>
              <a:buNone/>
            </a:pPr>
            <a:r>
              <a:rPr lang="el-GR" sz="2400" dirty="0" smtClean="0">
                <a:latin typeface="Arial" charset="0"/>
                <a:cs typeface="Arial" charset="0"/>
              </a:rPr>
              <a:t>που  απαιτούνται, αποτελέσματα  εξετάσεων  κλπ)  και  οι </a:t>
            </a:r>
          </a:p>
          <a:p>
            <a:pPr eaLnBrk="1" hangingPunct="1">
              <a:lnSpc>
                <a:spcPct val="120000"/>
              </a:lnSpc>
              <a:buFont typeface="Wingdings" pitchFamily="2" charset="2"/>
              <a:buNone/>
            </a:pPr>
            <a:r>
              <a:rPr lang="el-GR" sz="2400" dirty="0" smtClean="0">
                <a:latin typeface="Arial" charset="0"/>
                <a:cs typeface="Arial" charset="0"/>
              </a:rPr>
              <a:t>οποίες  </a:t>
            </a:r>
            <a:r>
              <a:rPr lang="el-GR" sz="2400" b="1" dirty="0" smtClean="0">
                <a:latin typeface="Arial" charset="0"/>
                <a:cs typeface="Arial" charset="0"/>
              </a:rPr>
              <a:t>διοχετεύονται αυτόματα (σαν  δεδομένα) </a:t>
            </a:r>
            <a:r>
              <a:rPr lang="el-GR" sz="2400" dirty="0" smtClean="0">
                <a:latin typeface="Arial" charset="0"/>
                <a:cs typeface="Arial" charset="0"/>
              </a:rPr>
              <a:t>σε  άλλες  </a:t>
            </a:r>
          </a:p>
          <a:p>
            <a:pPr eaLnBrk="1" hangingPunct="1">
              <a:lnSpc>
                <a:spcPct val="120000"/>
              </a:lnSpc>
              <a:buFont typeface="Wingdings" pitchFamily="2" charset="2"/>
              <a:buNone/>
            </a:pPr>
            <a:r>
              <a:rPr lang="el-GR" sz="2400" dirty="0" smtClean="0">
                <a:latin typeface="Arial" charset="0"/>
                <a:cs typeface="Arial" charset="0"/>
              </a:rPr>
              <a:t>λειτουργίες-επεξεργασίες (π.χ. πληρωμή  νοσηλίων).</a:t>
            </a:r>
            <a:r>
              <a:rPr lang="en-US" sz="2400" dirty="0" smtClean="0">
                <a:latin typeface="Arial" charset="0"/>
                <a:cs typeface="Arial" charset="0"/>
              </a:rPr>
              <a:t> </a:t>
            </a:r>
            <a:endParaRPr lang="el-GR" sz="2400" dirty="0" smtClean="0">
              <a:latin typeface="Arial" charset="0"/>
              <a:cs typeface="Arial" charset="0"/>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(6)</a:t>
            </a:r>
            <a:endParaRPr lang="en-US" sz="3600" dirty="0">
              <a:solidFill>
                <a:srgbClr val="66FFFF"/>
              </a:solidFill>
              <a:latin typeface="Arial" pitchFamily="34" charset="0"/>
              <a:ea typeface="+mj-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194">
                                            <p:txEl>
                                              <p:pRg st="2" end="2"/>
                                            </p:txEl>
                                          </p:spTgt>
                                        </p:tgtEl>
                                        <p:attrNameLst>
                                          <p:attrName>style.visibility</p:attrName>
                                        </p:attrNameLst>
                                      </p:cBhvr>
                                      <p:to>
                                        <p:strVal val="visible"/>
                                      </p:to>
                                    </p:set>
                                    <p:animEffect transition="in" filter="blinds(horizontal)">
                                      <p:cBhvr>
                                        <p:cTn id="7" dur="500"/>
                                        <p:tgtEl>
                                          <p:spTgt spid="8194">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8194">
                                            <p:txEl>
                                              <p:pRg st="3" end="3"/>
                                            </p:txEl>
                                          </p:spTgt>
                                        </p:tgtEl>
                                        <p:attrNameLst>
                                          <p:attrName>style.visibility</p:attrName>
                                        </p:attrNameLst>
                                      </p:cBhvr>
                                      <p:to>
                                        <p:strVal val="visible"/>
                                      </p:to>
                                    </p:set>
                                    <p:animEffect transition="in" filter="blinds(horizontal)">
                                      <p:cBhvr>
                                        <p:cTn id="10" dur="500"/>
                                        <p:tgtEl>
                                          <p:spTgt spid="8194">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8194">
                                            <p:txEl>
                                              <p:pRg st="4" end="4"/>
                                            </p:txEl>
                                          </p:spTgt>
                                        </p:tgtEl>
                                        <p:attrNameLst>
                                          <p:attrName>style.visibility</p:attrName>
                                        </p:attrNameLst>
                                      </p:cBhvr>
                                      <p:to>
                                        <p:strVal val="visible"/>
                                      </p:to>
                                    </p:set>
                                    <p:animEffect transition="in" filter="blinds(horizontal)">
                                      <p:cBhvr>
                                        <p:cTn id="13" dur="500"/>
                                        <p:tgtEl>
                                          <p:spTgt spid="8194">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8194">
                                            <p:txEl>
                                              <p:pRg st="5" end="5"/>
                                            </p:txEl>
                                          </p:spTgt>
                                        </p:tgtEl>
                                        <p:attrNameLst>
                                          <p:attrName>style.visibility</p:attrName>
                                        </p:attrNameLst>
                                      </p:cBhvr>
                                      <p:to>
                                        <p:strVal val="visible"/>
                                      </p:to>
                                    </p:set>
                                    <p:animEffect transition="in" filter="blinds(horizontal)">
                                      <p:cBhvr>
                                        <p:cTn id="16" dur="500"/>
                                        <p:tgtEl>
                                          <p:spTgt spid="8194">
                                            <p:txEl>
                                              <p:pRg st="5" end="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8194">
                                            <p:txEl>
                                              <p:pRg st="6" end="6"/>
                                            </p:txEl>
                                          </p:spTgt>
                                        </p:tgtEl>
                                        <p:attrNameLst>
                                          <p:attrName>style.visibility</p:attrName>
                                        </p:attrNameLst>
                                      </p:cBhvr>
                                      <p:to>
                                        <p:strVal val="visible"/>
                                      </p:to>
                                    </p:set>
                                    <p:animEffect transition="in" filter="blinds(horizontal)">
                                      <p:cBhvr>
                                        <p:cTn id="19" dur="500"/>
                                        <p:tgtEl>
                                          <p:spTgt spid="819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Έλλειψη"/>
          <p:cNvSpPr/>
          <p:nvPr/>
        </p:nvSpPr>
        <p:spPr>
          <a:xfrm>
            <a:off x="395288" y="981075"/>
            <a:ext cx="8424862" cy="5472113"/>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5" name="4 - Έλλειψη"/>
          <p:cNvSpPr/>
          <p:nvPr/>
        </p:nvSpPr>
        <p:spPr>
          <a:xfrm>
            <a:off x="2916238" y="2420938"/>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6" name="5 - Έλλειψη"/>
          <p:cNvSpPr/>
          <p:nvPr/>
        </p:nvSpPr>
        <p:spPr>
          <a:xfrm>
            <a:off x="4787900" y="2636838"/>
            <a:ext cx="792163"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7" name="6 - Έλλειψη"/>
          <p:cNvSpPr/>
          <p:nvPr/>
        </p:nvSpPr>
        <p:spPr>
          <a:xfrm>
            <a:off x="3995738" y="4149725"/>
            <a:ext cx="863600"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MIS</a:t>
            </a:r>
            <a:endParaRPr lang="el-GR" dirty="0"/>
          </a:p>
        </p:txBody>
      </p:sp>
      <p:sp>
        <p:nvSpPr>
          <p:cNvPr id="8" name="7 - Έλλειψη"/>
          <p:cNvSpPr/>
          <p:nvPr/>
        </p:nvSpPr>
        <p:spPr>
          <a:xfrm>
            <a:off x="2771775" y="4868863"/>
            <a:ext cx="1079500"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HRIS</a:t>
            </a:r>
            <a:endParaRPr lang="el-GR" dirty="0"/>
          </a:p>
        </p:txBody>
      </p:sp>
      <p:sp>
        <p:nvSpPr>
          <p:cNvPr id="9" name="8 - Έλλειψη"/>
          <p:cNvSpPr/>
          <p:nvPr/>
        </p:nvSpPr>
        <p:spPr>
          <a:xfrm>
            <a:off x="6011863" y="3357563"/>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LIS</a:t>
            </a:r>
            <a:endParaRPr lang="el-GR" dirty="0"/>
          </a:p>
        </p:txBody>
      </p:sp>
      <p:sp>
        <p:nvSpPr>
          <p:cNvPr id="10" name="9 - Έλλειψη"/>
          <p:cNvSpPr/>
          <p:nvPr/>
        </p:nvSpPr>
        <p:spPr>
          <a:xfrm>
            <a:off x="4211638" y="1341438"/>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1" name="10 - Έλλειψη"/>
          <p:cNvSpPr/>
          <p:nvPr/>
        </p:nvSpPr>
        <p:spPr>
          <a:xfrm>
            <a:off x="6300788" y="1773238"/>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RIS</a:t>
            </a:r>
            <a:endParaRPr lang="el-GR" dirty="0"/>
          </a:p>
        </p:txBody>
      </p:sp>
      <p:sp>
        <p:nvSpPr>
          <p:cNvPr id="12" name="11 - Έλλειψη"/>
          <p:cNvSpPr/>
          <p:nvPr/>
        </p:nvSpPr>
        <p:spPr>
          <a:xfrm>
            <a:off x="1908175" y="3644900"/>
            <a:ext cx="792163" cy="720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3" name="12 - Έλλειψη"/>
          <p:cNvSpPr/>
          <p:nvPr/>
        </p:nvSpPr>
        <p:spPr>
          <a:xfrm>
            <a:off x="5724525" y="4868863"/>
            <a:ext cx="792163" cy="720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4" name="13 - Έλλειψη"/>
          <p:cNvSpPr/>
          <p:nvPr/>
        </p:nvSpPr>
        <p:spPr>
          <a:xfrm>
            <a:off x="1619250" y="2492375"/>
            <a:ext cx="792163"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5" name="14 - Έλλειψη"/>
          <p:cNvSpPr/>
          <p:nvPr/>
        </p:nvSpPr>
        <p:spPr>
          <a:xfrm>
            <a:off x="7451725" y="3141663"/>
            <a:ext cx="792163"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9230" name="15 - TextBox"/>
          <p:cNvSpPr txBox="1">
            <a:spLocks noChangeArrowheads="1"/>
          </p:cNvSpPr>
          <p:nvPr/>
        </p:nvSpPr>
        <p:spPr bwMode="auto">
          <a:xfrm>
            <a:off x="1143000" y="428625"/>
            <a:ext cx="7024688" cy="430213"/>
          </a:xfrm>
          <a:prstGeom prst="rect">
            <a:avLst/>
          </a:prstGeom>
          <a:noFill/>
          <a:ln w="9525">
            <a:noFill/>
            <a:miter lim="800000"/>
            <a:headEnd/>
            <a:tailEnd/>
          </a:ln>
        </p:spPr>
        <p:txBody>
          <a:bodyPr wrap="none">
            <a:spAutoFit/>
          </a:bodyPr>
          <a:lstStyle/>
          <a:p>
            <a:r>
              <a:rPr lang="el-GR" sz="2200"/>
              <a:t>Πληροφοριακά Συστήματα στο Χώρο του Νοσοκομείου</a:t>
            </a: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Έλλειψη"/>
          <p:cNvSpPr/>
          <p:nvPr/>
        </p:nvSpPr>
        <p:spPr>
          <a:xfrm>
            <a:off x="395288" y="981075"/>
            <a:ext cx="8424862" cy="5472113"/>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5" name="4 - Έλλειψη"/>
          <p:cNvSpPr/>
          <p:nvPr/>
        </p:nvSpPr>
        <p:spPr>
          <a:xfrm>
            <a:off x="2916238" y="2420938"/>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6" name="5 - Έλλειψη"/>
          <p:cNvSpPr/>
          <p:nvPr/>
        </p:nvSpPr>
        <p:spPr>
          <a:xfrm>
            <a:off x="4787900" y="2636838"/>
            <a:ext cx="792163"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7" name="6 - Έλλειψη"/>
          <p:cNvSpPr/>
          <p:nvPr/>
        </p:nvSpPr>
        <p:spPr>
          <a:xfrm>
            <a:off x="3995738" y="4149725"/>
            <a:ext cx="863600"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MIS</a:t>
            </a:r>
            <a:endParaRPr lang="el-GR" dirty="0"/>
          </a:p>
        </p:txBody>
      </p:sp>
      <p:sp>
        <p:nvSpPr>
          <p:cNvPr id="8" name="7 - Έλλειψη"/>
          <p:cNvSpPr/>
          <p:nvPr/>
        </p:nvSpPr>
        <p:spPr>
          <a:xfrm>
            <a:off x="2771775" y="4868863"/>
            <a:ext cx="1079500"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HRIS</a:t>
            </a:r>
            <a:endParaRPr lang="el-GR" dirty="0"/>
          </a:p>
        </p:txBody>
      </p:sp>
      <p:sp>
        <p:nvSpPr>
          <p:cNvPr id="9" name="8 - Έλλειψη"/>
          <p:cNvSpPr/>
          <p:nvPr/>
        </p:nvSpPr>
        <p:spPr>
          <a:xfrm>
            <a:off x="6011863" y="3357563"/>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LIS</a:t>
            </a:r>
            <a:endParaRPr lang="el-GR" dirty="0"/>
          </a:p>
        </p:txBody>
      </p:sp>
      <p:sp>
        <p:nvSpPr>
          <p:cNvPr id="10" name="9 - Έλλειψη"/>
          <p:cNvSpPr/>
          <p:nvPr/>
        </p:nvSpPr>
        <p:spPr>
          <a:xfrm>
            <a:off x="4427538" y="1268413"/>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1" name="10 - Έλλειψη"/>
          <p:cNvSpPr/>
          <p:nvPr/>
        </p:nvSpPr>
        <p:spPr>
          <a:xfrm>
            <a:off x="6300788" y="1773238"/>
            <a:ext cx="792162"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RIS</a:t>
            </a:r>
            <a:endParaRPr lang="el-GR" dirty="0"/>
          </a:p>
        </p:txBody>
      </p:sp>
      <p:sp>
        <p:nvSpPr>
          <p:cNvPr id="12" name="11 - Έλλειψη"/>
          <p:cNvSpPr/>
          <p:nvPr/>
        </p:nvSpPr>
        <p:spPr>
          <a:xfrm>
            <a:off x="1908175" y="3644900"/>
            <a:ext cx="792163" cy="720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3" name="12 - Έλλειψη"/>
          <p:cNvSpPr/>
          <p:nvPr/>
        </p:nvSpPr>
        <p:spPr>
          <a:xfrm>
            <a:off x="5724525" y="4868863"/>
            <a:ext cx="792163" cy="7207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4" name="13 - Έλλειψη"/>
          <p:cNvSpPr/>
          <p:nvPr/>
        </p:nvSpPr>
        <p:spPr>
          <a:xfrm>
            <a:off x="1619250" y="2492375"/>
            <a:ext cx="792163" cy="7921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sp>
        <p:nvSpPr>
          <p:cNvPr id="15" name="14 - Έλλειψη"/>
          <p:cNvSpPr/>
          <p:nvPr/>
        </p:nvSpPr>
        <p:spPr>
          <a:xfrm>
            <a:off x="7451725" y="3141663"/>
            <a:ext cx="792163" cy="7921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CIS</a:t>
            </a:r>
            <a:endParaRPr lang="el-GR" dirty="0"/>
          </a:p>
        </p:txBody>
      </p:sp>
      <p:cxnSp>
        <p:nvCxnSpPr>
          <p:cNvPr id="17" name="16 - Ευθύγραμμο βέλος σύνδεσης"/>
          <p:cNvCxnSpPr>
            <a:stCxn id="14" idx="7"/>
            <a:endCxn id="10" idx="2"/>
          </p:cNvCxnSpPr>
          <p:nvPr/>
        </p:nvCxnSpPr>
        <p:spPr>
          <a:xfrm flipV="1">
            <a:off x="2295525" y="1665288"/>
            <a:ext cx="2132013" cy="9429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18 - Ευθύγραμμο βέλος σύνδεσης"/>
          <p:cNvCxnSpPr/>
          <p:nvPr/>
        </p:nvCxnSpPr>
        <p:spPr>
          <a:xfrm>
            <a:off x="5508625" y="3141663"/>
            <a:ext cx="547688" cy="43973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21 - Ευθύγραμμο βέλος σύνδεσης"/>
          <p:cNvCxnSpPr/>
          <p:nvPr/>
        </p:nvCxnSpPr>
        <p:spPr>
          <a:xfrm>
            <a:off x="4859338" y="4652963"/>
            <a:ext cx="936625" cy="431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4" name="23 - Ευθύγραμμο βέλος σύνδεσης"/>
          <p:cNvCxnSpPr/>
          <p:nvPr/>
        </p:nvCxnSpPr>
        <p:spPr>
          <a:xfrm>
            <a:off x="6948488" y="2420938"/>
            <a:ext cx="647700" cy="7207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25 - Ευθύγραμμο βέλος σύνδεσης"/>
          <p:cNvCxnSpPr/>
          <p:nvPr/>
        </p:nvCxnSpPr>
        <p:spPr>
          <a:xfrm flipV="1">
            <a:off x="5508625" y="2349500"/>
            <a:ext cx="792163" cy="431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28 - Ευθύγραμμο βέλος σύνδεσης"/>
          <p:cNvCxnSpPr>
            <a:endCxn id="11" idx="2"/>
          </p:cNvCxnSpPr>
          <p:nvPr/>
        </p:nvCxnSpPr>
        <p:spPr>
          <a:xfrm flipV="1">
            <a:off x="3635375" y="2168525"/>
            <a:ext cx="2665413" cy="3968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1" name="30 - Ευθύγραμμο βέλος σύνδεσης"/>
          <p:cNvCxnSpPr/>
          <p:nvPr/>
        </p:nvCxnSpPr>
        <p:spPr>
          <a:xfrm flipV="1">
            <a:off x="2700338" y="3141663"/>
            <a:ext cx="2087562" cy="719137"/>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32 - Ευθύγραμμο βέλος σύνδεσης"/>
          <p:cNvCxnSpPr/>
          <p:nvPr/>
        </p:nvCxnSpPr>
        <p:spPr>
          <a:xfrm flipV="1">
            <a:off x="3635375" y="4652963"/>
            <a:ext cx="431800" cy="2889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34 - Ευθύγραμμο βέλος σύνδεσης"/>
          <p:cNvCxnSpPr/>
          <p:nvPr/>
        </p:nvCxnSpPr>
        <p:spPr>
          <a:xfrm>
            <a:off x="3563938" y="3141663"/>
            <a:ext cx="720725" cy="100806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7" name="36 - Ευθύγραμμο βέλος σύνδεσης"/>
          <p:cNvCxnSpPr/>
          <p:nvPr/>
        </p:nvCxnSpPr>
        <p:spPr>
          <a:xfrm>
            <a:off x="2339975" y="2997200"/>
            <a:ext cx="1727200" cy="1295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9" name="38 - Ευθύγραμμο βέλος σύνδεσης"/>
          <p:cNvCxnSpPr/>
          <p:nvPr/>
        </p:nvCxnSpPr>
        <p:spPr>
          <a:xfrm>
            <a:off x="5219700" y="1628775"/>
            <a:ext cx="1152525" cy="28733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1" name="40 - Ευθύγραμμο βέλος σύνδεσης"/>
          <p:cNvCxnSpPr/>
          <p:nvPr/>
        </p:nvCxnSpPr>
        <p:spPr>
          <a:xfrm flipV="1">
            <a:off x="6443663" y="3860800"/>
            <a:ext cx="1152525" cy="115252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43 - Ευθύγραμμο βέλος σύνδεσης"/>
          <p:cNvCxnSpPr/>
          <p:nvPr/>
        </p:nvCxnSpPr>
        <p:spPr>
          <a:xfrm flipV="1">
            <a:off x="6804025" y="3500438"/>
            <a:ext cx="647700" cy="14446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47 - Ευθύγραμμο βέλος σύνδεσης"/>
          <p:cNvCxnSpPr/>
          <p:nvPr/>
        </p:nvCxnSpPr>
        <p:spPr>
          <a:xfrm flipV="1">
            <a:off x="4572000" y="3357563"/>
            <a:ext cx="360363" cy="792162"/>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1" name="50 - Ευθύγραμμο βέλος σύνδεσης"/>
          <p:cNvCxnSpPr>
            <a:endCxn id="13" idx="2"/>
          </p:cNvCxnSpPr>
          <p:nvPr/>
        </p:nvCxnSpPr>
        <p:spPr>
          <a:xfrm flipV="1">
            <a:off x="3851275" y="5229225"/>
            <a:ext cx="1873250" cy="14446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54 - Ευθύγραμμο βέλος σύνδεσης"/>
          <p:cNvCxnSpPr/>
          <p:nvPr/>
        </p:nvCxnSpPr>
        <p:spPr>
          <a:xfrm>
            <a:off x="2051050" y="3284538"/>
            <a:ext cx="73025" cy="431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7" name="56 - Ευθύγραμμο βέλος σύνδεσης"/>
          <p:cNvCxnSpPr>
            <a:endCxn id="8" idx="0"/>
          </p:cNvCxnSpPr>
          <p:nvPr/>
        </p:nvCxnSpPr>
        <p:spPr>
          <a:xfrm>
            <a:off x="3276600" y="3213100"/>
            <a:ext cx="34925" cy="1655763"/>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0271" name="31 - TextBox"/>
          <p:cNvSpPr txBox="1">
            <a:spLocks noChangeArrowheads="1"/>
          </p:cNvSpPr>
          <p:nvPr/>
        </p:nvSpPr>
        <p:spPr bwMode="auto">
          <a:xfrm>
            <a:off x="7929563" y="1071563"/>
            <a:ext cx="839787" cy="369887"/>
          </a:xfrm>
          <a:prstGeom prst="rect">
            <a:avLst/>
          </a:prstGeom>
          <a:noFill/>
          <a:ln w="9525">
            <a:noFill/>
            <a:miter lim="800000"/>
            <a:headEnd/>
            <a:tailEnd/>
          </a:ln>
        </p:spPr>
        <p:txBody>
          <a:bodyPr wrap="none">
            <a:spAutoFit/>
          </a:bodyPr>
          <a:lstStyle/>
          <a:p>
            <a:r>
              <a:rPr lang="el-GR" b="1"/>
              <a:t>ΟΠΣΝ</a:t>
            </a:r>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1" name="31 - TextBox"/>
          <p:cNvSpPr txBox="1">
            <a:spLocks noChangeArrowheads="1"/>
          </p:cNvSpPr>
          <p:nvPr/>
        </p:nvSpPr>
        <p:spPr bwMode="auto">
          <a:xfrm>
            <a:off x="7524328" y="260648"/>
            <a:ext cx="1403647" cy="369333"/>
          </a:xfrm>
          <a:prstGeom prst="rect">
            <a:avLst/>
          </a:prstGeom>
          <a:noFill/>
          <a:ln w="9525">
            <a:noFill/>
            <a:miter lim="800000"/>
            <a:headEnd/>
            <a:tailEnd/>
          </a:ln>
        </p:spPr>
        <p:txBody>
          <a:bodyPr wrap="square">
            <a:spAutoFit/>
          </a:bodyPr>
          <a:lstStyle/>
          <a:p>
            <a:r>
              <a:rPr lang="el-GR" b="1" dirty="0" err="1" smtClean="0"/>
              <a:t>ΟΠΣΝ</a:t>
            </a:r>
            <a:endParaRPr lang="el-GR" b="1" dirty="0"/>
          </a:p>
        </p:txBody>
      </p:sp>
      <p:pic>
        <p:nvPicPr>
          <p:cNvPr id="34" name="33 - Εικόνα" descr="http://iwannakop.files.wordpress.com/2011/12/prwti-eikona1.jpg?w=658&amp;h=411"/>
          <p:cNvPicPr/>
          <p:nvPr/>
        </p:nvPicPr>
        <p:blipFill>
          <a:blip r:embed="rId2" cstate="print"/>
          <a:srcRect l="9421" t="2850" r="20103" b="15356"/>
          <a:stretch>
            <a:fillRect/>
          </a:stretch>
        </p:blipFill>
        <p:spPr bwMode="auto">
          <a:xfrm>
            <a:off x="1331640" y="980728"/>
            <a:ext cx="6846317" cy="5040560"/>
          </a:xfrm>
          <a:prstGeom prst="rect">
            <a:avLst/>
          </a:prstGeom>
          <a:noFill/>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285750" y="2000250"/>
            <a:ext cx="9255125" cy="4857750"/>
          </a:xfrm>
        </p:spPr>
        <p:txBody>
          <a:bodyPr/>
          <a:lstStyle/>
          <a:p>
            <a:pPr eaLnBrk="1" hangingPunct="1">
              <a:lnSpc>
                <a:spcPct val="120000"/>
              </a:lnSpc>
              <a:buFont typeface="Wingdings" pitchFamily="2" charset="2"/>
              <a:buNone/>
            </a:pPr>
            <a:r>
              <a:rPr lang="el-GR" sz="2400" dirty="0" smtClean="0">
                <a:latin typeface="Arial" charset="0"/>
              </a:rPr>
              <a:t>Σε ένα </a:t>
            </a:r>
            <a:r>
              <a:rPr lang="el-GR" sz="2400" dirty="0" err="1" smtClean="0">
                <a:latin typeface="Arial" charset="0"/>
              </a:rPr>
              <a:t>ΟΠΣΝ</a:t>
            </a:r>
            <a:r>
              <a:rPr lang="el-GR" sz="2400" dirty="0" smtClean="0">
                <a:latin typeface="Arial" charset="0"/>
              </a:rPr>
              <a:t> οι εφαρμογές θα πρέπει να σχεδιάζονται με </a:t>
            </a:r>
          </a:p>
          <a:p>
            <a:pPr eaLnBrk="1" hangingPunct="1">
              <a:lnSpc>
                <a:spcPct val="120000"/>
              </a:lnSpc>
              <a:buFont typeface="Wingdings" pitchFamily="2" charset="2"/>
              <a:buNone/>
            </a:pPr>
            <a:r>
              <a:rPr lang="el-GR" sz="2400" dirty="0" smtClean="0">
                <a:latin typeface="Arial" charset="0"/>
              </a:rPr>
              <a:t>ένα ολοκληρωμένο τρόπο. Δηλαδή:</a:t>
            </a:r>
          </a:p>
          <a:p>
            <a:pPr eaLnBrk="1" hangingPunct="1">
              <a:lnSpc>
                <a:spcPct val="120000"/>
              </a:lnSpc>
            </a:pPr>
            <a:r>
              <a:rPr lang="el-GR" sz="2400" dirty="0" smtClean="0">
                <a:latin typeface="Arial" charset="0"/>
              </a:rPr>
              <a:t>Τα δεδομένα θα πρέπει να είναι διαθέσιμα από όλους </a:t>
            </a:r>
          </a:p>
          <a:p>
            <a:pPr eaLnBrk="1" hangingPunct="1">
              <a:lnSpc>
                <a:spcPct val="120000"/>
              </a:lnSpc>
              <a:buFont typeface="Wingdings" pitchFamily="2" charset="2"/>
              <a:buNone/>
            </a:pPr>
            <a:r>
              <a:rPr lang="el-GR" sz="2400" dirty="0" smtClean="0">
                <a:latin typeface="Arial" charset="0"/>
              </a:rPr>
              <a:t>    τους σταθμούς εργασίας του Νοσοκομείου.</a:t>
            </a:r>
          </a:p>
          <a:p>
            <a:pPr eaLnBrk="1" hangingPunct="1">
              <a:lnSpc>
                <a:spcPct val="120000"/>
              </a:lnSpc>
            </a:pPr>
            <a:r>
              <a:rPr lang="el-GR" sz="2400" dirty="0" smtClean="0">
                <a:latin typeface="Arial" charset="0"/>
              </a:rPr>
              <a:t>Δεν θα πρέπει να υπάρχουν μεμονωμένες εφαρμογές </a:t>
            </a:r>
          </a:p>
          <a:p>
            <a:pPr eaLnBrk="1" hangingPunct="1">
              <a:lnSpc>
                <a:spcPct val="120000"/>
              </a:lnSpc>
              <a:buFont typeface="Wingdings" pitchFamily="2" charset="2"/>
              <a:buNone/>
            </a:pPr>
            <a:r>
              <a:rPr lang="el-GR" sz="2400" dirty="0" smtClean="0">
                <a:latin typeface="Arial" charset="0"/>
              </a:rPr>
              <a:t>    χωρίς διασύνδεση μεταξύ τους.</a:t>
            </a:r>
          </a:p>
          <a:p>
            <a:pPr eaLnBrk="1" hangingPunct="1">
              <a:lnSpc>
                <a:spcPct val="120000"/>
              </a:lnSpc>
            </a:pPr>
            <a:r>
              <a:rPr lang="el-GR" sz="2400" dirty="0" smtClean="0">
                <a:latin typeface="Arial" charset="0"/>
              </a:rPr>
              <a:t>Το περιβάλλον </a:t>
            </a:r>
            <a:r>
              <a:rPr lang="el-GR" sz="2400" dirty="0" err="1" smtClean="0">
                <a:latin typeface="Arial" charset="0"/>
              </a:rPr>
              <a:t>διεπαφής</a:t>
            </a:r>
            <a:r>
              <a:rPr lang="el-GR" sz="2400" dirty="0" smtClean="0">
                <a:latin typeface="Arial" charset="0"/>
              </a:rPr>
              <a:t> του χρήστη θα είναι παρόμοιο </a:t>
            </a:r>
          </a:p>
          <a:p>
            <a:pPr eaLnBrk="1" hangingPunct="1">
              <a:lnSpc>
                <a:spcPct val="120000"/>
              </a:lnSpc>
              <a:buFont typeface="Wingdings" pitchFamily="2" charset="2"/>
              <a:buNone/>
            </a:pPr>
            <a:r>
              <a:rPr lang="el-GR" sz="2400" dirty="0" smtClean="0">
                <a:latin typeface="Arial" charset="0"/>
              </a:rPr>
              <a:t>    σε όλες τις εφαρμογές.</a:t>
            </a:r>
          </a:p>
          <a:p>
            <a:pPr eaLnBrk="1" hangingPunct="1">
              <a:lnSpc>
                <a:spcPct val="120000"/>
              </a:lnSpc>
            </a:pPr>
            <a:r>
              <a:rPr lang="el-GR" sz="2400" dirty="0" smtClean="0">
                <a:latin typeface="Arial" charset="0"/>
              </a:rPr>
              <a:t>Όλες οι εφαρμογές θα έχουν όμοια μεθοδολογία ανάπτυξης.</a:t>
            </a: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(7)</a:t>
            </a:r>
            <a:endParaRPr lang="en-US" sz="3600" dirty="0">
              <a:solidFill>
                <a:srgbClr val="66FFFF"/>
              </a:solidFill>
              <a:latin typeface="Arial" pitchFamily="34" charset="0"/>
              <a:ea typeface="+mj-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anim calcmode="lin" valueType="num">
                                      <p:cBhvr additive="base">
                                        <p:cTn id="7"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1266">
                                            <p:txEl>
                                              <p:pRg st="3" end="3"/>
                                            </p:txEl>
                                          </p:spTgt>
                                        </p:tgtEl>
                                        <p:attrNameLst>
                                          <p:attrName>style.visibility</p:attrName>
                                        </p:attrNameLst>
                                      </p:cBhvr>
                                      <p:to>
                                        <p:strVal val="visible"/>
                                      </p:to>
                                    </p:set>
                                    <p:anim calcmode="lin" valueType="num">
                                      <p:cBhvr additive="base">
                                        <p:cTn id="11"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1266">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266">
                                            <p:txEl>
                                              <p:pRg st="4" end="4"/>
                                            </p:txEl>
                                          </p:spTgt>
                                        </p:tgtEl>
                                        <p:attrNameLst>
                                          <p:attrName>style.visibility</p:attrName>
                                        </p:attrNameLst>
                                      </p:cBhvr>
                                      <p:to>
                                        <p:strVal val="visible"/>
                                      </p:to>
                                    </p:set>
                                    <p:anim calcmode="lin" valueType="num">
                                      <p:cBhvr additive="base">
                                        <p:cTn id="15"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1266">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1266">
                                            <p:txEl>
                                              <p:pRg st="5" end="5"/>
                                            </p:txEl>
                                          </p:spTgt>
                                        </p:tgtEl>
                                        <p:attrNameLst>
                                          <p:attrName>style.visibility</p:attrName>
                                        </p:attrNameLst>
                                      </p:cBhvr>
                                      <p:to>
                                        <p:strVal val="visible"/>
                                      </p:to>
                                    </p:set>
                                    <p:anim calcmode="lin" valueType="num">
                                      <p:cBhvr additive="base">
                                        <p:cTn id="19" dur="5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6">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1266">
                                            <p:txEl>
                                              <p:pRg st="6" end="6"/>
                                            </p:txEl>
                                          </p:spTgt>
                                        </p:tgtEl>
                                        <p:attrNameLst>
                                          <p:attrName>style.visibility</p:attrName>
                                        </p:attrNameLst>
                                      </p:cBhvr>
                                      <p:to>
                                        <p:strVal val="visible"/>
                                      </p:to>
                                    </p:set>
                                    <p:anim calcmode="lin" valueType="num">
                                      <p:cBhvr additive="base">
                                        <p:cTn id="23" dur="5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1266">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1266">
                                            <p:txEl>
                                              <p:pRg st="7" end="7"/>
                                            </p:txEl>
                                          </p:spTgt>
                                        </p:tgtEl>
                                        <p:attrNameLst>
                                          <p:attrName>style.visibility</p:attrName>
                                        </p:attrNameLst>
                                      </p:cBhvr>
                                      <p:to>
                                        <p:strVal val="visible"/>
                                      </p:to>
                                    </p:set>
                                    <p:anim calcmode="lin" valueType="num">
                                      <p:cBhvr additive="base">
                                        <p:cTn id="27" dur="500" fill="hold"/>
                                        <p:tgtEl>
                                          <p:spTgt spid="11266">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266">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11266">
                                            <p:txEl>
                                              <p:pRg st="8" end="8"/>
                                            </p:txEl>
                                          </p:spTgt>
                                        </p:tgtEl>
                                        <p:attrNameLst>
                                          <p:attrName>style.visibility</p:attrName>
                                        </p:attrNameLst>
                                      </p:cBhvr>
                                      <p:to>
                                        <p:strVal val="visible"/>
                                      </p:to>
                                    </p:set>
                                    <p:anim calcmode="lin" valueType="num">
                                      <p:cBhvr additive="base">
                                        <p:cTn id="31" dur="500" fill="hold"/>
                                        <p:tgtEl>
                                          <p:spTgt spid="11266">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0" y="332656"/>
            <a:ext cx="9255125" cy="6525344"/>
          </a:xfrm>
        </p:spPr>
        <p:txBody>
          <a:bodyPr/>
          <a:lstStyle/>
          <a:p>
            <a:pPr lvl="0">
              <a:buNone/>
            </a:pPr>
            <a:r>
              <a:rPr lang="el-GR" sz="2400" b="1" dirty="0" smtClean="0"/>
              <a:t>Τεχνικά χαρακτηριστικά</a:t>
            </a:r>
          </a:p>
          <a:p>
            <a:pPr lvl="0">
              <a:buNone/>
            </a:pPr>
            <a:endParaRPr lang="el-GR" sz="2400" dirty="0" smtClean="0"/>
          </a:p>
          <a:p>
            <a:pPr lvl="0"/>
            <a:r>
              <a:rPr lang="el-GR" sz="2400" dirty="0" smtClean="0"/>
              <a:t>Να είναι </a:t>
            </a:r>
            <a:r>
              <a:rPr lang="el-GR" sz="2400" b="1" dirty="0" smtClean="0"/>
              <a:t>πλήρως Ελληνικό </a:t>
            </a:r>
            <a:r>
              <a:rPr lang="el-GR" sz="2400" dirty="0" smtClean="0"/>
              <a:t>και να ανταποκρίνεται στη νομοθεσία και τις συνθήκες εργασίας των Ελληνικών Νοσοκομείων.</a:t>
            </a:r>
          </a:p>
          <a:p>
            <a:pPr lvl="0"/>
            <a:r>
              <a:rPr lang="el-GR" sz="2400" dirty="0" smtClean="0"/>
              <a:t>Να έχει </a:t>
            </a:r>
            <a:r>
              <a:rPr lang="el-GR" sz="2400" b="1" dirty="0" smtClean="0"/>
              <a:t>φιλικό περιβάλλον επικοινωνίας </a:t>
            </a:r>
            <a:r>
              <a:rPr lang="el-GR" sz="2400" dirty="0" smtClean="0"/>
              <a:t>με οθόνες που για όλες τις εφαρμογές έχουν τα ίδια γενικά χαρακτηριστικά.</a:t>
            </a:r>
          </a:p>
          <a:p>
            <a:pPr lvl="0"/>
            <a:r>
              <a:rPr lang="el-GR" sz="2400" dirty="0" smtClean="0"/>
              <a:t>Να μπορεί να </a:t>
            </a:r>
            <a:r>
              <a:rPr lang="el-GR" sz="2400" b="1" dirty="0" smtClean="0"/>
              <a:t>επεκταθεί εύκολα και γρήγορα</a:t>
            </a:r>
            <a:r>
              <a:rPr lang="el-GR" sz="2400" dirty="0" smtClean="0"/>
              <a:t> εντάσσοντας νέες λειτουργίες που τέθηκαν εκ των υστέρων από τους χρήστες.</a:t>
            </a:r>
          </a:p>
          <a:p>
            <a:pPr lvl="0"/>
            <a:r>
              <a:rPr lang="el-GR" sz="2400" dirty="0" smtClean="0"/>
              <a:t>Να εξασφαλίζει την </a:t>
            </a:r>
            <a:r>
              <a:rPr lang="el-GR" sz="2400" b="1" dirty="0" smtClean="0"/>
              <a:t>ακεραιότητα</a:t>
            </a:r>
            <a:r>
              <a:rPr lang="el-GR" sz="2400" dirty="0" smtClean="0"/>
              <a:t> των δεδομένων κατά τη διανομή τους σε διαφορετικούς σταθμούς εργασίας.</a:t>
            </a:r>
          </a:p>
          <a:p>
            <a:pPr lvl="0"/>
            <a:r>
              <a:rPr lang="el-GR" sz="2400" dirty="0" smtClean="0"/>
              <a:t>Να εξασφαλίζει την </a:t>
            </a:r>
            <a:r>
              <a:rPr lang="el-GR" sz="2400" b="1" dirty="0" smtClean="0"/>
              <a:t>εμπιστευτικότητα</a:t>
            </a:r>
            <a:r>
              <a:rPr lang="el-GR" sz="2400" dirty="0" smtClean="0"/>
              <a:t> των πληροφοριών φροντίζοντας να προσδιορίσει διαβαθμισμένους χρήστες. Δηλαδή, χρήστες που ανάλογα με τη θέση τους και το ρόλο τους στο Νοσοκομείο, θα έχουν πρόσβαση με συγκεκριμένου τύπου δικαιώματα σε συγκεκριμένου τύπου δεδομένα.</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anim calcmode="lin" valueType="num">
                                      <p:cBhvr additive="base">
                                        <p:cTn id="7"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6">
                                            <p:txEl>
                                              <p:pRg st="3" end="3"/>
                                            </p:txEl>
                                          </p:spTgt>
                                        </p:tgtEl>
                                        <p:attrNameLst>
                                          <p:attrName>style.visibility</p:attrName>
                                        </p:attrNameLst>
                                      </p:cBhvr>
                                      <p:to>
                                        <p:strVal val="visible"/>
                                      </p:to>
                                    </p:set>
                                    <p:anim calcmode="lin" valueType="num">
                                      <p:cBhvr additive="base">
                                        <p:cTn id="13"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66">
                                            <p:txEl>
                                              <p:pRg st="4" end="4"/>
                                            </p:txEl>
                                          </p:spTgt>
                                        </p:tgtEl>
                                        <p:attrNameLst>
                                          <p:attrName>style.visibility</p:attrName>
                                        </p:attrNameLst>
                                      </p:cBhvr>
                                      <p:to>
                                        <p:strVal val="visible"/>
                                      </p:to>
                                    </p:set>
                                    <p:anim calcmode="lin" valueType="num">
                                      <p:cBhvr additive="base">
                                        <p:cTn id="19"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266">
                                            <p:txEl>
                                              <p:pRg st="5" end="5"/>
                                            </p:txEl>
                                          </p:spTgt>
                                        </p:tgtEl>
                                        <p:attrNameLst>
                                          <p:attrName>style.visibility</p:attrName>
                                        </p:attrNameLst>
                                      </p:cBhvr>
                                      <p:to>
                                        <p:strVal val="visible"/>
                                      </p:to>
                                    </p:set>
                                    <p:anim calcmode="lin" valueType="num">
                                      <p:cBhvr additive="base">
                                        <p:cTn id="25" dur="5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266">
                                            <p:txEl>
                                              <p:pRg st="6" end="6"/>
                                            </p:txEl>
                                          </p:spTgt>
                                        </p:tgtEl>
                                        <p:attrNameLst>
                                          <p:attrName>style.visibility</p:attrName>
                                        </p:attrNameLst>
                                      </p:cBhvr>
                                      <p:to>
                                        <p:strVal val="visible"/>
                                      </p:to>
                                    </p:set>
                                    <p:anim calcmode="lin" valueType="num">
                                      <p:cBhvr additive="base">
                                        <p:cTn id="31" dur="5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6">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0" y="332656"/>
            <a:ext cx="9255125" cy="6525344"/>
          </a:xfrm>
        </p:spPr>
        <p:txBody>
          <a:bodyPr/>
          <a:lstStyle/>
          <a:p>
            <a:pPr lvl="0">
              <a:buNone/>
            </a:pPr>
            <a:r>
              <a:rPr lang="el-GR" sz="2400" b="1" dirty="0" smtClean="0"/>
              <a:t>Τεχνικά χαρακτηριστικά</a:t>
            </a:r>
            <a:endParaRPr lang="el-GR" sz="2400" dirty="0" smtClean="0"/>
          </a:p>
          <a:p>
            <a:pPr lvl="0"/>
            <a:r>
              <a:rPr lang="el-GR" sz="2400" dirty="0" smtClean="0"/>
              <a:t>Να εξασφαλίζει τη </a:t>
            </a:r>
            <a:r>
              <a:rPr lang="el-GR" sz="2400" b="1" dirty="0" smtClean="0"/>
              <a:t>διαθεσιμότητα</a:t>
            </a:r>
            <a:r>
              <a:rPr lang="el-GR" sz="2400" dirty="0" smtClean="0"/>
              <a:t> των πληροφοριών.</a:t>
            </a:r>
          </a:p>
          <a:p>
            <a:pPr lvl="0"/>
            <a:r>
              <a:rPr lang="el-GR" sz="2400" dirty="0" smtClean="0"/>
              <a:t>Να έχει ενσωματωμένη δυνατότητα για λήψη </a:t>
            </a:r>
            <a:r>
              <a:rPr lang="el-GR" sz="2400" b="1" dirty="0" smtClean="0"/>
              <a:t>αντιγράφων ασφαλείας</a:t>
            </a:r>
            <a:r>
              <a:rPr lang="el-GR" sz="2400" dirty="0" smtClean="0"/>
              <a:t>, καθώς και δυνατότητα </a:t>
            </a:r>
            <a:r>
              <a:rPr lang="el-GR" sz="2400" b="1" dirty="0" smtClean="0"/>
              <a:t>επαναφοράς</a:t>
            </a:r>
            <a:r>
              <a:rPr lang="el-GR" sz="2400" dirty="0" smtClean="0"/>
              <a:t> των δεδομένων από τα αντίγραφα. Δυνατότητα ηλεκτρονικής </a:t>
            </a:r>
            <a:r>
              <a:rPr lang="el-GR" sz="2400" b="1" dirty="0" smtClean="0"/>
              <a:t>καταγραφής όλων των εργασιών</a:t>
            </a:r>
            <a:r>
              <a:rPr lang="el-GR" sz="2400" dirty="0" smtClean="0"/>
              <a:t>, δηλαδή, ποιος έκανε μια μεταβολή στοιχείων και πότε.</a:t>
            </a:r>
          </a:p>
          <a:p>
            <a:pPr lvl="0"/>
            <a:r>
              <a:rPr lang="el-GR" sz="2400" dirty="0" smtClean="0"/>
              <a:t>Δυνατότητα </a:t>
            </a:r>
            <a:r>
              <a:rPr lang="el-GR" sz="2400" b="1" dirty="0" smtClean="0"/>
              <a:t>επικοινωνίας όλων των εφαρμογών</a:t>
            </a:r>
            <a:r>
              <a:rPr lang="el-GR" sz="2400" dirty="0" smtClean="0"/>
              <a:t> μεταξύ τους σε πραγματικό χρόνο. Δηλαδή, οι τιμές μιας συγκεκριμένης οθόνης να αλλάξουν, ενώ αυτή έχει ανακτηθεί, αν τα δεδομένα που αναπαριστά τροποποιηθούν στη Βάση Δεδομένων.</a:t>
            </a:r>
          </a:p>
          <a:p>
            <a:pPr lvl="0"/>
            <a:r>
              <a:rPr lang="el-GR" sz="2400" dirty="0" smtClean="0"/>
              <a:t>Δυνατότητα </a:t>
            </a:r>
            <a:r>
              <a:rPr lang="el-GR" sz="2400" b="1" dirty="0" smtClean="0"/>
              <a:t>σχεδιασμού φορμών καταχώρησης και εκτυπώσεων</a:t>
            </a:r>
            <a:r>
              <a:rPr lang="el-GR" sz="2400" dirty="0" smtClean="0"/>
              <a:t> από τον τελικό χρήστη. Δηλαδή, να μπορεί ο γιατρός, ο νοσηλευτής και ο διοικητικός του Νοσοκομείου να διαμορφώνει τη δομή των οθονών εισαγωγής δεδομένων και τις εκτυπώσεις, σύμφωνα με τη δική του αντίληψη.</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 calcmode="lin" valueType="num">
                                      <p:cBhvr additive="base">
                                        <p:cTn id="7" dur="5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6">
                                            <p:txEl>
                                              <p:pRg st="2" end="2"/>
                                            </p:txEl>
                                          </p:spTgt>
                                        </p:tgtEl>
                                        <p:attrNameLst>
                                          <p:attrName>style.visibility</p:attrName>
                                        </p:attrNameLst>
                                      </p:cBhvr>
                                      <p:to>
                                        <p:strVal val="visible"/>
                                      </p:to>
                                    </p:set>
                                    <p:anim calcmode="lin" valueType="num">
                                      <p:cBhvr additive="base">
                                        <p:cTn id="13"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66">
                                            <p:txEl>
                                              <p:pRg st="3" end="3"/>
                                            </p:txEl>
                                          </p:spTgt>
                                        </p:tgtEl>
                                        <p:attrNameLst>
                                          <p:attrName>style.visibility</p:attrName>
                                        </p:attrNameLst>
                                      </p:cBhvr>
                                      <p:to>
                                        <p:strVal val="visible"/>
                                      </p:to>
                                    </p:set>
                                    <p:anim calcmode="lin" valueType="num">
                                      <p:cBhvr additive="base">
                                        <p:cTn id="19"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266">
                                            <p:txEl>
                                              <p:pRg st="4" end="4"/>
                                            </p:txEl>
                                          </p:spTgt>
                                        </p:tgtEl>
                                        <p:attrNameLst>
                                          <p:attrName>style.visibility</p:attrName>
                                        </p:attrNameLst>
                                      </p:cBhvr>
                                      <p:to>
                                        <p:strVal val="visible"/>
                                      </p:to>
                                    </p:set>
                                    <p:anim calcmode="lin" valueType="num">
                                      <p:cBhvr additive="base">
                                        <p:cTn id="25"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0" y="332656"/>
            <a:ext cx="9255125" cy="6525344"/>
          </a:xfrm>
        </p:spPr>
        <p:txBody>
          <a:bodyPr/>
          <a:lstStyle/>
          <a:p>
            <a:pPr lvl="0">
              <a:buNone/>
            </a:pPr>
            <a:r>
              <a:rPr lang="el-GR" sz="2400" b="1" dirty="0" smtClean="0"/>
              <a:t>Τεχνικά χαρακτηριστικά</a:t>
            </a:r>
            <a:endParaRPr lang="el-GR" sz="2400" dirty="0" smtClean="0"/>
          </a:p>
          <a:p>
            <a:pPr lvl="0"/>
            <a:endParaRPr lang="el-GR" sz="2400" dirty="0" smtClean="0"/>
          </a:p>
          <a:p>
            <a:pPr lvl="0"/>
            <a:r>
              <a:rPr lang="el-GR" sz="2400" dirty="0" smtClean="0"/>
              <a:t>Δυνατότητα για </a:t>
            </a:r>
            <a:r>
              <a:rPr lang="el-GR" sz="2400" b="1" dirty="0" smtClean="0"/>
              <a:t>άμεση βοήθεια</a:t>
            </a:r>
            <a:r>
              <a:rPr lang="el-GR" sz="2400" dirty="0" smtClean="0"/>
              <a:t> κατά τη χρήση της εφαρμογής.</a:t>
            </a:r>
          </a:p>
          <a:p>
            <a:pPr lvl="0"/>
            <a:r>
              <a:rPr lang="el-GR" sz="2400" dirty="0" smtClean="0"/>
              <a:t>Να ακολουθεί τα </a:t>
            </a:r>
            <a:r>
              <a:rPr lang="el-GR" sz="2400" b="1" dirty="0" smtClean="0"/>
              <a:t>διεθνή πρότυπα</a:t>
            </a:r>
            <a:r>
              <a:rPr lang="el-GR" sz="2400" dirty="0" smtClean="0"/>
              <a:t> Πληροφοριακών Συστημάτων Υγείας και να έχει </a:t>
            </a:r>
            <a:r>
              <a:rPr lang="el-GR" sz="2400" b="1" dirty="0" smtClean="0"/>
              <a:t>συμβατότητα με τα πρότυπα</a:t>
            </a:r>
            <a:r>
              <a:rPr lang="el-GR" sz="2400" dirty="0" smtClean="0"/>
              <a:t> </a:t>
            </a:r>
            <a:r>
              <a:rPr lang="en-US" sz="2400" dirty="0" smtClean="0"/>
              <a:t>CORBA </a:t>
            </a:r>
            <a:r>
              <a:rPr lang="el-GR" sz="2400" dirty="0" smtClean="0"/>
              <a:t>και </a:t>
            </a:r>
            <a:r>
              <a:rPr lang="en-US" sz="2400" dirty="0" err="1" smtClean="0"/>
              <a:t>DICOM</a:t>
            </a:r>
            <a:r>
              <a:rPr lang="el-GR" sz="2400" dirty="0" smtClean="0"/>
              <a:t>.</a:t>
            </a:r>
          </a:p>
          <a:p>
            <a:pPr lvl="0"/>
            <a:r>
              <a:rPr lang="el-GR" sz="2400" dirty="0" smtClean="0"/>
              <a:t>Να κάνει διαχείριση και αποθήκευση στη βάση δεδομένων εικόνας, βίντεο και ήχου.</a:t>
            </a:r>
          </a:p>
          <a:p>
            <a:pPr lvl="0"/>
            <a:r>
              <a:rPr lang="el-GR" sz="2400" b="1" dirty="0" smtClean="0"/>
              <a:t>Κωδικοποίηση ασθενειών</a:t>
            </a:r>
            <a:r>
              <a:rPr lang="el-GR" sz="2400" dirty="0" smtClean="0"/>
              <a:t> π.χ. κατά </a:t>
            </a:r>
            <a:r>
              <a:rPr lang="en-US" sz="2400" dirty="0" err="1" smtClean="0"/>
              <a:t>ICD</a:t>
            </a:r>
            <a:r>
              <a:rPr lang="el-GR" sz="2400" dirty="0" smtClean="0"/>
              <a:t>-10 και φαρμάκων κατά τον ΕΟΦ</a:t>
            </a:r>
          </a:p>
          <a:p>
            <a:pPr lvl="0"/>
            <a:r>
              <a:rPr lang="el-GR" sz="2400" dirty="0" smtClean="0"/>
              <a:t>Να </a:t>
            </a:r>
            <a:r>
              <a:rPr lang="el-GR" sz="2400" b="1" dirty="0" smtClean="0"/>
              <a:t>εξασφαλίζεται η επικοινωνία με δημοφιλή πακέτα</a:t>
            </a:r>
            <a:r>
              <a:rPr lang="el-GR" sz="2400" dirty="0" smtClean="0"/>
              <a:t> π.χ. το στατιστικό πακέτο </a:t>
            </a:r>
            <a:r>
              <a:rPr lang="en-US" sz="2400" dirty="0" err="1" smtClean="0"/>
              <a:t>SPSS</a:t>
            </a:r>
            <a:endParaRPr lang="el-GR" sz="2400" dirty="0" smtClean="0"/>
          </a:p>
          <a:p>
            <a:pPr lvl="0"/>
            <a:r>
              <a:rPr lang="el-GR" sz="2400" dirty="0" smtClean="0"/>
              <a:t>Να εξασφαλίζεται η διασύνδεση με </a:t>
            </a:r>
            <a:r>
              <a:rPr lang="el-GR" sz="2400" b="1" dirty="0" smtClean="0"/>
              <a:t>Πληροφοριακά Συστήματα Εργαστηρίων</a:t>
            </a:r>
            <a:r>
              <a:rPr lang="el-GR" sz="2400" dirty="0" smtClean="0"/>
              <a:t>, </a:t>
            </a:r>
            <a:r>
              <a:rPr lang="el-GR" sz="2400" b="1" dirty="0" smtClean="0"/>
              <a:t>απεικονιστικών μηχανημάτων</a:t>
            </a:r>
            <a:r>
              <a:rPr lang="el-GR" sz="2400" dirty="0" smtClean="0"/>
              <a:t> και </a:t>
            </a:r>
            <a:r>
              <a:rPr lang="en-US" sz="2400" b="1" dirty="0" smtClean="0"/>
              <a:t>PACS</a:t>
            </a:r>
            <a:endParaRPr lang="el-GR" sz="2400" dirty="0" smtClean="0"/>
          </a:p>
          <a:p>
            <a:r>
              <a:rPr lang="el-GR" sz="2400" dirty="0" smtClean="0"/>
              <a:t>Να εξασφαλίζεται η σύνδεση με συστήματα </a:t>
            </a:r>
            <a:r>
              <a:rPr lang="el-GR" sz="2400" b="1" dirty="0" smtClean="0"/>
              <a:t>Τηλεϊατρικής</a:t>
            </a:r>
            <a:endParaRPr lang="el-GR" sz="2400" dirty="0" smtClean="0">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266">
                                            <p:txEl>
                                              <p:pRg st="2" end="2"/>
                                            </p:txEl>
                                          </p:spTgt>
                                        </p:tgtEl>
                                        <p:attrNameLst>
                                          <p:attrName>style.visibility</p:attrName>
                                        </p:attrNameLst>
                                      </p:cBhvr>
                                      <p:to>
                                        <p:strVal val="visible"/>
                                      </p:to>
                                    </p:set>
                                    <p:anim calcmode="lin" valueType="num">
                                      <p:cBhvr additive="base">
                                        <p:cTn id="7" dur="500" fill="hold"/>
                                        <p:tgtEl>
                                          <p:spTgt spid="1126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1266">
                                            <p:txEl>
                                              <p:pRg st="3" end="3"/>
                                            </p:txEl>
                                          </p:spTgt>
                                        </p:tgtEl>
                                        <p:attrNameLst>
                                          <p:attrName>style.visibility</p:attrName>
                                        </p:attrNameLst>
                                      </p:cBhvr>
                                      <p:to>
                                        <p:strVal val="visible"/>
                                      </p:to>
                                    </p:set>
                                    <p:anim calcmode="lin" valueType="num">
                                      <p:cBhvr additive="base">
                                        <p:cTn id="13" dur="500" fill="hold"/>
                                        <p:tgtEl>
                                          <p:spTgt spid="1126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1266">
                                            <p:txEl>
                                              <p:pRg st="4" end="4"/>
                                            </p:txEl>
                                          </p:spTgt>
                                        </p:tgtEl>
                                        <p:attrNameLst>
                                          <p:attrName>style.visibility</p:attrName>
                                        </p:attrNameLst>
                                      </p:cBhvr>
                                      <p:to>
                                        <p:strVal val="visible"/>
                                      </p:to>
                                    </p:set>
                                    <p:anim calcmode="lin" valueType="num">
                                      <p:cBhvr additive="base">
                                        <p:cTn id="19" dur="500" fill="hold"/>
                                        <p:tgtEl>
                                          <p:spTgt spid="1126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1266">
                                            <p:txEl>
                                              <p:pRg st="5" end="5"/>
                                            </p:txEl>
                                          </p:spTgt>
                                        </p:tgtEl>
                                        <p:attrNameLst>
                                          <p:attrName>style.visibility</p:attrName>
                                        </p:attrNameLst>
                                      </p:cBhvr>
                                      <p:to>
                                        <p:strVal val="visible"/>
                                      </p:to>
                                    </p:set>
                                    <p:anim calcmode="lin" valueType="num">
                                      <p:cBhvr additive="base">
                                        <p:cTn id="25" dur="500" fill="hold"/>
                                        <p:tgtEl>
                                          <p:spTgt spid="1126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266">
                                            <p:txEl>
                                              <p:pRg st="6" end="6"/>
                                            </p:txEl>
                                          </p:spTgt>
                                        </p:tgtEl>
                                        <p:attrNameLst>
                                          <p:attrName>style.visibility</p:attrName>
                                        </p:attrNameLst>
                                      </p:cBhvr>
                                      <p:to>
                                        <p:strVal val="visible"/>
                                      </p:to>
                                    </p:set>
                                    <p:anim calcmode="lin" valueType="num">
                                      <p:cBhvr additive="base">
                                        <p:cTn id="31" dur="500" fill="hold"/>
                                        <p:tgtEl>
                                          <p:spTgt spid="1126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1266">
                                            <p:txEl>
                                              <p:pRg st="7" end="7"/>
                                            </p:txEl>
                                          </p:spTgt>
                                        </p:tgtEl>
                                        <p:attrNameLst>
                                          <p:attrName>style.visibility</p:attrName>
                                        </p:attrNameLst>
                                      </p:cBhvr>
                                      <p:to>
                                        <p:strVal val="visible"/>
                                      </p:to>
                                    </p:set>
                                    <p:anim calcmode="lin" valueType="num">
                                      <p:cBhvr additive="base">
                                        <p:cTn id="37" dur="500" fill="hold"/>
                                        <p:tgtEl>
                                          <p:spTgt spid="11266">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26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1266">
                                            <p:txEl>
                                              <p:pRg st="8" end="8"/>
                                            </p:txEl>
                                          </p:spTgt>
                                        </p:tgtEl>
                                        <p:attrNameLst>
                                          <p:attrName>style.visibility</p:attrName>
                                        </p:attrNameLst>
                                      </p:cBhvr>
                                      <p:to>
                                        <p:strVal val="visible"/>
                                      </p:to>
                                    </p:set>
                                    <p:anim calcmode="lin" valueType="num">
                                      <p:cBhvr additive="base">
                                        <p:cTn id="43" dur="500" fill="hold"/>
                                        <p:tgtEl>
                                          <p:spTgt spid="11266">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126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0" y="0"/>
            <a:ext cx="9144000" cy="1500188"/>
          </a:xfrm>
        </p:spPr>
        <p:txBody>
          <a:bodyPr/>
          <a:lstStyle/>
          <a:p>
            <a:pPr algn="ctr" eaLnBrk="1" hangingPunct="1"/>
            <a:r>
              <a:rPr lang="el-GR" sz="3600" dirty="0" smtClean="0">
                <a:solidFill>
                  <a:srgbClr val="66FFFF"/>
                </a:solidFill>
                <a:latin typeface="Arial" charset="0"/>
                <a:cs typeface="Arial" charset="0"/>
              </a:rPr>
              <a:t>Παραδείγματα Εφαρμογών</a:t>
            </a:r>
            <a:r>
              <a:rPr lang="el-GR" sz="3600" dirty="0" smtClean="0">
                <a:solidFill>
                  <a:srgbClr val="FFFF99"/>
                </a:solidFill>
                <a:latin typeface="Arial" charset="0"/>
                <a:cs typeface="Arial" charset="0"/>
              </a:rPr>
              <a:t> </a:t>
            </a:r>
            <a:endParaRPr lang="en-US" sz="3600" dirty="0" smtClean="0">
              <a:solidFill>
                <a:srgbClr val="FFFF99"/>
              </a:solidFill>
              <a:latin typeface="Arial" charset="0"/>
              <a:cs typeface="Arial" charset="0"/>
            </a:endParaRPr>
          </a:p>
        </p:txBody>
      </p:sp>
      <p:sp>
        <p:nvSpPr>
          <p:cNvPr id="367620" name="Text Box 4"/>
          <p:cNvSpPr txBox="1">
            <a:spLocks noChangeArrowheads="1"/>
          </p:cNvSpPr>
          <p:nvPr/>
        </p:nvSpPr>
        <p:spPr bwMode="auto">
          <a:xfrm>
            <a:off x="152400" y="1879600"/>
            <a:ext cx="4587875" cy="194945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b="1" dirty="0" err="1">
                <a:solidFill>
                  <a:srgbClr val="002060"/>
                </a:solidFill>
                <a:latin typeface="Verdana" pitchFamily="34" charset="0"/>
              </a:rPr>
              <a:t>Αποθήκες</a:t>
            </a:r>
            <a:r>
              <a:rPr lang="en-US" sz="2400" dirty="0">
                <a:solidFill>
                  <a:srgbClr val="002060"/>
                </a:solidFill>
                <a:latin typeface="Verdana" pitchFamily="34" charset="0"/>
              </a:rPr>
              <a:t> </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Υγειονομικού</a:t>
            </a:r>
            <a:r>
              <a:rPr lang="en-US" sz="2400" dirty="0">
                <a:latin typeface="Verdana" pitchFamily="34" charset="0"/>
              </a:rPr>
              <a:t> </a:t>
            </a:r>
            <a:r>
              <a:rPr lang="en-US" sz="2400" dirty="0" err="1">
                <a:latin typeface="Verdana" pitchFamily="34" charset="0"/>
              </a:rPr>
              <a:t>Υλικού</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Γραφικής</a:t>
            </a:r>
            <a:r>
              <a:rPr lang="en-US" sz="2400" dirty="0">
                <a:latin typeface="Verdana" pitchFamily="34" charset="0"/>
              </a:rPr>
              <a:t> </a:t>
            </a:r>
            <a:r>
              <a:rPr lang="en-US" sz="2400" dirty="0" err="1">
                <a:latin typeface="Verdana" pitchFamily="34" charset="0"/>
              </a:rPr>
              <a:t>Ύλης</a:t>
            </a:r>
            <a:r>
              <a:rPr lang="en-US" sz="2400" dirty="0">
                <a:latin typeface="Verdana" pitchFamily="34" charset="0"/>
              </a:rPr>
              <a:t> &amp; </a:t>
            </a:r>
            <a:r>
              <a:rPr lang="en-US" sz="2400" dirty="0" err="1">
                <a:latin typeface="Verdana" pitchFamily="34" charset="0"/>
              </a:rPr>
              <a:t>Εντύπων</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Υλικών</a:t>
            </a:r>
            <a:r>
              <a:rPr lang="en-US" sz="2400" dirty="0">
                <a:latin typeface="Verdana" pitchFamily="34" charset="0"/>
              </a:rPr>
              <a:t> </a:t>
            </a:r>
            <a:r>
              <a:rPr lang="en-US" sz="2400" dirty="0" err="1">
                <a:latin typeface="Verdana" pitchFamily="34" charset="0"/>
              </a:rPr>
              <a:t>καθαριότητας</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Τροφίμων</a:t>
            </a:r>
            <a:r>
              <a:rPr lang="en-US" sz="2400" dirty="0">
                <a:latin typeface="Times New Roman" pitchFamily="18" charset="0"/>
              </a:rPr>
              <a:t> </a:t>
            </a:r>
          </a:p>
        </p:txBody>
      </p:sp>
      <p:sp>
        <p:nvSpPr>
          <p:cNvPr id="367621" name="Text Box 5"/>
          <p:cNvSpPr txBox="1">
            <a:spLocks noChangeArrowheads="1"/>
          </p:cNvSpPr>
          <p:nvPr/>
        </p:nvSpPr>
        <p:spPr bwMode="auto">
          <a:xfrm>
            <a:off x="152400" y="4133850"/>
            <a:ext cx="4572000" cy="267970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b="1" dirty="0" err="1">
                <a:solidFill>
                  <a:srgbClr val="002060"/>
                </a:solidFill>
                <a:latin typeface="Verdana" pitchFamily="34" charset="0"/>
              </a:rPr>
              <a:t>Διαχείριση</a:t>
            </a:r>
            <a:r>
              <a:rPr lang="en-US" sz="2400" b="1" dirty="0">
                <a:solidFill>
                  <a:srgbClr val="002060"/>
                </a:solidFill>
                <a:latin typeface="Verdana" pitchFamily="34" charset="0"/>
              </a:rPr>
              <a:t> </a:t>
            </a:r>
            <a:r>
              <a:rPr lang="en-US" sz="2400" b="1" dirty="0" err="1">
                <a:solidFill>
                  <a:srgbClr val="002060"/>
                </a:solidFill>
                <a:latin typeface="Verdana" pitchFamily="34" charset="0"/>
              </a:rPr>
              <a:t>Φαρμακείου</a:t>
            </a:r>
            <a:r>
              <a:rPr lang="en-US" sz="2400" dirty="0">
                <a:solidFill>
                  <a:srgbClr val="002060"/>
                </a:solidFill>
                <a:latin typeface="Verdana" pitchFamily="34" charset="0"/>
              </a:rPr>
              <a:t> </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Αποθήκη</a:t>
            </a:r>
            <a:r>
              <a:rPr lang="en-US" sz="2400" dirty="0">
                <a:latin typeface="Verdana" pitchFamily="34" charset="0"/>
              </a:rPr>
              <a:t> </a:t>
            </a:r>
            <a:r>
              <a:rPr lang="en-US" sz="2400" dirty="0" err="1">
                <a:latin typeface="Verdana" pitchFamily="34" charset="0"/>
              </a:rPr>
              <a:t>Φαρμάκων</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Αποθήκη</a:t>
            </a:r>
            <a:r>
              <a:rPr lang="en-US" sz="2400" dirty="0">
                <a:latin typeface="Verdana" pitchFamily="34" charset="0"/>
              </a:rPr>
              <a:t> </a:t>
            </a:r>
            <a:r>
              <a:rPr lang="en-US" sz="2400" dirty="0" err="1">
                <a:latin typeface="Verdana" pitchFamily="34" charset="0"/>
              </a:rPr>
              <a:t>Αντιδραστηρίων</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Δυνατότητα</a:t>
            </a:r>
            <a:r>
              <a:rPr lang="en-US" sz="2400" dirty="0">
                <a:latin typeface="Verdana" pitchFamily="34" charset="0"/>
              </a:rPr>
              <a:t> </a:t>
            </a:r>
            <a:r>
              <a:rPr lang="en-US" sz="2400" dirty="0" err="1">
                <a:latin typeface="Verdana" pitchFamily="34" charset="0"/>
              </a:rPr>
              <a:t>Γενικού</a:t>
            </a:r>
            <a:r>
              <a:rPr lang="en-US" sz="2400" dirty="0">
                <a:latin typeface="Verdana" pitchFamily="34" charset="0"/>
              </a:rPr>
              <a:t> </a:t>
            </a:r>
            <a:r>
              <a:rPr lang="en-US" sz="2400" dirty="0" err="1">
                <a:latin typeface="Verdana" pitchFamily="34" charset="0"/>
              </a:rPr>
              <a:t>και</a:t>
            </a:r>
            <a:r>
              <a:rPr lang="en-US" sz="2400" dirty="0">
                <a:latin typeface="Verdana" pitchFamily="34" charset="0"/>
              </a:rPr>
              <a:t> </a:t>
            </a:r>
            <a:endParaRPr lang="el-GR" sz="2400" dirty="0">
              <a:latin typeface="Verdana" pitchFamily="34" charset="0"/>
            </a:endParaRPr>
          </a:p>
          <a:p>
            <a:pPr eaLnBrk="1" hangingPunct="1">
              <a:defRPr/>
            </a:pPr>
            <a:r>
              <a:rPr lang="el-GR" sz="2400" dirty="0">
                <a:latin typeface="Verdana" pitchFamily="34" charset="0"/>
              </a:rPr>
              <a:t>  </a:t>
            </a:r>
            <a:r>
              <a:rPr lang="en-US" sz="2400" dirty="0" err="1">
                <a:latin typeface="Verdana" pitchFamily="34" charset="0"/>
              </a:rPr>
              <a:t>Ατομικού</a:t>
            </a:r>
            <a:r>
              <a:rPr lang="en-US" sz="2400" dirty="0">
                <a:latin typeface="Verdana" pitchFamily="34" charset="0"/>
              </a:rPr>
              <a:t> </a:t>
            </a:r>
            <a:r>
              <a:rPr lang="en-US" sz="2400" dirty="0" err="1">
                <a:latin typeface="Verdana" pitchFamily="34" charset="0"/>
              </a:rPr>
              <a:t>Συνταγολογίου</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Επικοινωνία</a:t>
            </a:r>
            <a:r>
              <a:rPr lang="en-US" sz="2400" dirty="0">
                <a:latin typeface="Verdana" pitchFamily="34" charset="0"/>
              </a:rPr>
              <a:t> </a:t>
            </a:r>
            <a:r>
              <a:rPr lang="en-US" sz="2400" dirty="0" err="1">
                <a:latin typeface="Verdana" pitchFamily="34" charset="0"/>
              </a:rPr>
              <a:t>με</a:t>
            </a:r>
            <a:r>
              <a:rPr lang="en-US" sz="2400" dirty="0">
                <a:latin typeface="Verdana" pitchFamily="34" charset="0"/>
              </a:rPr>
              <a:t> </a:t>
            </a:r>
            <a:r>
              <a:rPr lang="en-US" sz="2400" dirty="0" err="1">
                <a:latin typeface="Verdana" pitchFamily="34" charset="0"/>
              </a:rPr>
              <a:t>Λογιστήριο</a:t>
            </a:r>
            <a:endParaRPr lang="el-GR" sz="2400" dirty="0">
              <a:latin typeface="Verdana" pitchFamily="34" charset="0"/>
            </a:endParaRPr>
          </a:p>
          <a:p>
            <a:pPr eaLnBrk="1" hangingPunct="1">
              <a:defRPr/>
            </a:pPr>
            <a:r>
              <a:rPr lang="el-GR" sz="2400" dirty="0">
                <a:latin typeface="Verdana" pitchFamily="34" charset="0"/>
              </a:rPr>
              <a:t> </a:t>
            </a:r>
            <a:r>
              <a:rPr lang="en-US" sz="2400" dirty="0">
                <a:latin typeface="Verdana" pitchFamily="34" charset="0"/>
              </a:rPr>
              <a:t> </a:t>
            </a:r>
            <a:r>
              <a:rPr lang="en-US" sz="2400" dirty="0" err="1">
                <a:latin typeface="Verdana" pitchFamily="34" charset="0"/>
              </a:rPr>
              <a:t>Ασθενών</a:t>
            </a:r>
            <a:r>
              <a:rPr lang="en-US" sz="2400" dirty="0">
                <a:latin typeface="Times New Roman" pitchFamily="18" charset="0"/>
              </a:rPr>
              <a:t> </a:t>
            </a:r>
          </a:p>
        </p:txBody>
      </p:sp>
      <p:sp>
        <p:nvSpPr>
          <p:cNvPr id="367622" name="Text Box 6"/>
          <p:cNvSpPr txBox="1">
            <a:spLocks noChangeArrowheads="1"/>
          </p:cNvSpPr>
          <p:nvPr/>
        </p:nvSpPr>
        <p:spPr bwMode="auto">
          <a:xfrm>
            <a:off x="4953000" y="1879600"/>
            <a:ext cx="4038600" cy="194945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dirty="0">
                <a:latin typeface="Times New Roman" pitchFamily="18" charset="0"/>
              </a:rPr>
              <a:t> </a:t>
            </a:r>
            <a:r>
              <a:rPr lang="en-US" sz="2400" b="1" dirty="0" err="1">
                <a:solidFill>
                  <a:srgbClr val="002060"/>
                </a:solidFill>
                <a:latin typeface="Verdana" pitchFamily="34" charset="0"/>
              </a:rPr>
              <a:t>Τεχνική</a:t>
            </a:r>
            <a:r>
              <a:rPr lang="en-US" sz="2400" b="1" dirty="0">
                <a:solidFill>
                  <a:srgbClr val="002060"/>
                </a:solidFill>
                <a:latin typeface="Verdana" pitchFamily="34" charset="0"/>
              </a:rPr>
              <a:t> </a:t>
            </a:r>
            <a:r>
              <a:rPr lang="en-US" sz="2400" b="1" dirty="0" err="1">
                <a:solidFill>
                  <a:srgbClr val="002060"/>
                </a:solidFill>
                <a:latin typeface="Verdana" pitchFamily="34" charset="0"/>
              </a:rPr>
              <a:t>Υπηρεσία</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Ιστορικό</a:t>
            </a:r>
            <a:r>
              <a:rPr lang="en-US" sz="2400" dirty="0">
                <a:latin typeface="Verdana" pitchFamily="34" charset="0"/>
              </a:rPr>
              <a:t> </a:t>
            </a:r>
            <a:r>
              <a:rPr lang="en-US" sz="2400" dirty="0" err="1">
                <a:latin typeface="Verdana" pitchFamily="34" charset="0"/>
              </a:rPr>
              <a:t>συντηρήσεων</a:t>
            </a:r>
            <a:r>
              <a:rPr lang="en-US" sz="2400" dirty="0">
                <a:latin typeface="Verdana" pitchFamily="34" charset="0"/>
              </a:rPr>
              <a:t> </a:t>
            </a:r>
            <a:endParaRPr lang="el-GR" sz="2400" dirty="0">
              <a:latin typeface="Verdana" pitchFamily="34" charset="0"/>
            </a:endParaRPr>
          </a:p>
          <a:p>
            <a:pPr eaLnBrk="1" hangingPunct="1">
              <a:defRPr/>
            </a:pPr>
            <a:r>
              <a:rPr lang="el-GR" sz="2400" dirty="0">
                <a:latin typeface="Verdana" pitchFamily="34" charset="0"/>
              </a:rPr>
              <a:t>  </a:t>
            </a:r>
            <a:r>
              <a:rPr lang="en-US" sz="2400" dirty="0" err="1">
                <a:latin typeface="Verdana" pitchFamily="34" charset="0"/>
              </a:rPr>
              <a:t>μηχανημάτων</a:t>
            </a:r>
            <a:r>
              <a:rPr lang="en-US" sz="2400" dirty="0">
                <a:latin typeface="Times New Roman" pitchFamily="18" charset="0"/>
              </a:rPr>
              <a:t> </a:t>
            </a:r>
            <a:endParaRPr lang="el-GR" sz="2400" dirty="0">
              <a:latin typeface="Times New Roman" pitchFamily="18" charset="0"/>
            </a:endParaRPr>
          </a:p>
          <a:p>
            <a:pPr eaLnBrk="1" hangingPunct="1">
              <a:defRPr/>
            </a:pPr>
            <a:endParaRPr lang="el-GR" sz="2400" dirty="0">
              <a:latin typeface="Times New Roman" pitchFamily="18" charset="0"/>
            </a:endParaRPr>
          </a:p>
          <a:p>
            <a:pPr eaLnBrk="1" hangingPunct="1">
              <a:defRPr/>
            </a:pPr>
            <a:endParaRPr lang="en-US" sz="2400" dirty="0">
              <a:latin typeface="Times New Roman" pitchFamily="18" charset="0"/>
            </a:endParaRPr>
          </a:p>
        </p:txBody>
      </p:sp>
      <p:sp>
        <p:nvSpPr>
          <p:cNvPr id="367623" name="Text Box 7"/>
          <p:cNvSpPr txBox="1">
            <a:spLocks noChangeArrowheads="1"/>
          </p:cNvSpPr>
          <p:nvPr/>
        </p:nvSpPr>
        <p:spPr bwMode="auto">
          <a:xfrm>
            <a:off x="4953000" y="4133850"/>
            <a:ext cx="3886200" cy="1584325"/>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dirty="0">
                <a:latin typeface="Times New Roman" pitchFamily="18" charset="0"/>
              </a:rPr>
              <a:t> </a:t>
            </a:r>
            <a:r>
              <a:rPr lang="en-US" sz="2400" b="1" dirty="0" err="1">
                <a:solidFill>
                  <a:srgbClr val="002060"/>
                </a:solidFill>
                <a:latin typeface="Verdana" pitchFamily="34" charset="0"/>
              </a:rPr>
              <a:t>Εργαστήρια</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Μικροβιολογικό</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Ουρολογικό</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Παθολογοανατομικό</a:t>
            </a:r>
            <a:r>
              <a:rPr lang="en-US" sz="2400" dirty="0">
                <a:latin typeface="Times New Roman" pitchFamily="18" charset="0"/>
              </a:rPr>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67620"/>
                                        </p:tgtEl>
                                        <p:attrNameLst>
                                          <p:attrName>style.visibility</p:attrName>
                                        </p:attrNameLst>
                                      </p:cBhvr>
                                      <p:to>
                                        <p:strVal val="visible"/>
                                      </p:to>
                                    </p:set>
                                    <p:animEffect transition="in" filter="diamond(in)">
                                      <p:cBhvr>
                                        <p:cTn id="7" dur="2000"/>
                                        <p:tgtEl>
                                          <p:spTgt spid="367620"/>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67622"/>
                                        </p:tgtEl>
                                        <p:attrNameLst>
                                          <p:attrName>style.visibility</p:attrName>
                                        </p:attrNameLst>
                                      </p:cBhvr>
                                      <p:to>
                                        <p:strVal val="visible"/>
                                      </p:to>
                                    </p:set>
                                    <p:animEffect transition="in" filter="checkerboard(across)">
                                      <p:cBhvr>
                                        <p:cTn id="12" dur="500"/>
                                        <p:tgtEl>
                                          <p:spTgt spid="367622"/>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67621"/>
                                        </p:tgtEl>
                                        <p:attrNameLst>
                                          <p:attrName>style.visibility</p:attrName>
                                        </p:attrNameLst>
                                      </p:cBhvr>
                                      <p:to>
                                        <p:strVal val="visible"/>
                                      </p:to>
                                    </p:set>
                                    <p:animEffect transition="in" filter="diamond(in)">
                                      <p:cBhvr>
                                        <p:cTn id="17" dur="2000"/>
                                        <p:tgtEl>
                                          <p:spTgt spid="367621"/>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67623"/>
                                        </p:tgtEl>
                                        <p:attrNameLst>
                                          <p:attrName>style.visibility</p:attrName>
                                        </p:attrNameLst>
                                      </p:cBhvr>
                                      <p:to>
                                        <p:strVal val="visible"/>
                                      </p:to>
                                    </p:set>
                                    <p:animEffect transition="in" filter="checkerboard(across)">
                                      <p:cBhvr>
                                        <p:cTn id="22" dur="500"/>
                                        <p:tgtEl>
                                          <p:spTgt spid="3676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7620" grpId="0" animBg="1"/>
      <p:bldP spid="367621" grpId="0" animBg="1"/>
      <p:bldP spid="367622" grpId="0" animBg="1"/>
      <p:bldP spid="36762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a:xfrm>
            <a:off x="762000" y="1905000"/>
            <a:ext cx="8382000" cy="4038600"/>
          </a:xfrm>
        </p:spPr>
        <p:txBody>
          <a:bodyPr/>
          <a:lstStyle/>
          <a:p>
            <a:pPr algn="just" eaLnBrk="1" hangingPunct="1">
              <a:lnSpc>
                <a:spcPct val="120000"/>
              </a:lnSpc>
              <a:buFont typeface="Wingdings" pitchFamily="2" charset="2"/>
              <a:buNone/>
            </a:pPr>
            <a:r>
              <a:rPr lang="el-GR" sz="2800" dirty="0" smtClean="0">
                <a:solidFill>
                  <a:srgbClr val="002060"/>
                </a:solidFill>
                <a:latin typeface="Arial" charset="0"/>
                <a:cs typeface="Arial" charset="0"/>
              </a:rPr>
              <a:t>Τι είναι τα Πληροφοριακά Συστήματα Υγείας</a:t>
            </a:r>
            <a:r>
              <a:rPr lang="en-US" sz="2800" dirty="0" smtClean="0">
                <a:solidFill>
                  <a:srgbClr val="002060"/>
                </a:solidFill>
                <a:latin typeface="Arial" charset="0"/>
                <a:cs typeface="Arial" charset="0"/>
              </a:rPr>
              <a:t> </a:t>
            </a:r>
            <a:r>
              <a:rPr lang="el-GR" sz="2800" dirty="0" smtClean="0">
                <a:solidFill>
                  <a:srgbClr val="002060"/>
                </a:solidFill>
                <a:latin typeface="Arial" charset="0"/>
                <a:cs typeface="Arial" charset="0"/>
              </a:rPr>
              <a:t>(</a:t>
            </a:r>
            <a:r>
              <a:rPr lang="el-GR" sz="2800" dirty="0" err="1" smtClean="0">
                <a:solidFill>
                  <a:srgbClr val="002060"/>
                </a:solidFill>
                <a:latin typeface="Arial" charset="0"/>
                <a:cs typeface="Arial" charset="0"/>
              </a:rPr>
              <a:t>ΠΣΥ</a:t>
            </a:r>
            <a:r>
              <a:rPr lang="el-GR" sz="2800" dirty="0" smtClean="0">
                <a:solidFill>
                  <a:srgbClr val="002060"/>
                </a:solidFill>
                <a:latin typeface="Arial" charset="0"/>
                <a:cs typeface="Arial" charset="0"/>
              </a:rPr>
              <a:t>);</a:t>
            </a:r>
          </a:p>
          <a:p>
            <a:pPr algn="just" eaLnBrk="1" hangingPunct="1">
              <a:lnSpc>
                <a:spcPct val="120000"/>
              </a:lnSpc>
              <a:buFont typeface="Wingdings" pitchFamily="2" charset="2"/>
              <a:buNone/>
            </a:pPr>
            <a:endParaRPr lang="el-GR" sz="2800" dirty="0" smtClean="0">
              <a:latin typeface="Arial" charset="0"/>
              <a:cs typeface="Arial" charset="0"/>
            </a:endParaRPr>
          </a:p>
          <a:p>
            <a:pPr algn="just" eaLnBrk="1" hangingPunct="1">
              <a:lnSpc>
                <a:spcPct val="120000"/>
              </a:lnSpc>
              <a:buFont typeface="Wingdings" pitchFamily="2" charset="2"/>
              <a:buNone/>
            </a:pPr>
            <a:r>
              <a:rPr lang="en-US" sz="2400" dirty="0" err="1" smtClean="0">
                <a:latin typeface="Arial" charset="0"/>
                <a:cs typeface="Arial" charset="0"/>
              </a:rPr>
              <a:t>Πληροφοριακά</a:t>
            </a:r>
            <a:r>
              <a:rPr lang="en-US" sz="2400" dirty="0" smtClean="0">
                <a:latin typeface="Arial" charset="0"/>
                <a:cs typeface="Arial" charset="0"/>
              </a:rPr>
              <a:t> </a:t>
            </a:r>
            <a:r>
              <a:rPr lang="en-US" sz="2400" dirty="0" err="1" smtClean="0">
                <a:latin typeface="Arial" charset="0"/>
                <a:cs typeface="Arial" charset="0"/>
              </a:rPr>
              <a:t>Συστήματα</a:t>
            </a:r>
            <a:r>
              <a:rPr lang="en-US" sz="2400" dirty="0" smtClean="0">
                <a:latin typeface="Arial" charset="0"/>
                <a:cs typeface="Arial" charset="0"/>
              </a:rPr>
              <a:t> </a:t>
            </a:r>
            <a:r>
              <a:rPr lang="en-US" sz="2400" dirty="0" err="1" smtClean="0">
                <a:latin typeface="Arial" charset="0"/>
                <a:cs typeface="Arial" charset="0"/>
              </a:rPr>
              <a:t>που</a:t>
            </a:r>
            <a:r>
              <a:rPr lang="en-US" sz="2400" dirty="0" smtClean="0">
                <a:latin typeface="Arial" charset="0"/>
                <a:cs typeface="Arial" charset="0"/>
              </a:rPr>
              <a:t> </a:t>
            </a:r>
            <a:r>
              <a:rPr lang="en-US" sz="2400" dirty="0" err="1" smtClean="0">
                <a:latin typeface="Arial" charset="0"/>
                <a:cs typeface="Arial" charset="0"/>
              </a:rPr>
              <a:t>έχουν</a:t>
            </a:r>
            <a:r>
              <a:rPr lang="el-GR" sz="2400" dirty="0" smtClean="0">
                <a:latin typeface="Arial" charset="0"/>
                <a:cs typeface="Arial" charset="0"/>
              </a:rPr>
              <a:t> </a:t>
            </a:r>
            <a:r>
              <a:rPr lang="en-US" sz="2400" dirty="0" err="1" smtClean="0">
                <a:latin typeface="Arial" charset="0"/>
                <a:cs typeface="Arial" charset="0"/>
              </a:rPr>
              <a:t>σχεδιαστεί</a:t>
            </a:r>
            <a:r>
              <a:rPr lang="en-US" sz="2400" dirty="0" smtClean="0">
                <a:latin typeface="Arial" charset="0"/>
                <a:cs typeface="Arial" charset="0"/>
              </a:rPr>
              <a:t> </a:t>
            </a:r>
            <a:r>
              <a:rPr lang="en-US" sz="2400" dirty="0" err="1" smtClean="0">
                <a:latin typeface="Arial" charset="0"/>
                <a:cs typeface="Arial" charset="0"/>
              </a:rPr>
              <a:t>να</a:t>
            </a:r>
            <a:endParaRPr lang="el-GR" sz="2400" dirty="0" smtClean="0">
              <a:latin typeface="Arial" charset="0"/>
              <a:cs typeface="Arial" charset="0"/>
            </a:endParaRPr>
          </a:p>
          <a:p>
            <a:pPr algn="just" eaLnBrk="1" hangingPunct="1">
              <a:lnSpc>
                <a:spcPct val="120000"/>
              </a:lnSpc>
              <a:buFont typeface="Wingdings" pitchFamily="2" charset="2"/>
              <a:buNone/>
            </a:pPr>
            <a:r>
              <a:rPr lang="en-US" sz="2400" dirty="0" err="1" smtClean="0">
                <a:latin typeface="Arial" charset="0"/>
                <a:cs typeface="Arial" charset="0"/>
              </a:rPr>
              <a:t>υποστηρίζουν</a:t>
            </a:r>
            <a:r>
              <a:rPr lang="en-US" sz="2400" dirty="0" smtClean="0">
                <a:latin typeface="Arial" charset="0"/>
                <a:cs typeface="Arial" charset="0"/>
              </a:rPr>
              <a:t> </a:t>
            </a:r>
            <a:r>
              <a:rPr lang="en-US" sz="2400" dirty="0" err="1" smtClean="0">
                <a:latin typeface="Arial" charset="0"/>
                <a:cs typeface="Arial" charset="0"/>
              </a:rPr>
              <a:t>τη</a:t>
            </a:r>
            <a:r>
              <a:rPr lang="en-US" sz="2400" dirty="0" smtClean="0">
                <a:latin typeface="Arial" charset="0"/>
                <a:cs typeface="Arial" charset="0"/>
              </a:rPr>
              <a:t> </a:t>
            </a:r>
            <a:r>
              <a:rPr lang="en-US" sz="2400" u="sng" dirty="0" err="1" smtClean="0">
                <a:solidFill>
                  <a:srgbClr val="66FFFF"/>
                </a:solidFill>
                <a:latin typeface="Arial" charset="0"/>
                <a:cs typeface="Arial" charset="0"/>
              </a:rPr>
              <a:t>διοίκηση</a:t>
            </a:r>
            <a:r>
              <a:rPr lang="en-US" sz="2400" dirty="0" smtClean="0">
                <a:latin typeface="Arial" charset="0"/>
                <a:cs typeface="Arial" charset="0"/>
              </a:rPr>
              <a:t> </a:t>
            </a:r>
            <a:r>
              <a:rPr lang="en-US" sz="2400" dirty="0" err="1" smtClean="0">
                <a:latin typeface="Arial" charset="0"/>
                <a:cs typeface="Arial" charset="0"/>
              </a:rPr>
              <a:t>και</a:t>
            </a:r>
            <a:r>
              <a:rPr lang="en-US" sz="2400" dirty="0" smtClean="0">
                <a:latin typeface="Arial" charset="0"/>
                <a:cs typeface="Arial" charset="0"/>
              </a:rPr>
              <a:t> </a:t>
            </a:r>
            <a:r>
              <a:rPr lang="en-US" sz="2400" dirty="0" err="1" smtClean="0">
                <a:latin typeface="Arial" charset="0"/>
                <a:cs typeface="Arial" charset="0"/>
              </a:rPr>
              <a:t>τη</a:t>
            </a:r>
            <a:r>
              <a:rPr lang="el-GR" sz="2400" dirty="0" smtClean="0">
                <a:latin typeface="Arial" charset="0"/>
                <a:cs typeface="Arial" charset="0"/>
              </a:rPr>
              <a:t> </a:t>
            </a:r>
            <a:r>
              <a:rPr lang="en-US" sz="2400" u="sng" dirty="0" err="1" smtClean="0">
                <a:solidFill>
                  <a:srgbClr val="66FFFF"/>
                </a:solidFill>
                <a:latin typeface="Arial" charset="0"/>
                <a:cs typeface="Arial" charset="0"/>
              </a:rPr>
              <a:t>λειτουργία</a:t>
            </a:r>
            <a:r>
              <a:rPr lang="en-US" sz="2400" u="sng" dirty="0" smtClean="0">
                <a:solidFill>
                  <a:srgbClr val="66FFFF"/>
                </a:solidFill>
                <a:latin typeface="Arial" charset="0"/>
                <a:cs typeface="Arial" charset="0"/>
              </a:rPr>
              <a:t> </a:t>
            </a:r>
            <a:r>
              <a:rPr lang="en-US" sz="2400" u="sng" dirty="0" err="1" smtClean="0">
                <a:solidFill>
                  <a:srgbClr val="66FFFF"/>
                </a:solidFill>
                <a:latin typeface="Arial" charset="0"/>
                <a:cs typeface="Arial" charset="0"/>
              </a:rPr>
              <a:t>όλων</a:t>
            </a:r>
            <a:r>
              <a:rPr lang="en-US" sz="2400" u="sng" dirty="0" smtClean="0">
                <a:solidFill>
                  <a:srgbClr val="66FFFF"/>
                </a:solidFill>
                <a:latin typeface="Arial" charset="0"/>
                <a:cs typeface="Arial" charset="0"/>
              </a:rPr>
              <a:t> </a:t>
            </a:r>
            <a:r>
              <a:rPr lang="en-US" sz="2400" u="sng" dirty="0" err="1" smtClean="0">
                <a:solidFill>
                  <a:srgbClr val="66FFFF"/>
                </a:solidFill>
                <a:latin typeface="Arial" charset="0"/>
                <a:cs typeface="Arial" charset="0"/>
              </a:rPr>
              <a:t>των</a:t>
            </a:r>
            <a:r>
              <a:rPr lang="en-US" sz="2400" u="sng" dirty="0" smtClean="0">
                <a:solidFill>
                  <a:srgbClr val="66FFFF"/>
                </a:solidFill>
                <a:latin typeface="Arial" charset="0"/>
                <a:cs typeface="Arial" charset="0"/>
              </a:rPr>
              <a:t> </a:t>
            </a:r>
            <a:endParaRPr lang="el-GR" sz="2400" u="sng" dirty="0" smtClean="0">
              <a:solidFill>
                <a:srgbClr val="66FFFF"/>
              </a:solidFill>
              <a:latin typeface="Arial" charset="0"/>
              <a:cs typeface="Arial" charset="0"/>
            </a:endParaRPr>
          </a:p>
          <a:p>
            <a:pPr algn="just" eaLnBrk="1" hangingPunct="1">
              <a:lnSpc>
                <a:spcPct val="120000"/>
              </a:lnSpc>
              <a:buFont typeface="Wingdings" pitchFamily="2" charset="2"/>
              <a:buNone/>
            </a:pPr>
            <a:r>
              <a:rPr lang="en-US" sz="2400" u="sng" dirty="0" err="1" smtClean="0">
                <a:solidFill>
                  <a:srgbClr val="66FFFF"/>
                </a:solidFill>
                <a:latin typeface="Arial" charset="0"/>
                <a:cs typeface="Arial" charset="0"/>
              </a:rPr>
              <a:t>τεχνικών</a:t>
            </a:r>
            <a:r>
              <a:rPr lang="el-GR" sz="2400" dirty="0" smtClean="0">
                <a:latin typeface="Arial" charset="0"/>
                <a:cs typeface="Arial" charset="0"/>
              </a:rPr>
              <a:t> κ</a:t>
            </a:r>
            <a:r>
              <a:rPr lang="en-US" sz="2400" dirty="0" err="1" smtClean="0">
                <a:latin typeface="Arial" charset="0"/>
                <a:cs typeface="Arial" charset="0"/>
              </a:rPr>
              <a:t>αι</a:t>
            </a:r>
            <a:r>
              <a:rPr lang="el-GR" sz="2400" dirty="0" smtClean="0">
                <a:latin typeface="Arial" charset="0"/>
                <a:cs typeface="Arial" charset="0"/>
              </a:rPr>
              <a:t> </a:t>
            </a:r>
            <a:r>
              <a:rPr lang="en-US" sz="2400" u="sng" dirty="0" err="1" smtClean="0">
                <a:solidFill>
                  <a:srgbClr val="66FFFF"/>
                </a:solidFill>
                <a:latin typeface="Arial" charset="0"/>
                <a:cs typeface="Arial" charset="0"/>
              </a:rPr>
              <a:t>διαχειριστικών</a:t>
            </a:r>
            <a:r>
              <a:rPr lang="en-US" sz="2400" u="sng" dirty="0" smtClean="0">
                <a:solidFill>
                  <a:srgbClr val="66FFFF"/>
                </a:solidFill>
                <a:latin typeface="Arial" charset="0"/>
                <a:cs typeface="Arial" charset="0"/>
              </a:rPr>
              <a:t> </a:t>
            </a:r>
            <a:r>
              <a:rPr lang="en-US" sz="2400" u="sng" dirty="0" err="1" smtClean="0">
                <a:solidFill>
                  <a:srgbClr val="66FFFF"/>
                </a:solidFill>
                <a:latin typeface="Arial" charset="0"/>
                <a:cs typeface="Arial" charset="0"/>
              </a:rPr>
              <a:t>δεδομένων</a:t>
            </a:r>
            <a:r>
              <a:rPr lang="en-US" sz="2400" dirty="0" smtClean="0">
                <a:latin typeface="Arial" charset="0"/>
                <a:cs typeface="Arial" charset="0"/>
              </a:rPr>
              <a:t>, </a:t>
            </a:r>
            <a:r>
              <a:rPr lang="en-US" sz="2400" dirty="0" err="1" smtClean="0">
                <a:latin typeface="Arial" charset="0"/>
                <a:cs typeface="Arial" charset="0"/>
              </a:rPr>
              <a:t>για</a:t>
            </a:r>
            <a:r>
              <a:rPr lang="en-US" sz="2400" dirty="0" smtClean="0">
                <a:latin typeface="Arial" charset="0"/>
                <a:cs typeface="Arial" charset="0"/>
              </a:rPr>
              <a:t> </a:t>
            </a:r>
            <a:r>
              <a:rPr lang="en-US" sz="2400" dirty="0" err="1" smtClean="0">
                <a:latin typeface="Arial" charset="0"/>
                <a:cs typeface="Arial" charset="0"/>
              </a:rPr>
              <a:t>ολόκληρο</a:t>
            </a:r>
            <a:r>
              <a:rPr lang="en-US" sz="2400" dirty="0" smtClean="0">
                <a:latin typeface="Arial" charset="0"/>
                <a:cs typeface="Arial" charset="0"/>
              </a:rPr>
              <a:t> </a:t>
            </a:r>
            <a:r>
              <a:rPr lang="en-US" sz="2400" dirty="0" err="1" smtClean="0">
                <a:latin typeface="Arial" charset="0"/>
                <a:cs typeface="Arial" charset="0"/>
              </a:rPr>
              <a:t>το</a:t>
            </a:r>
            <a:r>
              <a:rPr lang="el-GR" sz="2400" dirty="0" smtClean="0">
                <a:latin typeface="Arial" charset="0"/>
                <a:cs typeface="Arial" charset="0"/>
              </a:rPr>
              <a:t> </a:t>
            </a:r>
          </a:p>
          <a:p>
            <a:pPr algn="just" eaLnBrk="1" hangingPunct="1">
              <a:lnSpc>
                <a:spcPct val="120000"/>
              </a:lnSpc>
              <a:buFont typeface="Wingdings" pitchFamily="2" charset="2"/>
              <a:buNone/>
            </a:pPr>
            <a:r>
              <a:rPr lang="en-US" sz="2400" dirty="0" err="1" smtClean="0">
                <a:latin typeface="Arial" charset="0"/>
                <a:cs typeface="Arial" charset="0"/>
              </a:rPr>
              <a:t>σύστημα</a:t>
            </a:r>
            <a:r>
              <a:rPr lang="en-US" sz="2400" dirty="0" smtClean="0">
                <a:latin typeface="Arial" charset="0"/>
                <a:cs typeface="Arial" charset="0"/>
              </a:rPr>
              <a:t> </a:t>
            </a:r>
            <a:r>
              <a:rPr lang="en-US" sz="2400" dirty="0" err="1" smtClean="0">
                <a:latin typeface="Arial" charset="0"/>
                <a:cs typeface="Arial" charset="0"/>
              </a:rPr>
              <a:t>υγείας</a:t>
            </a:r>
            <a:r>
              <a:rPr lang="en-US" sz="2400" dirty="0" smtClean="0">
                <a:latin typeface="Arial" charset="0"/>
                <a:cs typeface="Arial" charset="0"/>
              </a:rPr>
              <a:t>, </a:t>
            </a:r>
            <a:r>
              <a:rPr lang="en-US" sz="2400" dirty="0" err="1" smtClean="0">
                <a:latin typeface="Arial" charset="0"/>
                <a:cs typeface="Arial" charset="0"/>
              </a:rPr>
              <a:t>για</a:t>
            </a:r>
            <a:r>
              <a:rPr lang="en-US" sz="2400" dirty="0" smtClean="0">
                <a:latin typeface="Arial" charset="0"/>
                <a:cs typeface="Arial" charset="0"/>
              </a:rPr>
              <a:t> </a:t>
            </a:r>
            <a:r>
              <a:rPr lang="en-US" sz="2400" dirty="0" err="1" smtClean="0">
                <a:latin typeface="Arial" charset="0"/>
                <a:cs typeface="Arial" charset="0"/>
              </a:rPr>
              <a:t>ένα</a:t>
            </a:r>
            <a:r>
              <a:rPr lang="en-US" sz="2400" dirty="0" smtClean="0">
                <a:latin typeface="Arial" charset="0"/>
                <a:cs typeface="Arial" charset="0"/>
              </a:rPr>
              <a:t> </a:t>
            </a:r>
            <a:r>
              <a:rPr lang="en-US" sz="2400" dirty="0" err="1" smtClean="0">
                <a:latin typeface="Arial" charset="0"/>
                <a:cs typeface="Arial" charset="0"/>
              </a:rPr>
              <a:t>νοσοκομείο</a:t>
            </a:r>
            <a:r>
              <a:rPr lang="en-US" sz="2400" dirty="0" smtClean="0">
                <a:latin typeface="Arial" charset="0"/>
                <a:cs typeface="Arial" charset="0"/>
              </a:rPr>
              <a:t> ή </a:t>
            </a:r>
            <a:r>
              <a:rPr lang="en-US" sz="2400" dirty="0" err="1" smtClean="0">
                <a:latin typeface="Arial" charset="0"/>
                <a:cs typeface="Arial" charset="0"/>
              </a:rPr>
              <a:t>για</a:t>
            </a:r>
            <a:r>
              <a:rPr lang="en-US" sz="2400" dirty="0" smtClean="0">
                <a:latin typeface="Arial" charset="0"/>
                <a:cs typeface="Arial" charset="0"/>
              </a:rPr>
              <a:t> </a:t>
            </a:r>
            <a:r>
              <a:rPr lang="en-US" sz="2400" dirty="0" err="1" smtClean="0">
                <a:latin typeface="Arial" charset="0"/>
                <a:cs typeface="Arial" charset="0"/>
              </a:rPr>
              <a:t>ένα</a:t>
            </a:r>
            <a:r>
              <a:rPr lang="el-GR" sz="2400" dirty="0" smtClean="0">
                <a:latin typeface="Arial" charset="0"/>
                <a:cs typeface="Arial" charset="0"/>
              </a:rPr>
              <a:t> </a:t>
            </a:r>
            <a:r>
              <a:rPr lang="en-US" sz="2400" dirty="0" err="1" smtClean="0">
                <a:latin typeface="Arial" charset="0"/>
                <a:cs typeface="Arial" charset="0"/>
              </a:rPr>
              <a:t>τμήμα</a:t>
            </a:r>
            <a:r>
              <a:rPr lang="en-US" sz="2400" dirty="0" smtClean="0">
                <a:latin typeface="Arial" charset="0"/>
                <a:cs typeface="Arial" charset="0"/>
              </a:rPr>
              <a:t> </a:t>
            </a:r>
            <a:endParaRPr lang="el-GR" sz="2400" dirty="0" smtClean="0">
              <a:latin typeface="Arial" charset="0"/>
              <a:cs typeface="Arial" charset="0"/>
            </a:endParaRPr>
          </a:p>
          <a:p>
            <a:pPr algn="just" eaLnBrk="1" hangingPunct="1">
              <a:lnSpc>
                <a:spcPct val="120000"/>
              </a:lnSpc>
              <a:buFont typeface="Wingdings" pitchFamily="2" charset="2"/>
              <a:buNone/>
            </a:pPr>
            <a:r>
              <a:rPr lang="en-US" sz="2400" dirty="0" err="1" smtClean="0">
                <a:latin typeface="Arial" charset="0"/>
                <a:cs typeface="Arial" charset="0"/>
              </a:rPr>
              <a:t>νοσοκομείου</a:t>
            </a:r>
            <a:r>
              <a:rPr lang="el-GR" sz="2400" dirty="0" smtClean="0">
                <a:latin typeface="Arial" charset="0"/>
                <a:cs typeface="Arial" charset="0"/>
              </a:rPr>
              <a:t>.</a:t>
            </a:r>
          </a:p>
          <a:p>
            <a:pPr algn="just" eaLnBrk="1" hangingPunct="1">
              <a:lnSpc>
                <a:spcPct val="90000"/>
              </a:lnSpc>
              <a:buFont typeface="Wingdings" pitchFamily="2" charset="2"/>
              <a:buNone/>
            </a:pPr>
            <a:endParaRPr lang="el-GR" sz="2400" dirty="0" smtClean="0"/>
          </a:p>
        </p:txBody>
      </p:sp>
      <p:sp>
        <p:nvSpPr>
          <p:cNvPr id="6"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(2)</a:t>
            </a:r>
            <a:endParaRPr lang="en-US" sz="3600" dirty="0">
              <a:solidFill>
                <a:srgbClr val="66FFFF"/>
              </a:solidFill>
              <a:latin typeface="Arial" pitchFamily="34" charset="0"/>
              <a:ea typeface="+mj-ea"/>
              <a:cs typeface="Arial" pitchFamily="34"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098">
                                            <p:txEl>
                                              <p:pRg st="2" end="2"/>
                                            </p:txEl>
                                          </p:spTgt>
                                        </p:tgtEl>
                                        <p:attrNameLst>
                                          <p:attrName>style.visibility</p:attrName>
                                        </p:attrNameLst>
                                      </p:cBhvr>
                                      <p:to>
                                        <p:strVal val="visible"/>
                                      </p:to>
                                    </p:set>
                                    <p:animEffect transition="in" filter="blinds(horizontal)">
                                      <p:cBhvr>
                                        <p:cTn id="7" dur="500"/>
                                        <p:tgtEl>
                                          <p:spTgt spid="4098">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4098">
                                            <p:txEl>
                                              <p:pRg st="3" end="3"/>
                                            </p:txEl>
                                          </p:spTgt>
                                        </p:tgtEl>
                                        <p:attrNameLst>
                                          <p:attrName>style.visibility</p:attrName>
                                        </p:attrNameLst>
                                      </p:cBhvr>
                                      <p:to>
                                        <p:strVal val="visible"/>
                                      </p:to>
                                    </p:set>
                                    <p:animEffect transition="in" filter="blinds(horizontal)">
                                      <p:cBhvr>
                                        <p:cTn id="10" dur="500"/>
                                        <p:tgtEl>
                                          <p:spTgt spid="4098">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4098">
                                            <p:txEl>
                                              <p:pRg st="4" end="4"/>
                                            </p:txEl>
                                          </p:spTgt>
                                        </p:tgtEl>
                                        <p:attrNameLst>
                                          <p:attrName>style.visibility</p:attrName>
                                        </p:attrNameLst>
                                      </p:cBhvr>
                                      <p:to>
                                        <p:strVal val="visible"/>
                                      </p:to>
                                    </p:set>
                                    <p:animEffect transition="in" filter="blinds(horizontal)">
                                      <p:cBhvr>
                                        <p:cTn id="13" dur="500"/>
                                        <p:tgtEl>
                                          <p:spTgt spid="4098">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4098">
                                            <p:txEl>
                                              <p:pRg st="5" end="5"/>
                                            </p:txEl>
                                          </p:spTgt>
                                        </p:tgtEl>
                                        <p:attrNameLst>
                                          <p:attrName>style.visibility</p:attrName>
                                        </p:attrNameLst>
                                      </p:cBhvr>
                                      <p:to>
                                        <p:strVal val="visible"/>
                                      </p:to>
                                    </p:set>
                                    <p:animEffect transition="in" filter="blinds(horizontal)">
                                      <p:cBhvr>
                                        <p:cTn id="16" dur="500"/>
                                        <p:tgtEl>
                                          <p:spTgt spid="4098">
                                            <p:txEl>
                                              <p:pRg st="5" end="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4098">
                                            <p:txEl>
                                              <p:pRg st="6" end="6"/>
                                            </p:txEl>
                                          </p:spTgt>
                                        </p:tgtEl>
                                        <p:attrNameLst>
                                          <p:attrName>style.visibility</p:attrName>
                                        </p:attrNameLst>
                                      </p:cBhvr>
                                      <p:to>
                                        <p:strVal val="visible"/>
                                      </p:to>
                                    </p:set>
                                    <p:animEffect transition="in" filter="blinds(horizontal)">
                                      <p:cBhvr>
                                        <p:cTn id="19" dur="500"/>
                                        <p:tgtEl>
                                          <p:spTgt spid="409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7" name="Text Box 7"/>
          <p:cNvSpPr txBox="1">
            <a:spLocks noChangeArrowheads="1"/>
          </p:cNvSpPr>
          <p:nvPr/>
        </p:nvSpPr>
        <p:spPr bwMode="auto">
          <a:xfrm>
            <a:off x="304800" y="111125"/>
            <a:ext cx="8553480" cy="194945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b="1" dirty="0">
                <a:solidFill>
                  <a:srgbClr val="FFFF00"/>
                </a:solidFill>
                <a:latin typeface="Times New Roman" pitchFamily="18" charset="0"/>
              </a:rPr>
              <a:t> </a:t>
            </a:r>
            <a:r>
              <a:rPr lang="en-US" sz="2400" b="1" dirty="0" err="1">
                <a:solidFill>
                  <a:srgbClr val="002060"/>
                </a:solidFill>
                <a:latin typeface="Verdana" pitchFamily="34" charset="0"/>
              </a:rPr>
              <a:t>Γραμματεία</a:t>
            </a:r>
            <a:r>
              <a:rPr lang="en-US" sz="2400" b="1" dirty="0">
                <a:solidFill>
                  <a:srgbClr val="002060"/>
                </a:solidFill>
                <a:latin typeface="Verdana" pitchFamily="34" charset="0"/>
              </a:rPr>
              <a:t> </a:t>
            </a:r>
            <a:r>
              <a:rPr lang="en-US" sz="2400" b="1" dirty="0" err="1">
                <a:solidFill>
                  <a:srgbClr val="002060"/>
                </a:solidFill>
                <a:latin typeface="Verdana" pitchFamily="34" charset="0"/>
              </a:rPr>
              <a:t>Εξωτερικών</a:t>
            </a:r>
            <a:r>
              <a:rPr lang="en-US" sz="2400" b="1" dirty="0">
                <a:solidFill>
                  <a:srgbClr val="002060"/>
                </a:solidFill>
                <a:latin typeface="Verdana" pitchFamily="34" charset="0"/>
              </a:rPr>
              <a:t> </a:t>
            </a:r>
            <a:r>
              <a:rPr lang="en-US" sz="2400" b="1" dirty="0" err="1">
                <a:solidFill>
                  <a:srgbClr val="002060"/>
                </a:solidFill>
                <a:latin typeface="Verdana" pitchFamily="34" charset="0"/>
              </a:rPr>
              <a:t>Ιατρειών</a:t>
            </a:r>
            <a:r>
              <a:rPr lang="en-US" sz="2400" dirty="0">
                <a:solidFill>
                  <a:srgbClr val="002060"/>
                </a:solidFill>
                <a:latin typeface="Verdana" pitchFamily="34" charset="0"/>
              </a:rPr>
              <a:t> </a:t>
            </a:r>
            <a:r>
              <a:rPr lang="en-US" sz="2400" dirty="0">
                <a:solidFill>
                  <a:srgbClr val="FFFF00"/>
                </a:solidFill>
                <a:latin typeface="Verdana" pitchFamily="34" charset="0"/>
              </a:rPr>
              <a:t/>
            </a:r>
            <a:br>
              <a:rPr lang="en-US" sz="2400" dirty="0">
                <a:solidFill>
                  <a:srgbClr val="FFFF00"/>
                </a:solidFill>
                <a:latin typeface="Verdana" pitchFamily="34" charset="0"/>
              </a:rPr>
            </a:br>
            <a:r>
              <a:rPr lang="en-US" sz="2400" dirty="0">
                <a:latin typeface="Verdana" pitchFamily="34" charset="0"/>
              </a:rPr>
              <a:t>• </a:t>
            </a:r>
            <a:r>
              <a:rPr lang="en-US" sz="2400" dirty="0" err="1">
                <a:latin typeface="Verdana" pitchFamily="34" charset="0"/>
              </a:rPr>
              <a:t>Τιμολόγηση</a:t>
            </a:r>
            <a:r>
              <a:rPr lang="en-US" sz="2400" dirty="0">
                <a:latin typeface="Verdana" pitchFamily="34" charset="0"/>
              </a:rPr>
              <a:t> </a:t>
            </a:r>
            <a:r>
              <a:rPr lang="en-US" sz="2400" dirty="0" err="1">
                <a:latin typeface="Verdana" pitchFamily="34" charset="0"/>
              </a:rPr>
              <a:t>Παρακλινικών</a:t>
            </a:r>
            <a:r>
              <a:rPr lang="en-US" sz="2400" dirty="0">
                <a:latin typeface="Verdana" pitchFamily="34" charset="0"/>
              </a:rPr>
              <a:t> </a:t>
            </a:r>
            <a:r>
              <a:rPr lang="en-US" sz="2400" dirty="0" err="1">
                <a:latin typeface="Verdana" pitchFamily="34" charset="0"/>
              </a:rPr>
              <a:t>εξετάσεων</a:t>
            </a:r>
            <a:r>
              <a:rPr lang="en-US" sz="2400" dirty="0">
                <a:latin typeface="Verdana" pitchFamily="34" charset="0"/>
              </a:rPr>
              <a:t> </a:t>
            </a:r>
            <a:r>
              <a:rPr lang="en-US" sz="2400" dirty="0" err="1">
                <a:latin typeface="Verdana" pitchFamily="34" charset="0"/>
              </a:rPr>
              <a:t>εξωτερικών</a:t>
            </a:r>
            <a:r>
              <a:rPr lang="en-US" sz="2400" dirty="0">
                <a:latin typeface="Verdana" pitchFamily="34" charset="0"/>
              </a:rPr>
              <a:t> </a:t>
            </a:r>
            <a:r>
              <a:rPr lang="en-US" sz="2400" dirty="0" err="1">
                <a:latin typeface="Verdana" pitchFamily="34" charset="0"/>
              </a:rPr>
              <a:t>ασθενών–Απαιτήσεις</a:t>
            </a:r>
            <a:r>
              <a:rPr lang="en-US" sz="2400" dirty="0">
                <a:latin typeface="Verdana" pitchFamily="34" charset="0"/>
              </a:rPr>
              <a:t> </a:t>
            </a:r>
            <a:r>
              <a:rPr lang="en-US" sz="2400" dirty="0" err="1">
                <a:latin typeface="Verdana" pitchFamily="34" charset="0"/>
              </a:rPr>
              <a:t>από</a:t>
            </a:r>
            <a:r>
              <a:rPr lang="en-US" sz="2400" dirty="0">
                <a:latin typeface="Verdana" pitchFamily="34" charset="0"/>
              </a:rPr>
              <a:t> </a:t>
            </a:r>
            <a:r>
              <a:rPr lang="en-US" sz="2400" dirty="0" err="1">
                <a:latin typeface="Verdana" pitchFamily="34" charset="0"/>
              </a:rPr>
              <a:t>ασφαλιστικά</a:t>
            </a:r>
            <a:r>
              <a:rPr lang="en-US" sz="2400" dirty="0">
                <a:latin typeface="Verdana" pitchFamily="34" charset="0"/>
              </a:rPr>
              <a:t> </a:t>
            </a:r>
            <a:r>
              <a:rPr lang="en-US" sz="2400" dirty="0" err="1">
                <a:latin typeface="Verdana" pitchFamily="34" charset="0"/>
              </a:rPr>
              <a:t>ταμεία</a:t>
            </a:r>
            <a:r>
              <a:rPr lang="en-US" sz="2400" dirty="0">
                <a:latin typeface="Verdana" pitchFamily="34" charset="0"/>
              </a:rPr>
              <a:t>.</a:t>
            </a:r>
            <a:br>
              <a:rPr lang="en-US" sz="2400" dirty="0">
                <a:latin typeface="Verdana" pitchFamily="34" charset="0"/>
              </a:rPr>
            </a:br>
            <a:r>
              <a:rPr lang="en-US" sz="2400" dirty="0">
                <a:latin typeface="Verdana" pitchFamily="34" charset="0"/>
              </a:rPr>
              <a:t>• </a:t>
            </a:r>
            <a:r>
              <a:rPr lang="en-US" sz="2400" dirty="0" err="1">
                <a:latin typeface="Verdana" pitchFamily="34" charset="0"/>
              </a:rPr>
              <a:t>Κλείσιμο</a:t>
            </a:r>
            <a:r>
              <a:rPr lang="en-US" sz="2400" dirty="0">
                <a:latin typeface="Verdana" pitchFamily="34" charset="0"/>
              </a:rPr>
              <a:t> </a:t>
            </a:r>
            <a:r>
              <a:rPr lang="en-US" sz="2400" dirty="0" err="1">
                <a:latin typeface="Verdana" pitchFamily="34" charset="0"/>
              </a:rPr>
              <a:t>ραντεβού</a:t>
            </a:r>
            <a:r>
              <a:rPr lang="en-US" sz="2400" dirty="0">
                <a:latin typeface="Verdana" pitchFamily="34" charset="0"/>
              </a:rPr>
              <a:t> </a:t>
            </a:r>
            <a:r>
              <a:rPr lang="en-US" sz="2400" dirty="0" err="1">
                <a:latin typeface="Verdana" pitchFamily="34" charset="0"/>
              </a:rPr>
              <a:t>στα</a:t>
            </a:r>
            <a:r>
              <a:rPr lang="en-US" sz="2400" dirty="0">
                <a:latin typeface="Verdana" pitchFamily="34" charset="0"/>
              </a:rPr>
              <a:t> </a:t>
            </a:r>
            <a:r>
              <a:rPr lang="en-US" sz="2400" dirty="0" err="1">
                <a:latin typeface="Verdana" pitchFamily="34" charset="0"/>
              </a:rPr>
              <a:t>εξωτερικά</a:t>
            </a:r>
            <a:r>
              <a:rPr lang="en-US" sz="2400" dirty="0">
                <a:latin typeface="Verdana" pitchFamily="34" charset="0"/>
              </a:rPr>
              <a:t> </a:t>
            </a:r>
            <a:r>
              <a:rPr lang="en-US" sz="2400" dirty="0" err="1">
                <a:latin typeface="Verdana" pitchFamily="34" charset="0"/>
              </a:rPr>
              <a:t>Ιατρεία</a:t>
            </a:r>
            <a:r>
              <a:rPr lang="en-US" sz="2400" dirty="0">
                <a:latin typeface="Verdana" pitchFamily="34" charset="0"/>
              </a:rPr>
              <a:t> (</a:t>
            </a:r>
            <a:r>
              <a:rPr lang="en-US" sz="2400" dirty="0" err="1">
                <a:latin typeface="Verdana" pitchFamily="34" charset="0"/>
              </a:rPr>
              <a:t>Μέσω</a:t>
            </a:r>
            <a:r>
              <a:rPr lang="en-US" sz="2400" dirty="0">
                <a:latin typeface="Verdana" pitchFamily="34" charset="0"/>
              </a:rPr>
              <a:t> </a:t>
            </a:r>
            <a:r>
              <a:rPr lang="en-US" sz="2400" dirty="0" err="1">
                <a:latin typeface="Verdana" pitchFamily="34" charset="0"/>
              </a:rPr>
              <a:t>του</a:t>
            </a:r>
            <a:r>
              <a:rPr lang="en-US" sz="2400" dirty="0">
                <a:latin typeface="Verdana" pitchFamily="34" charset="0"/>
              </a:rPr>
              <a:t> ΙΑΣΙΣ </a:t>
            </a:r>
            <a:r>
              <a:rPr lang="en-US" sz="2400" dirty="0" err="1">
                <a:latin typeface="Verdana" pitchFamily="34" charset="0"/>
              </a:rPr>
              <a:t>του</a:t>
            </a:r>
            <a:r>
              <a:rPr lang="en-US" sz="2400" dirty="0">
                <a:latin typeface="Verdana" pitchFamily="34" charset="0"/>
              </a:rPr>
              <a:t> ΟΤΕ)</a:t>
            </a:r>
            <a:r>
              <a:rPr lang="en-US" sz="2400" dirty="0">
                <a:latin typeface="Times New Roman" pitchFamily="18" charset="0"/>
              </a:rPr>
              <a:t>  </a:t>
            </a:r>
          </a:p>
        </p:txBody>
      </p:sp>
      <p:sp>
        <p:nvSpPr>
          <p:cNvPr id="373768" name="Text Box 8"/>
          <p:cNvSpPr txBox="1">
            <a:spLocks noChangeArrowheads="1"/>
          </p:cNvSpPr>
          <p:nvPr/>
        </p:nvSpPr>
        <p:spPr bwMode="auto">
          <a:xfrm>
            <a:off x="304800" y="2500306"/>
            <a:ext cx="8553480" cy="1938992"/>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dirty="0">
                <a:solidFill>
                  <a:srgbClr val="FFFF00"/>
                </a:solidFill>
                <a:latin typeface="Times New Roman" pitchFamily="18" charset="0"/>
              </a:rPr>
              <a:t>  </a:t>
            </a:r>
            <a:r>
              <a:rPr lang="en-US" sz="2400" b="1" dirty="0" err="1">
                <a:solidFill>
                  <a:srgbClr val="002060"/>
                </a:solidFill>
                <a:latin typeface="Verdana" pitchFamily="34" charset="0"/>
              </a:rPr>
              <a:t>Τμήμα</a:t>
            </a:r>
            <a:r>
              <a:rPr lang="en-US" sz="2400" b="1" dirty="0">
                <a:solidFill>
                  <a:srgbClr val="002060"/>
                </a:solidFill>
                <a:latin typeface="Verdana" pitchFamily="34" charset="0"/>
              </a:rPr>
              <a:t> </a:t>
            </a:r>
            <a:r>
              <a:rPr lang="en-US" sz="2400" b="1" dirty="0" err="1">
                <a:solidFill>
                  <a:srgbClr val="002060"/>
                </a:solidFill>
                <a:latin typeface="Verdana" pitchFamily="34" charset="0"/>
              </a:rPr>
              <a:t>Κίνησης</a:t>
            </a:r>
            <a:r>
              <a:rPr lang="en-US" sz="2400" b="1" dirty="0">
                <a:solidFill>
                  <a:srgbClr val="002060"/>
                </a:solidFill>
                <a:latin typeface="Verdana" pitchFamily="34" charset="0"/>
              </a:rPr>
              <a:t> </a:t>
            </a:r>
            <a:r>
              <a:rPr lang="en-US" sz="2400" b="1" dirty="0" err="1">
                <a:solidFill>
                  <a:srgbClr val="002060"/>
                </a:solidFill>
                <a:latin typeface="Verdana" pitchFamily="34" charset="0"/>
              </a:rPr>
              <a:t>Ασθενών</a:t>
            </a:r>
            <a:r>
              <a:rPr lang="en-US" sz="2400" b="1" dirty="0">
                <a:solidFill>
                  <a:srgbClr val="002060"/>
                </a:solidFill>
                <a:latin typeface="Verdana" pitchFamily="34" charset="0"/>
              </a:rPr>
              <a:t> </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Γραφεία</a:t>
            </a:r>
            <a:r>
              <a:rPr lang="en-US" sz="2400" dirty="0">
                <a:latin typeface="Verdana" pitchFamily="34" charset="0"/>
              </a:rPr>
              <a:t> </a:t>
            </a:r>
            <a:r>
              <a:rPr lang="en-US" sz="2400" dirty="0" err="1">
                <a:latin typeface="Verdana" pitchFamily="34" charset="0"/>
              </a:rPr>
              <a:t>Εισόδου</a:t>
            </a:r>
            <a:r>
              <a:rPr lang="en-US" sz="2400" dirty="0">
                <a:latin typeface="Verdana" pitchFamily="34" charset="0"/>
              </a:rPr>
              <a:t> – </a:t>
            </a:r>
            <a:r>
              <a:rPr lang="en-US" sz="2400" dirty="0" err="1">
                <a:latin typeface="Verdana" pitchFamily="34" charset="0"/>
              </a:rPr>
              <a:t>Εξόδου</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Λογιστήριο</a:t>
            </a:r>
            <a:r>
              <a:rPr lang="en-US" sz="2400" dirty="0">
                <a:latin typeface="Verdana" pitchFamily="34" charset="0"/>
              </a:rPr>
              <a:t> </a:t>
            </a:r>
            <a:r>
              <a:rPr lang="en-US" sz="2400" dirty="0" err="1">
                <a:latin typeface="Verdana" pitchFamily="34" charset="0"/>
              </a:rPr>
              <a:t>έκδοσης</a:t>
            </a:r>
            <a:r>
              <a:rPr lang="en-US" sz="2400" dirty="0">
                <a:latin typeface="Verdana" pitchFamily="34" charset="0"/>
              </a:rPr>
              <a:t> </a:t>
            </a:r>
            <a:r>
              <a:rPr lang="en-US" sz="2400" dirty="0" err="1">
                <a:latin typeface="Verdana" pitchFamily="34" charset="0"/>
              </a:rPr>
              <a:t>λογαριασμών</a:t>
            </a:r>
            <a:r>
              <a:rPr lang="en-US" sz="2400" dirty="0">
                <a:latin typeface="Verdana" pitchFamily="34" charset="0"/>
              </a:rPr>
              <a:t> – </a:t>
            </a:r>
            <a:r>
              <a:rPr lang="en-US" sz="2400" dirty="0" err="1">
                <a:latin typeface="Verdana" pitchFamily="34" charset="0"/>
              </a:rPr>
              <a:t>Απαιτήσεις</a:t>
            </a:r>
            <a:r>
              <a:rPr lang="en-US" sz="2400" dirty="0">
                <a:latin typeface="Verdana" pitchFamily="34" charset="0"/>
              </a:rPr>
              <a:t> </a:t>
            </a:r>
            <a:r>
              <a:rPr lang="en-US" sz="2400" dirty="0" err="1">
                <a:latin typeface="Verdana" pitchFamily="34" charset="0"/>
              </a:rPr>
              <a:t>από</a:t>
            </a:r>
            <a:r>
              <a:rPr lang="en-US" sz="2400" dirty="0">
                <a:latin typeface="Verdana" pitchFamily="34" charset="0"/>
              </a:rPr>
              <a:t> </a:t>
            </a:r>
            <a:r>
              <a:rPr lang="en-US" sz="2400" dirty="0" err="1">
                <a:latin typeface="Verdana" pitchFamily="34" charset="0"/>
              </a:rPr>
              <a:t>ασφαλιστικά</a:t>
            </a:r>
            <a:r>
              <a:rPr lang="en-US" sz="2400" dirty="0">
                <a:latin typeface="Verdana" pitchFamily="34" charset="0"/>
              </a:rPr>
              <a:t> </a:t>
            </a:r>
            <a:r>
              <a:rPr lang="en-US" sz="2400" dirty="0" err="1">
                <a:latin typeface="Verdana" pitchFamily="34" charset="0"/>
              </a:rPr>
              <a:t>ταμεία</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Ιατρικά</a:t>
            </a:r>
            <a:r>
              <a:rPr lang="en-US" sz="2400" dirty="0">
                <a:latin typeface="Verdana" pitchFamily="34" charset="0"/>
              </a:rPr>
              <a:t> </a:t>
            </a:r>
            <a:r>
              <a:rPr lang="en-US" sz="2400" dirty="0" err="1">
                <a:latin typeface="Verdana" pitchFamily="34" charset="0"/>
              </a:rPr>
              <a:t>Αρχεία</a:t>
            </a:r>
            <a:r>
              <a:rPr lang="en-US" sz="2400" dirty="0">
                <a:latin typeface="Times New Roman" pitchFamily="18" charset="0"/>
              </a:rPr>
              <a:t> </a:t>
            </a:r>
          </a:p>
        </p:txBody>
      </p:sp>
      <p:sp>
        <p:nvSpPr>
          <p:cNvPr id="373769" name="Text Box 9"/>
          <p:cNvSpPr txBox="1">
            <a:spLocks noChangeArrowheads="1"/>
          </p:cNvSpPr>
          <p:nvPr/>
        </p:nvSpPr>
        <p:spPr bwMode="auto">
          <a:xfrm>
            <a:off x="304800" y="4857760"/>
            <a:ext cx="8553480" cy="1938992"/>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a:spAutoFit/>
          </a:bodyPr>
          <a:lstStyle/>
          <a:p>
            <a:pPr eaLnBrk="1" hangingPunct="1">
              <a:defRPr/>
            </a:pPr>
            <a:r>
              <a:rPr lang="en-US" sz="2400" dirty="0">
                <a:solidFill>
                  <a:srgbClr val="002060"/>
                </a:solidFill>
                <a:latin typeface="Times New Roman" pitchFamily="18" charset="0"/>
              </a:rPr>
              <a:t> </a:t>
            </a:r>
            <a:r>
              <a:rPr lang="en-US" sz="2400" b="1" dirty="0" err="1">
                <a:solidFill>
                  <a:srgbClr val="002060"/>
                </a:solidFill>
                <a:latin typeface="Verdana" pitchFamily="34" charset="0"/>
              </a:rPr>
              <a:t>Γραφείο</a:t>
            </a:r>
            <a:r>
              <a:rPr lang="en-US" sz="2400" b="1" dirty="0">
                <a:solidFill>
                  <a:srgbClr val="002060"/>
                </a:solidFill>
                <a:latin typeface="Verdana" pitchFamily="34" charset="0"/>
              </a:rPr>
              <a:t> </a:t>
            </a:r>
            <a:r>
              <a:rPr lang="en-US" sz="2400" b="1" dirty="0" err="1">
                <a:solidFill>
                  <a:srgbClr val="002060"/>
                </a:solidFill>
                <a:latin typeface="Verdana" pitchFamily="34" charset="0"/>
              </a:rPr>
              <a:t>Μισθοδοσίας</a:t>
            </a:r>
            <a:r>
              <a:rPr lang="en-US" sz="2400" b="1" dirty="0">
                <a:solidFill>
                  <a:srgbClr val="002060"/>
                </a:solidFill>
                <a:latin typeface="Verdana" pitchFamily="34" charset="0"/>
              </a:rPr>
              <a:t> </a:t>
            </a:r>
            <a:r>
              <a:rPr lang="en-US" sz="2400" dirty="0">
                <a:solidFill>
                  <a:srgbClr val="FFFF00"/>
                </a:solidFill>
                <a:latin typeface="Verdana" pitchFamily="34" charset="0"/>
              </a:rPr>
              <a:t/>
            </a:r>
            <a:br>
              <a:rPr lang="en-US" sz="2400" dirty="0">
                <a:solidFill>
                  <a:srgbClr val="FFFF00"/>
                </a:solidFill>
                <a:latin typeface="Verdana" pitchFamily="34" charset="0"/>
              </a:rPr>
            </a:br>
            <a:r>
              <a:rPr lang="en-US" sz="2400" dirty="0">
                <a:latin typeface="Verdana" pitchFamily="34" charset="0"/>
              </a:rPr>
              <a:t>• </a:t>
            </a:r>
            <a:r>
              <a:rPr lang="en-US" sz="2400" dirty="0" err="1">
                <a:latin typeface="Verdana" pitchFamily="34" charset="0"/>
              </a:rPr>
              <a:t>Υπολογισμός</a:t>
            </a:r>
            <a:r>
              <a:rPr lang="en-US" sz="2400" dirty="0">
                <a:latin typeface="Verdana" pitchFamily="34" charset="0"/>
              </a:rPr>
              <a:t> </a:t>
            </a:r>
            <a:r>
              <a:rPr lang="en-US" sz="2400" dirty="0" err="1">
                <a:latin typeface="Verdana" pitchFamily="34" charset="0"/>
              </a:rPr>
              <a:t>τακτικών</a:t>
            </a:r>
            <a:r>
              <a:rPr lang="en-US" sz="2400" dirty="0">
                <a:latin typeface="Verdana" pitchFamily="34" charset="0"/>
              </a:rPr>
              <a:t> </a:t>
            </a:r>
            <a:r>
              <a:rPr lang="en-US" sz="2400" dirty="0" err="1">
                <a:latin typeface="Verdana" pitchFamily="34" charset="0"/>
              </a:rPr>
              <a:t>αποδοχών</a:t>
            </a:r>
            <a:r>
              <a:rPr lang="en-US" sz="2400" dirty="0">
                <a:latin typeface="Verdana" pitchFamily="34" charset="0"/>
              </a:rPr>
              <a:t> &amp; </a:t>
            </a:r>
            <a:r>
              <a:rPr lang="en-US" sz="2400" dirty="0" err="1">
                <a:latin typeface="Verdana" pitchFamily="34" charset="0"/>
              </a:rPr>
              <a:t>πρόσθετων</a:t>
            </a:r>
            <a:r>
              <a:rPr lang="en-US" sz="2400" dirty="0">
                <a:latin typeface="Verdana" pitchFamily="34" charset="0"/>
              </a:rPr>
              <a:t> </a:t>
            </a:r>
            <a:r>
              <a:rPr lang="en-US" sz="2400" dirty="0" err="1">
                <a:latin typeface="Verdana" pitchFamily="34" charset="0"/>
              </a:rPr>
              <a:t>αμοιβών</a:t>
            </a:r>
            <a:r>
              <a:rPr lang="en-US" sz="2400" dirty="0">
                <a:latin typeface="Verdana" pitchFamily="34" charset="0"/>
              </a:rPr>
              <a:t> </a:t>
            </a:r>
            <a:r>
              <a:rPr lang="en-US" sz="2400" dirty="0" err="1">
                <a:latin typeface="Verdana" pitchFamily="34" charset="0"/>
              </a:rPr>
              <a:t>του</a:t>
            </a:r>
            <a:r>
              <a:rPr lang="en-US" sz="2400" dirty="0">
                <a:latin typeface="Verdana" pitchFamily="34" charset="0"/>
              </a:rPr>
              <a:t> </a:t>
            </a:r>
            <a:r>
              <a:rPr lang="en-US" sz="2400" dirty="0" err="1">
                <a:latin typeface="Verdana" pitchFamily="34" charset="0"/>
              </a:rPr>
              <a:t>προσωπικού</a:t>
            </a:r>
            <a:r>
              <a:rPr lang="en-US" sz="2400" dirty="0">
                <a:latin typeface="Verdana" pitchFamily="34" charset="0"/>
              </a:rPr>
              <a:t> </a:t>
            </a:r>
            <a:br>
              <a:rPr lang="en-US" sz="2400" dirty="0">
                <a:latin typeface="Verdana" pitchFamily="34" charset="0"/>
              </a:rPr>
            </a:br>
            <a:r>
              <a:rPr lang="en-US" sz="2400" dirty="0">
                <a:latin typeface="Verdana" pitchFamily="34" charset="0"/>
              </a:rPr>
              <a:t>• </a:t>
            </a:r>
            <a:r>
              <a:rPr lang="en-US" sz="2400" dirty="0" err="1">
                <a:latin typeface="Verdana" pitchFamily="34" charset="0"/>
              </a:rPr>
              <a:t>Γενικός</a:t>
            </a:r>
            <a:r>
              <a:rPr lang="en-US" sz="2400" dirty="0">
                <a:latin typeface="Verdana" pitchFamily="34" charset="0"/>
              </a:rPr>
              <a:t> </a:t>
            </a:r>
            <a:r>
              <a:rPr lang="en-US" sz="2400" dirty="0" err="1">
                <a:latin typeface="Verdana" pitchFamily="34" charset="0"/>
              </a:rPr>
              <a:t>προϋπολογισμός</a:t>
            </a:r>
            <a:r>
              <a:rPr lang="en-US" sz="2400" dirty="0">
                <a:latin typeface="Verdana" pitchFamily="34" charset="0"/>
              </a:rPr>
              <a:t> </a:t>
            </a:r>
            <a:r>
              <a:rPr lang="en-US" sz="2400" dirty="0" err="1">
                <a:latin typeface="Verdana" pitchFamily="34" charset="0"/>
              </a:rPr>
              <a:t>αποδοχών</a:t>
            </a:r>
            <a:r>
              <a:rPr lang="en-US" sz="2400" dirty="0">
                <a:latin typeface="Verdana" pitchFamily="34" charset="0"/>
              </a:rPr>
              <a:t> </a:t>
            </a:r>
            <a:r>
              <a:rPr lang="en-US" sz="2400" dirty="0" err="1">
                <a:latin typeface="Verdana" pitchFamily="34" charset="0"/>
              </a:rPr>
              <a:t>του</a:t>
            </a:r>
            <a:r>
              <a:rPr lang="en-US" sz="2400" dirty="0">
                <a:latin typeface="Verdana" pitchFamily="34" charset="0"/>
              </a:rPr>
              <a:t> </a:t>
            </a:r>
            <a:r>
              <a:rPr lang="en-US" sz="2400" dirty="0" err="1">
                <a:latin typeface="Verdana" pitchFamily="34" charset="0"/>
              </a:rPr>
              <a:t>προσωπικού</a:t>
            </a:r>
            <a:r>
              <a:rPr lang="en-US" sz="2400" dirty="0">
                <a:latin typeface="Verdana" pitchFamily="34" charset="0"/>
              </a:rPr>
              <a:t/>
            </a:r>
            <a:br>
              <a:rPr lang="en-US" sz="2400" dirty="0">
                <a:latin typeface="Verdana" pitchFamily="34" charset="0"/>
              </a:rPr>
            </a:br>
            <a:r>
              <a:rPr lang="en-US" sz="2400" dirty="0">
                <a:latin typeface="Verdana" pitchFamily="34" charset="0"/>
              </a:rPr>
              <a:t>• </a:t>
            </a:r>
            <a:r>
              <a:rPr lang="en-US" sz="2400" dirty="0" err="1">
                <a:latin typeface="Verdana" pitchFamily="34" charset="0"/>
              </a:rPr>
              <a:t>Έκδοση</a:t>
            </a:r>
            <a:r>
              <a:rPr lang="en-US" sz="2400" dirty="0">
                <a:latin typeface="Verdana" pitchFamily="34" charset="0"/>
              </a:rPr>
              <a:t> </a:t>
            </a:r>
            <a:r>
              <a:rPr lang="en-US" sz="2400" dirty="0" err="1">
                <a:latin typeface="Verdana" pitchFamily="34" charset="0"/>
              </a:rPr>
              <a:t>φορολογικών</a:t>
            </a:r>
            <a:r>
              <a:rPr lang="en-US" sz="2400" dirty="0">
                <a:latin typeface="Verdana" pitchFamily="34" charset="0"/>
              </a:rPr>
              <a:t> </a:t>
            </a:r>
            <a:r>
              <a:rPr lang="en-US" sz="2400" dirty="0" err="1">
                <a:latin typeface="Verdana" pitchFamily="34" charset="0"/>
              </a:rPr>
              <a:t>βεβαιώσεων</a:t>
            </a:r>
            <a:r>
              <a:rPr lang="en-US" sz="2400" dirty="0">
                <a:latin typeface="Verdana" pitchFamily="34" charset="0"/>
              </a:rPr>
              <a:t> </a:t>
            </a:r>
            <a:r>
              <a:rPr lang="en-US" sz="2400" dirty="0" err="1">
                <a:latin typeface="Verdana" pitchFamily="34" charset="0"/>
              </a:rPr>
              <a:t>κλπ</a:t>
            </a:r>
            <a:r>
              <a:rPr lang="en-US" sz="2400" dirty="0">
                <a:latin typeface="Times New Roman" pitchFamily="18"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73767"/>
                                        </p:tgtEl>
                                        <p:attrNameLst>
                                          <p:attrName>style.visibility</p:attrName>
                                        </p:attrNameLst>
                                      </p:cBhvr>
                                      <p:to>
                                        <p:strVal val="visible"/>
                                      </p:to>
                                    </p:set>
                                    <p:animEffect transition="in" filter="blinds(horizontal)">
                                      <p:cBhvr>
                                        <p:cTn id="7" dur="500"/>
                                        <p:tgtEl>
                                          <p:spTgt spid="37376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73768"/>
                                        </p:tgtEl>
                                        <p:attrNameLst>
                                          <p:attrName>style.visibility</p:attrName>
                                        </p:attrNameLst>
                                      </p:cBhvr>
                                      <p:to>
                                        <p:strVal val="visible"/>
                                      </p:to>
                                    </p:set>
                                    <p:animEffect transition="in" filter="blinds(horizontal)">
                                      <p:cBhvr>
                                        <p:cTn id="12" dur="500"/>
                                        <p:tgtEl>
                                          <p:spTgt spid="37376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73769"/>
                                        </p:tgtEl>
                                        <p:attrNameLst>
                                          <p:attrName>style.visibility</p:attrName>
                                        </p:attrNameLst>
                                      </p:cBhvr>
                                      <p:to>
                                        <p:strVal val="visible"/>
                                      </p:to>
                                    </p:set>
                                    <p:animEffect transition="in" filter="blinds(horizontal)">
                                      <p:cBhvr>
                                        <p:cTn id="17" dur="500"/>
                                        <p:tgtEl>
                                          <p:spTgt spid="373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3767" grpId="0" animBg="1"/>
      <p:bldP spid="373768" grpId="0" animBg="1"/>
      <p:bldP spid="37376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08721"/>
            <a:ext cx="8229600" cy="5415880"/>
          </a:xfrm>
        </p:spPr>
        <p:txBody>
          <a:bodyPr/>
          <a:lstStyle/>
          <a:p>
            <a:pPr>
              <a:buNone/>
            </a:pPr>
            <a:r>
              <a:rPr lang="el-GR" dirty="0" smtClean="0"/>
              <a:t>   </a:t>
            </a:r>
            <a:r>
              <a:rPr lang="en-US" dirty="0" smtClean="0"/>
              <a:t>T</a:t>
            </a:r>
            <a:r>
              <a:rPr lang="el-GR" dirty="0" smtClean="0"/>
              <a:t>α οφέλη από την εισαγωγή των πληροφοριακών συστημάτων νοσοκομείων συνοψίζονται στα κάτωθι:</a:t>
            </a:r>
          </a:p>
          <a:p>
            <a:pPr>
              <a:buNone/>
            </a:pPr>
            <a:endParaRPr lang="el-GR" dirty="0" smtClean="0"/>
          </a:p>
          <a:p>
            <a:pPr lvl="0"/>
            <a:r>
              <a:rPr lang="el-GR" dirty="0" smtClean="0"/>
              <a:t>Μείωση του χρόνου που διαθέτει το Νοσηλευτικό Προσωπικό για παραγγελίες.</a:t>
            </a:r>
          </a:p>
          <a:p>
            <a:pPr lvl="0"/>
            <a:r>
              <a:rPr lang="el-GR" dirty="0" smtClean="0"/>
              <a:t>Μηδενισμός του χρόνου ανάκτησης των εξετάσεων που ζητήθηκαν.</a:t>
            </a:r>
          </a:p>
          <a:p>
            <a:pPr lvl="0"/>
            <a:r>
              <a:rPr lang="el-GR" dirty="0" smtClean="0"/>
              <a:t>Μείωση των λανθασμένων στοιχείων που προκύπτουν από διπλά καταχωρημένα δεδομένα που αφορούν τον ίδιο ασθενή.</a:t>
            </a:r>
          </a:p>
          <a:p>
            <a:pPr lvl="0"/>
            <a:r>
              <a:rPr lang="el-GR" dirty="0" smtClean="0"/>
              <a:t>Βελτίωση στον Ιατρικό έλεγχο.</a:t>
            </a:r>
          </a:p>
          <a:p>
            <a:r>
              <a:rPr lang="el-GR" dirty="0" smtClean="0"/>
              <a:t>Διατήρηση λεπτομερειών στα στοιχεία του ασθενή </a:t>
            </a:r>
            <a:endParaRPr lang="el-GR"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linds(horizontal)">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ox(i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diamond(in)">
                                      <p:cBhvr>
                                        <p:cTn id="23" dur="20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 calcmode="lin" valueType="num">
                                      <p:cBhvr additive="base">
                                        <p:cTn id="28"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253215"/>
            <a:ext cx="10644261" cy="65925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20000"/>
              </a:lnSpc>
              <a:spcBef>
                <a:spcPct val="0"/>
              </a:spcBef>
              <a:spcAft>
                <a:spcPct val="0"/>
              </a:spcAft>
              <a:buClrTx/>
              <a:buSzTx/>
              <a:buFontTx/>
              <a:buNone/>
              <a:tabLst/>
            </a:pPr>
            <a:r>
              <a:rPr lang="el-GR" sz="2400" b="1" i="1" dirty="0" smtClean="0">
                <a:latin typeface="+mj-lt"/>
                <a:ea typeface="Times New Roman" pitchFamily="18" charset="0"/>
                <a:cs typeface="Times New Roman" pitchFamily="18" charset="0"/>
              </a:rPr>
              <a:t>Δ</a:t>
            </a:r>
            <a:r>
              <a:rPr kumimoji="0" lang="el-GR" sz="2400" b="1" i="1" u="none" strike="noStrike" cap="none" normalizeH="0" baseline="0" dirty="0" smtClean="0">
                <a:ln>
                  <a:noFill/>
                </a:ln>
                <a:effectLst/>
                <a:latin typeface="+mj-lt"/>
                <a:ea typeface="Times New Roman" pitchFamily="18" charset="0"/>
                <a:cs typeface="Times New Roman" pitchFamily="18" charset="0"/>
              </a:rPr>
              <a:t>υνατότητες που προσφέρουν </a:t>
            </a:r>
            <a:endParaRPr kumimoji="0" lang="en-US" sz="2400" b="1" i="1" u="none" strike="noStrike" cap="none" normalizeH="0" baseline="0" dirty="0" smtClean="0">
              <a:ln>
                <a:noFill/>
              </a:ln>
              <a:effectLst/>
              <a:latin typeface="+mj-lt"/>
              <a:ea typeface="Times New Roman" pitchFamily="18" charset="0"/>
              <a:cs typeface="Times New Roman" pitchFamily="18" charset="0"/>
            </a:endParaRPr>
          </a:p>
          <a:p>
            <a:pPr marL="0" marR="0" lvl="0" indent="0" defTabSz="914400" rtl="0" eaLnBrk="1" fontAlgn="base" latinLnBrk="0" hangingPunct="1">
              <a:lnSpc>
                <a:spcPct val="120000"/>
              </a:lnSpc>
              <a:spcBef>
                <a:spcPct val="0"/>
              </a:spcBef>
              <a:spcAft>
                <a:spcPct val="0"/>
              </a:spcAft>
              <a:buClrTx/>
              <a:buSzTx/>
              <a:buFontTx/>
              <a:buNone/>
              <a:tabLst/>
            </a:pPr>
            <a:r>
              <a:rPr kumimoji="0" lang="el-GR" sz="2400" b="1" i="1" u="none" strike="noStrike" cap="none" normalizeH="0" baseline="0" dirty="0" smtClean="0">
                <a:ln>
                  <a:noFill/>
                </a:ln>
                <a:effectLst/>
                <a:latin typeface="+mj-lt"/>
                <a:ea typeface="Times New Roman" pitchFamily="18" charset="0"/>
                <a:cs typeface="Times New Roman" pitchFamily="18" charset="0"/>
              </a:rPr>
              <a:t>τα πληροφοριακά συστήματα υγείας </a:t>
            </a:r>
          </a:p>
          <a:p>
            <a:pPr marL="0" marR="0" lvl="0" indent="0" algn="l" defTabSz="914400" rtl="0" eaLnBrk="1" fontAlgn="base" latinLnBrk="0" hangingPunct="1">
              <a:lnSpc>
                <a:spcPct val="120000"/>
              </a:lnSpc>
              <a:spcBef>
                <a:spcPct val="0"/>
              </a:spcBef>
              <a:spcAft>
                <a:spcPct val="0"/>
              </a:spcAft>
              <a:buClrTx/>
              <a:buSzTx/>
              <a:buFontTx/>
              <a:buNone/>
              <a:tabLst/>
            </a:pPr>
            <a:endParaRPr kumimoji="0" lang="el-GR" sz="2000" b="0" i="0" u="none" strike="noStrike" cap="none" normalizeH="0" baseline="0" dirty="0" smtClean="0">
              <a:ln>
                <a:noFill/>
              </a:ln>
              <a:effectLst/>
              <a:latin typeface="+mj-lt"/>
              <a:ea typeface="Times New Roman" pitchFamily="18" charset="0"/>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Διαχείριση ιατρικού φακέλου, μέσω ελεγχόμενης πρόσβασης</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Υποστήριξη του γραφείου κίνησης ασθενών(από την υποδοχή, εγγραφή, μεταφορά </a:t>
            </a:r>
          </a:p>
          <a:p>
            <a:pPr marL="0" marR="0" lvl="0" indent="0" algn="l" defTabSz="914400" rtl="0" eaLnBrk="0" fontAlgn="base" latinLnBrk="0" hangingPunct="0">
              <a:lnSpc>
                <a:spcPct val="120000"/>
              </a:lnSpc>
              <a:spcBef>
                <a:spcPct val="0"/>
              </a:spcBef>
              <a:spcAft>
                <a:spcPct val="0"/>
              </a:spcAft>
              <a:buClrTx/>
              <a:buSzTx/>
              <a:tabLst/>
            </a:pPr>
            <a:r>
              <a:rPr kumimoji="0" lang="el-GR" sz="2000" b="0" i="0" u="none" strike="noStrike" cap="none" normalizeH="0" baseline="0" dirty="0" smtClean="0">
                <a:ln>
                  <a:noFill/>
                </a:ln>
                <a:effectLst/>
                <a:latin typeface="+mj-lt"/>
                <a:ea typeface="Times New Roman" pitchFamily="18" charset="0"/>
                <a:cs typeface="Times New Roman" pitchFamily="18" charset="0"/>
              </a:rPr>
              <a:t>ασθενούς </a:t>
            </a:r>
            <a:r>
              <a:rPr lang="el-GR" sz="2000" dirty="0" smtClean="0">
                <a:latin typeface="+mj-lt"/>
                <a:ea typeface="Times New Roman" pitchFamily="18" charset="0"/>
                <a:cs typeface="Times New Roman" pitchFamily="18" charset="0"/>
              </a:rPr>
              <a:t>ή</a:t>
            </a:r>
            <a:r>
              <a:rPr lang="el-GR" sz="2000" dirty="0">
                <a:latin typeface="+mj-lt"/>
                <a:ea typeface="Times New Roman" pitchFamily="18" charset="0"/>
                <a:cs typeface="Times New Roman" pitchFamily="18" charset="0"/>
              </a:rPr>
              <a:t> </a:t>
            </a:r>
            <a:r>
              <a:rPr kumimoji="0" lang="el-GR" sz="2000" b="0" i="0" u="none" strike="noStrike" cap="none" normalizeH="0" baseline="0" dirty="0" smtClean="0">
                <a:ln>
                  <a:noFill/>
                </a:ln>
                <a:effectLst/>
                <a:latin typeface="+mj-lt"/>
                <a:ea typeface="Times New Roman" pitchFamily="18" charset="0"/>
                <a:cs typeface="Times New Roman" pitchFamily="18" charset="0"/>
              </a:rPr>
              <a:t>κλείσιμο ραντεβού έως τη διακίνηση του ιατρικού φακέλου του ασθενούς)</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Έκδοση και διαχείριση ιατρικών εγγράφων (παραπεμπτικά, εξιτήρια, εντολές </a:t>
            </a:r>
          </a:p>
          <a:p>
            <a:pPr marL="0" marR="0" lvl="0" indent="0" algn="l" defTabSz="914400" rtl="0" eaLnBrk="0" fontAlgn="base" latinLnBrk="0" hangingPunct="0">
              <a:lnSpc>
                <a:spcPct val="120000"/>
              </a:lnSpc>
              <a:spcBef>
                <a:spcPct val="0"/>
              </a:spcBef>
              <a:spcAft>
                <a:spcPct val="0"/>
              </a:spcAft>
              <a:buClrTx/>
              <a:buSzTx/>
              <a:tabLst/>
            </a:pPr>
            <a:r>
              <a:rPr kumimoji="0" lang="el-GR" sz="2000" b="0" i="0" u="none" strike="noStrike" cap="none" normalizeH="0" baseline="0" dirty="0" smtClean="0">
                <a:ln>
                  <a:noFill/>
                </a:ln>
                <a:effectLst/>
                <a:latin typeface="+mj-lt"/>
                <a:ea typeface="Times New Roman" pitchFamily="18" charset="0"/>
                <a:cs typeface="Times New Roman" pitchFamily="18" charset="0"/>
              </a:rPr>
              <a:t>εξετάσεων, κτλ)</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Διαχείριση αποτελεσμάτων των διαγνωστικών εξετάσεων</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Διαχείριση ραντεβού</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Εξαγωγή προεπιλεγμένων διοικητικών αναφορών και δεικτών</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Αποστολή ειδοποιήσεων σε επαγγελματίες υγείας ή ασθενείς για τη διεξαγωγή </a:t>
            </a:r>
          </a:p>
          <a:p>
            <a:pPr marL="0" marR="0" lvl="0" indent="0" algn="l" defTabSz="914400" rtl="0" eaLnBrk="0" fontAlgn="base" latinLnBrk="0" hangingPunct="0">
              <a:lnSpc>
                <a:spcPct val="120000"/>
              </a:lnSpc>
              <a:spcBef>
                <a:spcPct val="0"/>
              </a:spcBef>
              <a:spcAft>
                <a:spcPct val="0"/>
              </a:spcAft>
              <a:buClrTx/>
              <a:buSzTx/>
              <a:tabLst/>
            </a:pPr>
            <a:r>
              <a:rPr kumimoji="0" lang="el-GR" sz="2000" b="0" i="0" u="none" strike="noStrike" cap="none" normalizeH="0" baseline="0" dirty="0" smtClean="0">
                <a:ln>
                  <a:noFill/>
                </a:ln>
                <a:effectLst/>
                <a:latin typeface="+mj-lt"/>
                <a:ea typeface="Times New Roman" pitchFamily="18" charset="0"/>
                <a:cs typeface="Times New Roman" pitchFamily="18" charset="0"/>
              </a:rPr>
              <a:t>   προγραμματισμένων ενεργειών</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Διαχείριση πρωτοκόλλου</a:t>
            </a:r>
            <a:endParaRPr kumimoji="0" lang="el-GR" sz="2000" b="0" i="0" u="none" strike="noStrike" cap="none" normalizeH="0" baseline="0" dirty="0" smtClean="0">
              <a:ln>
                <a:noFill/>
              </a:ln>
              <a:effectLst/>
              <a:latin typeface="+mj-lt"/>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cs typeface="Times New Roman" pitchFamily="18" charset="0"/>
              </a:rPr>
              <a:t>Συνταγογράφηση</a:t>
            </a:r>
            <a:endParaRPr lang="el-GR" sz="2000" dirty="0">
              <a:latin typeface="+mj-lt"/>
              <a:ea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Char char="•"/>
              <a:tabLst/>
            </a:pPr>
            <a:r>
              <a:rPr kumimoji="0" lang="el-GR" sz="2000" b="0" i="0" u="none" strike="noStrike" cap="none" normalizeH="0" baseline="0" dirty="0" smtClean="0">
                <a:ln>
                  <a:noFill/>
                </a:ln>
                <a:effectLst/>
                <a:latin typeface="+mj-lt"/>
                <a:ea typeface="Times New Roman" pitchFamily="18" charset="0"/>
              </a:rPr>
              <a:t>Διαλειτουργικότητα με άλλες εφαρμογές, όπως ηλεκτρονικές προμήθειες, </a:t>
            </a:r>
          </a:p>
          <a:p>
            <a:pPr marL="0" marR="0" lvl="0" indent="0" algn="l" defTabSz="914400" rtl="0" eaLnBrk="0" fontAlgn="base" latinLnBrk="0" hangingPunct="0">
              <a:lnSpc>
                <a:spcPct val="120000"/>
              </a:lnSpc>
              <a:spcBef>
                <a:spcPct val="0"/>
              </a:spcBef>
              <a:spcAft>
                <a:spcPct val="0"/>
              </a:spcAft>
              <a:buClrTx/>
              <a:buSzTx/>
              <a:buFontTx/>
              <a:buNone/>
              <a:tabLst/>
            </a:pPr>
            <a:r>
              <a:rPr kumimoji="0" lang="el-GR" sz="2000" b="0" i="0" u="none" strike="noStrike" cap="none" normalizeH="0" baseline="0" dirty="0" smtClean="0">
                <a:ln>
                  <a:noFill/>
                </a:ln>
                <a:effectLst/>
                <a:latin typeface="+mj-lt"/>
                <a:ea typeface="Times New Roman" pitchFamily="18" charset="0"/>
              </a:rPr>
              <a:t>έξυπνες κάρτες, ηλεκτρονικές υπογραφές </a:t>
            </a:r>
            <a:endParaRPr kumimoji="0" lang="el-GR" sz="2000" b="0" i="0" u="none" strike="noStrike" cap="none" normalizeH="0" baseline="0" dirty="0" smtClean="0">
              <a:ln>
                <a:noFill/>
              </a:ln>
              <a:effectLst/>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49">
                                            <p:txEl>
                                              <p:pRg st="3" end="3"/>
                                            </p:txEl>
                                          </p:spTgt>
                                        </p:tgtEl>
                                        <p:attrNameLst>
                                          <p:attrName>style.visibility</p:attrName>
                                        </p:attrNameLst>
                                      </p:cBhvr>
                                      <p:to>
                                        <p:strVal val="visible"/>
                                      </p:to>
                                    </p:set>
                                    <p:anim calcmode="lin" valueType="num">
                                      <p:cBhvr additive="base">
                                        <p:cTn id="7" dur="500" fill="hold"/>
                                        <p:tgtEl>
                                          <p:spTgt spid="2049">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4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49">
                                            <p:txEl>
                                              <p:pRg st="4" end="4"/>
                                            </p:txEl>
                                          </p:spTgt>
                                        </p:tgtEl>
                                        <p:attrNameLst>
                                          <p:attrName>style.visibility</p:attrName>
                                        </p:attrNameLst>
                                      </p:cBhvr>
                                      <p:to>
                                        <p:strVal val="visible"/>
                                      </p:to>
                                    </p:set>
                                    <p:anim calcmode="lin" valueType="num">
                                      <p:cBhvr additive="base">
                                        <p:cTn id="13" dur="500" fill="hold"/>
                                        <p:tgtEl>
                                          <p:spTgt spid="2049">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49">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049">
                                            <p:txEl>
                                              <p:pRg st="5" end="5"/>
                                            </p:txEl>
                                          </p:spTgt>
                                        </p:tgtEl>
                                        <p:attrNameLst>
                                          <p:attrName>style.visibility</p:attrName>
                                        </p:attrNameLst>
                                      </p:cBhvr>
                                      <p:to>
                                        <p:strVal val="visible"/>
                                      </p:to>
                                    </p:set>
                                    <p:anim calcmode="lin" valueType="num">
                                      <p:cBhvr additive="base">
                                        <p:cTn id="17" dur="500" fill="hold"/>
                                        <p:tgtEl>
                                          <p:spTgt spid="2049">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4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049">
                                            <p:txEl>
                                              <p:pRg st="6" end="6"/>
                                            </p:txEl>
                                          </p:spTgt>
                                        </p:tgtEl>
                                        <p:attrNameLst>
                                          <p:attrName>style.visibility</p:attrName>
                                        </p:attrNameLst>
                                      </p:cBhvr>
                                      <p:to>
                                        <p:strVal val="visible"/>
                                      </p:to>
                                    </p:set>
                                    <p:anim calcmode="lin" valueType="num">
                                      <p:cBhvr additive="base">
                                        <p:cTn id="23" dur="500" fill="hold"/>
                                        <p:tgtEl>
                                          <p:spTgt spid="2049">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49">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049">
                                            <p:txEl>
                                              <p:pRg st="7" end="7"/>
                                            </p:txEl>
                                          </p:spTgt>
                                        </p:tgtEl>
                                        <p:attrNameLst>
                                          <p:attrName>style.visibility</p:attrName>
                                        </p:attrNameLst>
                                      </p:cBhvr>
                                      <p:to>
                                        <p:strVal val="visible"/>
                                      </p:to>
                                    </p:set>
                                    <p:anim calcmode="lin" valueType="num">
                                      <p:cBhvr additive="base">
                                        <p:cTn id="27" dur="500" fill="hold"/>
                                        <p:tgtEl>
                                          <p:spTgt spid="2049">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049">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049">
                                            <p:txEl>
                                              <p:pRg st="8" end="8"/>
                                            </p:txEl>
                                          </p:spTgt>
                                        </p:tgtEl>
                                        <p:attrNameLst>
                                          <p:attrName>style.visibility</p:attrName>
                                        </p:attrNameLst>
                                      </p:cBhvr>
                                      <p:to>
                                        <p:strVal val="visible"/>
                                      </p:to>
                                    </p:set>
                                    <p:anim calcmode="lin" valueType="num">
                                      <p:cBhvr additive="base">
                                        <p:cTn id="33" dur="500" fill="hold"/>
                                        <p:tgtEl>
                                          <p:spTgt spid="2049">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049">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049">
                                            <p:txEl>
                                              <p:pRg st="9" end="9"/>
                                            </p:txEl>
                                          </p:spTgt>
                                        </p:tgtEl>
                                        <p:attrNameLst>
                                          <p:attrName>style.visibility</p:attrName>
                                        </p:attrNameLst>
                                      </p:cBhvr>
                                      <p:to>
                                        <p:strVal val="visible"/>
                                      </p:to>
                                    </p:set>
                                    <p:anim calcmode="lin" valueType="num">
                                      <p:cBhvr additive="base">
                                        <p:cTn id="39" dur="500" fill="hold"/>
                                        <p:tgtEl>
                                          <p:spTgt spid="2049">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04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049">
                                            <p:txEl>
                                              <p:pRg st="10" end="10"/>
                                            </p:txEl>
                                          </p:spTgt>
                                        </p:tgtEl>
                                        <p:attrNameLst>
                                          <p:attrName>style.visibility</p:attrName>
                                        </p:attrNameLst>
                                      </p:cBhvr>
                                      <p:to>
                                        <p:strVal val="visible"/>
                                      </p:to>
                                    </p:set>
                                    <p:anim calcmode="lin" valueType="num">
                                      <p:cBhvr additive="base">
                                        <p:cTn id="45" dur="500" fill="hold"/>
                                        <p:tgtEl>
                                          <p:spTgt spid="2049">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049">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049">
                                            <p:txEl>
                                              <p:pRg st="11" end="11"/>
                                            </p:txEl>
                                          </p:spTgt>
                                        </p:tgtEl>
                                        <p:attrNameLst>
                                          <p:attrName>style.visibility</p:attrName>
                                        </p:attrNameLst>
                                      </p:cBhvr>
                                      <p:to>
                                        <p:strVal val="visible"/>
                                      </p:to>
                                    </p:set>
                                    <p:anim calcmode="lin" valueType="num">
                                      <p:cBhvr additive="base">
                                        <p:cTn id="51" dur="500" fill="hold"/>
                                        <p:tgtEl>
                                          <p:spTgt spid="2049">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049">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049">
                                            <p:txEl>
                                              <p:pRg st="12" end="12"/>
                                            </p:txEl>
                                          </p:spTgt>
                                        </p:tgtEl>
                                        <p:attrNameLst>
                                          <p:attrName>style.visibility</p:attrName>
                                        </p:attrNameLst>
                                      </p:cBhvr>
                                      <p:to>
                                        <p:strVal val="visible"/>
                                      </p:to>
                                    </p:set>
                                    <p:anim calcmode="lin" valueType="num">
                                      <p:cBhvr additive="base">
                                        <p:cTn id="55" dur="500" fill="hold"/>
                                        <p:tgtEl>
                                          <p:spTgt spid="2049">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049">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049">
                                            <p:txEl>
                                              <p:pRg st="13" end="13"/>
                                            </p:txEl>
                                          </p:spTgt>
                                        </p:tgtEl>
                                        <p:attrNameLst>
                                          <p:attrName>style.visibility</p:attrName>
                                        </p:attrNameLst>
                                      </p:cBhvr>
                                      <p:to>
                                        <p:strVal val="visible"/>
                                      </p:to>
                                    </p:set>
                                    <p:anim calcmode="lin" valueType="num">
                                      <p:cBhvr additive="base">
                                        <p:cTn id="61" dur="500" fill="hold"/>
                                        <p:tgtEl>
                                          <p:spTgt spid="2049">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049">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2049">
                                            <p:txEl>
                                              <p:pRg st="14" end="14"/>
                                            </p:txEl>
                                          </p:spTgt>
                                        </p:tgtEl>
                                        <p:attrNameLst>
                                          <p:attrName>style.visibility</p:attrName>
                                        </p:attrNameLst>
                                      </p:cBhvr>
                                      <p:to>
                                        <p:strVal val="visible"/>
                                      </p:to>
                                    </p:set>
                                    <p:anim calcmode="lin" valueType="num">
                                      <p:cBhvr additive="base">
                                        <p:cTn id="67" dur="500" fill="hold"/>
                                        <p:tgtEl>
                                          <p:spTgt spid="2049">
                                            <p:txEl>
                                              <p:pRg st="14" end="14"/>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049">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2049">
                                            <p:txEl>
                                              <p:pRg st="15" end="15"/>
                                            </p:txEl>
                                          </p:spTgt>
                                        </p:tgtEl>
                                        <p:attrNameLst>
                                          <p:attrName>style.visibility</p:attrName>
                                        </p:attrNameLst>
                                      </p:cBhvr>
                                      <p:to>
                                        <p:strVal val="visible"/>
                                      </p:to>
                                    </p:set>
                                    <p:anim calcmode="lin" valueType="num">
                                      <p:cBhvr additive="base">
                                        <p:cTn id="73" dur="500" fill="hold"/>
                                        <p:tgtEl>
                                          <p:spTgt spid="2049">
                                            <p:txEl>
                                              <p:pRg st="15" end="15"/>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049">
                                            <p:txEl>
                                              <p:pRg st="15" end="15"/>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2049">
                                            <p:txEl>
                                              <p:pRg st="16" end="16"/>
                                            </p:txEl>
                                          </p:spTgt>
                                        </p:tgtEl>
                                        <p:attrNameLst>
                                          <p:attrName>style.visibility</p:attrName>
                                        </p:attrNameLst>
                                      </p:cBhvr>
                                      <p:to>
                                        <p:strVal val="visible"/>
                                      </p:to>
                                    </p:set>
                                    <p:anim calcmode="lin" valueType="num">
                                      <p:cBhvr additive="base">
                                        <p:cTn id="77" dur="500" fill="hold"/>
                                        <p:tgtEl>
                                          <p:spTgt spid="2049">
                                            <p:txEl>
                                              <p:pRg st="16" end="16"/>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2049">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a:xfrm>
            <a:off x="428625" y="1785938"/>
            <a:ext cx="9112250" cy="595312"/>
          </a:xfrm>
        </p:spPr>
        <p:txBody>
          <a:bodyPr/>
          <a:lstStyle/>
          <a:p>
            <a:pPr eaLnBrk="1" hangingPunct="1">
              <a:lnSpc>
                <a:spcPct val="120000"/>
              </a:lnSpc>
              <a:buFont typeface="Wingdings" pitchFamily="2" charset="2"/>
              <a:buNone/>
            </a:pPr>
            <a:r>
              <a:rPr lang="en-US" sz="2400" b="1" smtClean="0">
                <a:solidFill>
                  <a:srgbClr val="002060"/>
                </a:solidFill>
                <a:latin typeface="Arial" charset="0"/>
                <a:cs typeface="Arial" charset="0"/>
              </a:rPr>
              <a:t>K</a:t>
            </a:r>
            <a:r>
              <a:rPr lang="el-GR" sz="2400" b="1" smtClean="0">
                <a:solidFill>
                  <a:srgbClr val="002060"/>
                </a:solidFill>
                <a:latin typeface="Arial" charset="0"/>
                <a:cs typeface="Arial" charset="0"/>
              </a:rPr>
              <a:t>εντρικά Συστήματα (</a:t>
            </a:r>
            <a:r>
              <a:rPr lang="en-US" sz="2400" b="1" smtClean="0">
                <a:solidFill>
                  <a:srgbClr val="002060"/>
                </a:solidFill>
                <a:latin typeface="Arial" charset="0"/>
                <a:cs typeface="Arial" charset="0"/>
              </a:rPr>
              <a:t>Central Systems) </a:t>
            </a:r>
            <a:r>
              <a:rPr lang="el-GR" sz="2400" b="1" smtClean="0">
                <a:solidFill>
                  <a:srgbClr val="002060"/>
                </a:solidFill>
                <a:latin typeface="Arial" charset="0"/>
                <a:cs typeface="Arial" charset="0"/>
              </a:rPr>
              <a:t>:</a:t>
            </a:r>
          </a:p>
          <a:p>
            <a:pPr eaLnBrk="1" hangingPunct="1">
              <a:lnSpc>
                <a:spcPct val="120000"/>
              </a:lnSpc>
              <a:buFont typeface="Wingdings" pitchFamily="2" charset="2"/>
              <a:buNone/>
            </a:pPr>
            <a:endParaRPr lang="el-GR" sz="2400" smtClean="0">
              <a:latin typeface="Arial" charset="0"/>
              <a:cs typeface="Arial" charset="0"/>
            </a:endParaRPr>
          </a:p>
          <a:p>
            <a:pPr eaLnBrk="1" hangingPunct="1">
              <a:lnSpc>
                <a:spcPct val="120000"/>
              </a:lnSpc>
              <a:buFont typeface="Wingdings" pitchFamily="2" charset="2"/>
              <a:buNone/>
            </a:pPr>
            <a:endParaRPr lang="el-GR" sz="2400" smtClean="0">
              <a:latin typeface="Arial" charset="0"/>
              <a:cs typeface="Arial" charset="0"/>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Αρχιτεκτονικές Πληροφοριακών Συστημάτων</a:t>
            </a:r>
            <a:endParaRPr lang="en-US" sz="3600" dirty="0">
              <a:solidFill>
                <a:srgbClr val="66FFFF"/>
              </a:solidFill>
              <a:latin typeface="Arial" pitchFamily="34" charset="0"/>
              <a:ea typeface="+mj-ea"/>
              <a:cs typeface="Arial" pitchFamily="34" charset="0"/>
            </a:endParaRPr>
          </a:p>
        </p:txBody>
      </p:sp>
      <p:pic>
        <p:nvPicPr>
          <p:cNvPr id="14340" name="Picture 2"/>
          <p:cNvPicPr>
            <a:picLocks noChangeAspect="1" noChangeArrowheads="1"/>
          </p:cNvPicPr>
          <p:nvPr/>
        </p:nvPicPr>
        <p:blipFill>
          <a:blip r:embed="rId3" cstate="print"/>
          <a:srcRect/>
          <a:stretch>
            <a:fillRect/>
          </a:stretch>
        </p:blipFill>
        <p:spPr bwMode="auto">
          <a:xfrm>
            <a:off x="642938" y="2500313"/>
            <a:ext cx="7786687" cy="43576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anim calcmode="lin" valueType="num">
                                      <p:cBhvr additive="base">
                                        <p:cTn id="7" dur="500" fill="hold"/>
                                        <p:tgtEl>
                                          <p:spTgt spid="14340"/>
                                        </p:tgtEl>
                                        <p:attrNameLst>
                                          <p:attrName>ppt_x</p:attrName>
                                        </p:attrNameLst>
                                      </p:cBhvr>
                                      <p:tavLst>
                                        <p:tav tm="0">
                                          <p:val>
                                            <p:strVal val="#ppt_x"/>
                                          </p:val>
                                        </p:tav>
                                        <p:tav tm="100000">
                                          <p:val>
                                            <p:strVal val="#ppt_x"/>
                                          </p:val>
                                        </p:tav>
                                      </p:tavLst>
                                    </p:anim>
                                    <p:anim calcmode="lin" valueType="num">
                                      <p:cBhvr additive="base">
                                        <p:cTn id="8"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a:xfrm>
            <a:off x="428625" y="1785938"/>
            <a:ext cx="9112250" cy="595312"/>
          </a:xfrm>
        </p:spPr>
        <p:txBody>
          <a:bodyPr/>
          <a:lstStyle/>
          <a:p>
            <a:pPr eaLnBrk="1" hangingPunct="1">
              <a:lnSpc>
                <a:spcPct val="120000"/>
              </a:lnSpc>
              <a:buFont typeface="Wingdings" pitchFamily="2" charset="2"/>
              <a:buNone/>
            </a:pPr>
            <a:r>
              <a:rPr lang="el-GR" sz="2400" b="1" smtClean="0">
                <a:solidFill>
                  <a:srgbClr val="002060"/>
                </a:solidFill>
                <a:latin typeface="Arial" charset="0"/>
                <a:cs typeface="Arial" charset="0"/>
              </a:rPr>
              <a:t>Αρθρωτά Συστήματα (</a:t>
            </a:r>
            <a:r>
              <a:rPr lang="en-US" sz="2400" b="1" smtClean="0">
                <a:solidFill>
                  <a:srgbClr val="002060"/>
                </a:solidFill>
                <a:latin typeface="Arial" charset="0"/>
                <a:cs typeface="Arial" charset="0"/>
              </a:rPr>
              <a:t>Modular Systems) </a:t>
            </a:r>
            <a:r>
              <a:rPr lang="el-GR" sz="2400" b="1" smtClean="0">
                <a:solidFill>
                  <a:srgbClr val="002060"/>
                </a:solidFill>
                <a:latin typeface="Arial" charset="0"/>
                <a:cs typeface="Arial" charset="0"/>
              </a:rPr>
              <a:t>:</a:t>
            </a:r>
          </a:p>
          <a:p>
            <a:pPr eaLnBrk="1" hangingPunct="1">
              <a:lnSpc>
                <a:spcPct val="120000"/>
              </a:lnSpc>
              <a:buFont typeface="Wingdings" pitchFamily="2" charset="2"/>
              <a:buNone/>
            </a:pPr>
            <a:endParaRPr lang="el-GR" sz="2400" smtClean="0">
              <a:latin typeface="Arial" charset="0"/>
              <a:cs typeface="Arial" charset="0"/>
            </a:endParaRPr>
          </a:p>
          <a:p>
            <a:pPr eaLnBrk="1" hangingPunct="1">
              <a:lnSpc>
                <a:spcPct val="120000"/>
              </a:lnSpc>
              <a:buFont typeface="Wingdings" pitchFamily="2" charset="2"/>
              <a:buNone/>
            </a:pPr>
            <a:endParaRPr lang="el-GR" sz="2400" smtClean="0">
              <a:latin typeface="Arial" charset="0"/>
              <a:cs typeface="Arial" charset="0"/>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Αρχιτεκτονικές Πληροφοριακών Συστημάτων</a:t>
            </a:r>
            <a:endParaRPr lang="en-US" sz="3600" dirty="0">
              <a:solidFill>
                <a:srgbClr val="66FFFF"/>
              </a:solidFill>
              <a:latin typeface="Arial" pitchFamily="34" charset="0"/>
              <a:ea typeface="+mj-ea"/>
              <a:cs typeface="Arial" pitchFamily="34" charset="0"/>
            </a:endParaRPr>
          </a:p>
        </p:txBody>
      </p:sp>
      <p:pic>
        <p:nvPicPr>
          <p:cNvPr id="15364" name="Picture 2"/>
          <p:cNvPicPr>
            <a:picLocks noChangeAspect="1" noChangeArrowheads="1"/>
          </p:cNvPicPr>
          <p:nvPr/>
        </p:nvPicPr>
        <p:blipFill>
          <a:blip r:embed="rId3" cstate="print"/>
          <a:srcRect/>
          <a:stretch>
            <a:fillRect/>
          </a:stretch>
        </p:blipFill>
        <p:spPr bwMode="auto">
          <a:xfrm>
            <a:off x="539552" y="2500313"/>
            <a:ext cx="8358188" cy="43576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additive="base">
                                        <p:cTn id="7" dur="500" fill="hold"/>
                                        <p:tgtEl>
                                          <p:spTgt spid="15364"/>
                                        </p:tgtEl>
                                        <p:attrNameLst>
                                          <p:attrName>ppt_x</p:attrName>
                                        </p:attrNameLst>
                                      </p:cBhvr>
                                      <p:tavLst>
                                        <p:tav tm="0">
                                          <p:val>
                                            <p:strVal val="#ppt_x"/>
                                          </p:val>
                                        </p:tav>
                                        <p:tav tm="100000">
                                          <p:val>
                                            <p:strVal val="#ppt_x"/>
                                          </p:val>
                                        </p:tav>
                                      </p:tavLst>
                                    </p:anim>
                                    <p:anim calcmode="lin" valueType="num">
                                      <p:cBhvr additive="base">
                                        <p:cTn id="8"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28625" y="1785938"/>
            <a:ext cx="9112250" cy="595312"/>
          </a:xfrm>
        </p:spPr>
        <p:txBody>
          <a:bodyPr/>
          <a:lstStyle/>
          <a:p>
            <a:pPr eaLnBrk="1" hangingPunct="1">
              <a:lnSpc>
                <a:spcPct val="120000"/>
              </a:lnSpc>
              <a:buFont typeface="Wingdings" pitchFamily="2" charset="2"/>
              <a:buNone/>
            </a:pPr>
            <a:r>
              <a:rPr lang="el-GR" sz="2400" b="1" smtClean="0">
                <a:solidFill>
                  <a:srgbClr val="002060"/>
                </a:solidFill>
                <a:latin typeface="Arial" charset="0"/>
                <a:cs typeface="Arial" charset="0"/>
              </a:rPr>
              <a:t>Κατανεμημένα Συστήματα (</a:t>
            </a:r>
            <a:r>
              <a:rPr lang="en-US" sz="2400" b="1" smtClean="0">
                <a:solidFill>
                  <a:srgbClr val="002060"/>
                </a:solidFill>
                <a:latin typeface="Arial" charset="0"/>
                <a:cs typeface="Arial" charset="0"/>
              </a:rPr>
              <a:t>Distributed Systems) </a:t>
            </a:r>
            <a:r>
              <a:rPr lang="el-GR" sz="2400" b="1" smtClean="0">
                <a:solidFill>
                  <a:srgbClr val="002060"/>
                </a:solidFill>
                <a:latin typeface="Arial" charset="0"/>
                <a:cs typeface="Arial" charset="0"/>
              </a:rPr>
              <a:t>:</a:t>
            </a:r>
          </a:p>
          <a:p>
            <a:pPr eaLnBrk="1" hangingPunct="1">
              <a:lnSpc>
                <a:spcPct val="120000"/>
              </a:lnSpc>
              <a:buFont typeface="Wingdings" pitchFamily="2" charset="2"/>
              <a:buNone/>
            </a:pPr>
            <a:endParaRPr lang="el-GR" sz="2400" smtClean="0">
              <a:latin typeface="Arial" charset="0"/>
              <a:cs typeface="Arial" charset="0"/>
            </a:endParaRPr>
          </a:p>
          <a:p>
            <a:pPr eaLnBrk="1" hangingPunct="1">
              <a:lnSpc>
                <a:spcPct val="120000"/>
              </a:lnSpc>
              <a:buFont typeface="Wingdings" pitchFamily="2" charset="2"/>
              <a:buNone/>
            </a:pPr>
            <a:endParaRPr lang="el-GR" sz="2400" smtClean="0">
              <a:latin typeface="Arial" charset="0"/>
              <a:cs typeface="Arial" charset="0"/>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Αρχιτεκτονικές Πληροφοριακών Συστημάτων</a:t>
            </a:r>
            <a:endParaRPr lang="en-US" sz="3600" dirty="0">
              <a:solidFill>
                <a:srgbClr val="66FFFF"/>
              </a:solidFill>
              <a:latin typeface="Arial" pitchFamily="34" charset="0"/>
              <a:ea typeface="+mj-ea"/>
              <a:cs typeface="Arial" pitchFamily="34" charset="0"/>
            </a:endParaRPr>
          </a:p>
        </p:txBody>
      </p:sp>
      <p:pic>
        <p:nvPicPr>
          <p:cNvPr id="16388" name="Picture 2"/>
          <p:cNvPicPr>
            <a:picLocks noChangeAspect="1" noChangeArrowheads="1"/>
          </p:cNvPicPr>
          <p:nvPr/>
        </p:nvPicPr>
        <p:blipFill>
          <a:blip r:embed="rId3" cstate="print"/>
          <a:srcRect/>
          <a:stretch>
            <a:fillRect/>
          </a:stretch>
        </p:blipFill>
        <p:spPr bwMode="auto">
          <a:xfrm>
            <a:off x="683568" y="2500313"/>
            <a:ext cx="7821612" cy="43576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blinds(horizontal)">
                                      <p:cBhvr>
                                        <p:cTn id="7" dur="500"/>
                                        <p:tgtEl>
                                          <p:spTgt spid="16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28625" y="2690813"/>
            <a:ext cx="9112250" cy="595312"/>
          </a:xfrm>
        </p:spPr>
        <p:txBody>
          <a:bodyPr/>
          <a:lstStyle/>
          <a:p>
            <a:pPr eaLnBrk="1" hangingPunct="1">
              <a:lnSpc>
                <a:spcPct val="120000"/>
              </a:lnSpc>
              <a:buFont typeface="Wingdings" pitchFamily="2" charset="2"/>
              <a:buNone/>
            </a:pPr>
            <a:r>
              <a:rPr lang="el-GR" sz="2400" b="1" smtClean="0">
                <a:solidFill>
                  <a:srgbClr val="002060"/>
                </a:solidFill>
                <a:latin typeface="Arial" charset="0"/>
                <a:cs typeface="Arial" charset="0"/>
              </a:rPr>
              <a:t>Φάσεις Υλοποίησης Έργου :</a:t>
            </a:r>
          </a:p>
        </p:txBody>
      </p:sp>
      <p:sp>
        <p:nvSpPr>
          <p:cNvPr id="7" name="Rectangle 2"/>
          <p:cNvSpPr txBox="1">
            <a:spLocks noChangeArrowheads="1"/>
          </p:cNvSpPr>
          <p:nvPr/>
        </p:nvSpPr>
        <p:spPr>
          <a:xfrm>
            <a:off x="0" y="642938"/>
            <a:ext cx="9144000" cy="1500187"/>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Μεθοδολογίες Ανάπτυξης Πληροφοριακών Συστημάτων Νοσοκομείων</a:t>
            </a:r>
            <a:endParaRPr lang="en-US" sz="3600" dirty="0">
              <a:solidFill>
                <a:srgbClr val="66FFFF"/>
              </a:solidFill>
              <a:latin typeface="Arial" pitchFamily="34" charset="0"/>
              <a:ea typeface="+mj-ea"/>
              <a:cs typeface="Arial" pitchFamily="34" charset="0"/>
            </a:endParaRPr>
          </a:p>
        </p:txBody>
      </p:sp>
      <p:pic>
        <p:nvPicPr>
          <p:cNvPr id="17412" name="Picture 2"/>
          <p:cNvPicPr>
            <a:picLocks noChangeAspect="1" noChangeArrowheads="1"/>
          </p:cNvPicPr>
          <p:nvPr/>
        </p:nvPicPr>
        <p:blipFill>
          <a:blip r:embed="rId3" cstate="print"/>
          <a:srcRect/>
          <a:stretch>
            <a:fillRect/>
          </a:stretch>
        </p:blipFill>
        <p:spPr bwMode="auto">
          <a:xfrm>
            <a:off x="142875" y="3429000"/>
            <a:ext cx="8863013" cy="314325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500" fill="hold"/>
                                        <p:tgtEl>
                                          <p:spTgt spid="17412"/>
                                        </p:tgtEl>
                                        <p:attrNameLst>
                                          <p:attrName>ppt_x</p:attrName>
                                        </p:attrNameLst>
                                      </p:cBhvr>
                                      <p:tavLst>
                                        <p:tav tm="0">
                                          <p:val>
                                            <p:strVal val="#ppt_x"/>
                                          </p:val>
                                        </p:tav>
                                        <p:tav tm="100000">
                                          <p:val>
                                            <p:strVal val="#ppt_x"/>
                                          </p:val>
                                        </p:tav>
                                      </p:tavLst>
                                    </p:anim>
                                    <p:anim calcmode="lin" valueType="num">
                                      <p:cBhvr additive="base">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a:xfrm>
            <a:off x="762000" y="1905000"/>
            <a:ext cx="8382000" cy="4038600"/>
          </a:xfrm>
        </p:spPr>
        <p:txBody>
          <a:bodyPr/>
          <a:lstStyle/>
          <a:p>
            <a:pPr algn="just" eaLnBrk="1" hangingPunct="1">
              <a:lnSpc>
                <a:spcPct val="120000"/>
              </a:lnSpc>
              <a:buFont typeface="Wingdings" pitchFamily="2" charset="2"/>
              <a:buNone/>
            </a:pPr>
            <a:endParaRPr lang="el-GR" sz="2800" dirty="0" smtClean="0">
              <a:latin typeface="Arial" charset="0"/>
              <a:cs typeface="Arial" charset="0"/>
            </a:endParaRPr>
          </a:p>
          <a:p>
            <a:pPr algn="just" eaLnBrk="1" hangingPunct="1">
              <a:lnSpc>
                <a:spcPct val="90000"/>
              </a:lnSpc>
              <a:buFont typeface="Wingdings" pitchFamily="2" charset="2"/>
              <a:buNone/>
            </a:pPr>
            <a:endParaRPr lang="el-GR" sz="2400" dirty="0" smtClean="0"/>
          </a:p>
        </p:txBody>
      </p:sp>
      <p:sp>
        <p:nvSpPr>
          <p:cNvPr id="6"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(2)</a:t>
            </a:r>
            <a:endParaRPr lang="en-US" sz="3600" dirty="0">
              <a:solidFill>
                <a:srgbClr val="66FFFF"/>
              </a:solidFill>
              <a:latin typeface="Arial" pitchFamily="34" charset="0"/>
              <a:ea typeface="+mj-ea"/>
              <a:cs typeface="Arial" pitchFamily="34" charset="0"/>
            </a:endParaRPr>
          </a:p>
        </p:txBody>
      </p:sp>
      <p:sp>
        <p:nvSpPr>
          <p:cNvPr id="2049" name="Rectangle 1"/>
          <p:cNvSpPr>
            <a:spLocks noChangeArrowheads="1"/>
          </p:cNvSpPr>
          <p:nvPr/>
        </p:nvSpPr>
        <p:spPr bwMode="auto">
          <a:xfrm>
            <a:off x="22285" y="2204864"/>
            <a:ext cx="9144000" cy="43242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lang="en-US" sz="2500" dirty="0">
                <a:latin typeface="Times New Roman" pitchFamily="18" charset="0"/>
                <a:ea typeface="Times New Roman" pitchFamily="18" charset="0"/>
                <a:cs typeface="Times New Roman" pitchFamily="18" charset="0"/>
              </a:rPr>
              <a:t>H</a:t>
            </a: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πληροφορία στην υγεία έχει τα εξής χαρακτηριστικά:</a:t>
            </a:r>
            <a:endParaRPr kumimoji="0" lang="en-US"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tab pos="457200" algn="l"/>
              </a:tabLst>
            </a:pPr>
            <a:endParaRPr kumimoji="0" lang="el-GR" sz="25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Είναι δυναμική </a:t>
            </a:r>
            <a:endParaRPr kumimoji="0" lang="el-GR" sz="25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Αποτελεί βασικό εργαλείο στην ιατρική πράξη</a:t>
            </a:r>
            <a:endParaRPr kumimoji="0" lang="el-GR" sz="25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Παράγεται από τον άνθρωπο (π.χ. ασθενής) ή από μηχανές (π.χ. τομογράφος)</a:t>
            </a:r>
            <a:endParaRPr kumimoji="0" lang="el-GR" sz="25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Χρησιμοποιείται σε προσωπικό επίπεδο (π.χ. ο ιατρός κάνει διάγνωση) ή σε συλλογικό επίπεδο (π.χ. ο Υπουργός παράγει νομικό πλαίσιο)</a:t>
            </a:r>
            <a:endParaRPr kumimoji="0" lang="el-GR" sz="25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Αξιοποιεί τις τεχνολογίες πληροφορικής και επικοινωνιών για να ληφθεί, μεταδοθεί, </a:t>
            </a:r>
            <a:r>
              <a:rPr kumimoji="0" lang="el-GR" sz="25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παράξει</a:t>
            </a:r>
            <a:r>
              <a:rPr kumimoji="0" lang="el-GR" sz="25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γνώση</a:t>
            </a:r>
            <a:endParaRPr kumimoji="0" lang="el-GR" sz="2500" b="0" i="0" u="none" strike="noStrike" cap="none" normalizeH="0" baseline="0" dirty="0" smtClean="0">
              <a:ln>
                <a:noFill/>
              </a:ln>
              <a:solidFill>
                <a:schemeClr val="tx1"/>
              </a:solidFill>
              <a:effectLst/>
              <a:latin typeface="Arial" pitchFamily="34"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49">
                                            <p:txEl>
                                              <p:pRg st="2" end="2"/>
                                            </p:txEl>
                                          </p:spTgt>
                                        </p:tgtEl>
                                        <p:attrNameLst>
                                          <p:attrName>style.visibility</p:attrName>
                                        </p:attrNameLst>
                                      </p:cBhvr>
                                      <p:to>
                                        <p:strVal val="visible"/>
                                      </p:to>
                                    </p:set>
                                    <p:animEffect transition="in" filter="blinds(horizontal)">
                                      <p:cBhvr>
                                        <p:cTn id="7" dur="500"/>
                                        <p:tgtEl>
                                          <p:spTgt spid="2049">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2049">
                                            <p:txEl>
                                              <p:pRg st="3" end="3"/>
                                            </p:txEl>
                                          </p:spTgt>
                                        </p:tgtEl>
                                        <p:attrNameLst>
                                          <p:attrName>style.visibility</p:attrName>
                                        </p:attrNameLst>
                                      </p:cBhvr>
                                      <p:to>
                                        <p:strVal val="visible"/>
                                      </p:to>
                                    </p:set>
                                    <p:animEffect transition="in" filter="blinds(horizontal)">
                                      <p:cBhvr>
                                        <p:cTn id="10" dur="500"/>
                                        <p:tgtEl>
                                          <p:spTgt spid="2049">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2049">
                                            <p:txEl>
                                              <p:pRg st="4" end="4"/>
                                            </p:txEl>
                                          </p:spTgt>
                                        </p:tgtEl>
                                        <p:attrNameLst>
                                          <p:attrName>style.visibility</p:attrName>
                                        </p:attrNameLst>
                                      </p:cBhvr>
                                      <p:to>
                                        <p:strVal val="visible"/>
                                      </p:to>
                                    </p:set>
                                    <p:animEffect transition="in" filter="blinds(horizontal)">
                                      <p:cBhvr>
                                        <p:cTn id="13" dur="500"/>
                                        <p:tgtEl>
                                          <p:spTgt spid="2049">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2049">
                                            <p:txEl>
                                              <p:pRg st="5" end="5"/>
                                            </p:txEl>
                                          </p:spTgt>
                                        </p:tgtEl>
                                        <p:attrNameLst>
                                          <p:attrName>style.visibility</p:attrName>
                                        </p:attrNameLst>
                                      </p:cBhvr>
                                      <p:to>
                                        <p:strVal val="visible"/>
                                      </p:to>
                                    </p:set>
                                    <p:animEffect transition="in" filter="blinds(horizontal)">
                                      <p:cBhvr>
                                        <p:cTn id="18" dur="500"/>
                                        <p:tgtEl>
                                          <p:spTgt spid="2049">
                                            <p:txEl>
                                              <p:pRg st="5" end="5"/>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2049">
                                            <p:txEl>
                                              <p:pRg st="6" end="6"/>
                                            </p:txEl>
                                          </p:spTgt>
                                        </p:tgtEl>
                                        <p:attrNameLst>
                                          <p:attrName>style.visibility</p:attrName>
                                        </p:attrNameLst>
                                      </p:cBhvr>
                                      <p:to>
                                        <p:strVal val="visible"/>
                                      </p:to>
                                    </p:set>
                                    <p:animEffect transition="in" filter="blinds(horizontal)">
                                      <p:cBhvr>
                                        <p:cTn id="21" dur="500"/>
                                        <p:tgtEl>
                                          <p:spTgt spid="204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p:cNvSpPr>
            <a:spLocks noGrp="1" noChangeArrowheads="1"/>
          </p:cNvSpPr>
          <p:nvPr>
            <p:ph idx="1"/>
          </p:nvPr>
        </p:nvSpPr>
        <p:spPr>
          <a:xfrm>
            <a:off x="762000" y="1905000"/>
            <a:ext cx="9066213" cy="4038600"/>
          </a:xfrm>
        </p:spPr>
        <p:txBody>
          <a:bodyPr>
            <a:normAutofit lnSpcReduction="10000"/>
          </a:bodyPr>
          <a:lstStyle/>
          <a:p>
            <a:pPr marL="274320" indent="-274320" algn="just" eaLnBrk="1" fontAlgn="auto" hangingPunct="1">
              <a:lnSpc>
                <a:spcPct val="120000"/>
              </a:lnSpc>
              <a:spcAft>
                <a:spcPts val="0"/>
              </a:spcAft>
              <a:buClr>
                <a:schemeClr val="accent3"/>
              </a:buClr>
              <a:buFont typeface="Wingdings" pitchFamily="2" charset="2"/>
              <a:buNone/>
              <a:defRPr/>
            </a:pPr>
            <a:r>
              <a:rPr lang="el-GR" sz="2800" dirty="0">
                <a:solidFill>
                  <a:srgbClr val="002060"/>
                </a:solidFill>
                <a:latin typeface="Arial" pitchFamily="34" charset="0"/>
                <a:cs typeface="Arial" pitchFamily="34" charset="0"/>
              </a:rPr>
              <a:t>Τι </a:t>
            </a:r>
            <a:r>
              <a:rPr lang="el-GR" sz="2800" dirty="0" smtClean="0">
                <a:solidFill>
                  <a:srgbClr val="002060"/>
                </a:solidFill>
                <a:latin typeface="Arial" pitchFamily="34" charset="0"/>
                <a:cs typeface="Arial" pitchFamily="34" charset="0"/>
              </a:rPr>
              <a:t>Πληροφορίες </a:t>
            </a:r>
            <a:r>
              <a:rPr lang="el-GR" sz="2800" dirty="0">
                <a:solidFill>
                  <a:srgbClr val="002060"/>
                </a:solidFill>
                <a:latin typeface="Arial" pitchFamily="34" charset="0"/>
                <a:cs typeface="Arial" pitchFamily="34" charset="0"/>
              </a:rPr>
              <a:t>υπάρχουν σε ένα </a:t>
            </a:r>
            <a:r>
              <a:rPr lang="el-GR" sz="2800" dirty="0" smtClean="0">
                <a:solidFill>
                  <a:srgbClr val="002060"/>
                </a:solidFill>
                <a:latin typeface="Arial" pitchFamily="34" charset="0"/>
                <a:cs typeface="Arial" pitchFamily="34" charset="0"/>
              </a:rPr>
              <a:t>ΠΣ</a:t>
            </a:r>
            <a:r>
              <a:rPr lang="en-US" sz="2800" dirty="0" smtClean="0">
                <a:solidFill>
                  <a:srgbClr val="002060"/>
                </a:solidFill>
                <a:latin typeface="Arial" pitchFamily="34" charset="0"/>
                <a:cs typeface="Arial" pitchFamily="34" charset="0"/>
              </a:rPr>
              <a:t>N</a:t>
            </a:r>
            <a:r>
              <a:rPr lang="el-GR" sz="2800" dirty="0" smtClean="0">
                <a:solidFill>
                  <a:srgbClr val="002060"/>
                </a:solidFill>
                <a:latin typeface="Arial" pitchFamily="34" charset="0"/>
                <a:cs typeface="Arial" pitchFamily="34" charset="0"/>
              </a:rPr>
              <a:t> </a:t>
            </a:r>
            <a:r>
              <a:rPr lang="el-GR" sz="2800" dirty="0">
                <a:solidFill>
                  <a:srgbClr val="002060"/>
                </a:solidFill>
                <a:latin typeface="Arial" pitchFamily="34" charset="0"/>
                <a:cs typeface="Arial" pitchFamily="34" charset="0"/>
              </a:rPr>
              <a:t>(</a:t>
            </a:r>
            <a:r>
              <a:rPr lang="en-US" sz="2800" dirty="0">
                <a:solidFill>
                  <a:srgbClr val="002060"/>
                </a:solidFill>
                <a:latin typeface="Arial" pitchFamily="34" charset="0"/>
                <a:cs typeface="Arial" pitchFamily="34" charset="0"/>
              </a:rPr>
              <a:t>HIS)</a:t>
            </a:r>
            <a:r>
              <a:rPr lang="el-GR" sz="2800" dirty="0">
                <a:solidFill>
                  <a:srgbClr val="002060"/>
                </a:solidFill>
                <a:latin typeface="Arial" pitchFamily="34" charset="0"/>
                <a:cs typeface="Arial" pitchFamily="34" charset="0"/>
              </a:rPr>
              <a:t>;</a:t>
            </a:r>
          </a:p>
          <a:p>
            <a:pPr marL="274320" indent="-274320" algn="just" eaLnBrk="1" fontAlgn="auto" hangingPunct="1">
              <a:lnSpc>
                <a:spcPct val="120000"/>
              </a:lnSpc>
              <a:spcAft>
                <a:spcPts val="0"/>
              </a:spcAft>
              <a:buClr>
                <a:schemeClr val="accent3"/>
              </a:buClr>
              <a:buFont typeface="Wingdings" pitchFamily="2" charset="2"/>
              <a:buNone/>
              <a:defRPr/>
            </a:pPr>
            <a:endParaRPr lang="el-GR" sz="2800" dirty="0">
              <a:latin typeface="Arial" pitchFamily="34" charset="0"/>
              <a:cs typeface="Arial" pitchFamily="34" charset="0"/>
            </a:endParaRPr>
          </a:p>
          <a:p>
            <a:pPr marL="274320" indent="-274320" eaLnBrk="1" fontAlgn="auto" hangingPunct="1">
              <a:lnSpc>
                <a:spcPct val="120000"/>
              </a:lnSpc>
              <a:spcAft>
                <a:spcPts val="0"/>
              </a:spcAft>
              <a:buClr>
                <a:schemeClr val="accent3"/>
              </a:buClr>
              <a:buFont typeface="Wingdings 2"/>
              <a:buChar char=""/>
              <a:defRPr/>
            </a:pPr>
            <a:r>
              <a:rPr lang="el-GR" sz="2400" dirty="0">
                <a:latin typeface="Arial" pitchFamily="34" charset="0"/>
                <a:cs typeface="Arial" pitchFamily="34" charset="0"/>
              </a:rPr>
              <a:t> </a:t>
            </a:r>
            <a:r>
              <a:rPr lang="en-US" sz="2400" dirty="0" err="1">
                <a:latin typeface="Arial" pitchFamily="34" charset="0"/>
                <a:cs typeface="Arial" pitchFamily="34" charset="0"/>
              </a:rPr>
              <a:t>Πληροφορίες</a:t>
            </a:r>
            <a:r>
              <a:rPr lang="en-US" sz="2400" dirty="0">
                <a:latin typeface="Arial" pitchFamily="34" charset="0"/>
                <a:cs typeface="Arial" pitchFamily="34" charset="0"/>
              </a:rPr>
              <a:t> </a:t>
            </a:r>
            <a:r>
              <a:rPr lang="en-US" sz="2400" dirty="0" err="1">
                <a:latin typeface="Arial" pitchFamily="34" charset="0"/>
                <a:cs typeface="Arial" pitchFamily="34" charset="0"/>
              </a:rPr>
              <a:t>για</a:t>
            </a:r>
            <a:r>
              <a:rPr lang="en-US" sz="2400" dirty="0">
                <a:latin typeface="Arial" pitchFamily="34" charset="0"/>
                <a:cs typeface="Arial" pitchFamily="34" charset="0"/>
              </a:rPr>
              <a:t> </a:t>
            </a:r>
            <a:r>
              <a:rPr lang="en-US" sz="2400" dirty="0" err="1">
                <a:latin typeface="Arial" pitchFamily="34" charset="0"/>
                <a:cs typeface="Arial" pitchFamily="34" charset="0"/>
              </a:rPr>
              <a:t>τον</a:t>
            </a:r>
            <a:r>
              <a:rPr lang="en-US" sz="2400" dirty="0">
                <a:latin typeface="Arial" pitchFamily="34" charset="0"/>
                <a:cs typeface="Arial" pitchFamily="34" charset="0"/>
              </a:rPr>
              <a:t> </a:t>
            </a:r>
            <a:r>
              <a:rPr lang="el-GR" sz="2400" dirty="0">
                <a:solidFill>
                  <a:srgbClr val="66FFFF"/>
                </a:solidFill>
                <a:latin typeface="Arial" pitchFamily="34" charset="0"/>
                <a:cs typeface="Arial" pitchFamily="34" charset="0"/>
              </a:rPr>
              <a:t>ΑΣΘΕΝΗ</a:t>
            </a:r>
            <a:r>
              <a:rPr lang="el-GR" sz="2400" dirty="0">
                <a:latin typeface="Arial" pitchFamily="34" charset="0"/>
                <a:cs typeface="Arial" pitchFamily="34" charset="0"/>
              </a:rPr>
              <a:t> </a:t>
            </a:r>
            <a:r>
              <a:rPr lang="en-US" sz="2400" dirty="0">
                <a:latin typeface="Arial" pitchFamily="34" charset="0"/>
                <a:cs typeface="Arial" pitchFamily="34" charset="0"/>
              </a:rPr>
              <a:t>(</a:t>
            </a:r>
            <a:r>
              <a:rPr lang="en-US" sz="2400" dirty="0" err="1">
                <a:latin typeface="Arial" pitchFamily="34" charset="0"/>
                <a:cs typeface="Arial" pitchFamily="34" charset="0"/>
              </a:rPr>
              <a:t>εξετάσεις</a:t>
            </a:r>
            <a:r>
              <a:rPr lang="en-US" sz="2400" dirty="0">
                <a:latin typeface="Arial" pitchFamily="34" charset="0"/>
                <a:cs typeface="Arial" pitchFamily="34" charset="0"/>
              </a:rPr>
              <a:t>, </a:t>
            </a:r>
            <a:r>
              <a:rPr lang="en-US" sz="2400" dirty="0" err="1">
                <a:latin typeface="Arial" pitchFamily="34" charset="0"/>
                <a:cs typeface="Arial" pitchFamily="34" charset="0"/>
              </a:rPr>
              <a:t>κόστος</a:t>
            </a:r>
            <a:r>
              <a:rPr lang="en-US" sz="2400" dirty="0">
                <a:latin typeface="Arial" pitchFamily="34" charset="0"/>
                <a:cs typeface="Arial" pitchFamily="34" charset="0"/>
              </a:rPr>
              <a:t>)</a:t>
            </a:r>
          </a:p>
          <a:p>
            <a:pPr marL="274320" indent="-274320" eaLnBrk="1" fontAlgn="auto" hangingPunct="1">
              <a:lnSpc>
                <a:spcPct val="120000"/>
              </a:lnSpc>
              <a:spcAft>
                <a:spcPts val="0"/>
              </a:spcAft>
              <a:buClr>
                <a:schemeClr val="accent3"/>
              </a:buClr>
              <a:buFont typeface="Wingdings 2"/>
              <a:buChar char=""/>
              <a:defRPr/>
            </a:pPr>
            <a:r>
              <a:rPr lang="en-US" sz="2400" dirty="0">
                <a:latin typeface="Arial" pitchFamily="34" charset="0"/>
                <a:cs typeface="Arial" pitchFamily="34" charset="0"/>
              </a:rPr>
              <a:t> </a:t>
            </a:r>
            <a:r>
              <a:rPr lang="en-US" sz="2400" dirty="0" err="1">
                <a:latin typeface="Arial" pitchFamily="34" charset="0"/>
                <a:cs typeface="Arial" pitchFamily="34" charset="0"/>
              </a:rPr>
              <a:t>Πληροφορίες</a:t>
            </a:r>
            <a:r>
              <a:rPr lang="en-US" sz="2400" dirty="0">
                <a:latin typeface="Arial" pitchFamily="34" charset="0"/>
                <a:cs typeface="Arial" pitchFamily="34" charset="0"/>
              </a:rPr>
              <a:t> </a:t>
            </a:r>
            <a:r>
              <a:rPr lang="en-US" sz="2400" dirty="0" err="1">
                <a:latin typeface="Arial" pitchFamily="34" charset="0"/>
                <a:cs typeface="Arial" pitchFamily="34" charset="0"/>
              </a:rPr>
              <a:t>για</a:t>
            </a:r>
            <a:r>
              <a:rPr lang="en-US" sz="2400" dirty="0">
                <a:latin typeface="Arial" pitchFamily="34" charset="0"/>
                <a:cs typeface="Arial" pitchFamily="34" charset="0"/>
              </a:rPr>
              <a:t> </a:t>
            </a:r>
            <a:r>
              <a:rPr lang="en-US" sz="2400" dirty="0" err="1">
                <a:latin typeface="Arial" pitchFamily="34" charset="0"/>
                <a:cs typeface="Arial" pitchFamily="34" charset="0"/>
              </a:rPr>
              <a:t>τα</a:t>
            </a:r>
            <a:r>
              <a:rPr lang="en-US" sz="2400" dirty="0">
                <a:latin typeface="Arial" pitchFamily="34" charset="0"/>
                <a:cs typeface="Arial" pitchFamily="34" charset="0"/>
              </a:rPr>
              <a:t> </a:t>
            </a:r>
            <a:r>
              <a:rPr lang="el-GR" sz="2400" dirty="0">
                <a:solidFill>
                  <a:srgbClr val="66FFFF"/>
                </a:solidFill>
                <a:latin typeface="Arial" pitchFamily="34" charset="0"/>
                <a:cs typeface="Arial" pitchFamily="34" charset="0"/>
              </a:rPr>
              <a:t>ΤΜΗΜΑΤΑ ΝΟΣΟΚΟΜΕΙΟΥ </a:t>
            </a:r>
            <a:r>
              <a:rPr lang="en-US" sz="2400" dirty="0">
                <a:latin typeface="Arial" pitchFamily="34" charset="0"/>
                <a:cs typeface="Arial" pitchFamily="34" charset="0"/>
              </a:rPr>
              <a:t>(</a:t>
            </a:r>
            <a:r>
              <a:rPr lang="en-US" sz="2400" dirty="0" err="1">
                <a:latin typeface="Arial" pitchFamily="34" charset="0"/>
                <a:cs typeface="Arial" pitchFamily="34" charset="0"/>
              </a:rPr>
              <a:t>διαχειριστικές</a:t>
            </a:r>
            <a:r>
              <a:rPr lang="en-US" sz="2400" dirty="0">
                <a:latin typeface="Arial" pitchFamily="34" charset="0"/>
                <a:cs typeface="Arial" pitchFamily="34" charset="0"/>
              </a:rPr>
              <a:t>, </a:t>
            </a:r>
            <a:r>
              <a:rPr lang="en-US" sz="2400" dirty="0" err="1">
                <a:latin typeface="Arial" pitchFamily="34" charset="0"/>
                <a:cs typeface="Arial" pitchFamily="34" charset="0"/>
              </a:rPr>
              <a:t>οικονομικές</a:t>
            </a:r>
            <a:r>
              <a:rPr lang="en-US" sz="2400" dirty="0">
                <a:latin typeface="Arial" pitchFamily="34" charset="0"/>
                <a:cs typeface="Arial" pitchFamily="34" charset="0"/>
              </a:rPr>
              <a:t>, </a:t>
            </a:r>
            <a:r>
              <a:rPr lang="en-US" sz="2400" dirty="0" err="1">
                <a:latin typeface="Arial" pitchFamily="34" charset="0"/>
                <a:cs typeface="Arial" pitchFamily="34" charset="0"/>
              </a:rPr>
              <a:t>στατιστικές</a:t>
            </a:r>
            <a:r>
              <a:rPr lang="en-US" sz="2400" dirty="0">
                <a:latin typeface="Arial" pitchFamily="34" charset="0"/>
                <a:cs typeface="Arial" pitchFamily="34" charset="0"/>
              </a:rPr>
              <a:t>)</a:t>
            </a:r>
          </a:p>
          <a:p>
            <a:pPr marL="274320" indent="-274320" eaLnBrk="1" fontAlgn="auto" hangingPunct="1">
              <a:lnSpc>
                <a:spcPct val="120000"/>
              </a:lnSpc>
              <a:spcAft>
                <a:spcPts val="0"/>
              </a:spcAft>
              <a:buClr>
                <a:schemeClr val="accent3"/>
              </a:buClr>
              <a:buFont typeface="Wingdings 2"/>
              <a:buChar char=""/>
              <a:defRPr/>
            </a:pPr>
            <a:r>
              <a:rPr lang="en-US" sz="2400" dirty="0">
                <a:latin typeface="Arial" pitchFamily="34" charset="0"/>
                <a:cs typeface="Arial" pitchFamily="34" charset="0"/>
              </a:rPr>
              <a:t> </a:t>
            </a:r>
            <a:r>
              <a:rPr lang="en-US" sz="2400" dirty="0" err="1">
                <a:latin typeface="Arial" pitchFamily="34" charset="0"/>
                <a:cs typeface="Arial" pitchFamily="34" charset="0"/>
              </a:rPr>
              <a:t>Πληροφορίες</a:t>
            </a:r>
            <a:r>
              <a:rPr lang="en-US" sz="2400" dirty="0">
                <a:latin typeface="Arial" pitchFamily="34" charset="0"/>
                <a:cs typeface="Arial" pitchFamily="34" charset="0"/>
              </a:rPr>
              <a:t> </a:t>
            </a:r>
            <a:r>
              <a:rPr lang="en-US" sz="2400" dirty="0" err="1">
                <a:latin typeface="Arial" pitchFamily="34" charset="0"/>
                <a:cs typeface="Arial" pitchFamily="34" charset="0"/>
              </a:rPr>
              <a:t>για</a:t>
            </a:r>
            <a:r>
              <a:rPr lang="en-US" sz="2400" dirty="0">
                <a:latin typeface="Arial" pitchFamily="34" charset="0"/>
                <a:cs typeface="Arial" pitchFamily="34" charset="0"/>
              </a:rPr>
              <a:t> </a:t>
            </a:r>
            <a:r>
              <a:rPr lang="en-US" sz="2400" dirty="0" err="1">
                <a:latin typeface="Arial" pitchFamily="34" charset="0"/>
                <a:cs typeface="Arial" pitchFamily="34" charset="0"/>
              </a:rPr>
              <a:t>τους</a:t>
            </a:r>
            <a:r>
              <a:rPr lang="en-US" sz="2400" dirty="0">
                <a:latin typeface="Arial" pitchFamily="34" charset="0"/>
                <a:cs typeface="Arial" pitchFamily="34" charset="0"/>
              </a:rPr>
              <a:t> </a:t>
            </a:r>
            <a:r>
              <a:rPr lang="el-GR" sz="2400" dirty="0">
                <a:solidFill>
                  <a:srgbClr val="66FFFF"/>
                </a:solidFill>
                <a:latin typeface="Arial" pitchFamily="34" charset="0"/>
                <a:cs typeface="Arial" pitchFamily="34" charset="0"/>
              </a:rPr>
              <a:t>ΥΠΑΛΛΗΛΟΥΣ </a:t>
            </a:r>
            <a:r>
              <a:rPr lang="en-US" sz="2400" dirty="0">
                <a:latin typeface="Arial" pitchFamily="34" charset="0"/>
                <a:cs typeface="Arial" pitchFamily="34" charset="0"/>
              </a:rPr>
              <a:t>(</a:t>
            </a:r>
            <a:r>
              <a:rPr lang="en-US" sz="2400" dirty="0" err="1">
                <a:latin typeface="Arial" pitchFamily="34" charset="0"/>
                <a:cs typeface="Arial" pitchFamily="34" charset="0"/>
              </a:rPr>
              <a:t>ιατροί</a:t>
            </a:r>
            <a:r>
              <a:rPr lang="en-US" sz="2400" dirty="0">
                <a:latin typeface="Arial" pitchFamily="34" charset="0"/>
                <a:cs typeface="Arial" pitchFamily="34" charset="0"/>
              </a:rPr>
              <a:t>, </a:t>
            </a:r>
            <a:r>
              <a:rPr lang="el-GR" sz="2400" dirty="0">
                <a:latin typeface="Arial" pitchFamily="34" charset="0"/>
                <a:cs typeface="Arial" pitchFamily="34" charset="0"/>
              </a:rPr>
              <a:t>νοσηλευτές)</a:t>
            </a:r>
            <a:endParaRPr lang="en-US" sz="2400" dirty="0">
              <a:latin typeface="Arial" pitchFamily="34" charset="0"/>
              <a:cs typeface="Arial" pitchFamily="34" charset="0"/>
            </a:endParaRPr>
          </a:p>
          <a:p>
            <a:pPr marL="274320" indent="-274320" eaLnBrk="1" fontAlgn="auto" hangingPunct="1">
              <a:lnSpc>
                <a:spcPct val="120000"/>
              </a:lnSpc>
              <a:spcAft>
                <a:spcPts val="0"/>
              </a:spcAft>
              <a:buClr>
                <a:schemeClr val="accent3"/>
              </a:buClr>
              <a:buFont typeface="Wingdings 2"/>
              <a:buChar char=""/>
              <a:defRPr/>
            </a:pPr>
            <a:r>
              <a:rPr lang="en-US" sz="2400" dirty="0">
                <a:latin typeface="Arial" pitchFamily="34" charset="0"/>
                <a:cs typeface="Arial" pitchFamily="34" charset="0"/>
              </a:rPr>
              <a:t> </a:t>
            </a:r>
            <a:r>
              <a:rPr lang="en-US" sz="2400" dirty="0" err="1">
                <a:latin typeface="Arial" pitchFamily="34" charset="0"/>
                <a:cs typeface="Arial" pitchFamily="34" charset="0"/>
              </a:rPr>
              <a:t>Πληροφορίες</a:t>
            </a:r>
            <a:r>
              <a:rPr lang="en-US" sz="2400" dirty="0">
                <a:latin typeface="Arial" pitchFamily="34" charset="0"/>
                <a:cs typeface="Arial" pitchFamily="34" charset="0"/>
              </a:rPr>
              <a:t> </a:t>
            </a:r>
            <a:r>
              <a:rPr lang="en-US" sz="2400" dirty="0" err="1">
                <a:latin typeface="Arial" pitchFamily="34" charset="0"/>
                <a:cs typeface="Arial" pitchFamily="34" charset="0"/>
              </a:rPr>
              <a:t>για</a:t>
            </a:r>
            <a:r>
              <a:rPr lang="en-US" sz="2400" dirty="0">
                <a:latin typeface="Arial" pitchFamily="34" charset="0"/>
                <a:cs typeface="Arial" pitchFamily="34" charset="0"/>
              </a:rPr>
              <a:t> </a:t>
            </a:r>
            <a:r>
              <a:rPr lang="en-US" sz="2400" dirty="0" err="1">
                <a:latin typeface="Arial" pitchFamily="34" charset="0"/>
                <a:cs typeface="Arial" pitchFamily="34" charset="0"/>
              </a:rPr>
              <a:t>το</a:t>
            </a:r>
            <a:r>
              <a:rPr lang="en-US" sz="2400" dirty="0">
                <a:latin typeface="Arial" pitchFamily="34" charset="0"/>
                <a:cs typeface="Arial" pitchFamily="34" charset="0"/>
              </a:rPr>
              <a:t> </a:t>
            </a:r>
            <a:r>
              <a:rPr lang="el-GR" sz="2400" dirty="0">
                <a:solidFill>
                  <a:srgbClr val="66FFFF"/>
                </a:solidFill>
                <a:latin typeface="Arial" pitchFamily="34" charset="0"/>
                <a:cs typeface="Arial" pitchFamily="34" charset="0"/>
              </a:rPr>
              <a:t>ΦΑΡΜΑΚΕΙΟ</a:t>
            </a:r>
            <a:r>
              <a:rPr lang="el-GR" sz="2400" dirty="0">
                <a:solidFill>
                  <a:srgbClr val="FFFF00"/>
                </a:solidFill>
                <a:latin typeface="Arial" pitchFamily="34" charset="0"/>
                <a:cs typeface="Arial" pitchFamily="34" charset="0"/>
              </a:rPr>
              <a:t> </a:t>
            </a:r>
            <a:r>
              <a:rPr lang="en-US" sz="2400" dirty="0">
                <a:latin typeface="Arial" pitchFamily="34" charset="0"/>
                <a:cs typeface="Arial" pitchFamily="34" charset="0"/>
              </a:rPr>
              <a:t>(</a:t>
            </a:r>
            <a:r>
              <a:rPr lang="en-US" sz="2400" dirty="0" err="1">
                <a:latin typeface="Arial" pitchFamily="34" charset="0"/>
                <a:cs typeface="Arial" pitchFamily="34" charset="0"/>
              </a:rPr>
              <a:t>συνταγές</a:t>
            </a:r>
            <a:r>
              <a:rPr lang="en-US" sz="2400" dirty="0">
                <a:latin typeface="Arial" pitchFamily="34" charset="0"/>
                <a:cs typeface="Arial" pitchFamily="34" charset="0"/>
              </a:rPr>
              <a:t>)</a:t>
            </a:r>
          </a:p>
          <a:p>
            <a:pPr marL="274320" indent="-274320" eaLnBrk="1" fontAlgn="auto" hangingPunct="1">
              <a:lnSpc>
                <a:spcPct val="120000"/>
              </a:lnSpc>
              <a:spcAft>
                <a:spcPts val="0"/>
              </a:spcAft>
              <a:buClr>
                <a:schemeClr val="accent3"/>
              </a:buClr>
              <a:buFont typeface="Wingdings 2"/>
              <a:buChar char=""/>
              <a:defRPr/>
            </a:pPr>
            <a:r>
              <a:rPr lang="en-US" sz="2400" dirty="0">
                <a:latin typeface="Arial" pitchFamily="34" charset="0"/>
                <a:cs typeface="Arial" pitchFamily="34" charset="0"/>
              </a:rPr>
              <a:t> </a:t>
            </a:r>
            <a:r>
              <a:rPr lang="en-US" sz="2400" dirty="0" err="1">
                <a:latin typeface="Arial" pitchFamily="34" charset="0"/>
                <a:cs typeface="Arial" pitchFamily="34" charset="0"/>
              </a:rPr>
              <a:t>Πληροφορίες</a:t>
            </a:r>
            <a:r>
              <a:rPr lang="en-US" sz="2400" dirty="0">
                <a:latin typeface="Arial" pitchFamily="34" charset="0"/>
                <a:cs typeface="Arial" pitchFamily="34" charset="0"/>
              </a:rPr>
              <a:t> </a:t>
            </a:r>
            <a:r>
              <a:rPr lang="en-US" sz="2400" dirty="0" err="1">
                <a:latin typeface="Arial" pitchFamily="34" charset="0"/>
                <a:cs typeface="Arial" pitchFamily="34" charset="0"/>
              </a:rPr>
              <a:t>για</a:t>
            </a:r>
            <a:r>
              <a:rPr lang="en-US" sz="2400" dirty="0">
                <a:latin typeface="Arial" pitchFamily="34" charset="0"/>
                <a:cs typeface="Arial" pitchFamily="34" charset="0"/>
              </a:rPr>
              <a:t> </a:t>
            </a:r>
            <a:r>
              <a:rPr lang="en-US" sz="2400" dirty="0" err="1">
                <a:latin typeface="Arial" pitchFamily="34" charset="0"/>
                <a:cs typeface="Arial" pitchFamily="34" charset="0"/>
              </a:rPr>
              <a:t>την</a:t>
            </a:r>
            <a:r>
              <a:rPr lang="en-US" sz="2400" dirty="0">
                <a:latin typeface="Arial" pitchFamily="34" charset="0"/>
                <a:cs typeface="Arial" pitchFamily="34" charset="0"/>
              </a:rPr>
              <a:t> </a:t>
            </a:r>
            <a:r>
              <a:rPr lang="el-GR" sz="2400" dirty="0">
                <a:solidFill>
                  <a:srgbClr val="66FFFF"/>
                </a:solidFill>
                <a:latin typeface="Arial" pitchFamily="34" charset="0"/>
                <a:cs typeface="Arial" pitchFamily="34" charset="0"/>
              </a:rPr>
              <a:t>ΑΠΟΘΗΚΗ</a:t>
            </a:r>
          </a:p>
          <a:p>
            <a:pPr marL="274320" indent="-274320" algn="just" eaLnBrk="1" fontAlgn="auto" hangingPunct="1">
              <a:lnSpc>
                <a:spcPct val="90000"/>
              </a:lnSpc>
              <a:spcAft>
                <a:spcPts val="0"/>
              </a:spcAft>
              <a:buClr>
                <a:schemeClr val="accent3"/>
              </a:buClr>
              <a:buFont typeface="Wingdings" pitchFamily="2" charset="2"/>
              <a:buNone/>
              <a:defRPr/>
            </a:pPr>
            <a:endParaRPr lang="el-GR" sz="2400" dirty="0">
              <a:solidFill>
                <a:srgbClr val="FFFF00"/>
              </a:solidFill>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(3)</a:t>
            </a:r>
            <a:endParaRPr lang="en-US" sz="3600" dirty="0">
              <a:solidFill>
                <a:srgbClr val="66FFFF"/>
              </a:solidFill>
              <a:latin typeface="Arial" pitchFamily="34" charset="0"/>
              <a:ea typeface="+mj-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70691">
                                            <p:txEl>
                                              <p:pRg st="2" end="2"/>
                                            </p:txEl>
                                          </p:spTgt>
                                        </p:tgtEl>
                                        <p:attrNameLst>
                                          <p:attrName>style.visibility</p:attrName>
                                        </p:attrNameLst>
                                      </p:cBhvr>
                                      <p:to>
                                        <p:strVal val="visible"/>
                                      </p:to>
                                    </p:set>
                                    <p:animEffect transition="in" filter="blinds(horizontal)">
                                      <p:cBhvr>
                                        <p:cTn id="7" dur="500"/>
                                        <p:tgtEl>
                                          <p:spTgt spid="370691">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70691">
                                            <p:txEl>
                                              <p:pRg st="3" end="3"/>
                                            </p:txEl>
                                          </p:spTgt>
                                        </p:tgtEl>
                                        <p:attrNameLst>
                                          <p:attrName>style.visibility</p:attrName>
                                        </p:attrNameLst>
                                      </p:cBhvr>
                                      <p:to>
                                        <p:strVal val="visible"/>
                                      </p:to>
                                    </p:set>
                                    <p:animEffect transition="in" filter="blinds(horizontal)">
                                      <p:cBhvr>
                                        <p:cTn id="12" dur="500"/>
                                        <p:tgtEl>
                                          <p:spTgt spid="370691">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70691">
                                            <p:txEl>
                                              <p:pRg st="4" end="4"/>
                                            </p:txEl>
                                          </p:spTgt>
                                        </p:tgtEl>
                                        <p:attrNameLst>
                                          <p:attrName>style.visibility</p:attrName>
                                        </p:attrNameLst>
                                      </p:cBhvr>
                                      <p:to>
                                        <p:strVal val="visible"/>
                                      </p:to>
                                    </p:set>
                                    <p:animEffect transition="in" filter="blinds(horizontal)">
                                      <p:cBhvr>
                                        <p:cTn id="17" dur="500"/>
                                        <p:tgtEl>
                                          <p:spTgt spid="37069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70691">
                                            <p:txEl>
                                              <p:pRg st="5" end="5"/>
                                            </p:txEl>
                                          </p:spTgt>
                                        </p:tgtEl>
                                        <p:attrNameLst>
                                          <p:attrName>style.visibility</p:attrName>
                                        </p:attrNameLst>
                                      </p:cBhvr>
                                      <p:to>
                                        <p:strVal val="visible"/>
                                      </p:to>
                                    </p:set>
                                    <p:animEffect transition="in" filter="blinds(horizontal)">
                                      <p:cBhvr>
                                        <p:cTn id="22" dur="500"/>
                                        <p:tgtEl>
                                          <p:spTgt spid="370691">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70691">
                                            <p:txEl>
                                              <p:pRg st="6" end="6"/>
                                            </p:txEl>
                                          </p:spTgt>
                                        </p:tgtEl>
                                        <p:attrNameLst>
                                          <p:attrName>style.visibility</p:attrName>
                                        </p:attrNameLst>
                                      </p:cBhvr>
                                      <p:to>
                                        <p:strVal val="visible"/>
                                      </p:to>
                                    </p:set>
                                    <p:animEffect transition="in" filter="blinds(horizontal)">
                                      <p:cBhvr>
                                        <p:cTn id="27" dur="500"/>
                                        <p:tgtEl>
                                          <p:spTgt spid="3706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p:cNvSpPr>
            <a:spLocks noGrp="1" noChangeArrowheads="1"/>
          </p:cNvSpPr>
          <p:nvPr>
            <p:ph idx="1"/>
          </p:nvPr>
        </p:nvSpPr>
        <p:spPr>
          <a:xfrm>
            <a:off x="539552" y="1124744"/>
            <a:ext cx="9066213" cy="4038600"/>
          </a:xfrm>
        </p:spPr>
        <p:txBody>
          <a:bodyPr>
            <a:normAutofit/>
          </a:bodyPr>
          <a:lstStyle/>
          <a:p>
            <a:pPr marL="274320" indent="-274320" algn="just" eaLnBrk="1" fontAlgn="auto" hangingPunct="1">
              <a:lnSpc>
                <a:spcPct val="120000"/>
              </a:lnSpc>
              <a:spcAft>
                <a:spcPts val="0"/>
              </a:spcAft>
              <a:buClr>
                <a:schemeClr val="accent3"/>
              </a:buClr>
              <a:buFont typeface="Wingdings" pitchFamily="2" charset="2"/>
              <a:buNone/>
              <a:defRPr/>
            </a:pPr>
            <a:r>
              <a:rPr lang="el-GR" sz="2800" dirty="0">
                <a:solidFill>
                  <a:srgbClr val="002060"/>
                </a:solidFill>
                <a:latin typeface="Arial" pitchFamily="34" charset="0"/>
                <a:cs typeface="Arial" pitchFamily="34" charset="0"/>
              </a:rPr>
              <a:t>Τι </a:t>
            </a:r>
            <a:r>
              <a:rPr lang="el-GR" sz="2800" dirty="0" smtClean="0">
                <a:solidFill>
                  <a:srgbClr val="002060"/>
                </a:solidFill>
                <a:latin typeface="Arial" pitchFamily="34" charset="0"/>
                <a:cs typeface="Arial" pitchFamily="34" charset="0"/>
              </a:rPr>
              <a:t>Πληροφορίες </a:t>
            </a:r>
            <a:r>
              <a:rPr lang="el-GR" sz="2800" dirty="0">
                <a:solidFill>
                  <a:srgbClr val="002060"/>
                </a:solidFill>
                <a:latin typeface="Arial" pitchFamily="34" charset="0"/>
                <a:cs typeface="Arial" pitchFamily="34" charset="0"/>
              </a:rPr>
              <a:t>υπάρχουν σε ένα </a:t>
            </a:r>
            <a:r>
              <a:rPr lang="el-GR" sz="2800" dirty="0" smtClean="0">
                <a:solidFill>
                  <a:srgbClr val="002060"/>
                </a:solidFill>
                <a:latin typeface="Arial" pitchFamily="34" charset="0"/>
                <a:cs typeface="Arial" pitchFamily="34" charset="0"/>
              </a:rPr>
              <a:t>ΠΣ</a:t>
            </a:r>
            <a:r>
              <a:rPr lang="en-US" sz="2800" dirty="0" smtClean="0">
                <a:solidFill>
                  <a:srgbClr val="002060"/>
                </a:solidFill>
                <a:latin typeface="Arial" pitchFamily="34" charset="0"/>
                <a:cs typeface="Arial" pitchFamily="34" charset="0"/>
              </a:rPr>
              <a:t>N</a:t>
            </a:r>
            <a:r>
              <a:rPr lang="el-GR" sz="2800" dirty="0" smtClean="0">
                <a:solidFill>
                  <a:srgbClr val="002060"/>
                </a:solidFill>
                <a:latin typeface="Arial" pitchFamily="34" charset="0"/>
                <a:cs typeface="Arial" pitchFamily="34" charset="0"/>
              </a:rPr>
              <a:t> </a:t>
            </a:r>
            <a:r>
              <a:rPr lang="el-GR" sz="2800" dirty="0">
                <a:solidFill>
                  <a:srgbClr val="002060"/>
                </a:solidFill>
                <a:latin typeface="Arial" pitchFamily="34" charset="0"/>
                <a:cs typeface="Arial" pitchFamily="34" charset="0"/>
              </a:rPr>
              <a:t>(</a:t>
            </a:r>
            <a:r>
              <a:rPr lang="en-US" sz="2800" dirty="0">
                <a:solidFill>
                  <a:srgbClr val="002060"/>
                </a:solidFill>
                <a:latin typeface="Arial" pitchFamily="34" charset="0"/>
                <a:cs typeface="Arial" pitchFamily="34" charset="0"/>
              </a:rPr>
              <a:t>HIS)</a:t>
            </a:r>
            <a:r>
              <a:rPr lang="el-GR" sz="2800" dirty="0">
                <a:solidFill>
                  <a:srgbClr val="002060"/>
                </a:solidFill>
                <a:latin typeface="Arial" pitchFamily="34" charset="0"/>
                <a:cs typeface="Arial" pitchFamily="34" charset="0"/>
              </a:rPr>
              <a:t>;</a:t>
            </a:r>
          </a:p>
          <a:p>
            <a:pPr marL="274320" indent="-274320" algn="just" eaLnBrk="1" fontAlgn="auto" hangingPunct="1">
              <a:lnSpc>
                <a:spcPct val="120000"/>
              </a:lnSpc>
              <a:spcAft>
                <a:spcPts val="0"/>
              </a:spcAft>
              <a:buClr>
                <a:schemeClr val="accent3"/>
              </a:buClr>
              <a:buFont typeface="Wingdings" pitchFamily="2" charset="2"/>
              <a:buNone/>
              <a:defRPr/>
            </a:pPr>
            <a:r>
              <a:rPr lang="el-GR" sz="2000" b="1" dirty="0" smtClean="0"/>
              <a:t>Πληροφοριακό Σύστημα Νοσοκομείου (</a:t>
            </a:r>
            <a:r>
              <a:rPr lang="el-GR" sz="2000" b="1" dirty="0" err="1" smtClean="0"/>
              <a:t>ΠΣΝ</a:t>
            </a:r>
            <a:r>
              <a:rPr lang="el-GR" sz="2000" b="1" dirty="0" smtClean="0"/>
              <a:t>) ή </a:t>
            </a:r>
          </a:p>
          <a:p>
            <a:pPr marL="274320" indent="-274320" algn="just" eaLnBrk="1" fontAlgn="auto" hangingPunct="1">
              <a:lnSpc>
                <a:spcPct val="120000"/>
              </a:lnSpc>
              <a:spcAft>
                <a:spcPts val="0"/>
              </a:spcAft>
              <a:buClr>
                <a:schemeClr val="accent3"/>
              </a:buClr>
              <a:buFont typeface="Wingdings" pitchFamily="2" charset="2"/>
              <a:buNone/>
              <a:defRPr/>
            </a:pPr>
            <a:r>
              <a:rPr lang="en-US" sz="2000" b="1" dirty="0" smtClean="0"/>
              <a:t>Hospital Information System</a:t>
            </a:r>
            <a:r>
              <a:rPr lang="el-GR" sz="2000" b="1" dirty="0" smtClean="0"/>
              <a:t> (</a:t>
            </a:r>
            <a:r>
              <a:rPr lang="en-US" sz="2000" b="1" dirty="0" smtClean="0"/>
              <a:t>HIS</a:t>
            </a:r>
            <a:r>
              <a:rPr lang="el-GR" sz="2000" b="1" dirty="0" smtClean="0"/>
              <a:t>) </a:t>
            </a:r>
            <a:endParaRPr lang="el-GR" sz="2000" dirty="0">
              <a:solidFill>
                <a:srgbClr val="FFFF00"/>
              </a:solidFill>
            </a:endParaRPr>
          </a:p>
        </p:txBody>
      </p:sp>
      <p:sp>
        <p:nvSpPr>
          <p:cNvPr id="7" name="Rectangle 2"/>
          <p:cNvSpPr txBox="1">
            <a:spLocks noChangeArrowheads="1"/>
          </p:cNvSpPr>
          <p:nvPr/>
        </p:nvSpPr>
        <p:spPr>
          <a:xfrm>
            <a:off x="0" y="0"/>
            <a:ext cx="9144000" cy="1052736"/>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(3)</a:t>
            </a:r>
            <a:endParaRPr lang="en-US" sz="3600" dirty="0">
              <a:solidFill>
                <a:srgbClr val="66FFFF"/>
              </a:solidFill>
              <a:latin typeface="Arial" pitchFamily="34" charset="0"/>
              <a:ea typeface="+mj-ea"/>
              <a:cs typeface="Arial" pitchFamily="34" charset="0"/>
            </a:endParaRPr>
          </a:p>
        </p:txBody>
      </p:sp>
      <p:pic>
        <p:nvPicPr>
          <p:cNvPr id="4" name="3 - Εικόνα" descr="http://www.chinacnit.com/uploadFile/g5.jpg"/>
          <p:cNvPicPr/>
          <p:nvPr/>
        </p:nvPicPr>
        <p:blipFill>
          <a:blip r:embed="rId3" cstate="print"/>
          <a:srcRect/>
          <a:stretch>
            <a:fillRect/>
          </a:stretch>
        </p:blipFill>
        <p:spPr bwMode="auto">
          <a:xfrm>
            <a:off x="2483768" y="2852936"/>
            <a:ext cx="4248472" cy="4005064"/>
          </a:xfrm>
          <a:prstGeom prst="rect">
            <a:avLst/>
          </a:prstGeom>
          <a:noFill/>
        </p:spPr>
      </p:pic>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p:cNvSpPr>
            <a:spLocks noGrp="1" noChangeArrowheads="1"/>
          </p:cNvSpPr>
          <p:nvPr>
            <p:ph idx="1"/>
          </p:nvPr>
        </p:nvSpPr>
        <p:spPr>
          <a:xfrm>
            <a:off x="77787" y="1196752"/>
            <a:ext cx="9066213" cy="5661248"/>
          </a:xfrm>
        </p:spPr>
        <p:txBody>
          <a:bodyPr>
            <a:normAutofit fontScale="55000" lnSpcReduction="20000"/>
          </a:bodyPr>
          <a:lstStyle/>
          <a:p>
            <a:pPr marL="274320" indent="-274320" algn="just" eaLnBrk="1" fontAlgn="auto" hangingPunct="1">
              <a:lnSpc>
                <a:spcPct val="120000"/>
              </a:lnSpc>
              <a:spcAft>
                <a:spcPts val="0"/>
              </a:spcAft>
              <a:buClr>
                <a:schemeClr val="accent3"/>
              </a:buClr>
              <a:buFont typeface="Wingdings" pitchFamily="2" charset="2"/>
              <a:buNone/>
              <a:defRPr/>
            </a:pPr>
            <a:r>
              <a:rPr lang="el-GR" sz="3300" dirty="0">
                <a:solidFill>
                  <a:srgbClr val="002060"/>
                </a:solidFill>
                <a:latin typeface="Arial" pitchFamily="34" charset="0"/>
                <a:cs typeface="Arial" pitchFamily="34" charset="0"/>
              </a:rPr>
              <a:t>Τι </a:t>
            </a:r>
            <a:r>
              <a:rPr lang="el-GR" sz="3300" dirty="0" smtClean="0">
                <a:solidFill>
                  <a:srgbClr val="002060"/>
                </a:solidFill>
                <a:latin typeface="Arial" pitchFamily="34" charset="0"/>
                <a:cs typeface="Arial" pitchFamily="34" charset="0"/>
              </a:rPr>
              <a:t>Πληροφορίες </a:t>
            </a:r>
            <a:r>
              <a:rPr lang="el-GR" sz="3300" dirty="0">
                <a:solidFill>
                  <a:srgbClr val="002060"/>
                </a:solidFill>
                <a:latin typeface="Arial" pitchFamily="34" charset="0"/>
                <a:cs typeface="Arial" pitchFamily="34" charset="0"/>
              </a:rPr>
              <a:t>υπάρχουν σε ένα </a:t>
            </a:r>
            <a:r>
              <a:rPr lang="el-GR" sz="3300" dirty="0" smtClean="0">
                <a:solidFill>
                  <a:srgbClr val="002060"/>
                </a:solidFill>
                <a:latin typeface="Arial" pitchFamily="34" charset="0"/>
                <a:cs typeface="Arial" pitchFamily="34" charset="0"/>
              </a:rPr>
              <a:t>ΠΣ</a:t>
            </a:r>
            <a:r>
              <a:rPr lang="en-US" sz="3300" dirty="0" smtClean="0">
                <a:solidFill>
                  <a:srgbClr val="002060"/>
                </a:solidFill>
                <a:latin typeface="Arial" pitchFamily="34" charset="0"/>
                <a:cs typeface="Arial" pitchFamily="34" charset="0"/>
              </a:rPr>
              <a:t>N</a:t>
            </a:r>
            <a:r>
              <a:rPr lang="el-GR" sz="3300" dirty="0" smtClean="0">
                <a:solidFill>
                  <a:srgbClr val="002060"/>
                </a:solidFill>
                <a:latin typeface="Arial" pitchFamily="34" charset="0"/>
                <a:cs typeface="Arial" pitchFamily="34" charset="0"/>
              </a:rPr>
              <a:t> </a:t>
            </a:r>
            <a:r>
              <a:rPr lang="el-GR" sz="3300" dirty="0">
                <a:solidFill>
                  <a:srgbClr val="002060"/>
                </a:solidFill>
                <a:latin typeface="Arial" pitchFamily="34" charset="0"/>
                <a:cs typeface="Arial" pitchFamily="34" charset="0"/>
              </a:rPr>
              <a:t>(</a:t>
            </a:r>
            <a:r>
              <a:rPr lang="en-US" sz="3300" dirty="0">
                <a:solidFill>
                  <a:srgbClr val="002060"/>
                </a:solidFill>
                <a:latin typeface="Arial" pitchFamily="34" charset="0"/>
                <a:cs typeface="Arial" pitchFamily="34" charset="0"/>
              </a:rPr>
              <a:t>HIS)</a:t>
            </a:r>
            <a:r>
              <a:rPr lang="el-GR" sz="3300" dirty="0" smtClean="0">
                <a:solidFill>
                  <a:srgbClr val="002060"/>
                </a:solidFill>
                <a:latin typeface="Arial" pitchFamily="34" charset="0"/>
                <a:cs typeface="Arial" pitchFamily="34" charset="0"/>
              </a:rPr>
              <a:t>;</a:t>
            </a:r>
          </a:p>
          <a:p>
            <a:pPr marL="274320" indent="-274320" algn="just" eaLnBrk="1" fontAlgn="auto" hangingPunct="1">
              <a:lnSpc>
                <a:spcPct val="120000"/>
              </a:lnSpc>
              <a:spcAft>
                <a:spcPts val="0"/>
              </a:spcAft>
              <a:buClr>
                <a:schemeClr val="accent3"/>
              </a:buClr>
              <a:buFont typeface="Wingdings" pitchFamily="2" charset="2"/>
              <a:buNone/>
              <a:defRPr/>
            </a:pPr>
            <a:endParaRPr lang="el-GR" sz="2800" dirty="0" smtClean="0">
              <a:solidFill>
                <a:srgbClr val="002060"/>
              </a:solidFill>
              <a:latin typeface="Arial" pitchFamily="34" charset="0"/>
              <a:cs typeface="Arial" pitchFamily="34" charset="0"/>
            </a:endParaRPr>
          </a:p>
          <a:p>
            <a:pPr lvl="0">
              <a:lnSpc>
                <a:spcPct val="140000"/>
              </a:lnSpc>
            </a:pPr>
            <a:r>
              <a:rPr lang="el-GR" sz="3400" dirty="0" smtClean="0"/>
              <a:t>Διαχειριστικό Σύστημα Ασθενών ή Διαχειριστικό Πληροφοριακό Σύστημα Νοσοκομείου (</a:t>
            </a:r>
            <a:r>
              <a:rPr lang="el-GR" sz="3400" dirty="0" err="1" smtClean="0"/>
              <a:t>ΔΠΣΝ</a:t>
            </a:r>
            <a:r>
              <a:rPr lang="el-GR" sz="3400" dirty="0" smtClean="0"/>
              <a:t>) (</a:t>
            </a:r>
            <a:r>
              <a:rPr lang="en-US" sz="3400" dirty="0" smtClean="0"/>
              <a:t>Patient Administration System</a:t>
            </a:r>
            <a:r>
              <a:rPr lang="el-GR" sz="3400" dirty="0" smtClean="0"/>
              <a:t>): Υποδοχή, Εξιτήριο, Μεταφορά, Απόδειξη Πληρωμών, Πληροφορίες.</a:t>
            </a:r>
          </a:p>
          <a:p>
            <a:pPr lvl="0">
              <a:lnSpc>
                <a:spcPct val="140000"/>
              </a:lnSpc>
            </a:pPr>
            <a:r>
              <a:rPr lang="el-GR" sz="3400" dirty="0" smtClean="0"/>
              <a:t>Ιατρικός Φάκελος Ασθενούς (</a:t>
            </a:r>
            <a:r>
              <a:rPr lang="el-GR" sz="3400" dirty="0" err="1" smtClean="0"/>
              <a:t>ΙΦΑ</a:t>
            </a:r>
            <a:r>
              <a:rPr lang="el-GR" sz="3400" dirty="0" smtClean="0"/>
              <a:t>) – Ιατρικό Πληροφοριακό Σύστημα (</a:t>
            </a:r>
            <a:r>
              <a:rPr lang="el-GR" sz="3400" dirty="0" err="1" smtClean="0"/>
              <a:t>ΙΠΣ</a:t>
            </a:r>
            <a:r>
              <a:rPr lang="el-GR" sz="3400" dirty="0" smtClean="0"/>
              <a:t>) (</a:t>
            </a:r>
            <a:r>
              <a:rPr lang="en-US" sz="3400" dirty="0" smtClean="0"/>
              <a:t>Clinical Patient Record</a:t>
            </a:r>
            <a:r>
              <a:rPr lang="el-GR" sz="3400" dirty="0" smtClean="0"/>
              <a:t>): Προσωπικό, Οικογενειακό Ιστορικό, Πορεία Νόσου, Παρούσα Νόσος, Παραγγελία εξετάσεων, Αποτελέσματα Εξετάσεων, Ιατρικό Εξιτήριο.</a:t>
            </a:r>
          </a:p>
          <a:p>
            <a:pPr lvl="0">
              <a:lnSpc>
                <a:spcPct val="140000"/>
              </a:lnSpc>
            </a:pPr>
            <a:r>
              <a:rPr lang="el-GR" sz="3400" dirty="0" smtClean="0"/>
              <a:t>Πληροφοριακό Σύστημα Εργαστηρίων (ΠΣΕ) (</a:t>
            </a:r>
            <a:r>
              <a:rPr lang="en-US" sz="3400" dirty="0" smtClean="0"/>
              <a:t>Laboratory Information System</a:t>
            </a:r>
            <a:r>
              <a:rPr lang="el-GR" sz="3400" dirty="0" smtClean="0"/>
              <a:t>): Λήψη παραγγελιών, Αποστολή Αποτελεσμάτων, Βιοχημικό Μικροβιολογικό και Αιματολογικό Εργαστήριο.</a:t>
            </a:r>
          </a:p>
          <a:p>
            <a:pPr lvl="0">
              <a:lnSpc>
                <a:spcPct val="140000"/>
              </a:lnSpc>
            </a:pPr>
            <a:r>
              <a:rPr lang="el-GR" sz="3400" dirty="0" smtClean="0"/>
              <a:t>Πληροφοριακό Σύστημα Ακτινοδιαγνωστικού Εργαστηρίου (</a:t>
            </a:r>
            <a:r>
              <a:rPr lang="el-GR" sz="3400" dirty="0" err="1" smtClean="0"/>
              <a:t>ΠΣΑΕ</a:t>
            </a:r>
            <a:r>
              <a:rPr lang="el-GR" sz="3400" dirty="0" smtClean="0"/>
              <a:t>) (</a:t>
            </a:r>
            <a:r>
              <a:rPr lang="en-US" sz="3400" dirty="0" smtClean="0"/>
              <a:t>Radiology Information System</a:t>
            </a:r>
            <a:r>
              <a:rPr lang="el-GR" sz="3400" dirty="0" smtClean="0"/>
              <a:t>) : Ακτινοδιαγνωστικό Εργαστήριο, Ιατρική Εικόνα και </a:t>
            </a:r>
            <a:r>
              <a:rPr lang="en-US" sz="3400" dirty="0" smtClean="0"/>
              <a:t>PACS </a:t>
            </a:r>
            <a:r>
              <a:rPr lang="el-GR" sz="3400" dirty="0" smtClean="0"/>
              <a:t>(</a:t>
            </a:r>
            <a:r>
              <a:rPr lang="en-US" sz="3400" dirty="0" smtClean="0"/>
              <a:t>Picture Archiving and Communication System</a:t>
            </a:r>
            <a:r>
              <a:rPr lang="el-GR" sz="3400" dirty="0" smtClean="0"/>
              <a:t>).</a:t>
            </a:r>
          </a:p>
        </p:txBody>
      </p:sp>
      <p:sp>
        <p:nvSpPr>
          <p:cNvPr id="7" name="Rectangle 2"/>
          <p:cNvSpPr txBox="1">
            <a:spLocks noChangeArrowheads="1"/>
          </p:cNvSpPr>
          <p:nvPr/>
        </p:nvSpPr>
        <p:spPr>
          <a:xfrm>
            <a:off x="0" y="0"/>
            <a:ext cx="9144000" cy="1052736"/>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(3)</a:t>
            </a:r>
            <a:endParaRPr lang="en-US" sz="3600" dirty="0">
              <a:solidFill>
                <a:srgbClr val="66FFFF"/>
              </a:solidFill>
              <a:latin typeface="Arial" pitchFamily="34" charset="0"/>
              <a:ea typeface="+mj-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0691">
                                            <p:txEl>
                                              <p:pRg st="2" end="2"/>
                                            </p:txEl>
                                          </p:spTgt>
                                        </p:tgtEl>
                                        <p:attrNameLst>
                                          <p:attrName>style.visibility</p:attrName>
                                        </p:attrNameLst>
                                      </p:cBhvr>
                                      <p:to>
                                        <p:strVal val="visible"/>
                                      </p:to>
                                    </p:set>
                                    <p:anim calcmode="lin" valueType="num">
                                      <p:cBhvr additive="base">
                                        <p:cTn id="7" dur="500" fill="hold"/>
                                        <p:tgtEl>
                                          <p:spTgt spid="37069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06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0691">
                                            <p:txEl>
                                              <p:pRg st="3" end="3"/>
                                            </p:txEl>
                                          </p:spTgt>
                                        </p:tgtEl>
                                        <p:attrNameLst>
                                          <p:attrName>style.visibility</p:attrName>
                                        </p:attrNameLst>
                                      </p:cBhvr>
                                      <p:to>
                                        <p:strVal val="visible"/>
                                      </p:to>
                                    </p:set>
                                    <p:anim calcmode="lin" valueType="num">
                                      <p:cBhvr additive="base">
                                        <p:cTn id="13" dur="500" fill="hold"/>
                                        <p:tgtEl>
                                          <p:spTgt spid="37069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706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70691">
                                            <p:txEl>
                                              <p:pRg st="4" end="4"/>
                                            </p:txEl>
                                          </p:spTgt>
                                        </p:tgtEl>
                                        <p:attrNameLst>
                                          <p:attrName>style.visibility</p:attrName>
                                        </p:attrNameLst>
                                      </p:cBhvr>
                                      <p:to>
                                        <p:strVal val="visible"/>
                                      </p:to>
                                    </p:set>
                                    <p:anim calcmode="lin" valueType="num">
                                      <p:cBhvr additive="base">
                                        <p:cTn id="19" dur="500" fill="hold"/>
                                        <p:tgtEl>
                                          <p:spTgt spid="37069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06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70691">
                                            <p:txEl>
                                              <p:pRg st="5" end="5"/>
                                            </p:txEl>
                                          </p:spTgt>
                                        </p:tgtEl>
                                        <p:attrNameLst>
                                          <p:attrName>style.visibility</p:attrName>
                                        </p:attrNameLst>
                                      </p:cBhvr>
                                      <p:to>
                                        <p:strVal val="visible"/>
                                      </p:to>
                                    </p:set>
                                    <p:anim calcmode="lin" valueType="num">
                                      <p:cBhvr additive="base">
                                        <p:cTn id="25" dur="500" fill="hold"/>
                                        <p:tgtEl>
                                          <p:spTgt spid="37069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06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1" name="Rectangle 3"/>
          <p:cNvSpPr>
            <a:spLocks noGrp="1" noChangeArrowheads="1"/>
          </p:cNvSpPr>
          <p:nvPr>
            <p:ph idx="1"/>
          </p:nvPr>
        </p:nvSpPr>
        <p:spPr>
          <a:xfrm>
            <a:off x="77787" y="1196752"/>
            <a:ext cx="9066213" cy="5661248"/>
          </a:xfrm>
        </p:spPr>
        <p:txBody>
          <a:bodyPr>
            <a:normAutofit/>
          </a:bodyPr>
          <a:lstStyle/>
          <a:p>
            <a:pPr marL="274320" indent="-274320" algn="just" eaLnBrk="1" fontAlgn="auto" hangingPunct="1">
              <a:lnSpc>
                <a:spcPct val="120000"/>
              </a:lnSpc>
              <a:spcAft>
                <a:spcPts val="0"/>
              </a:spcAft>
              <a:buClr>
                <a:schemeClr val="accent3"/>
              </a:buClr>
              <a:buFont typeface="Wingdings" pitchFamily="2" charset="2"/>
              <a:buNone/>
              <a:defRPr/>
            </a:pPr>
            <a:r>
              <a:rPr lang="el-GR" sz="2800" dirty="0">
                <a:solidFill>
                  <a:srgbClr val="002060"/>
                </a:solidFill>
                <a:latin typeface="Arial" pitchFamily="34" charset="0"/>
                <a:cs typeface="Arial" pitchFamily="34" charset="0"/>
              </a:rPr>
              <a:t>Τι </a:t>
            </a:r>
            <a:r>
              <a:rPr lang="el-GR" sz="2800" dirty="0" smtClean="0">
                <a:solidFill>
                  <a:srgbClr val="002060"/>
                </a:solidFill>
                <a:latin typeface="Arial" pitchFamily="34" charset="0"/>
                <a:cs typeface="Arial" pitchFamily="34" charset="0"/>
              </a:rPr>
              <a:t>Πληροφορίες </a:t>
            </a:r>
            <a:r>
              <a:rPr lang="el-GR" sz="2800" dirty="0">
                <a:solidFill>
                  <a:srgbClr val="002060"/>
                </a:solidFill>
                <a:latin typeface="Arial" pitchFamily="34" charset="0"/>
                <a:cs typeface="Arial" pitchFamily="34" charset="0"/>
              </a:rPr>
              <a:t>υπάρχουν σε ένα </a:t>
            </a:r>
            <a:r>
              <a:rPr lang="el-GR" sz="2800" dirty="0" smtClean="0">
                <a:solidFill>
                  <a:srgbClr val="002060"/>
                </a:solidFill>
                <a:latin typeface="Arial" pitchFamily="34" charset="0"/>
                <a:cs typeface="Arial" pitchFamily="34" charset="0"/>
              </a:rPr>
              <a:t>ΠΣ</a:t>
            </a:r>
            <a:r>
              <a:rPr lang="en-US" sz="2800" dirty="0" smtClean="0">
                <a:solidFill>
                  <a:srgbClr val="002060"/>
                </a:solidFill>
                <a:latin typeface="Arial" pitchFamily="34" charset="0"/>
                <a:cs typeface="Arial" pitchFamily="34" charset="0"/>
              </a:rPr>
              <a:t>N</a:t>
            </a:r>
            <a:r>
              <a:rPr lang="el-GR" sz="2800" dirty="0" smtClean="0">
                <a:solidFill>
                  <a:srgbClr val="002060"/>
                </a:solidFill>
                <a:latin typeface="Arial" pitchFamily="34" charset="0"/>
                <a:cs typeface="Arial" pitchFamily="34" charset="0"/>
              </a:rPr>
              <a:t> </a:t>
            </a:r>
            <a:r>
              <a:rPr lang="el-GR" sz="2800" dirty="0">
                <a:solidFill>
                  <a:srgbClr val="002060"/>
                </a:solidFill>
                <a:latin typeface="Arial" pitchFamily="34" charset="0"/>
                <a:cs typeface="Arial" pitchFamily="34" charset="0"/>
              </a:rPr>
              <a:t>(</a:t>
            </a:r>
            <a:r>
              <a:rPr lang="en-US" sz="2800" dirty="0">
                <a:solidFill>
                  <a:srgbClr val="002060"/>
                </a:solidFill>
                <a:latin typeface="Arial" pitchFamily="34" charset="0"/>
                <a:cs typeface="Arial" pitchFamily="34" charset="0"/>
              </a:rPr>
              <a:t>HIS)</a:t>
            </a:r>
            <a:r>
              <a:rPr lang="el-GR" sz="2800" dirty="0" smtClean="0">
                <a:solidFill>
                  <a:srgbClr val="002060"/>
                </a:solidFill>
                <a:latin typeface="Arial" pitchFamily="34" charset="0"/>
                <a:cs typeface="Arial" pitchFamily="34" charset="0"/>
              </a:rPr>
              <a:t>;</a:t>
            </a:r>
          </a:p>
          <a:p>
            <a:pPr marL="274320" indent="-274320" algn="just" eaLnBrk="1" fontAlgn="auto" hangingPunct="1">
              <a:lnSpc>
                <a:spcPct val="120000"/>
              </a:lnSpc>
              <a:spcAft>
                <a:spcPts val="0"/>
              </a:spcAft>
              <a:buClr>
                <a:schemeClr val="accent3"/>
              </a:buClr>
              <a:buFont typeface="Wingdings" pitchFamily="2" charset="2"/>
              <a:buNone/>
              <a:defRPr/>
            </a:pPr>
            <a:endParaRPr lang="el-GR" sz="2800" dirty="0" smtClean="0">
              <a:solidFill>
                <a:srgbClr val="002060"/>
              </a:solidFill>
              <a:latin typeface="Arial" pitchFamily="34" charset="0"/>
              <a:cs typeface="Arial" pitchFamily="34" charset="0"/>
            </a:endParaRPr>
          </a:p>
          <a:p>
            <a:pPr lvl="0"/>
            <a:r>
              <a:rPr lang="el-GR" sz="2100" dirty="0" smtClean="0"/>
              <a:t>Πληροφοριακό Σύστημα Φαρμακείου (</a:t>
            </a:r>
            <a:r>
              <a:rPr lang="el-GR" sz="2100" dirty="0" err="1" smtClean="0"/>
              <a:t>ΠΣΦ</a:t>
            </a:r>
            <a:r>
              <a:rPr lang="el-GR" sz="2100" dirty="0" smtClean="0"/>
              <a:t>) (</a:t>
            </a:r>
            <a:r>
              <a:rPr lang="en-US" sz="2100" dirty="0" smtClean="0"/>
              <a:t>Pharmacy Information System</a:t>
            </a:r>
            <a:r>
              <a:rPr lang="el-GR" sz="2100" dirty="0" smtClean="0"/>
              <a:t>) : Έλεγχος Αποθήκης, Διαχείριση Φαρμάκων. </a:t>
            </a:r>
          </a:p>
          <a:p>
            <a:pPr lvl="0"/>
            <a:r>
              <a:rPr lang="el-GR" sz="2100" dirty="0" smtClean="0"/>
              <a:t>Χειρουργείο και </a:t>
            </a:r>
            <a:r>
              <a:rPr lang="el-GR" sz="2100" dirty="0" err="1" smtClean="0"/>
              <a:t>ΜΕΘ</a:t>
            </a:r>
            <a:r>
              <a:rPr lang="el-GR" sz="2100" dirty="0" smtClean="0"/>
              <a:t>: Αναισθησία, Διαχείριση Χειρουργείου, </a:t>
            </a:r>
            <a:r>
              <a:rPr lang="el-GR" sz="2100" dirty="0" err="1" smtClean="0"/>
              <a:t>ΜΕΘ</a:t>
            </a:r>
            <a:r>
              <a:rPr lang="el-GR" sz="2100" dirty="0" smtClean="0"/>
              <a:t>.</a:t>
            </a:r>
          </a:p>
          <a:p>
            <a:pPr lvl="0"/>
            <a:r>
              <a:rPr lang="el-GR" sz="2100" dirty="0" smtClean="0"/>
              <a:t>Σύστημα Προγραμματισμού (</a:t>
            </a:r>
            <a:r>
              <a:rPr lang="en-US" sz="2100" dirty="0" smtClean="0"/>
              <a:t>Scheduling System</a:t>
            </a:r>
            <a:r>
              <a:rPr lang="el-GR" sz="2100" dirty="0" smtClean="0"/>
              <a:t>): Σύστημα Ραντεβού, Διαχείριση Ανθρώπινου Δυναμικού.</a:t>
            </a:r>
          </a:p>
          <a:p>
            <a:pPr lvl="0"/>
            <a:r>
              <a:rPr lang="el-GR" sz="2100" dirty="0" smtClean="0"/>
              <a:t>Αποθήκες (</a:t>
            </a:r>
            <a:r>
              <a:rPr lang="en-US" sz="2100" dirty="0" smtClean="0"/>
              <a:t>Logistics) </a:t>
            </a:r>
            <a:r>
              <a:rPr lang="el-GR" sz="2100" dirty="0" smtClean="0"/>
              <a:t>: Διαχείριση Αποθηκών.</a:t>
            </a:r>
          </a:p>
          <a:p>
            <a:pPr lvl="0"/>
            <a:r>
              <a:rPr lang="el-GR" sz="2100" dirty="0" smtClean="0"/>
              <a:t>Νοσηλευτικό Πληροφοριακό Σύστημα (</a:t>
            </a:r>
            <a:r>
              <a:rPr lang="el-GR" sz="2100" dirty="0" err="1" smtClean="0"/>
              <a:t>ΝΠΣ</a:t>
            </a:r>
            <a:r>
              <a:rPr lang="el-GR" sz="2100" dirty="0" smtClean="0"/>
              <a:t>) (</a:t>
            </a:r>
            <a:r>
              <a:rPr lang="en-US" sz="2100" dirty="0" smtClean="0"/>
              <a:t>Nursing System</a:t>
            </a:r>
            <a:r>
              <a:rPr lang="el-GR" sz="2100" dirty="0" smtClean="0"/>
              <a:t>) : </a:t>
            </a:r>
            <a:r>
              <a:rPr lang="el-GR" sz="2100" dirty="0" err="1" smtClean="0"/>
              <a:t>Διαιτολογικό</a:t>
            </a:r>
            <a:r>
              <a:rPr lang="el-GR" sz="2100" dirty="0" smtClean="0"/>
              <a:t>, Καταγραφή Ζωτικών Σημείων. Πολλές φορές οι λειτουργίες του συστήματος αυτού καλύπτονται από τον </a:t>
            </a:r>
            <a:r>
              <a:rPr lang="el-GR" sz="2100" dirty="0" err="1" smtClean="0"/>
              <a:t>ΙΦΑ</a:t>
            </a:r>
            <a:r>
              <a:rPr lang="el-GR" sz="2100" dirty="0" smtClean="0"/>
              <a:t>.</a:t>
            </a:r>
          </a:p>
          <a:p>
            <a:pPr lvl="0"/>
            <a:r>
              <a:rPr lang="el-GR" sz="2100" dirty="0" smtClean="0"/>
              <a:t>Διαχείριση Νοσοκομείου: Μισθοδοσία, Αγορές, Παρακολούθηση Συμβάσεων.</a:t>
            </a:r>
          </a:p>
          <a:p>
            <a:pPr lvl="0"/>
            <a:r>
              <a:rPr lang="en-US" sz="2100" dirty="0" err="1" smtClean="0"/>
              <a:t>Managnent</a:t>
            </a:r>
            <a:r>
              <a:rPr lang="en-US" sz="2100" dirty="0" smtClean="0"/>
              <a:t> Information System (MIS): </a:t>
            </a:r>
            <a:r>
              <a:rPr lang="el-GR" sz="2100" dirty="0" smtClean="0"/>
              <a:t>Αναφορές</a:t>
            </a:r>
            <a:r>
              <a:rPr lang="en-US" sz="2100" dirty="0" smtClean="0"/>
              <a:t>, </a:t>
            </a:r>
            <a:r>
              <a:rPr lang="el-GR" sz="2100" dirty="0" smtClean="0"/>
              <a:t>Καταστάσεις</a:t>
            </a:r>
          </a:p>
        </p:txBody>
      </p:sp>
      <p:sp>
        <p:nvSpPr>
          <p:cNvPr id="7" name="Rectangle 2"/>
          <p:cNvSpPr txBox="1">
            <a:spLocks noChangeArrowheads="1"/>
          </p:cNvSpPr>
          <p:nvPr/>
        </p:nvSpPr>
        <p:spPr>
          <a:xfrm>
            <a:off x="0" y="0"/>
            <a:ext cx="9144000" cy="1052736"/>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(3)</a:t>
            </a:r>
            <a:endParaRPr lang="en-US" sz="3600" dirty="0">
              <a:solidFill>
                <a:srgbClr val="66FFFF"/>
              </a:solidFill>
              <a:latin typeface="Arial" pitchFamily="34" charset="0"/>
              <a:ea typeface="+mj-ea"/>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0691">
                                            <p:txEl>
                                              <p:pRg st="2" end="2"/>
                                            </p:txEl>
                                          </p:spTgt>
                                        </p:tgtEl>
                                        <p:attrNameLst>
                                          <p:attrName>style.visibility</p:attrName>
                                        </p:attrNameLst>
                                      </p:cBhvr>
                                      <p:to>
                                        <p:strVal val="visible"/>
                                      </p:to>
                                    </p:set>
                                    <p:anim calcmode="lin" valueType="num">
                                      <p:cBhvr additive="base">
                                        <p:cTn id="7" dur="500" fill="hold"/>
                                        <p:tgtEl>
                                          <p:spTgt spid="37069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706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0691">
                                            <p:txEl>
                                              <p:pRg st="3" end="3"/>
                                            </p:txEl>
                                          </p:spTgt>
                                        </p:tgtEl>
                                        <p:attrNameLst>
                                          <p:attrName>style.visibility</p:attrName>
                                        </p:attrNameLst>
                                      </p:cBhvr>
                                      <p:to>
                                        <p:strVal val="visible"/>
                                      </p:to>
                                    </p:set>
                                    <p:anim calcmode="lin" valueType="num">
                                      <p:cBhvr additive="base">
                                        <p:cTn id="13" dur="500" fill="hold"/>
                                        <p:tgtEl>
                                          <p:spTgt spid="370691">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706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70691">
                                            <p:txEl>
                                              <p:pRg st="4" end="4"/>
                                            </p:txEl>
                                          </p:spTgt>
                                        </p:tgtEl>
                                        <p:attrNameLst>
                                          <p:attrName>style.visibility</p:attrName>
                                        </p:attrNameLst>
                                      </p:cBhvr>
                                      <p:to>
                                        <p:strVal val="visible"/>
                                      </p:to>
                                    </p:set>
                                    <p:anim calcmode="lin" valueType="num">
                                      <p:cBhvr additive="base">
                                        <p:cTn id="19" dur="500" fill="hold"/>
                                        <p:tgtEl>
                                          <p:spTgt spid="370691">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706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70691">
                                            <p:txEl>
                                              <p:pRg st="5" end="5"/>
                                            </p:txEl>
                                          </p:spTgt>
                                        </p:tgtEl>
                                        <p:attrNameLst>
                                          <p:attrName>style.visibility</p:attrName>
                                        </p:attrNameLst>
                                      </p:cBhvr>
                                      <p:to>
                                        <p:strVal val="visible"/>
                                      </p:to>
                                    </p:set>
                                    <p:anim calcmode="lin" valueType="num">
                                      <p:cBhvr additive="base">
                                        <p:cTn id="25" dur="500" fill="hold"/>
                                        <p:tgtEl>
                                          <p:spTgt spid="370691">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7069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70691">
                                            <p:txEl>
                                              <p:pRg st="6" end="6"/>
                                            </p:txEl>
                                          </p:spTgt>
                                        </p:tgtEl>
                                        <p:attrNameLst>
                                          <p:attrName>style.visibility</p:attrName>
                                        </p:attrNameLst>
                                      </p:cBhvr>
                                      <p:to>
                                        <p:strVal val="visible"/>
                                      </p:to>
                                    </p:set>
                                    <p:anim calcmode="lin" valueType="num">
                                      <p:cBhvr additive="base">
                                        <p:cTn id="31" dur="500" fill="hold"/>
                                        <p:tgtEl>
                                          <p:spTgt spid="370691">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7069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70691">
                                            <p:txEl>
                                              <p:pRg st="7" end="7"/>
                                            </p:txEl>
                                          </p:spTgt>
                                        </p:tgtEl>
                                        <p:attrNameLst>
                                          <p:attrName>style.visibility</p:attrName>
                                        </p:attrNameLst>
                                      </p:cBhvr>
                                      <p:to>
                                        <p:strVal val="visible"/>
                                      </p:to>
                                    </p:set>
                                    <p:anim calcmode="lin" valueType="num">
                                      <p:cBhvr additive="base">
                                        <p:cTn id="37" dur="500" fill="hold"/>
                                        <p:tgtEl>
                                          <p:spTgt spid="370691">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7069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70691">
                                            <p:txEl>
                                              <p:pRg st="8" end="8"/>
                                            </p:txEl>
                                          </p:spTgt>
                                        </p:tgtEl>
                                        <p:attrNameLst>
                                          <p:attrName>style.visibility</p:attrName>
                                        </p:attrNameLst>
                                      </p:cBhvr>
                                      <p:to>
                                        <p:strVal val="visible"/>
                                      </p:to>
                                    </p:set>
                                    <p:anim calcmode="lin" valueType="num">
                                      <p:cBhvr additive="base">
                                        <p:cTn id="43" dur="500" fill="hold"/>
                                        <p:tgtEl>
                                          <p:spTgt spid="370691">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70691">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762000" y="1905000"/>
            <a:ext cx="8778875" cy="4038600"/>
          </a:xfrm>
        </p:spPr>
        <p:txBody>
          <a:bodyPr/>
          <a:lstStyle/>
          <a:p>
            <a:pPr eaLnBrk="1" hangingPunct="1">
              <a:lnSpc>
                <a:spcPct val="120000"/>
              </a:lnSpc>
              <a:buFont typeface="Wingdings" pitchFamily="2" charset="2"/>
              <a:buNone/>
              <a:defRPr/>
            </a:pPr>
            <a:r>
              <a:rPr lang="el-GR" sz="2800" dirty="0" smtClean="0">
                <a:latin typeface="Arial" charset="0"/>
                <a:cs typeface="Arial" charset="0"/>
              </a:rPr>
              <a:t>Εφαρμογές Πληροφορικής Υγείας στους Τομείς :</a:t>
            </a:r>
          </a:p>
          <a:p>
            <a:pPr eaLnBrk="1" hangingPunct="1">
              <a:lnSpc>
                <a:spcPct val="120000"/>
              </a:lnSpc>
              <a:buFont typeface="Wingdings" pitchFamily="2" charset="2"/>
              <a:buNone/>
              <a:defRPr/>
            </a:pPr>
            <a:endParaRPr lang="el-GR" sz="2400" dirty="0" smtClean="0">
              <a:latin typeface="Arial" charset="0"/>
              <a:cs typeface="Arial" charset="0"/>
            </a:endParaRPr>
          </a:p>
          <a:p>
            <a:pPr eaLnBrk="1" hangingPunct="1">
              <a:lnSpc>
                <a:spcPct val="120000"/>
              </a:lnSpc>
              <a:buClr>
                <a:srgbClr val="002060"/>
              </a:buClr>
              <a:buFont typeface="Wingdings" pitchFamily="2" charset="2"/>
              <a:buChar char="Ø"/>
              <a:defRPr/>
            </a:pPr>
            <a:r>
              <a:rPr lang="el-GR" sz="2400" dirty="0" smtClean="0">
                <a:solidFill>
                  <a:srgbClr val="002060"/>
                </a:solidFill>
                <a:latin typeface="Arial" charset="0"/>
                <a:cs typeface="Arial" charset="0"/>
              </a:rPr>
              <a:t> </a:t>
            </a:r>
            <a:r>
              <a:rPr lang="el-GR" sz="2400" b="1" dirty="0" smtClean="0">
                <a:solidFill>
                  <a:srgbClr val="002060"/>
                </a:solidFill>
                <a:latin typeface="Arial" charset="0"/>
                <a:cs typeface="Arial" charset="0"/>
              </a:rPr>
              <a:t>Ιατρικό &amp; Νοσηλευτικό Τομέα</a:t>
            </a:r>
          </a:p>
          <a:p>
            <a:pPr lvl="1" eaLnBrk="1" hangingPunct="1">
              <a:lnSpc>
                <a:spcPct val="120000"/>
              </a:lnSpc>
              <a:buClr>
                <a:schemeClr val="bg2">
                  <a:lumMod val="40000"/>
                  <a:lumOff val="60000"/>
                </a:schemeClr>
              </a:buClr>
              <a:defRPr/>
            </a:pPr>
            <a:r>
              <a:rPr lang="el-GR" dirty="0" smtClean="0">
                <a:latin typeface="Arial" charset="0"/>
                <a:cs typeface="Arial" charset="0"/>
              </a:rPr>
              <a:t>Διάγνωση</a:t>
            </a:r>
          </a:p>
          <a:p>
            <a:pPr lvl="1" eaLnBrk="1" hangingPunct="1">
              <a:lnSpc>
                <a:spcPct val="120000"/>
              </a:lnSpc>
              <a:buClr>
                <a:schemeClr val="bg2">
                  <a:lumMod val="40000"/>
                  <a:lumOff val="60000"/>
                </a:schemeClr>
              </a:buClr>
              <a:defRPr/>
            </a:pPr>
            <a:r>
              <a:rPr lang="el-GR" dirty="0" smtClean="0">
                <a:latin typeface="Arial" charset="0"/>
                <a:cs typeface="Arial" charset="0"/>
              </a:rPr>
              <a:t>Θεραπεία</a:t>
            </a:r>
          </a:p>
          <a:p>
            <a:pPr lvl="1" eaLnBrk="1" hangingPunct="1">
              <a:lnSpc>
                <a:spcPct val="120000"/>
              </a:lnSpc>
              <a:buClr>
                <a:schemeClr val="bg2">
                  <a:lumMod val="40000"/>
                  <a:lumOff val="60000"/>
                </a:schemeClr>
              </a:buClr>
              <a:defRPr/>
            </a:pPr>
            <a:r>
              <a:rPr lang="el-GR" dirty="0" smtClean="0">
                <a:latin typeface="Arial" charset="0"/>
                <a:cs typeface="Arial" charset="0"/>
              </a:rPr>
              <a:t>Εκπαίδευση Προσωπικού</a:t>
            </a:r>
          </a:p>
          <a:p>
            <a:pPr lvl="1" eaLnBrk="1" hangingPunct="1">
              <a:lnSpc>
                <a:spcPct val="120000"/>
              </a:lnSpc>
              <a:buClr>
                <a:schemeClr val="bg2">
                  <a:lumMod val="40000"/>
                  <a:lumOff val="60000"/>
                </a:schemeClr>
              </a:buClr>
              <a:defRPr/>
            </a:pPr>
            <a:r>
              <a:rPr lang="el-GR" dirty="0" smtClean="0">
                <a:latin typeface="Arial" charset="0"/>
                <a:cs typeface="Arial" charset="0"/>
              </a:rPr>
              <a:t>Ενημέρωση Ασθενών</a:t>
            </a:r>
          </a:p>
          <a:p>
            <a:pPr lvl="1" eaLnBrk="1" hangingPunct="1">
              <a:lnSpc>
                <a:spcPct val="120000"/>
              </a:lnSpc>
              <a:buFontTx/>
              <a:buNone/>
              <a:defRPr/>
            </a:pPr>
            <a:endParaRPr lang="el-GR" dirty="0" smtClean="0">
              <a:latin typeface="Arial" charset="0"/>
              <a:cs typeface="Arial" charset="0"/>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(4)</a:t>
            </a:r>
            <a:endParaRPr lang="en-US" sz="3600" dirty="0">
              <a:solidFill>
                <a:srgbClr val="66FFFF"/>
              </a:solidFill>
              <a:latin typeface="Arial" pitchFamily="34" charset="0"/>
              <a:ea typeface="+mj-ea"/>
              <a:cs typeface="Arial"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6">
                                            <p:txEl>
                                              <p:pRg st="3" end="3"/>
                                            </p:txEl>
                                          </p:spTgt>
                                        </p:tgtEl>
                                        <p:attrNameLst>
                                          <p:attrName>style.visibility</p:attrName>
                                        </p:attrNameLst>
                                      </p:cBhvr>
                                      <p:to>
                                        <p:strVal val="visible"/>
                                      </p:to>
                                    </p:set>
                                    <p:animEffect transition="in" filter="blinds(horizontal)">
                                      <p:cBhvr>
                                        <p:cTn id="7" dur="500"/>
                                        <p:tgtEl>
                                          <p:spTgt spid="6146">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6146">
                                            <p:txEl>
                                              <p:pRg st="4" end="4"/>
                                            </p:txEl>
                                          </p:spTgt>
                                        </p:tgtEl>
                                        <p:attrNameLst>
                                          <p:attrName>style.visibility</p:attrName>
                                        </p:attrNameLst>
                                      </p:cBhvr>
                                      <p:to>
                                        <p:strVal val="visible"/>
                                      </p:to>
                                    </p:set>
                                    <p:animEffect transition="in" filter="blinds(horizontal)">
                                      <p:cBhvr>
                                        <p:cTn id="10" dur="500"/>
                                        <p:tgtEl>
                                          <p:spTgt spid="6146">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6146">
                                            <p:txEl>
                                              <p:pRg st="5" end="5"/>
                                            </p:txEl>
                                          </p:spTgt>
                                        </p:tgtEl>
                                        <p:attrNameLst>
                                          <p:attrName>style.visibility</p:attrName>
                                        </p:attrNameLst>
                                      </p:cBhvr>
                                      <p:to>
                                        <p:strVal val="visible"/>
                                      </p:to>
                                    </p:set>
                                    <p:animEffect transition="in" filter="blinds(horizontal)">
                                      <p:cBhvr>
                                        <p:cTn id="13" dur="500"/>
                                        <p:tgtEl>
                                          <p:spTgt spid="6146">
                                            <p:txEl>
                                              <p:pRg st="5" end="5"/>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6146">
                                            <p:txEl>
                                              <p:pRg st="6" end="6"/>
                                            </p:txEl>
                                          </p:spTgt>
                                        </p:tgtEl>
                                        <p:attrNameLst>
                                          <p:attrName>style.visibility</p:attrName>
                                        </p:attrNameLst>
                                      </p:cBhvr>
                                      <p:to>
                                        <p:strVal val="visible"/>
                                      </p:to>
                                    </p:set>
                                    <p:animEffect transition="in" filter="blinds(horizontal)">
                                      <p:cBhvr>
                                        <p:cTn id="16" dur="500"/>
                                        <p:tgtEl>
                                          <p:spTgt spid="614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762000" y="1905000"/>
            <a:ext cx="8778875" cy="4038600"/>
          </a:xfrm>
        </p:spPr>
        <p:txBody>
          <a:bodyPr/>
          <a:lstStyle/>
          <a:p>
            <a:pPr eaLnBrk="1" hangingPunct="1">
              <a:lnSpc>
                <a:spcPct val="120000"/>
              </a:lnSpc>
              <a:buFont typeface="Wingdings" pitchFamily="2" charset="2"/>
              <a:buNone/>
              <a:defRPr/>
            </a:pPr>
            <a:r>
              <a:rPr lang="el-GR" sz="2800" dirty="0" smtClean="0">
                <a:latin typeface="Arial" charset="0"/>
                <a:cs typeface="Arial" charset="0"/>
              </a:rPr>
              <a:t>Εφαρμογές Πληροφορικής Υγείας στους Τομείς :</a:t>
            </a:r>
          </a:p>
          <a:p>
            <a:pPr eaLnBrk="1" hangingPunct="1">
              <a:lnSpc>
                <a:spcPct val="120000"/>
              </a:lnSpc>
              <a:buFont typeface="Wingdings" pitchFamily="2" charset="2"/>
              <a:buNone/>
              <a:defRPr/>
            </a:pPr>
            <a:endParaRPr lang="el-GR" sz="2400" dirty="0" smtClean="0">
              <a:latin typeface="Arial" charset="0"/>
              <a:cs typeface="Arial" charset="0"/>
            </a:endParaRPr>
          </a:p>
          <a:p>
            <a:pPr eaLnBrk="1" hangingPunct="1">
              <a:lnSpc>
                <a:spcPct val="120000"/>
              </a:lnSpc>
              <a:buClr>
                <a:srgbClr val="002060"/>
              </a:buClr>
              <a:buFont typeface="Wingdings" pitchFamily="2" charset="2"/>
              <a:buChar char="Ø"/>
              <a:defRPr/>
            </a:pPr>
            <a:r>
              <a:rPr lang="el-GR" sz="2400" dirty="0" smtClean="0">
                <a:solidFill>
                  <a:srgbClr val="002060"/>
                </a:solidFill>
                <a:latin typeface="Arial" charset="0"/>
                <a:cs typeface="Arial" charset="0"/>
              </a:rPr>
              <a:t> </a:t>
            </a:r>
            <a:r>
              <a:rPr lang="el-GR" sz="2400" b="1" dirty="0" smtClean="0">
                <a:solidFill>
                  <a:srgbClr val="002060"/>
                </a:solidFill>
                <a:latin typeface="Arial" charset="0"/>
                <a:cs typeface="Arial" charset="0"/>
              </a:rPr>
              <a:t>Οργάνωση και Διοίκηση του Τομέα της Υγείας</a:t>
            </a:r>
          </a:p>
          <a:p>
            <a:pPr lvl="1" eaLnBrk="1" hangingPunct="1">
              <a:lnSpc>
                <a:spcPct val="120000"/>
              </a:lnSpc>
              <a:buClr>
                <a:schemeClr val="bg2">
                  <a:lumMod val="40000"/>
                  <a:lumOff val="60000"/>
                </a:schemeClr>
              </a:buClr>
              <a:defRPr/>
            </a:pPr>
            <a:r>
              <a:rPr lang="el-GR" dirty="0" smtClean="0">
                <a:latin typeface="Arial" charset="0"/>
                <a:cs typeface="Arial" charset="0"/>
              </a:rPr>
              <a:t>Αρχειοθέτηση Εγγράφων &amp; Εικόνων</a:t>
            </a:r>
          </a:p>
          <a:p>
            <a:pPr lvl="1" eaLnBrk="1" hangingPunct="1">
              <a:lnSpc>
                <a:spcPct val="120000"/>
              </a:lnSpc>
              <a:buClr>
                <a:schemeClr val="bg2">
                  <a:lumMod val="40000"/>
                  <a:lumOff val="60000"/>
                </a:schemeClr>
              </a:buClr>
              <a:defRPr/>
            </a:pPr>
            <a:r>
              <a:rPr lang="el-GR" dirty="0" smtClean="0">
                <a:latin typeface="Arial" charset="0"/>
                <a:cs typeface="Arial" charset="0"/>
              </a:rPr>
              <a:t>Επικοινωνία Εργαζομένων</a:t>
            </a:r>
          </a:p>
          <a:p>
            <a:pPr lvl="1" eaLnBrk="1" hangingPunct="1">
              <a:lnSpc>
                <a:spcPct val="120000"/>
              </a:lnSpc>
              <a:buClr>
                <a:schemeClr val="bg2">
                  <a:lumMod val="40000"/>
                  <a:lumOff val="60000"/>
                </a:schemeClr>
              </a:buClr>
              <a:defRPr/>
            </a:pPr>
            <a:r>
              <a:rPr lang="el-GR" dirty="0" smtClean="0">
                <a:latin typeface="Arial" charset="0"/>
                <a:cs typeface="Arial" charset="0"/>
              </a:rPr>
              <a:t>Τηλεδιάσκεψη</a:t>
            </a:r>
          </a:p>
          <a:p>
            <a:pPr lvl="1" eaLnBrk="1" hangingPunct="1">
              <a:lnSpc>
                <a:spcPct val="120000"/>
              </a:lnSpc>
              <a:buFontTx/>
              <a:buNone/>
              <a:defRPr/>
            </a:pPr>
            <a:endParaRPr lang="el-GR" dirty="0" smtClean="0">
              <a:latin typeface="Arial" charset="0"/>
              <a:cs typeface="Arial" charset="0"/>
            </a:endParaRPr>
          </a:p>
        </p:txBody>
      </p:sp>
      <p:sp>
        <p:nvSpPr>
          <p:cNvPr id="7" name="Rectangle 2"/>
          <p:cNvSpPr txBox="1">
            <a:spLocks noChangeArrowheads="1"/>
          </p:cNvSpPr>
          <p:nvPr/>
        </p:nvSpPr>
        <p:spPr>
          <a:xfrm>
            <a:off x="0" y="0"/>
            <a:ext cx="9144000" cy="1500188"/>
          </a:xfrm>
          <a:prstGeom prst="rect">
            <a:avLst/>
          </a:prstGeom>
        </p:spPr>
        <p:txBody>
          <a:bodyPr lIns="0" rIns="0" bIns="0" anchor="b">
            <a:normAutofit/>
          </a:bodyPr>
          <a:lstStyle/>
          <a:p>
            <a:pPr algn="ctr" eaLnBrk="1" fontAlgn="auto" hangingPunct="1">
              <a:spcAft>
                <a:spcPts val="0"/>
              </a:spcAft>
              <a:defRPr/>
            </a:pPr>
            <a:r>
              <a:rPr lang="el-GR" sz="3600" dirty="0">
                <a:solidFill>
                  <a:srgbClr val="66FFFF"/>
                </a:solidFill>
                <a:latin typeface="Arial" pitchFamily="34" charset="0"/>
                <a:ea typeface="+mj-ea"/>
                <a:cs typeface="Arial" pitchFamily="34" charset="0"/>
              </a:rPr>
              <a:t>Βασικοί Ορισμοί (5)</a:t>
            </a:r>
            <a:endParaRPr lang="en-US" sz="3600" dirty="0">
              <a:solidFill>
                <a:srgbClr val="66FFFF"/>
              </a:solidFill>
              <a:latin typeface="Arial" pitchFamily="34" charset="0"/>
              <a:ea typeface="+mj-ea"/>
              <a:cs typeface="Arial" pitchFamily="34" charset="0"/>
            </a:endParaRPr>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animEffect transition="in" filter="blinds(horizontal)">
                                      <p:cBhvr>
                                        <p:cTn id="7" dur="500"/>
                                        <p:tgtEl>
                                          <p:spTgt spid="7170">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7170">
                                            <p:txEl>
                                              <p:pRg st="4" end="4"/>
                                            </p:txEl>
                                          </p:spTgt>
                                        </p:tgtEl>
                                        <p:attrNameLst>
                                          <p:attrName>style.visibility</p:attrName>
                                        </p:attrNameLst>
                                      </p:cBhvr>
                                      <p:to>
                                        <p:strVal val="visible"/>
                                      </p:to>
                                    </p:set>
                                    <p:animEffect transition="in" filter="blinds(horizontal)">
                                      <p:cBhvr>
                                        <p:cTn id="10" dur="500"/>
                                        <p:tgtEl>
                                          <p:spTgt spid="7170">
                                            <p:txEl>
                                              <p:pRg st="4" end="4"/>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7170">
                                            <p:txEl>
                                              <p:pRg st="5" end="5"/>
                                            </p:txEl>
                                          </p:spTgt>
                                        </p:tgtEl>
                                        <p:attrNameLst>
                                          <p:attrName>style.visibility</p:attrName>
                                        </p:attrNameLst>
                                      </p:cBhvr>
                                      <p:to>
                                        <p:strVal val="visible"/>
                                      </p:to>
                                    </p:set>
                                    <p:animEffect transition="in" filter="blinds(horizontal)">
                                      <p:cBhvr>
                                        <p:cTn id="13" dur="500"/>
                                        <p:tgtEl>
                                          <p:spTgt spid="717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568</TotalTime>
  <Words>1350</Words>
  <Application>Microsoft Office PowerPoint</Application>
  <PresentationFormat>Προβολή στην οθόνη (4:3)</PresentationFormat>
  <Paragraphs>198</Paragraphs>
  <Slides>26</Slides>
  <Notes>22</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Flow</vt:lpstr>
      <vt:lpstr>Βασικοί Ορισμοί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lpstr>Διαφάνεια 17</vt:lpstr>
      <vt:lpstr>Διαφάνεια 18</vt:lpstr>
      <vt:lpstr>Παραδείγματα Εφαρμογών </vt:lpstr>
      <vt:lpstr>Διαφάνεια 20</vt:lpstr>
      <vt:lpstr>Διαφάνεια 21</vt:lpstr>
      <vt:lpstr>Διαφάνεια 22</vt:lpstr>
      <vt:lpstr>Διαφάνεια 23</vt:lpstr>
      <vt:lpstr>Διαφάνεια 24</vt:lpstr>
      <vt:lpstr>Διαφάνεια 25</vt:lpstr>
      <vt:lpstr>Διαφάνεια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Βασικοί Ορισμοί (1)</dc:title>
  <cp:lastModifiedBy>User</cp:lastModifiedBy>
  <cp:revision>99</cp:revision>
  <dcterms:created xsi:type="dcterms:W3CDTF">2008-06-22T19:35:46Z</dcterms:created>
  <dcterms:modified xsi:type="dcterms:W3CDTF">2017-10-16T17:38:44Z</dcterms:modified>
</cp:coreProperties>
</file>