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7" r:id="rId10"/>
    <p:sldId id="266" r:id="rId11"/>
    <p:sldId id="265" r:id="rId12"/>
    <p:sldId id="271" r:id="rId13"/>
    <p:sldId id="268" r:id="rId14"/>
    <p:sldId id="270" r:id="rId15"/>
    <p:sldId id="269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236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7B5A2-6B2E-41AD-B670-11C276D966E6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9E61-9D00-4D1F-BCC9-3B9A9646486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7B5A2-6B2E-41AD-B670-11C276D966E6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9E61-9D00-4D1F-BCC9-3B9A9646486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7B5A2-6B2E-41AD-B670-11C276D966E6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9E61-9D00-4D1F-BCC9-3B9A9646486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7B5A2-6B2E-41AD-B670-11C276D966E6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9E61-9D00-4D1F-BCC9-3B9A9646486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7B5A2-6B2E-41AD-B670-11C276D966E6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9E61-9D00-4D1F-BCC9-3B9A9646486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7B5A2-6B2E-41AD-B670-11C276D966E6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9E61-9D00-4D1F-BCC9-3B9A9646486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7B5A2-6B2E-41AD-B670-11C276D966E6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9E61-9D00-4D1F-BCC9-3B9A9646486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7B5A2-6B2E-41AD-B670-11C276D966E6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9E61-9D00-4D1F-BCC9-3B9A9646486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7B5A2-6B2E-41AD-B670-11C276D966E6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9E61-9D00-4D1F-BCC9-3B9A9646486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7B5A2-6B2E-41AD-B670-11C276D966E6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9E61-9D00-4D1F-BCC9-3B9A9646486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7B5A2-6B2E-41AD-B670-11C276D966E6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9E61-9D00-4D1F-BCC9-3B9A9646486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7B5A2-6B2E-41AD-B670-11C276D966E6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C9E61-9D00-4D1F-BCC9-3B9A96464869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ei-c.org.uk/wiki/index.php/SIG:Overlap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see.bham.ac.uk/software/collate/" TargetMode="External"/><Relationship Id="rId2" Type="http://schemas.openxmlformats.org/officeDocument/2006/relationships/hyperlink" Target="http://www.patacriticism.org/juxta/" TargetMode="Externa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d-editions.com/EDITION/" TargetMode="External"/><Relationship Id="rId2" Type="http://schemas.openxmlformats.org/officeDocument/2006/relationships/hyperlink" Target="http://www.zdv.uni-tuebingen.de/tustep/tdv_eng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anastasia.sourceforge.net/index.html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ahds.ac.uk/creating/case-studies/canterbury/index.htm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ucrel.lancs.ac.uk/events/htm06/" TargetMode="External"/><Relationship Id="rId2" Type="http://schemas.openxmlformats.org/officeDocument/2006/relationships/hyperlink" Target="http://www.comp.lancs.ac.uk/computing/research/ucrel/claws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ethodsnetwork.ac.uk/redist/pdf/es1_08archer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edora.info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computerphilologie.uni-muenchen.de/jg03/robinson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opcris.ac.uk/18c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ebo.chadwyck.com/home" TargetMode="External"/><Relationship Id="rId2" Type="http://schemas.openxmlformats.org/officeDocument/2006/relationships/hyperlink" Target="http://www.lib.umich.edu/tcp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ale.com/EighteenthCentury" TargetMode="External"/><Relationship Id="rId5" Type="http://schemas.openxmlformats.org/officeDocument/2006/relationships/hyperlink" Target="http://ets.umdl.umich.edu/e/evans/" TargetMode="External"/><Relationship Id="rId4" Type="http://schemas.openxmlformats.org/officeDocument/2006/relationships/hyperlink" Target="http://eebo.chadwyck.com/home),&#964;&#959;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k.olivesoftware.com/conference/Project_Report_A4.pdf" TargetMode="External"/><Relationship Id="rId2" Type="http://schemas.openxmlformats.org/officeDocument/2006/relationships/hyperlink" Target="http://www.ncse.kcl.ac.uk/index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iamm.ac.uk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567136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l-GR" b="1" dirty="0" smtClean="0"/>
              <a:t>Ηλεκτρονική έκδοση</a:t>
            </a:r>
          </a:p>
          <a:p>
            <a:r>
              <a:rPr lang="el-GR" b="1" dirty="0" smtClean="0"/>
              <a:t>Αποθήκευση δεδομένων</a:t>
            </a:r>
          </a:p>
          <a:p>
            <a:r>
              <a:rPr lang="el-GR" b="1" dirty="0"/>
              <a:t>Έ</a:t>
            </a:r>
            <a:r>
              <a:rPr lang="el-GR" b="1" dirty="0" smtClean="0"/>
              <a:t>ρευνα και ανάλυση δεδομένων</a:t>
            </a:r>
          </a:p>
          <a:p>
            <a:r>
              <a:rPr lang="el-GR" b="1" dirty="0"/>
              <a:t>Π</a:t>
            </a:r>
            <a:r>
              <a:rPr lang="el-GR" b="1" dirty="0" smtClean="0"/>
              <a:t>αρουσίαση των δεδομένων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Special </a:t>
            </a:r>
            <a:r>
              <a:rPr lang="el-GR" dirty="0" err="1"/>
              <a:t>Interest</a:t>
            </a:r>
            <a:r>
              <a:rPr lang="el-GR" dirty="0"/>
              <a:t> </a:t>
            </a:r>
            <a:r>
              <a:rPr lang="el-GR" dirty="0" err="1"/>
              <a:t>Group</a:t>
            </a:r>
            <a:r>
              <a:rPr lang="el-GR" dirty="0"/>
              <a:t> (SIG) </a:t>
            </a:r>
            <a:r>
              <a:rPr lang="el-GR" u="sng" dirty="0">
                <a:hlinkClick r:id="rId2"/>
              </a:rPr>
              <a:t>http://www.tei-c.org.uk/wiki/index.php/SIG:Overlap</a:t>
            </a:r>
            <a:r>
              <a:rPr lang="el-GR"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δομή</a:t>
            </a:r>
            <a:r>
              <a:rPr lang="en-US" dirty="0" smtClean="0"/>
              <a:t> </a:t>
            </a:r>
            <a:r>
              <a:rPr lang="en-US" dirty="0"/>
              <a:t>GODDAG (General Ordered-Descendant Directed Acyclic Graph)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pic>
        <p:nvPicPr>
          <p:cNvPr id="4" name="3 - Θέση περιεχομένου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220849" y="1729581"/>
            <a:ext cx="6702301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/>
              <a:t>JUXTA (</a:t>
            </a:r>
            <a:r>
              <a:rPr lang="el-GR" dirty="0" err="1"/>
              <a:t>University</a:t>
            </a:r>
            <a:r>
              <a:rPr lang="el-GR" dirty="0"/>
              <a:t> </a:t>
            </a:r>
            <a:r>
              <a:rPr lang="el-GR" dirty="0" err="1"/>
              <a:t>of</a:t>
            </a:r>
            <a:r>
              <a:rPr lang="el-GR" dirty="0"/>
              <a:t> </a:t>
            </a:r>
            <a:r>
              <a:rPr lang="el-GR" dirty="0" err="1"/>
              <a:t>Virginia</a:t>
            </a:r>
            <a:r>
              <a:rPr lang="el-GR" dirty="0"/>
              <a:t>, </a:t>
            </a:r>
            <a:r>
              <a:rPr lang="el-GR" dirty="0" err="1"/>
              <a:t>Juxta</a:t>
            </a:r>
            <a:r>
              <a:rPr lang="el-GR" dirty="0"/>
              <a:t>, </a:t>
            </a:r>
            <a:r>
              <a:rPr lang="el-GR" u="sng" dirty="0">
                <a:hlinkClick r:id="rId2"/>
              </a:rPr>
              <a:t>http://www.patacriticism.org/juxta</a:t>
            </a:r>
            <a:r>
              <a:rPr lang="el-GR" u="sng" dirty="0" smtClean="0">
                <a:hlinkClick r:id="rId2"/>
              </a:rPr>
              <a:t>/</a:t>
            </a:r>
            <a:r>
              <a:rPr lang="el-GR" dirty="0" smtClean="0"/>
              <a:t>,)</a:t>
            </a:r>
            <a:endParaRPr lang="el-GR" dirty="0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 err="1"/>
              <a:t>Concurrent</a:t>
            </a:r>
            <a:r>
              <a:rPr lang="el-GR" dirty="0"/>
              <a:t> </a:t>
            </a:r>
            <a:r>
              <a:rPr lang="el-GR" dirty="0" err="1"/>
              <a:t>Markup</a:t>
            </a:r>
            <a:r>
              <a:rPr lang="el-GR" dirty="0"/>
              <a:t> </a:t>
            </a:r>
            <a:r>
              <a:rPr lang="el-GR" dirty="0" err="1"/>
              <a:t>Hierarchies</a:t>
            </a:r>
            <a:r>
              <a:rPr lang="el-GR" dirty="0"/>
              <a:t> (CMH), μέθοδος της </a:t>
            </a:r>
            <a:r>
              <a:rPr lang="en-US" dirty="0"/>
              <a:t>EPT</a:t>
            </a:r>
            <a:r>
              <a:rPr lang="el-GR" dirty="0"/>
              <a:t>, </a:t>
            </a:r>
            <a:endParaRPr lang="el-GR" dirty="0" smtClean="0"/>
          </a:p>
          <a:p>
            <a:r>
              <a:rPr lang="el-GR" dirty="0" smtClean="0"/>
              <a:t>COLLATE </a:t>
            </a:r>
            <a:r>
              <a:rPr lang="el-GR" dirty="0"/>
              <a:t>(</a:t>
            </a:r>
            <a:r>
              <a:rPr lang="el-GR" dirty="0" err="1"/>
              <a:t>University</a:t>
            </a:r>
            <a:r>
              <a:rPr lang="el-GR" dirty="0"/>
              <a:t> </a:t>
            </a:r>
            <a:r>
              <a:rPr lang="el-GR" dirty="0" err="1"/>
              <a:t>of</a:t>
            </a:r>
            <a:r>
              <a:rPr lang="el-GR" dirty="0"/>
              <a:t> </a:t>
            </a:r>
            <a:r>
              <a:rPr lang="el-GR" dirty="0" err="1"/>
              <a:t>Birmingham</a:t>
            </a:r>
            <a:r>
              <a:rPr lang="el-GR" dirty="0"/>
              <a:t>, COLLATE, </a:t>
            </a:r>
            <a:r>
              <a:rPr lang="el-GR" u="sng" dirty="0">
                <a:hlinkClick r:id="rId3"/>
              </a:rPr>
              <a:t>http://www.itsee.bham.ac.uk/software/collate</a:t>
            </a:r>
            <a:r>
              <a:rPr lang="el-GR" u="sng" dirty="0" smtClean="0">
                <a:hlinkClick r:id="rId3"/>
              </a:rPr>
              <a:t>/</a:t>
            </a:r>
            <a:r>
              <a:rPr lang="el-GR" u="sng" dirty="0" smtClean="0"/>
              <a:t>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Ερευνώντας και αναλύοντας δεδομένα</a:t>
            </a:r>
            <a:endParaRPr lang="el-GR" dirty="0"/>
          </a:p>
        </p:txBody>
      </p:sp>
      <p:sp>
        <p:nvSpPr>
          <p:cNvPr id="11" name="10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 err="1"/>
              <a:t>Tustep</a:t>
            </a:r>
            <a:r>
              <a:rPr lang="el-GR" dirty="0"/>
              <a:t>, (Πανεπιστήμιο του </a:t>
            </a:r>
            <a:r>
              <a:rPr lang="en-US" dirty="0" err="1"/>
              <a:t>Tuebingen</a:t>
            </a:r>
            <a:r>
              <a:rPr lang="el-GR" dirty="0"/>
              <a:t>), (</a:t>
            </a:r>
            <a:r>
              <a:rPr lang="en-US" dirty="0" err="1"/>
              <a:t>Textdata</a:t>
            </a:r>
            <a:r>
              <a:rPr lang="en-US" dirty="0"/>
              <a:t> Processing with TUSTEP </a:t>
            </a:r>
            <a:r>
              <a:rPr lang="en-US" u="sng" dirty="0">
                <a:hlinkClick r:id="rId2"/>
              </a:rPr>
              <a:t>http</a:t>
            </a:r>
            <a:r>
              <a:rPr lang="el-GR" u="sng" dirty="0">
                <a:hlinkClick r:id="rId2"/>
              </a:rPr>
              <a:t>://</a:t>
            </a:r>
            <a:r>
              <a:rPr lang="en-US" u="sng" dirty="0">
                <a:hlinkClick r:id="rId2"/>
              </a:rPr>
              <a:t>www</a:t>
            </a:r>
            <a:r>
              <a:rPr lang="el-GR" u="sng" dirty="0">
                <a:hlinkClick r:id="rId2"/>
              </a:rPr>
              <a:t>.</a:t>
            </a:r>
            <a:r>
              <a:rPr lang="en-US" u="sng" dirty="0" err="1">
                <a:hlinkClick r:id="rId2"/>
              </a:rPr>
              <a:t>zdv</a:t>
            </a:r>
            <a:r>
              <a:rPr lang="el-GR" u="sng" dirty="0">
                <a:hlinkClick r:id="rId2"/>
              </a:rPr>
              <a:t>.</a:t>
            </a:r>
            <a:r>
              <a:rPr lang="en-US" u="sng" dirty="0" err="1">
                <a:hlinkClick r:id="rId2"/>
              </a:rPr>
              <a:t>uni</a:t>
            </a:r>
            <a:r>
              <a:rPr lang="el-GR" u="sng" dirty="0">
                <a:hlinkClick r:id="rId2"/>
              </a:rPr>
              <a:t>-</a:t>
            </a:r>
            <a:r>
              <a:rPr lang="en-US" u="sng" dirty="0" err="1">
                <a:hlinkClick r:id="rId2"/>
              </a:rPr>
              <a:t>tuebingen</a:t>
            </a:r>
            <a:r>
              <a:rPr lang="el-GR" u="sng" dirty="0">
                <a:hlinkClick r:id="rId2"/>
              </a:rPr>
              <a:t>.</a:t>
            </a:r>
            <a:r>
              <a:rPr lang="en-US" u="sng" dirty="0">
                <a:hlinkClick r:id="rId2"/>
              </a:rPr>
              <a:t>de</a:t>
            </a:r>
            <a:r>
              <a:rPr lang="el-GR" u="sng" dirty="0">
                <a:hlinkClick r:id="rId2"/>
              </a:rPr>
              <a:t>/</a:t>
            </a:r>
            <a:r>
              <a:rPr lang="en-US" u="sng" dirty="0" err="1">
                <a:hlinkClick r:id="rId2"/>
              </a:rPr>
              <a:t>tustep</a:t>
            </a:r>
            <a:r>
              <a:rPr lang="el-GR" u="sng" dirty="0">
                <a:hlinkClick r:id="rId2"/>
              </a:rPr>
              <a:t>/</a:t>
            </a:r>
            <a:r>
              <a:rPr lang="en-US" u="sng" dirty="0" err="1">
                <a:hlinkClick r:id="rId2"/>
              </a:rPr>
              <a:t>tdv</a:t>
            </a:r>
            <a:r>
              <a:rPr lang="el-GR" u="sng" dirty="0">
                <a:hlinkClick r:id="rId2"/>
              </a:rPr>
              <a:t>_</a:t>
            </a:r>
            <a:r>
              <a:rPr lang="en-US" u="sng" dirty="0">
                <a:hlinkClick r:id="rId2"/>
              </a:rPr>
              <a:t>eng</a:t>
            </a:r>
            <a:r>
              <a:rPr lang="el-GR" u="sng" dirty="0">
                <a:hlinkClick r:id="rId2"/>
              </a:rPr>
              <a:t>.</a:t>
            </a:r>
            <a:r>
              <a:rPr lang="en-US" u="sng" dirty="0">
                <a:hlinkClick r:id="rId2"/>
              </a:rPr>
              <a:t>html</a:t>
            </a:r>
            <a:r>
              <a:rPr lang="el-GR" dirty="0"/>
              <a:t>) </a:t>
            </a:r>
            <a:endParaRPr lang="el-GR" dirty="0" smtClean="0"/>
          </a:p>
          <a:p>
            <a:pPr lvl="2"/>
            <a:r>
              <a:rPr lang="el-GR" dirty="0" smtClean="0"/>
              <a:t>διαχείριση </a:t>
            </a:r>
            <a:r>
              <a:rPr lang="el-GR" dirty="0"/>
              <a:t>κειμένων, με πλούτο δομών που έμπρακτα χρησιμεύουν σε εκδοτικές και γλωσσολογική δραστηριότητες.  </a:t>
            </a:r>
          </a:p>
          <a:p>
            <a:pPr lvl="0"/>
            <a:r>
              <a:rPr lang="en-US" dirty="0" smtClean="0"/>
              <a:t>EDITION </a:t>
            </a:r>
            <a:r>
              <a:rPr lang="en-US" dirty="0"/>
              <a:t>(Scholarly Digital Editions, </a:t>
            </a:r>
            <a:r>
              <a:rPr lang="en-US" u="sng" dirty="0">
                <a:hlinkClick r:id="rId3"/>
              </a:rPr>
              <a:t>http://www.sd-editions.com/EDITION/</a:t>
            </a:r>
            <a:r>
              <a:rPr lang="en-US" dirty="0"/>
              <a:t>). </a:t>
            </a:r>
            <a:endParaRPr lang="el-GR" dirty="0" smtClean="0"/>
          </a:p>
          <a:p>
            <a:pPr lvl="2"/>
            <a:r>
              <a:rPr lang="el-GR" dirty="0" smtClean="0"/>
              <a:t>εργαλείο </a:t>
            </a:r>
            <a:r>
              <a:rPr lang="el-GR" dirty="0"/>
              <a:t>για την εκδοτική. </a:t>
            </a:r>
            <a:endParaRPr lang="el-GR" dirty="0" smtClean="0"/>
          </a:p>
          <a:p>
            <a:pPr lvl="2"/>
            <a:r>
              <a:rPr lang="el-GR" dirty="0" smtClean="0"/>
              <a:t>Στόχος </a:t>
            </a:r>
            <a:r>
              <a:rPr lang="el-GR" dirty="0"/>
              <a:t>του είναι ο σχεδιασμός εύχρηστου </a:t>
            </a:r>
            <a:r>
              <a:rPr lang="el-GR" dirty="0" smtClean="0"/>
              <a:t>συστήματος έντυπης </a:t>
            </a:r>
            <a:r>
              <a:rPr lang="el-GR" dirty="0"/>
              <a:t>έκδοση, με παραδειγματική ποιότητα.</a:t>
            </a:r>
          </a:p>
          <a:p>
            <a:pPr lvl="0"/>
            <a:r>
              <a:rPr lang="el-GR" dirty="0" smtClean="0"/>
              <a:t> </a:t>
            </a:r>
            <a:r>
              <a:rPr lang="el-GR" dirty="0"/>
              <a:t>ANASTASIA, </a:t>
            </a:r>
            <a:r>
              <a:rPr lang="el-GR" dirty="0">
                <a:hlinkClick r:id="rId4"/>
              </a:rPr>
              <a:t>http://</a:t>
            </a:r>
            <a:r>
              <a:rPr lang="el-GR" dirty="0" smtClean="0">
                <a:hlinkClick r:id="rId4"/>
              </a:rPr>
              <a:t>anastasia.sourceforge.net/index.html</a:t>
            </a:r>
            <a:r>
              <a:rPr lang="el-GR" dirty="0" smtClean="0"/>
              <a:t>,</a:t>
            </a:r>
          </a:p>
          <a:p>
            <a:pPr lvl="2"/>
            <a:r>
              <a:rPr lang="el-GR" dirty="0" smtClean="0"/>
              <a:t>σχεδιάστηκε </a:t>
            </a:r>
            <a:r>
              <a:rPr lang="el-GR" dirty="0"/>
              <a:t>για να εκδίδει μεγάλα και πολυσύνθετα </a:t>
            </a:r>
            <a:r>
              <a:rPr lang="en-US" dirty="0"/>
              <a:t>XML</a:t>
            </a:r>
            <a:r>
              <a:rPr lang="el-GR" dirty="0"/>
              <a:t> αρχεία</a:t>
            </a:r>
            <a:r>
              <a:rPr lang="el-GR" dirty="0" smtClean="0"/>
              <a:t>,</a:t>
            </a:r>
          </a:p>
          <a:p>
            <a:pPr lvl="2"/>
            <a:r>
              <a:rPr lang="el-GR" dirty="0" smtClean="0"/>
              <a:t> </a:t>
            </a:r>
            <a:r>
              <a:rPr lang="el-GR" dirty="0"/>
              <a:t>δίνοντας τη δυνατότητα στους χρήστες να συνδέουν κείμενο και εικόνες σε υψηλό επίπεδο λεπτομέρειας.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l-GR" dirty="0" smtClean="0"/>
              <a:t> </a:t>
            </a:r>
            <a:r>
              <a:rPr lang="el-GR" dirty="0"/>
              <a:t>λογισμικό </a:t>
            </a:r>
            <a:r>
              <a:rPr lang="en-US" dirty="0"/>
              <a:t>PAUP </a:t>
            </a:r>
            <a:r>
              <a:rPr lang="el-GR" u="sng" dirty="0">
                <a:hlinkClick r:id="rId2"/>
              </a:rPr>
              <a:t>http://</a:t>
            </a:r>
            <a:r>
              <a:rPr lang="el-GR" u="sng" dirty="0" smtClean="0">
                <a:hlinkClick r:id="rId2"/>
              </a:rPr>
              <a:t>ahds.ac.uk/creating/case-studies/canterbury/index.htm</a:t>
            </a:r>
            <a:endParaRPr lang="el-GR" dirty="0" smtClean="0"/>
          </a:p>
          <a:p>
            <a:pPr lvl="2"/>
            <a:r>
              <a:rPr lang="el-GR" dirty="0" smtClean="0"/>
              <a:t>χαρτογράφηση δέντρων καταγωγής. </a:t>
            </a:r>
          </a:p>
          <a:p>
            <a:pPr lvl="2" algn="just"/>
            <a:r>
              <a:rPr lang="el-GR" dirty="0" smtClean="0"/>
              <a:t>μελέτη </a:t>
            </a:r>
            <a:r>
              <a:rPr lang="el-GR" dirty="0"/>
              <a:t>περίπτωσης  (</a:t>
            </a:r>
            <a:r>
              <a:rPr lang="en-US" dirty="0" err="1"/>
              <a:t>Phylogenetic</a:t>
            </a:r>
            <a:r>
              <a:rPr lang="en-US" dirty="0"/>
              <a:t> Analysis Using Parsimony</a:t>
            </a:r>
            <a:r>
              <a:rPr lang="el-GR" dirty="0"/>
              <a:t>) δημιουργούνται δέντρα λέξεων με μοτίβα ομοιότητας και διασυνδέσεις σε λίστες λέξεων</a:t>
            </a:r>
            <a:r>
              <a:rPr lang="el-GR" dirty="0" smtClean="0"/>
              <a:t>.</a:t>
            </a:r>
            <a:endParaRPr lang="el-GR" dirty="0"/>
          </a:p>
          <a:p>
            <a:r>
              <a:rPr lang="el-GR" dirty="0" smtClean="0"/>
              <a:t> </a:t>
            </a:r>
            <a:r>
              <a:rPr lang="el-GR" dirty="0"/>
              <a:t>NORA http://www.noraproject.org</a:t>
            </a:r>
            <a:r>
              <a:rPr lang="el-GR" dirty="0" smtClean="0"/>
              <a:t>/</a:t>
            </a:r>
          </a:p>
          <a:p>
            <a:pPr lvl="2" algn="just"/>
            <a:r>
              <a:rPr lang="el-GR" dirty="0" smtClean="0"/>
              <a:t>σχεδιάστηκε </a:t>
            </a:r>
            <a:r>
              <a:rPr lang="el-GR" dirty="0"/>
              <a:t>για να αναδείξει μοτίβα που εμπεριέχονται σε μεγάλου μεγέθους συλλογές ανθρωπιστικών </a:t>
            </a:r>
            <a:r>
              <a:rPr lang="el-GR" dirty="0" smtClean="0"/>
              <a:t>κείμενων, </a:t>
            </a:r>
            <a:r>
              <a:rPr lang="el-GR" dirty="0" err="1"/>
              <a:t>αποθετημένα</a:t>
            </a:r>
            <a:r>
              <a:rPr lang="el-GR" dirty="0"/>
              <a:t> σε ψηφιακές βιβλιοθήκες.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NORA http://</a:t>
            </a:r>
            <a:r>
              <a:rPr lang="el-GR" dirty="0" smtClean="0"/>
              <a:t>www.noraproject.org</a:t>
            </a:r>
            <a:endParaRPr lang="el-GR" dirty="0"/>
          </a:p>
        </p:txBody>
      </p:sp>
      <p:pic>
        <p:nvPicPr>
          <p:cNvPr id="4" name="3 - Θέση περιεχομένου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67687" y="1600200"/>
            <a:ext cx="6008626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</a:t>
            </a:r>
            <a:r>
              <a:rPr lang="el-GR" i="1" dirty="0" err="1"/>
              <a:t>Corpus</a:t>
            </a:r>
            <a:r>
              <a:rPr lang="el-GR" i="1" dirty="0"/>
              <a:t> </a:t>
            </a:r>
            <a:r>
              <a:rPr lang="el-GR" i="1" dirty="0" err="1"/>
              <a:t>Approaches</a:t>
            </a:r>
            <a:r>
              <a:rPr lang="el-GR" i="1" dirty="0"/>
              <a:t> </a:t>
            </a:r>
            <a:r>
              <a:rPr lang="el-GR" i="1" dirty="0" err="1"/>
              <a:t>to</a:t>
            </a:r>
            <a:r>
              <a:rPr lang="el-GR" i="1" dirty="0"/>
              <a:t> </a:t>
            </a:r>
            <a:r>
              <a:rPr lang="el-GR" i="1" dirty="0" err="1"/>
              <a:t>Literature</a:t>
            </a:r>
            <a:r>
              <a:rPr lang="el-GR" i="1" dirty="0"/>
              <a:t> </a:t>
            </a:r>
            <a:endParaRPr lang="el-GR" i="1" dirty="0" smtClean="0"/>
          </a:p>
          <a:p>
            <a:pPr lvl="2"/>
            <a:r>
              <a:rPr lang="el-GR" dirty="0" smtClean="0"/>
              <a:t>ανέδειξε </a:t>
            </a:r>
            <a:r>
              <a:rPr lang="el-GR" dirty="0"/>
              <a:t>τεχνικές βασισμένο στο λογισμικό λεξιλογικής ανάλυσης </a:t>
            </a:r>
            <a:r>
              <a:rPr lang="el-GR" dirty="0" err="1"/>
              <a:t>Wordsmith</a:t>
            </a:r>
            <a:r>
              <a:rPr lang="el-GR" dirty="0"/>
              <a:t>: </a:t>
            </a:r>
            <a:endParaRPr lang="el-GR" dirty="0" smtClean="0"/>
          </a:p>
          <a:p>
            <a:pPr lvl="3"/>
            <a:r>
              <a:rPr lang="el-GR" dirty="0" err="1" smtClean="0"/>
              <a:t>συστοίχιση</a:t>
            </a:r>
            <a:r>
              <a:rPr lang="el-GR" dirty="0"/>
              <a:t>, </a:t>
            </a:r>
            <a:endParaRPr lang="el-GR" dirty="0" smtClean="0"/>
          </a:p>
          <a:p>
            <a:pPr lvl="3"/>
            <a:r>
              <a:rPr lang="el-GR" dirty="0" smtClean="0"/>
              <a:t>ιδιωματική </a:t>
            </a:r>
            <a:r>
              <a:rPr lang="el-GR" dirty="0"/>
              <a:t>έκφραση, </a:t>
            </a:r>
            <a:endParaRPr lang="el-GR" dirty="0" smtClean="0"/>
          </a:p>
          <a:p>
            <a:pPr lvl="3"/>
            <a:r>
              <a:rPr lang="el-GR" dirty="0" smtClean="0"/>
              <a:t>συγκόλληση</a:t>
            </a:r>
            <a:r>
              <a:rPr lang="el-GR" dirty="0"/>
              <a:t>, </a:t>
            </a:r>
            <a:endParaRPr lang="el-GR" dirty="0" smtClean="0"/>
          </a:p>
          <a:p>
            <a:pPr lvl="3"/>
            <a:r>
              <a:rPr lang="el-GR" dirty="0" smtClean="0"/>
              <a:t>προσωδία</a:t>
            </a:r>
            <a:r>
              <a:rPr lang="el-GR" dirty="0"/>
              <a:t>, </a:t>
            </a:r>
            <a:endParaRPr lang="el-GR" dirty="0" smtClean="0"/>
          </a:p>
          <a:p>
            <a:pPr lvl="3"/>
            <a:r>
              <a:rPr lang="el-GR" dirty="0" smtClean="0"/>
              <a:t>λογοτεχνικό </a:t>
            </a:r>
            <a:r>
              <a:rPr lang="el-GR" dirty="0"/>
              <a:t>ύφος και ποσοτικές έρευνες κτλ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CLAWS </a:t>
            </a:r>
            <a:r>
              <a:rPr lang="el-GR" dirty="0"/>
              <a:t>(</a:t>
            </a:r>
            <a:r>
              <a:rPr lang="en-US" dirty="0"/>
              <a:t>the Constituent Likelihood Automatic Word</a:t>
            </a:r>
            <a:r>
              <a:rPr lang="el-GR" dirty="0"/>
              <a:t>-</a:t>
            </a:r>
            <a:r>
              <a:rPr lang="en-US" dirty="0"/>
              <a:t>tagging System</a:t>
            </a:r>
            <a:r>
              <a:rPr lang="el-GR" dirty="0"/>
              <a:t>) του Πανεπιστημίου </a:t>
            </a:r>
            <a:r>
              <a:rPr lang="en-US" dirty="0"/>
              <a:t>Lancaster</a:t>
            </a:r>
            <a:r>
              <a:rPr lang="el-GR" dirty="0"/>
              <a:t>, (</a:t>
            </a:r>
            <a:r>
              <a:rPr lang="en-US" dirty="0"/>
              <a:t>CLAWS</a:t>
            </a:r>
            <a:r>
              <a:rPr lang="el-GR" dirty="0"/>
              <a:t>, </a:t>
            </a:r>
            <a:r>
              <a:rPr lang="en-US" u="sng" dirty="0">
                <a:hlinkClick r:id="rId2"/>
              </a:rPr>
              <a:t>http</a:t>
            </a:r>
            <a:r>
              <a:rPr lang="el-GR" u="sng" dirty="0">
                <a:hlinkClick r:id="rId2"/>
              </a:rPr>
              <a:t>://</a:t>
            </a:r>
            <a:r>
              <a:rPr lang="en-US" u="sng" dirty="0">
                <a:hlinkClick r:id="rId2"/>
              </a:rPr>
              <a:t>www</a:t>
            </a:r>
            <a:r>
              <a:rPr lang="el-GR" u="sng" dirty="0">
                <a:hlinkClick r:id="rId2"/>
              </a:rPr>
              <a:t>.</a:t>
            </a:r>
            <a:r>
              <a:rPr lang="en-US" u="sng" dirty="0">
                <a:hlinkClick r:id="rId2"/>
              </a:rPr>
              <a:t>comp</a:t>
            </a:r>
            <a:r>
              <a:rPr lang="el-GR" u="sng" dirty="0">
                <a:hlinkClick r:id="rId2"/>
              </a:rPr>
              <a:t>.</a:t>
            </a:r>
            <a:r>
              <a:rPr lang="en-US" u="sng" dirty="0" err="1">
                <a:hlinkClick r:id="rId2"/>
              </a:rPr>
              <a:t>lancs</a:t>
            </a:r>
            <a:r>
              <a:rPr lang="el-GR" u="sng" dirty="0">
                <a:hlinkClick r:id="rId2"/>
              </a:rPr>
              <a:t>.</a:t>
            </a:r>
            <a:r>
              <a:rPr lang="en-US" u="sng" dirty="0">
                <a:hlinkClick r:id="rId2"/>
              </a:rPr>
              <a:t>ac</a:t>
            </a:r>
            <a:r>
              <a:rPr lang="el-GR" u="sng" dirty="0">
                <a:hlinkClick r:id="rId2"/>
              </a:rPr>
              <a:t>.</a:t>
            </a:r>
            <a:r>
              <a:rPr lang="en-US" u="sng" dirty="0" err="1">
                <a:hlinkClick r:id="rId2"/>
              </a:rPr>
              <a:t>uk</a:t>
            </a:r>
            <a:r>
              <a:rPr lang="el-GR" u="sng" dirty="0">
                <a:hlinkClick r:id="rId2"/>
              </a:rPr>
              <a:t>/</a:t>
            </a:r>
            <a:r>
              <a:rPr lang="en-US" u="sng" dirty="0">
                <a:hlinkClick r:id="rId2"/>
              </a:rPr>
              <a:t>computing</a:t>
            </a:r>
            <a:r>
              <a:rPr lang="el-GR" u="sng" dirty="0">
                <a:hlinkClick r:id="rId2"/>
              </a:rPr>
              <a:t>/</a:t>
            </a:r>
            <a:r>
              <a:rPr lang="en-US" u="sng" dirty="0">
                <a:hlinkClick r:id="rId2"/>
              </a:rPr>
              <a:t>research</a:t>
            </a:r>
            <a:r>
              <a:rPr lang="el-GR" u="sng" dirty="0">
                <a:hlinkClick r:id="rId2"/>
              </a:rPr>
              <a:t>/</a:t>
            </a:r>
            <a:r>
              <a:rPr lang="en-US" u="sng" dirty="0" err="1">
                <a:hlinkClick r:id="rId2"/>
              </a:rPr>
              <a:t>ucrel</a:t>
            </a:r>
            <a:r>
              <a:rPr lang="el-GR" u="sng" dirty="0">
                <a:hlinkClick r:id="rId2"/>
              </a:rPr>
              <a:t>/</a:t>
            </a:r>
            <a:r>
              <a:rPr lang="en-US" u="sng" dirty="0">
                <a:hlinkClick r:id="rId2"/>
              </a:rPr>
              <a:t>claws</a:t>
            </a:r>
            <a:r>
              <a:rPr lang="el-GR" u="sng" dirty="0" smtClean="0">
                <a:hlinkClick r:id="rId2"/>
              </a:rPr>
              <a:t>/</a:t>
            </a:r>
            <a:r>
              <a:rPr lang="el-GR" dirty="0" smtClean="0"/>
              <a:t>)</a:t>
            </a:r>
          </a:p>
          <a:p>
            <a:pPr lvl="2"/>
            <a:r>
              <a:rPr lang="el-GR" dirty="0" err="1" smtClean="0"/>
              <a:t>ετικετοποίηση</a:t>
            </a:r>
            <a:endParaRPr lang="el-GR" dirty="0" smtClean="0"/>
          </a:p>
          <a:p>
            <a:pPr lvl="0"/>
            <a:r>
              <a:rPr lang="el-GR" dirty="0" smtClean="0"/>
              <a:t> </a:t>
            </a:r>
            <a:r>
              <a:rPr lang="el-GR" dirty="0"/>
              <a:t>VARD, του ιδίου Πανεπιστημίου, (</a:t>
            </a:r>
            <a:r>
              <a:rPr lang="el-GR" dirty="0" err="1"/>
              <a:t>Workshop</a:t>
            </a:r>
            <a:r>
              <a:rPr lang="el-GR" dirty="0"/>
              <a:t> </a:t>
            </a:r>
            <a:r>
              <a:rPr lang="el-GR" dirty="0" err="1"/>
              <a:t>on</a:t>
            </a:r>
            <a:r>
              <a:rPr lang="el-GR" dirty="0"/>
              <a:t> </a:t>
            </a:r>
            <a:r>
              <a:rPr lang="el-GR" dirty="0" err="1"/>
              <a:t>Historical</a:t>
            </a:r>
            <a:r>
              <a:rPr lang="el-GR" dirty="0"/>
              <a:t> </a:t>
            </a:r>
            <a:r>
              <a:rPr lang="el-GR" dirty="0" err="1"/>
              <a:t>Text</a:t>
            </a:r>
            <a:r>
              <a:rPr lang="el-GR" dirty="0"/>
              <a:t> </a:t>
            </a:r>
            <a:r>
              <a:rPr lang="el-GR" dirty="0" err="1"/>
              <a:t>Mining</a:t>
            </a:r>
            <a:r>
              <a:rPr lang="el-GR" dirty="0"/>
              <a:t>, </a:t>
            </a:r>
            <a:r>
              <a:rPr lang="el-GR" u="sng" dirty="0">
                <a:hlinkClick r:id="rId3"/>
              </a:rPr>
              <a:t>http://ucrel.lancs.ac.uk/events/htm06/</a:t>
            </a:r>
            <a:r>
              <a:rPr lang="el-GR" dirty="0"/>
              <a:t>), που χρησιμοποιεί τις διαδικασίες  «Θολού ταιριάσματος</a:t>
            </a:r>
            <a:r>
              <a:rPr lang="el-GR" dirty="0" smtClean="0"/>
              <a:t>»</a:t>
            </a:r>
          </a:p>
          <a:p>
            <a:pPr lvl="2"/>
            <a:r>
              <a:rPr lang="el-GR" dirty="0" smtClean="0"/>
              <a:t>ανίχνευση ποικιλότητας στην προφορά λέξεων </a:t>
            </a:r>
          </a:p>
          <a:p>
            <a:pPr lvl="2"/>
            <a:r>
              <a:rPr lang="el-GR" dirty="0" smtClean="0"/>
              <a:t>και η ταυτοποίηση με τις ιστορικές προφορές λέξεων της αγγλικής γλώσσας</a:t>
            </a:r>
            <a:endParaRPr lang="el-GR" dirty="0" smtClean="0"/>
          </a:p>
          <a:p>
            <a:pPr lvl="2"/>
            <a:endParaRPr lang="el-GR" dirty="0"/>
          </a:p>
          <a:p>
            <a:pPr>
              <a:buNone/>
            </a:pPr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 err="1"/>
              <a:t>Historical</a:t>
            </a:r>
            <a:r>
              <a:rPr lang="el-GR" dirty="0"/>
              <a:t> </a:t>
            </a:r>
            <a:r>
              <a:rPr lang="el-GR" dirty="0" err="1"/>
              <a:t>Thesaurus</a:t>
            </a:r>
            <a:r>
              <a:rPr lang="el-GR" dirty="0"/>
              <a:t> </a:t>
            </a:r>
            <a:r>
              <a:rPr lang="el-GR" dirty="0" err="1"/>
              <a:t>of</a:t>
            </a:r>
            <a:r>
              <a:rPr lang="el-GR" dirty="0"/>
              <a:t> </a:t>
            </a:r>
            <a:r>
              <a:rPr lang="el-GR" dirty="0" err="1"/>
              <a:t>English</a:t>
            </a:r>
            <a:r>
              <a:rPr lang="el-GR" dirty="0"/>
              <a:t> , Ιστορικός Θησαυρός της Αγγλικής, του Πανεπιστημίου της Γλασκώβης, (</a:t>
            </a:r>
            <a:r>
              <a:rPr lang="en-US" dirty="0"/>
              <a:t>Historical Thesaurus of English</a:t>
            </a:r>
            <a:r>
              <a:rPr lang="el-GR" dirty="0"/>
              <a:t>, </a:t>
            </a:r>
            <a:r>
              <a:rPr lang="el-GR" dirty="0" err="1"/>
              <a:t>University</a:t>
            </a:r>
            <a:r>
              <a:rPr lang="el-GR" dirty="0"/>
              <a:t> </a:t>
            </a:r>
            <a:r>
              <a:rPr lang="el-GR" dirty="0" err="1"/>
              <a:t>of</a:t>
            </a:r>
            <a:r>
              <a:rPr lang="el-GR" dirty="0"/>
              <a:t> </a:t>
            </a:r>
            <a:r>
              <a:rPr lang="el-GR" dirty="0" err="1"/>
              <a:t>Glasgow</a:t>
            </a:r>
            <a:r>
              <a:rPr lang="el-GR" dirty="0"/>
              <a:t>, http://</a:t>
            </a:r>
            <a:r>
              <a:rPr lang="el-GR" dirty="0" smtClean="0"/>
              <a:t>www.arts.gla.ac.uk/sesll/englang/thesaur/thes.htm</a:t>
            </a:r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USAS </a:t>
            </a:r>
            <a:r>
              <a:rPr lang="en-US" dirty="0"/>
              <a:t>(UCREL </a:t>
            </a:r>
            <a:r>
              <a:rPr lang="en-US" dirty="0" err="1"/>
              <a:t>SemanticAnalysis</a:t>
            </a:r>
            <a:r>
              <a:rPr lang="en-US" dirty="0"/>
              <a:t> System) </a:t>
            </a:r>
            <a:r>
              <a:rPr lang="en-US" u="sng" dirty="0">
                <a:hlinkClick r:id="rId2"/>
              </a:rPr>
              <a:t>http://www.methodsnetwork.ac.uk/redist/pdf/es1_08archer.pdf</a:t>
            </a:r>
            <a:r>
              <a:rPr lang="en-US" dirty="0" smtClean="0"/>
              <a:t>)</a:t>
            </a:r>
            <a:endParaRPr lang="el-GR" dirty="0" smtClean="0"/>
          </a:p>
          <a:p>
            <a:pPr lvl="2"/>
            <a:r>
              <a:rPr lang="el-GR" dirty="0" smtClean="0"/>
              <a:t>σημειωτική οντολογία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564904"/>
            <a:ext cx="3541477" cy="2676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Η παρουσίαση των δεδομένων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ANASTASIA, </a:t>
            </a:r>
            <a:endParaRPr lang="el-GR" dirty="0" smtClean="0"/>
          </a:p>
          <a:p>
            <a:r>
              <a:rPr lang="el-GR" dirty="0" err="1" smtClean="0"/>
              <a:t>TuStep</a:t>
            </a:r>
            <a:r>
              <a:rPr lang="el-GR" dirty="0" smtClean="0"/>
              <a:t> </a:t>
            </a:r>
          </a:p>
          <a:p>
            <a:r>
              <a:rPr lang="el-GR" dirty="0" smtClean="0"/>
              <a:t> EDITION</a:t>
            </a:r>
          </a:p>
          <a:p>
            <a:r>
              <a:rPr lang="el-GR" dirty="0"/>
              <a:t>διαδικασία </a:t>
            </a:r>
            <a:r>
              <a:rPr lang="en-US" dirty="0"/>
              <a:t>XSLT</a:t>
            </a:r>
            <a:r>
              <a:rPr lang="el-GR" dirty="0"/>
              <a:t> στα συστήματα επεξεργασίας SAXON53 </a:t>
            </a:r>
            <a:r>
              <a:rPr lang="el-GR" dirty="0" err="1"/>
              <a:t>and</a:t>
            </a:r>
            <a:r>
              <a:rPr lang="el-GR" dirty="0"/>
              <a:t> XALAN</a:t>
            </a:r>
            <a:r>
              <a:rPr lang="el-GR" dirty="0" smtClean="0"/>
              <a:t>,</a:t>
            </a:r>
          </a:p>
          <a:p>
            <a:r>
              <a:rPr lang="el-GR" dirty="0" err="1"/>
              <a:t>Fedora</a:t>
            </a:r>
            <a:r>
              <a:rPr lang="el-GR" dirty="0"/>
              <a:t> (</a:t>
            </a:r>
            <a:r>
              <a:rPr lang="el-GR" dirty="0" err="1"/>
              <a:t>Flexible</a:t>
            </a:r>
            <a:r>
              <a:rPr lang="el-GR" dirty="0"/>
              <a:t> </a:t>
            </a:r>
            <a:r>
              <a:rPr lang="el-GR" dirty="0" err="1"/>
              <a:t>Extensible</a:t>
            </a:r>
            <a:r>
              <a:rPr lang="el-GR" dirty="0"/>
              <a:t> </a:t>
            </a:r>
            <a:r>
              <a:rPr lang="el-GR" dirty="0" err="1"/>
              <a:t>Digital</a:t>
            </a:r>
            <a:r>
              <a:rPr lang="el-GR" dirty="0"/>
              <a:t> </a:t>
            </a:r>
            <a:r>
              <a:rPr lang="en-US" dirty="0"/>
              <a:t>Object and Repository Architecture</a:t>
            </a:r>
            <a:r>
              <a:rPr lang="el-GR" dirty="0"/>
              <a:t>, </a:t>
            </a:r>
            <a:r>
              <a:rPr lang="el-GR" dirty="0" smtClean="0"/>
              <a:t>(</a:t>
            </a:r>
            <a:r>
              <a:rPr lang="en-US" u="sng" dirty="0" smtClean="0">
                <a:hlinkClick r:id="rId2"/>
              </a:rPr>
              <a:t>http</a:t>
            </a:r>
            <a:r>
              <a:rPr lang="el-GR" u="sng" dirty="0">
                <a:hlinkClick r:id="rId2"/>
              </a:rPr>
              <a:t>://</a:t>
            </a:r>
            <a:r>
              <a:rPr lang="en-US" u="sng" dirty="0">
                <a:hlinkClick r:id="rId2"/>
              </a:rPr>
              <a:t>www</a:t>
            </a:r>
            <a:r>
              <a:rPr lang="el-GR" u="sng" dirty="0">
                <a:hlinkClick r:id="rId2"/>
              </a:rPr>
              <a:t>.</a:t>
            </a:r>
            <a:r>
              <a:rPr lang="en-US" u="sng" dirty="0">
                <a:hlinkClick r:id="rId2"/>
              </a:rPr>
              <a:t>fedora</a:t>
            </a:r>
            <a:r>
              <a:rPr lang="el-GR" u="sng" dirty="0">
                <a:hlinkClick r:id="rId2"/>
              </a:rPr>
              <a:t>.</a:t>
            </a:r>
            <a:r>
              <a:rPr lang="en-US" u="sng" dirty="0">
                <a:hlinkClick r:id="rId2"/>
              </a:rPr>
              <a:t>info</a:t>
            </a:r>
            <a:r>
              <a:rPr lang="el-GR" u="sng" dirty="0" smtClean="0">
                <a:hlinkClick r:id="rId2"/>
              </a:rPr>
              <a:t>/</a:t>
            </a:r>
            <a:r>
              <a:rPr lang="el-GR" dirty="0"/>
              <a:t>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Συμπεράσματα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/>
              <a:t>Υπάρχει χάσμα μεταξύ των παραγωγών ψηφιακού υλικού και των χρηστών τέτοιων πηγών</a:t>
            </a:r>
            <a:r>
              <a:rPr lang="el-GR" dirty="0" smtClean="0"/>
              <a:t>.</a:t>
            </a:r>
          </a:p>
          <a:p>
            <a:pPr algn="just"/>
            <a:r>
              <a:rPr lang="el-GR" dirty="0"/>
              <a:t>τα πλεονεκτήματα της επιπρόσθετης αναλυτικής </a:t>
            </a:r>
            <a:r>
              <a:rPr lang="el-GR" dirty="0" smtClean="0"/>
              <a:t>αξίας: </a:t>
            </a:r>
            <a:r>
              <a:rPr lang="el-GR" dirty="0"/>
              <a:t>ψηφιακή εκδοτική ως απαραίτητο εργαλείο που θα στέκει παράλληλα με την πολύτιμη πρώτη έκδοση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λειτουργίες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/>
              <a:t>συλλογικής </a:t>
            </a:r>
            <a:r>
              <a:rPr lang="el-GR" dirty="0" err="1"/>
              <a:t>ετικετοποίησης</a:t>
            </a:r>
            <a:r>
              <a:rPr lang="el-GR" dirty="0"/>
              <a:t>, </a:t>
            </a:r>
            <a:endParaRPr lang="el-GR" dirty="0" smtClean="0"/>
          </a:p>
          <a:p>
            <a:pPr algn="just"/>
            <a:r>
              <a:rPr lang="el-GR" dirty="0" smtClean="0"/>
              <a:t>της </a:t>
            </a:r>
            <a:r>
              <a:rPr lang="el-GR" dirty="0"/>
              <a:t>δόμησης διαμοίρασης πηγών, </a:t>
            </a:r>
            <a:endParaRPr lang="el-GR" dirty="0" smtClean="0"/>
          </a:p>
          <a:p>
            <a:pPr algn="just"/>
            <a:r>
              <a:rPr lang="el-GR" dirty="0" smtClean="0"/>
              <a:t>κοινωνικής </a:t>
            </a:r>
            <a:r>
              <a:rPr lang="el-GR" dirty="0"/>
              <a:t>δικτύωσης, </a:t>
            </a:r>
            <a:endParaRPr lang="el-GR" dirty="0" smtClean="0"/>
          </a:p>
          <a:p>
            <a:pPr algn="just"/>
            <a:r>
              <a:rPr lang="el-GR" dirty="0" smtClean="0"/>
              <a:t>της </a:t>
            </a:r>
            <a:r>
              <a:rPr lang="el-GR" dirty="0"/>
              <a:t>κοινωνικής ευρετηρίασης (</a:t>
            </a:r>
            <a:r>
              <a:rPr lang="en-US" dirty="0" err="1"/>
              <a:t>folksonomy</a:t>
            </a:r>
            <a:r>
              <a:rPr lang="el-GR" dirty="0" smtClean="0"/>
              <a:t>),</a:t>
            </a:r>
          </a:p>
          <a:p>
            <a:pPr algn="just"/>
            <a:r>
              <a:rPr lang="el-GR" dirty="0" smtClean="0"/>
              <a:t>της </a:t>
            </a:r>
            <a:r>
              <a:rPr lang="el-GR" dirty="0"/>
              <a:t>κοινωνικής βιβλιοπαρουσίασης, </a:t>
            </a:r>
            <a:endParaRPr lang="el-GR" dirty="0" smtClean="0"/>
          </a:p>
          <a:p>
            <a:pPr algn="just"/>
            <a:r>
              <a:rPr lang="el-GR" dirty="0" smtClean="0"/>
              <a:t>της </a:t>
            </a:r>
            <a:r>
              <a:rPr lang="el-GR" dirty="0"/>
              <a:t>συνεργατικής έκδοσης (</a:t>
            </a:r>
            <a:r>
              <a:rPr lang="en-US" dirty="0"/>
              <a:t>wiki</a:t>
            </a:r>
            <a:r>
              <a:rPr lang="el-GR" dirty="0"/>
              <a:t>) </a:t>
            </a:r>
            <a:endParaRPr lang="el-GR" dirty="0" smtClean="0"/>
          </a:p>
          <a:p>
            <a:pPr algn="just"/>
            <a:r>
              <a:rPr lang="el-GR" dirty="0" smtClean="0"/>
              <a:t>της </a:t>
            </a:r>
            <a:r>
              <a:rPr lang="el-GR" dirty="0"/>
              <a:t>αναμετάδοσης και ανατροφοδότησης </a:t>
            </a:r>
            <a:r>
              <a:rPr lang="en-US" dirty="0" smtClean="0"/>
              <a:t>RSS</a:t>
            </a:r>
            <a:endParaRPr lang="el-G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«η υλοποίηση της ρέουσας, συνεργατικής και διανεμημένης έκδοσης, δε θα επιτυγχάνεται μόνο από ένα πρόσωπο ή μία ομάδα, αλλά από μία κοινότητα μελετητών και αναγνωστών που εργάζονται μαζί: </a:t>
            </a:r>
            <a:r>
              <a:rPr lang="el-GR" b="1" dirty="0"/>
              <a:t>θα είναι το έργο πολλών και η περιουσία όλων</a:t>
            </a:r>
            <a:r>
              <a:rPr lang="el-GR" dirty="0"/>
              <a:t>», </a:t>
            </a:r>
          </a:p>
          <a:p>
            <a:pPr algn="r">
              <a:buNone/>
            </a:pPr>
            <a:r>
              <a:rPr lang="el-GR" sz="1900" dirty="0" smtClean="0"/>
              <a:t>(</a:t>
            </a:r>
            <a:r>
              <a:rPr lang="en-US" sz="1900" dirty="0"/>
              <a:t>Peter Robinson</a:t>
            </a:r>
            <a:r>
              <a:rPr lang="el-GR" sz="1900" dirty="0"/>
              <a:t>, </a:t>
            </a:r>
            <a:r>
              <a:rPr lang="el-GR" sz="2000" dirty="0" smtClean="0"/>
              <a:t>(2007), </a:t>
            </a:r>
            <a:r>
              <a:rPr lang="en-US" sz="1900" i="1" dirty="0" smtClean="0"/>
              <a:t>Where </a:t>
            </a:r>
            <a:r>
              <a:rPr lang="en-US" sz="1900" i="1" dirty="0"/>
              <a:t>we are with electronic scholarly editions</a:t>
            </a:r>
            <a:r>
              <a:rPr lang="el-GR" sz="1900" i="1" dirty="0"/>
              <a:t>, </a:t>
            </a:r>
            <a:r>
              <a:rPr lang="en-US" sz="1900" i="1" dirty="0" smtClean="0"/>
              <a:t>and where </a:t>
            </a:r>
            <a:r>
              <a:rPr lang="en-US" sz="1900" i="1" dirty="0"/>
              <a:t>we want to be</a:t>
            </a:r>
            <a:r>
              <a:rPr lang="el-GR" sz="1900" i="1" dirty="0"/>
              <a:t>, </a:t>
            </a:r>
            <a:r>
              <a:rPr lang="el-GR" sz="1900" dirty="0"/>
              <a:t>(</a:t>
            </a:r>
            <a:r>
              <a:rPr lang="en-US" sz="1900" u="sng" dirty="0">
                <a:hlinkClick r:id="rId2"/>
              </a:rPr>
              <a:t>http</a:t>
            </a:r>
            <a:r>
              <a:rPr lang="el-GR" sz="1900" u="sng" dirty="0">
                <a:hlinkClick r:id="rId2"/>
              </a:rPr>
              <a:t>://</a:t>
            </a:r>
            <a:r>
              <a:rPr lang="en-US" sz="1900" u="sng" dirty="0" err="1">
                <a:hlinkClick r:id="rId2"/>
              </a:rPr>
              <a:t>computerphilologie</a:t>
            </a:r>
            <a:r>
              <a:rPr lang="el-GR" sz="1900" u="sng" dirty="0">
                <a:hlinkClick r:id="rId2"/>
              </a:rPr>
              <a:t>.</a:t>
            </a:r>
            <a:r>
              <a:rPr lang="en-US" sz="1900" u="sng" dirty="0" err="1">
                <a:hlinkClick r:id="rId2"/>
              </a:rPr>
              <a:t>uni</a:t>
            </a:r>
            <a:r>
              <a:rPr lang="el-GR" sz="1900" u="sng" dirty="0">
                <a:hlinkClick r:id="rId2"/>
              </a:rPr>
              <a:t>-</a:t>
            </a:r>
            <a:r>
              <a:rPr lang="en-US" sz="1900" u="sng" dirty="0" err="1">
                <a:hlinkClick r:id="rId2"/>
              </a:rPr>
              <a:t>muenchen</a:t>
            </a:r>
            <a:r>
              <a:rPr lang="el-GR" sz="1900" u="sng" dirty="0">
                <a:hlinkClick r:id="rId2"/>
              </a:rPr>
              <a:t>.</a:t>
            </a:r>
            <a:r>
              <a:rPr lang="en-US" sz="1900" u="sng" dirty="0">
                <a:hlinkClick r:id="rId2"/>
              </a:rPr>
              <a:t>de</a:t>
            </a:r>
            <a:r>
              <a:rPr lang="el-GR" sz="1900" u="sng" dirty="0">
                <a:hlinkClick r:id="rId2"/>
              </a:rPr>
              <a:t>/</a:t>
            </a:r>
            <a:r>
              <a:rPr lang="en-US" sz="1900" u="sng" dirty="0" err="1">
                <a:hlinkClick r:id="rId2"/>
              </a:rPr>
              <a:t>jg</a:t>
            </a:r>
            <a:r>
              <a:rPr lang="el-GR" sz="1900" u="sng" dirty="0">
                <a:hlinkClick r:id="rId2"/>
              </a:rPr>
              <a:t>03/</a:t>
            </a:r>
            <a:r>
              <a:rPr lang="en-US" sz="1900" u="sng" dirty="0" err="1">
                <a:hlinkClick r:id="rId2"/>
              </a:rPr>
              <a:t>robinson</a:t>
            </a:r>
            <a:r>
              <a:rPr lang="el-GR" sz="1900" u="sng" dirty="0">
                <a:hlinkClick r:id="rId2"/>
              </a:rPr>
              <a:t>.</a:t>
            </a:r>
            <a:r>
              <a:rPr lang="en-US" sz="1900" u="sng" dirty="0">
                <a:hlinkClick r:id="rId2"/>
              </a:rPr>
              <a:t>html</a:t>
            </a:r>
            <a:r>
              <a:rPr lang="el-GR" sz="1900" dirty="0"/>
              <a:t>).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Ηλεκτρονική έκδοση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υλικό, το οποίο πρωτύτερα μπορούσε να ευρεθεί μόνο στις βιβλιοθήκες, θα έπρεπε  αυτόματα να είναι ελεύθερα διαθέσιμο σε όλους  </a:t>
            </a:r>
            <a:r>
              <a:rPr lang="el-GR" dirty="0" smtClean="0"/>
              <a:t>διαδικτυακά…</a:t>
            </a:r>
          </a:p>
          <a:p>
            <a:r>
              <a:rPr lang="el-GR" dirty="0"/>
              <a:t>Project </a:t>
            </a:r>
            <a:r>
              <a:rPr lang="el-GR" dirty="0" err="1"/>
              <a:t>Gutenberg</a:t>
            </a:r>
            <a:r>
              <a:rPr lang="el-GR" dirty="0"/>
              <a:t> (http://www.gutenberg.org/wiki/Main_Page</a:t>
            </a:r>
            <a:r>
              <a:rPr lang="el-GR" dirty="0" smtClean="0"/>
              <a:t>)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Αποθήκευση δεδομένων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JISC </a:t>
            </a:r>
            <a:r>
              <a:rPr lang="el-GR" dirty="0" smtClean="0"/>
              <a:t>: σύστημα </a:t>
            </a:r>
            <a:r>
              <a:rPr lang="el-GR" dirty="0"/>
              <a:t>με το ερευνητικό πρόγραμμα «</a:t>
            </a:r>
            <a:r>
              <a:rPr lang="en-US" dirty="0"/>
              <a:t>Eighteenth Century Parliamentary Papers</a:t>
            </a:r>
            <a:r>
              <a:rPr lang="el-GR" dirty="0"/>
              <a:t>» (</a:t>
            </a:r>
            <a:r>
              <a:rPr lang="el-GR" dirty="0">
                <a:hlinkClick r:id="rId2"/>
              </a:rPr>
              <a:t>http://www.bopcris.ac.uk/18c</a:t>
            </a:r>
            <a:r>
              <a:rPr lang="el-GR" dirty="0" smtClean="0">
                <a:hlinkClick r:id="rId2"/>
              </a:rPr>
              <a:t>/</a:t>
            </a:r>
            <a:r>
              <a:rPr lang="el-GR" dirty="0" smtClean="0"/>
              <a:t>):</a:t>
            </a:r>
          </a:p>
          <a:p>
            <a:pPr lvl="2"/>
            <a:r>
              <a:rPr lang="en-US" dirty="0" smtClean="0"/>
              <a:t>OCR</a:t>
            </a:r>
            <a:r>
              <a:rPr lang="el-GR" dirty="0" smtClean="0"/>
              <a:t> </a:t>
            </a:r>
            <a:r>
              <a:rPr lang="el-GR" dirty="0"/>
              <a:t>(</a:t>
            </a:r>
            <a:r>
              <a:rPr lang="el-GR" dirty="0" err="1"/>
              <a:t>Optical</a:t>
            </a:r>
            <a:r>
              <a:rPr lang="el-GR" dirty="0"/>
              <a:t> </a:t>
            </a:r>
            <a:r>
              <a:rPr lang="el-GR" dirty="0" err="1"/>
              <a:t>Character</a:t>
            </a:r>
            <a:r>
              <a:rPr lang="el-GR" dirty="0"/>
              <a:t> </a:t>
            </a:r>
            <a:r>
              <a:rPr lang="el-GR" dirty="0" err="1"/>
              <a:t>Recognition</a:t>
            </a:r>
            <a:r>
              <a:rPr lang="el-GR" dirty="0"/>
              <a:t> </a:t>
            </a:r>
            <a:r>
              <a:rPr lang="el-GR" dirty="0" err="1"/>
              <a:t>software</a:t>
            </a:r>
            <a:r>
              <a:rPr lang="el-GR" dirty="0"/>
              <a:t>, http://www.bopcris.ac.uk/18c/), το </a:t>
            </a:r>
            <a:r>
              <a:rPr lang="el-GR" dirty="0" err="1"/>
              <a:t>πρότζεκτ</a:t>
            </a:r>
            <a:r>
              <a:rPr lang="el-GR" dirty="0"/>
              <a:t> ψηφιοποιεί όλα τα αυθεντικά έντυπα υλικά του βρετανικού κοινοβουλίου από το 18</a:t>
            </a:r>
            <a:r>
              <a:rPr lang="el-GR" baseline="30000" dirty="0"/>
              <a:t>ο</a:t>
            </a:r>
            <a:r>
              <a:rPr lang="el-GR" dirty="0"/>
              <a:t> αιώνα </a:t>
            </a:r>
            <a:endParaRPr lang="el-GR" dirty="0" smtClean="0"/>
          </a:p>
          <a:p>
            <a:r>
              <a:rPr lang="el-GR" dirty="0" smtClean="0"/>
              <a:t>Βιβλιοθήκη </a:t>
            </a:r>
            <a:r>
              <a:rPr lang="en-US" dirty="0"/>
              <a:t>Carnegie Mellon Universal Library</a:t>
            </a:r>
            <a:r>
              <a:rPr lang="el-GR" dirty="0"/>
              <a:t> (http://tera-3.ul.cs.cmu.edu/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Βιβλιοθήκη </a:t>
            </a:r>
            <a:r>
              <a:rPr lang="en-US" dirty="0"/>
              <a:t>Carnegie Mellon Universal Library </a:t>
            </a:r>
            <a:endParaRPr lang="el-GR" dirty="0"/>
          </a:p>
        </p:txBody>
      </p:sp>
      <p:pic>
        <p:nvPicPr>
          <p:cNvPr id="4" name="3 - Θέση περιεχομένου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775" y="1600200"/>
            <a:ext cx="742845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χειροκίνητη κωδικοποίηση κειμένου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Text </a:t>
            </a:r>
            <a:r>
              <a:rPr lang="en-US" dirty="0"/>
              <a:t>Creation </a:t>
            </a:r>
            <a:r>
              <a:rPr lang="en-US" dirty="0" smtClean="0"/>
              <a:t>Partnership</a:t>
            </a:r>
            <a:r>
              <a:rPr lang="el-GR" dirty="0" smtClean="0"/>
              <a:t> </a:t>
            </a:r>
          </a:p>
          <a:p>
            <a:pPr lvl="2"/>
            <a:r>
              <a:rPr lang="el-GR" dirty="0" smtClean="0"/>
              <a:t>μία </a:t>
            </a:r>
            <a:r>
              <a:rPr lang="el-GR" dirty="0"/>
              <a:t>συνεργασία ερευνητών στο Πανεπιστήμιο του  </a:t>
            </a:r>
            <a:r>
              <a:rPr lang="en-US" dirty="0"/>
              <a:t>Michigan</a:t>
            </a:r>
            <a:r>
              <a:rPr lang="el-GR" dirty="0"/>
              <a:t> (</a:t>
            </a:r>
            <a:r>
              <a:rPr lang="el-GR" u="sng" dirty="0">
                <a:hlinkClick r:id="rId2"/>
              </a:rPr>
              <a:t>http://www.lib.umich.edu/tcp/</a:t>
            </a:r>
            <a:r>
              <a:rPr lang="el-GR" dirty="0"/>
              <a:t>) που επεξεργάζονται κείμενα με εικόνες που δημιουργήθηκαν σε τρία διαφορετικά ερευνητικά προγράμματα: </a:t>
            </a:r>
            <a:endParaRPr lang="el-GR" dirty="0" smtClean="0"/>
          </a:p>
          <a:p>
            <a:pPr lvl="3"/>
            <a:r>
              <a:rPr lang="en-US" dirty="0" smtClean="0"/>
              <a:t>Early </a:t>
            </a:r>
            <a:r>
              <a:rPr lang="en-US" dirty="0"/>
              <a:t>English Books Online </a:t>
            </a:r>
            <a:r>
              <a:rPr lang="el-GR" dirty="0" err="1"/>
              <a:t>Chadwyck</a:t>
            </a:r>
            <a:r>
              <a:rPr lang="el-GR" dirty="0"/>
              <a:t>-</a:t>
            </a:r>
            <a:r>
              <a:rPr lang="el-GR" dirty="0" err="1"/>
              <a:t>Healy</a:t>
            </a:r>
            <a:r>
              <a:rPr lang="el-GR" dirty="0"/>
              <a:t> (</a:t>
            </a:r>
            <a:r>
              <a:rPr lang="el-GR" u="sng" dirty="0">
                <a:hlinkClick r:id="rId3"/>
              </a:rPr>
              <a:t>http://eebo.chadwyck.com/home</a:t>
            </a:r>
            <a:r>
              <a:rPr lang="el-GR" dirty="0" smtClean="0"/>
              <a:t>),</a:t>
            </a:r>
          </a:p>
          <a:p>
            <a:pPr lvl="3"/>
            <a:r>
              <a:rPr lang="en-US" dirty="0" smtClean="0"/>
              <a:t>EEBO </a:t>
            </a:r>
            <a:r>
              <a:rPr lang="el-GR" dirty="0"/>
              <a:t>(</a:t>
            </a:r>
            <a:r>
              <a:rPr lang="el-GR" u="sng" dirty="0">
                <a:hlinkClick r:id="rId4"/>
              </a:rPr>
              <a:t>http://eebo.chadwyck.com/home</a:t>
            </a:r>
            <a:r>
              <a:rPr lang="el-GR" u="sng" dirty="0" smtClean="0">
                <a:hlinkClick r:id="rId4"/>
              </a:rPr>
              <a:t>),</a:t>
            </a:r>
          </a:p>
          <a:p>
            <a:pPr lvl="3"/>
            <a:r>
              <a:rPr lang="en-US" dirty="0" smtClean="0"/>
              <a:t>Evans </a:t>
            </a:r>
            <a:r>
              <a:rPr lang="en-US" dirty="0"/>
              <a:t>Early American Imprint Collection</a:t>
            </a:r>
            <a:r>
              <a:rPr lang="el-GR" dirty="0"/>
              <a:t> (</a:t>
            </a:r>
            <a:r>
              <a:rPr lang="el-GR" u="sng" dirty="0">
                <a:hlinkClick r:id="rId5"/>
              </a:rPr>
              <a:t>http://ets.umdl.umich.edu/e/evans/</a:t>
            </a:r>
            <a:r>
              <a:rPr lang="el-GR" dirty="0"/>
              <a:t>), </a:t>
            </a:r>
            <a:endParaRPr lang="el-GR" dirty="0" smtClean="0"/>
          </a:p>
          <a:p>
            <a:pPr lvl="3"/>
            <a:r>
              <a:rPr lang="en-US" dirty="0" smtClean="0"/>
              <a:t>Eighteenth </a:t>
            </a:r>
            <a:r>
              <a:rPr lang="en-US" dirty="0"/>
              <a:t>Century Collections Online </a:t>
            </a:r>
            <a:r>
              <a:rPr lang="el-GR" dirty="0"/>
              <a:t>(</a:t>
            </a:r>
            <a:r>
              <a:rPr lang="en-US" dirty="0"/>
              <a:t>ECCO </a:t>
            </a:r>
            <a:r>
              <a:rPr lang="el-GR" u="sng" dirty="0">
                <a:hlinkClick r:id="rId6"/>
              </a:rPr>
              <a:t>http://www.gale.com/EighteenthCentury</a:t>
            </a:r>
            <a:r>
              <a:rPr lang="el-GR" dirty="0"/>
              <a:t>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ενδιάμεση προσέγγιση, μεταξύ των δύο τακτικών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 </a:t>
            </a:r>
            <a:r>
              <a:rPr lang="el-GR" dirty="0" err="1"/>
              <a:t>Nineteenth</a:t>
            </a:r>
            <a:r>
              <a:rPr lang="el-GR" dirty="0"/>
              <a:t> </a:t>
            </a:r>
            <a:r>
              <a:rPr lang="en-US" dirty="0"/>
              <a:t>Century Serials Edition Project</a:t>
            </a:r>
            <a:r>
              <a:rPr lang="el-GR" dirty="0"/>
              <a:t> (</a:t>
            </a:r>
            <a:r>
              <a:rPr lang="el-GR" u="sng" dirty="0">
                <a:hlinkClick r:id="rId2"/>
              </a:rPr>
              <a:t>http://www.ncse.kcl.ac.uk/index.html</a:t>
            </a:r>
            <a:r>
              <a:rPr lang="el-GR" dirty="0"/>
              <a:t>) </a:t>
            </a:r>
            <a:endParaRPr lang="el-GR" dirty="0" smtClean="0"/>
          </a:p>
          <a:p>
            <a:pPr lvl="2"/>
            <a:r>
              <a:rPr lang="el-GR" dirty="0" smtClean="0"/>
              <a:t>σε </a:t>
            </a:r>
            <a:r>
              <a:rPr lang="el-GR" dirty="0"/>
              <a:t>συνεργασία με το  </a:t>
            </a:r>
            <a:r>
              <a:rPr lang="en-US" dirty="0" err="1"/>
              <a:t>Birkbeck</a:t>
            </a:r>
            <a:r>
              <a:rPr lang="en-US" dirty="0"/>
              <a:t> College</a:t>
            </a:r>
            <a:r>
              <a:rPr lang="el-GR" dirty="0"/>
              <a:t>, </a:t>
            </a:r>
            <a:endParaRPr lang="el-GR" dirty="0" smtClean="0"/>
          </a:p>
          <a:p>
            <a:pPr lvl="2"/>
            <a:r>
              <a:rPr lang="el-GR" dirty="0" smtClean="0"/>
              <a:t>τη </a:t>
            </a:r>
            <a:r>
              <a:rPr lang="en-US" dirty="0"/>
              <a:t>British Library </a:t>
            </a:r>
            <a:endParaRPr lang="el-GR" dirty="0" smtClean="0"/>
          </a:p>
          <a:p>
            <a:pPr lvl="2"/>
            <a:r>
              <a:rPr lang="el-GR" dirty="0" smtClean="0"/>
              <a:t>και </a:t>
            </a:r>
            <a:r>
              <a:rPr lang="el-GR" dirty="0"/>
              <a:t>το </a:t>
            </a:r>
            <a:r>
              <a:rPr lang="en-US" dirty="0"/>
              <a:t>King</a:t>
            </a:r>
            <a:r>
              <a:rPr lang="el-GR" dirty="0"/>
              <a:t>’</a:t>
            </a:r>
            <a:r>
              <a:rPr lang="en-US" dirty="0"/>
              <a:t>s College London</a:t>
            </a:r>
            <a:r>
              <a:rPr lang="el-GR" dirty="0"/>
              <a:t>, </a:t>
            </a:r>
            <a:endParaRPr lang="el-GR" dirty="0" smtClean="0"/>
          </a:p>
          <a:p>
            <a:pPr lvl="2"/>
            <a:r>
              <a:rPr lang="el-GR" dirty="0" smtClean="0"/>
              <a:t>συνεταιρίστηκαν </a:t>
            </a:r>
            <a:r>
              <a:rPr lang="el-GR" dirty="0"/>
              <a:t>σε μία επικερδή εταιρεία, την </a:t>
            </a:r>
            <a:r>
              <a:rPr lang="en-US" dirty="0"/>
              <a:t>Olive </a:t>
            </a:r>
            <a:r>
              <a:rPr lang="en-US" dirty="0" smtClean="0"/>
              <a:t>Software</a:t>
            </a:r>
            <a:r>
              <a:rPr lang="el-GR" dirty="0"/>
              <a:t> </a:t>
            </a:r>
            <a:r>
              <a:rPr lang="el-GR" dirty="0" smtClean="0"/>
              <a:t>(</a:t>
            </a:r>
            <a:r>
              <a:rPr lang="el-GR" u="sng" dirty="0" smtClean="0">
                <a:hlinkClick r:id="rId3"/>
              </a:rPr>
              <a:t>http</a:t>
            </a:r>
            <a:r>
              <a:rPr lang="el-GR" u="sng" dirty="0">
                <a:hlinkClick r:id="rId3"/>
              </a:rPr>
              <a:t>://www.uk.olivesoftware.com/conference/Project_Report_A4.pdf</a:t>
            </a:r>
            <a:r>
              <a:rPr lang="el-GR" dirty="0" smtClean="0"/>
              <a:t>).</a:t>
            </a:r>
          </a:p>
          <a:p>
            <a:r>
              <a:rPr lang="el-GR" dirty="0"/>
              <a:t>γλώσσα ψηφιοποίησης </a:t>
            </a:r>
            <a:r>
              <a:rPr lang="en-US" dirty="0"/>
              <a:t>XML</a:t>
            </a:r>
            <a:r>
              <a:rPr lang="el-GR" dirty="0"/>
              <a:t> σε κείμενο με </a:t>
            </a:r>
            <a:r>
              <a:rPr lang="el-GR" dirty="0" err="1"/>
              <a:t>σκαναρισμένες</a:t>
            </a:r>
            <a:r>
              <a:rPr lang="el-GR" dirty="0"/>
              <a:t> εικόνες. Το λογισμικό «</a:t>
            </a:r>
            <a:r>
              <a:rPr lang="el-GR" dirty="0" err="1"/>
              <a:t>ActivePaper</a:t>
            </a:r>
            <a:r>
              <a:rPr lang="el-GR" dirty="0"/>
              <a:t> </a:t>
            </a:r>
            <a:r>
              <a:rPr lang="el-GR" dirty="0" err="1" smtClean="0"/>
              <a:t>Archive</a:t>
            </a:r>
            <a:r>
              <a:rPr lang="el-GR" dirty="0" smtClean="0"/>
              <a:t>»</a:t>
            </a:r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υψηλή ανάλυση των εικόνων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r>
              <a:rPr lang="en-US" dirty="0"/>
              <a:t>Digital Image Archive of Medieval Music</a:t>
            </a:r>
            <a:r>
              <a:rPr lang="el-GR" dirty="0"/>
              <a:t> (</a:t>
            </a:r>
            <a:r>
              <a:rPr lang="en-US" dirty="0"/>
              <a:t>DIAMM</a:t>
            </a:r>
            <a:r>
              <a:rPr lang="el-GR" dirty="0"/>
              <a:t>) </a:t>
            </a:r>
            <a:r>
              <a:rPr lang="en-US" u="sng" dirty="0">
                <a:hlinkClick r:id="rId2"/>
              </a:rPr>
              <a:t>http</a:t>
            </a:r>
            <a:r>
              <a:rPr lang="el-GR" u="sng" dirty="0">
                <a:hlinkClick r:id="rId2"/>
              </a:rPr>
              <a:t>://</a:t>
            </a:r>
            <a:r>
              <a:rPr lang="en-US" u="sng" dirty="0">
                <a:hlinkClick r:id="rId2"/>
              </a:rPr>
              <a:t>www</a:t>
            </a:r>
            <a:r>
              <a:rPr lang="el-GR" u="sng" dirty="0">
                <a:hlinkClick r:id="rId2"/>
              </a:rPr>
              <a:t>.</a:t>
            </a:r>
            <a:r>
              <a:rPr lang="en-US" u="sng" dirty="0" err="1">
                <a:hlinkClick r:id="rId2"/>
              </a:rPr>
              <a:t>diamm</a:t>
            </a:r>
            <a:r>
              <a:rPr lang="el-GR" u="sng" dirty="0">
                <a:hlinkClick r:id="rId2"/>
              </a:rPr>
              <a:t>.</a:t>
            </a:r>
            <a:r>
              <a:rPr lang="en-US" u="sng" dirty="0">
                <a:hlinkClick r:id="rId2"/>
              </a:rPr>
              <a:t>ac</a:t>
            </a:r>
            <a:r>
              <a:rPr lang="el-GR" u="sng" dirty="0">
                <a:hlinkClick r:id="rId2"/>
              </a:rPr>
              <a:t>.</a:t>
            </a:r>
            <a:r>
              <a:rPr lang="en-US" u="sng" dirty="0" err="1">
                <a:hlinkClick r:id="rId2"/>
              </a:rPr>
              <a:t>uk</a:t>
            </a:r>
            <a:r>
              <a:rPr lang="el-GR" u="sng" dirty="0">
                <a:hlinkClick r:id="rId2"/>
              </a:rPr>
              <a:t>/</a:t>
            </a:r>
            <a:r>
              <a:rPr lang="el-GR" dirty="0"/>
              <a:t> </a:t>
            </a:r>
            <a:endParaRPr lang="el-GR" dirty="0" smtClean="0"/>
          </a:p>
          <a:p>
            <a:r>
              <a:rPr lang="el-GR" dirty="0" smtClean="0"/>
              <a:t> </a:t>
            </a:r>
            <a:r>
              <a:rPr lang="en-US" dirty="0"/>
              <a:t>Codices </a:t>
            </a:r>
            <a:r>
              <a:rPr lang="en-US" dirty="0" err="1"/>
              <a:t>Electronici</a:t>
            </a:r>
            <a:r>
              <a:rPr lang="en-US" dirty="0"/>
              <a:t> </a:t>
            </a:r>
            <a:r>
              <a:rPr lang="en-US" dirty="0" err="1"/>
              <a:t>Sangallenses</a:t>
            </a:r>
            <a:r>
              <a:rPr lang="el-GR" dirty="0"/>
              <a:t> (</a:t>
            </a:r>
            <a:r>
              <a:rPr lang="en-US" dirty="0"/>
              <a:t>CESG</a:t>
            </a:r>
            <a:r>
              <a:rPr lang="el-GR" dirty="0"/>
              <a:t>) </a:t>
            </a:r>
            <a:r>
              <a:rPr lang="en-US" dirty="0"/>
              <a:t>Virtual Library</a:t>
            </a:r>
            <a:r>
              <a:rPr lang="el-GR" dirty="0"/>
              <a:t> (</a:t>
            </a:r>
            <a:r>
              <a:rPr lang="en-US" dirty="0"/>
              <a:t>http</a:t>
            </a:r>
            <a:r>
              <a:rPr lang="el-GR" dirty="0"/>
              <a:t>://</a:t>
            </a:r>
            <a:r>
              <a:rPr lang="en-US" dirty="0"/>
              <a:t>www</a:t>
            </a:r>
            <a:r>
              <a:rPr lang="el-GR" dirty="0"/>
              <a:t>.</a:t>
            </a:r>
            <a:r>
              <a:rPr lang="en-US" dirty="0" err="1"/>
              <a:t>cesg</a:t>
            </a:r>
            <a:r>
              <a:rPr lang="el-GR" dirty="0"/>
              <a:t>.</a:t>
            </a:r>
            <a:r>
              <a:rPr lang="en-US" dirty="0" err="1"/>
              <a:t>unifr</a:t>
            </a:r>
            <a:r>
              <a:rPr lang="el-GR" dirty="0"/>
              <a:t>.</a:t>
            </a:r>
            <a:r>
              <a:rPr lang="en-US" dirty="0"/>
              <a:t>ch</a:t>
            </a:r>
            <a:r>
              <a:rPr lang="el-GR" dirty="0"/>
              <a:t>/</a:t>
            </a:r>
            <a:r>
              <a:rPr lang="en-US" dirty="0"/>
              <a:t>en</a:t>
            </a:r>
            <a:r>
              <a:rPr lang="el-GR" dirty="0"/>
              <a:t>/</a:t>
            </a:r>
            <a:r>
              <a:rPr lang="en-US" dirty="0"/>
              <a:t>index</a:t>
            </a:r>
            <a:r>
              <a:rPr lang="el-GR" dirty="0"/>
              <a:t>.</a:t>
            </a:r>
            <a:r>
              <a:rPr lang="en-US" dirty="0" err="1"/>
              <a:t>htm</a:t>
            </a:r>
            <a:r>
              <a:rPr lang="el-GR" dirty="0" smtClean="0"/>
              <a:t>)</a:t>
            </a:r>
          </a:p>
          <a:p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b="1" dirty="0" smtClean="0"/>
              <a:t>Πλεονεκτήματα της </a:t>
            </a:r>
            <a:r>
              <a:rPr lang="el-GR" sz="2800" b="1" dirty="0" smtClean="0"/>
              <a:t>χρήσης ηλεκτρονικών μεθόδων στη φιλολογική έρευνα: </a:t>
            </a:r>
            <a:br>
              <a:rPr lang="el-GR" sz="2800" b="1" dirty="0" smtClean="0"/>
            </a:b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l-GR" dirty="0" smtClean="0"/>
              <a:t>Διεθνείς </a:t>
            </a:r>
            <a:r>
              <a:rPr lang="el-GR" dirty="0"/>
              <a:t>διασυνδέσεις και σχέσεις δεδομένων με την πηγή μας μπορούν να καθοριστούν άμεσα και επακριβώς</a:t>
            </a:r>
          </a:p>
          <a:p>
            <a:pPr lvl="0"/>
            <a:r>
              <a:rPr lang="el-GR" dirty="0"/>
              <a:t>Πρότερες μορφές διαμοιρασμένων  στοιχείων παρουσιάζονται άμεσα </a:t>
            </a:r>
          </a:p>
          <a:p>
            <a:pPr lvl="0"/>
            <a:r>
              <a:rPr lang="el-GR" dirty="0"/>
              <a:t>Είναι εφικτή μεγαλύτερη ποσότητα υλικού και σύνθετοι δρόμοι πλοήγησης </a:t>
            </a:r>
          </a:p>
          <a:p>
            <a:pPr lvl="0"/>
            <a:r>
              <a:rPr lang="el-GR" dirty="0"/>
              <a:t>Είναι ανοιχτές οι συνεργατικές εκδόσεις έργων που αναθεωρούνται χωρίς να </a:t>
            </a:r>
            <a:r>
              <a:rPr lang="el-GR" dirty="0" err="1"/>
              <a:t>υποβαλόμεθα</a:t>
            </a:r>
            <a:r>
              <a:rPr lang="el-GR" dirty="0"/>
              <a:t> σε κοπιαστικές και ακριβές </a:t>
            </a:r>
            <a:r>
              <a:rPr lang="el-GR" dirty="0" err="1"/>
              <a:t>επανατυπώσεις</a:t>
            </a:r>
            <a:r>
              <a:rPr lang="el-GR" dirty="0"/>
              <a:t> αντιγράφων στο χαρτί. </a:t>
            </a:r>
          </a:p>
          <a:p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Προσαρμοσμένος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2D05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899</Words>
  <Application>Microsoft Office PowerPoint</Application>
  <PresentationFormat>Προβολή στην οθόνη (4:3)</PresentationFormat>
  <Paragraphs>89</Paragraphs>
  <Slides>23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24" baseType="lpstr">
      <vt:lpstr>Θέμα του Office</vt:lpstr>
      <vt:lpstr>Διαφάνεια 1</vt:lpstr>
      <vt:lpstr>Διαφάνεια 2</vt:lpstr>
      <vt:lpstr>Ηλεκτρονική έκδοση</vt:lpstr>
      <vt:lpstr>Αποθήκευση δεδομένων</vt:lpstr>
      <vt:lpstr>Βιβλιοθήκη Carnegie Mellon Universal Library </vt:lpstr>
      <vt:lpstr>χειροκίνητη κωδικοποίηση κειμένου</vt:lpstr>
      <vt:lpstr>ενδιάμεση προσέγγιση, μεταξύ των δύο τακτικών</vt:lpstr>
      <vt:lpstr>υψηλή ανάλυση των εικόνων</vt:lpstr>
      <vt:lpstr>Πλεονεκτήματα της χρήσης ηλεκτρονικών μεθόδων στη φιλολογική έρευνα:  </vt:lpstr>
      <vt:lpstr>Διαφάνεια 10</vt:lpstr>
      <vt:lpstr> δομή GODDAG (General Ordered-Descendant Directed Acyclic Graph) </vt:lpstr>
      <vt:lpstr>Διαφάνεια 12</vt:lpstr>
      <vt:lpstr>Ερευνώντας και αναλύοντας δεδομένα</vt:lpstr>
      <vt:lpstr>Διαφάνεια 14</vt:lpstr>
      <vt:lpstr>NORA http://www.noraproject.org</vt:lpstr>
      <vt:lpstr>Διαφάνεια 16</vt:lpstr>
      <vt:lpstr>Διαφάνεια 17</vt:lpstr>
      <vt:lpstr>Διαφάνεια 18</vt:lpstr>
      <vt:lpstr>Διαφάνεια 19</vt:lpstr>
      <vt:lpstr>Η παρουσίαση των δεδομένων </vt:lpstr>
      <vt:lpstr>Συμπεράσματα </vt:lpstr>
      <vt:lpstr>λειτουργίες</vt:lpstr>
      <vt:lpstr>Διαφάνεια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maria</dc:creator>
  <cp:lastModifiedBy>maria</cp:lastModifiedBy>
  <cp:revision>12</cp:revision>
  <dcterms:created xsi:type="dcterms:W3CDTF">2014-11-21T20:22:36Z</dcterms:created>
  <dcterms:modified xsi:type="dcterms:W3CDTF">2014-11-21T22:22:02Z</dcterms:modified>
</cp:coreProperties>
</file>