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303" r:id="rId3"/>
    <p:sldId id="293" r:id="rId4"/>
    <p:sldId id="294" r:id="rId5"/>
    <p:sldId id="295" r:id="rId6"/>
    <p:sldId id="296" r:id="rId7"/>
    <p:sldId id="297" r:id="rId8"/>
    <p:sldId id="298" r:id="rId9"/>
    <p:sldId id="299" r:id="rId10"/>
    <p:sldId id="300" r:id="rId11"/>
    <p:sldId id="301" r:id="rId12"/>
    <p:sldId id="302"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6" d="100"/>
          <a:sy n="56" d="100"/>
        </p:scale>
        <p:origin x="-166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9D285D1-6B06-DD47-9E51-3E52C59E4EBA}" type="datetimeFigureOut">
              <a:rPr lang="en-US" smtClean="0"/>
              <a:t>27/02/18</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925DC7A9-486E-784D-9E60-B809B57ADE37}"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l-GR"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79D285D1-6B06-DD47-9E51-3E52C59E4EBA}" type="datetimeFigureOut">
              <a:rPr lang="en-US" smtClean="0"/>
              <a:t>27/02/18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5DC7A9-486E-784D-9E60-B809B57ADE3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l-GR"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10"/>
          </p:nvPr>
        </p:nvSpPr>
        <p:spPr/>
        <p:txBody>
          <a:bodyPr/>
          <a:lstStyle/>
          <a:p>
            <a:fld id="{79D285D1-6B06-DD47-9E51-3E52C59E4EBA}" type="datetimeFigureOut">
              <a:rPr lang="en-US" smtClean="0"/>
              <a:t>27/02/18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5DC7A9-486E-784D-9E60-B809B57ADE3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idx="1"/>
          </p:nvPr>
        </p:nvSpPr>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79D285D1-6B06-DD47-9E51-3E52C59E4EBA}" type="datetimeFigureOut">
              <a:rPr lang="en-US" smtClean="0"/>
              <a:t>27/02/18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5DC7A9-486E-784D-9E60-B809B57ADE3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9D285D1-6B06-DD47-9E51-3E52C59E4EBA}" type="datetimeFigureOut">
              <a:rPr lang="en-US" smtClean="0"/>
              <a:t>27/02/18</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5DC7A9-486E-784D-9E60-B809B57ADE37}"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l-GR"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l-GR"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Date Placeholder 4"/>
          <p:cNvSpPr>
            <a:spLocks noGrp="1"/>
          </p:cNvSpPr>
          <p:nvPr>
            <p:ph type="dt" sz="half" idx="10"/>
          </p:nvPr>
        </p:nvSpPr>
        <p:spPr/>
        <p:txBody>
          <a:bodyPr/>
          <a:lstStyle/>
          <a:p>
            <a:fld id="{79D285D1-6B06-DD47-9E51-3E52C59E4EBA}" type="datetimeFigureOut">
              <a:rPr lang="en-US" smtClean="0"/>
              <a:t>27/02/18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5DC7A9-486E-784D-9E60-B809B57ADE3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l-GR"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7" name="Date Placeholder 6"/>
          <p:cNvSpPr>
            <a:spLocks noGrp="1"/>
          </p:cNvSpPr>
          <p:nvPr>
            <p:ph type="dt" sz="half" idx="10"/>
          </p:nvPr>
        </p:nvSpPr>
        <p:spPr/>
        <p:txBody>
          <a:bodyPr/>
          <a:lstStyle/>
          <a:p>
            <a:fld id="{79D285D1-6B06-DD47-9E51-3E52C59E4EBA}" type="datetimeFigureOut">
              <a:rPr lang="en-US" smtClean="0"/>
              <a:t>27/02/18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5DC7A9-486E-784D-9E60-B809B57ADE3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Date Placeholder 2"/>
          <p:cNvSpPr>
            <a:spLocks noGrp="1"/>
          </p:cNvSpPr>
          <p:nvPr>
            <p:ph type="dt" sz="half" idx="10"/>
          </p:nvPr>
        </p:nvSpPr>
        <p:spPr/>
        <p:txBody>
          <a:bodyPr/>
          <a:lstStyle/>
          <a:p>
            <a:fld id="{79D285D1-6B06-DD47-9E51-3E52C59E4EBA}" type="datetimeFigureOut">
              <a:rPr lang="en-US" smtClean="0"/>
              <a:t>27/02/18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5DC7A9-486E-784D-9E60-B809B57ADE3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79D285D1-6B06-DD47-9E51-3E52C59E4EBA}" type="datetimeFigureOut">
              <a:rPr lang="en-US" smtClean="0"/>
              <a:t>27/02/18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5DC7A9-486E-784D-9E60-B809B57ADE3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Date Placeholder 4"/>
          <p:cNvSpPr>
            <a:spLocks noGrp="1"/>
          </p:cNvSpPr>
          <p:nvPr>
            <p:ph type="dt" sz="half" idx="10"/>
          </p:nvPr>
        </p:nvSpPr>
        <p:spPr/>
        <p:txBody>
          <a:bodyPr/>
          <a:lstStyle/>
          <a:p>
            <a:fld id="{79D285D1-6B06-DD47-9E51-3E52C59E4EBA}" type="datetimeFigureOut">
              <a:rPr lang="en-US" smtClean="0"/>
              <a:t>27/02/18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5DC7A9-486E-784D-9E60-B809B57ADE37}"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l-GR"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Drag picture to placeholder or click icon to add</a:t>
            </a:r>
            <a:endParaRPr lang="en-US" dirty="0"/>
          </a:p>
        </p:txBody>
      </p:sp>
      <p:sp>
        <p:nvSpPr>
          <p:cNvPr id="5" name="Date Placeholder 4"/>
          <p:cNvSpPr>
            <a:spLocks noGrp="1"/>
          </p:cNvSpPr>
          <p:nvPr>
            <p:ph type="dt" sz="half" idx="10"/>
          </p:nvPr>
        </p:nvSpPr>
        <p:spPr/>
        <p:txBody>
          <a:bodyPr/>
          <a:lstStyle/>
          <a:p>
            <a:fld id="{79D285D1-6B06-DD47-9E51-3E52C59E4EBA}" type="datetimeFigureOut">
              <a:rPr lang="en-US" smtClean="0"/>
              <a:t>27/02/18</a:t>
            </a:fld>
            <a:endParaRPr lang="en-US"/>
          </a:p>
        </p:txBody>
      </p:sp>
      <p:sp>
        <p:nvSpPr>
          <p:cNvPr id="7" name="Slide Number Placeholder 6"/>
          <p:cNvSpPr>
            <a:spLocks noGrp="1"/>
          </p:cNvSpPr>
          <p:nvPr>
            <p:ph type="sldNum" sz="quarter" idx="12"/>
          </p:nvPr>
        </p:nvSpPr>
        <p:spPr/>
        <p:txBody>
          <a:bodyPr/>
          <a:lstStyle/>
          <a:p>
            <a:fld id="{925DC7A9-486E-784D-9E60-B809B57ADE37}"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l-GR"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79D285D1-6B06-DD47-9E51-3E52C59E4EBA}" type="datetimeFigureOut">
              <a:rPr lang="en-US" smtClean="0"/>
              <a:t>27/02/18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925DC7A9-486E-784D-9E60-B809B57ADE37}"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l-GR"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l-GR" sz="2000" dirty="0" smtClean="0">
                <a:latin typeface="Cambria"/>
              </a:rPr>
              <a:t>ΜΑΘΗΜΑ 2</a:t>
            </a:r>
            <a:r>
              <a:rPr lang="el-GR" sz="2000" baseline="30000" dirty="0" smtClean="0">
                <a:latin typeface="Cambria"/>
              </a:rPr>
              <a:t>ο</a:t>
            </a:r>
            <a:r>
              <a:rPr lang="el-GR" sz="2000" dirty="0" smtClean="0">
                <a:latin typeface="Cambria"/>
              </a:rPr>
              <a:t> </a:t>
            </a:r>
            <a:endParaRPr lang="en-US" sz="2000" dirty="0">
              <a:latin typeface="Cambria"/>
            </a:endParaRPr>
          </a:p>
        </p:txBody>
      </p:sp>
      <p:sp>
        <p:nvSpPr>
          <p:cNvPr id="2" name="Title 1"/>
          <p:cNvSpPr>
            <a:spLocks noGrp="1"/>
          </p:cNvSpPr>
          <p:nvPr>
            <p:ph type="ctrTitle"/>
          </p:nvPr>
        </p:nvSpPr>
        <p:spPr/>
        <p:txBody>
          <a:bodyPr/>
          <a:lstStyle/>
          <a:p>
            <a:r>
              <a:rPr lang="el-GR" dirty="0" smtClean="0">
                <a:latin typeface="Cambria"/>
              </a:rPr>
              <a:t>ΕΙΣΑΓΩΓΗ ΣΤΗΝ ΕΚΠΑΙΔΕΥΤΙΚΗ ΠΟΛΙΤΙΚΗ</a:t>
            </a:r>
            <a:endParaRPr lang="en-US" dirty="0">
              <a:latin typeface="Cambria"/>
            </a:endParaRPr>
          </a:p>
        </p:txBody>
      </p:sp>
    </p:spTree>
    <p:extLst>
      <p:ext uri="{BB962C8B-B14F-4D97-AF65-F5344CB8AC3E}">
        <p14:creationId xmlns:p14="http://schemas.microsoft.com/office/powerpoint/2010/main" val="2370998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Cambria"/>
                <a:cs typeface="Cambria"/>
              </a:rPr>
              <a:t>3. ΑΠΟΦΥΓΗ</a:t>
            </a:r>
            <a:endParaRPr lang="en-US" dirty="0">
              <a:latin typeface="Cambria"/>
              <a:cs typeface="Cambria"/>
            </a:endParaRPr>
          </a:p>
        </p:txBody>
      </p:sp>
      <p:sp>
        <p:nvSpPr>
          <p:cNvPr id="3" name="Content Placeholder 2"/>
          <p:cNvSpPr>
            <a:spLocks noGrp="1"/>
          </p:cNvSpPr>
          <p:nvPr>
            <p:ph idx="1"/>
          </p:nvPr>
        </p:nvSpPr>
        <p:spPr>
          <a:xfrm>
            <a:off x="426128" y="1898635"/>
            <a:ext cx="8398724" cy="4582911"/>
          </a:xfrm>
        </p:spPr>
        <p:txBody>
          <a:bodyPr>
            <a:normAutofit fontScale="92500" lnSpcReduction="20000"/>
          </a:bodyPr>
          <a:lstStyle/>
          <a:p>
            <a:r>
              <a:rPr lang="el-GR" dirty="0">
                <a:latin typeface="Cambria"/>
                <a:cs typeface="Cambria"/>
              </a:rPr>
              <a:t>Μια τέτοια στρατηγική περιλαμβάνει προσπάθειες (από τη μεριά της οργάνωσης) να προστατεύσει τον «πυρήνα» της από τις θεσμικές πιέσεις και να  συνεχίσει τη λειτουργία της χωρίς να υποστεί δραστικές αλλαγές. Η οργάνωση συνήθως αντιδρά με τρόπο «συμβολικό», δημιουργώντας διοικητικές δομές ή τμήματα έτσι που να φαίνεται ότι ακολουθεί μια στρατηγική «αποδοχής». Ωστόσο οι αλλαγές είναι επιφανειακές και η λειτουργία της οργάνωσης δεν επηρεάζεται ουσιαστικά καθώς δομικά χαρακτηριστικά «αποσυνδέονται» από τις τεχνικές λειτουργίες. </a:t>
            </a:r>
            <a:endParaRPr lang="en-US" dirty="0">
              <a:latin typeface="Cambria"/>
              <a:cs typeface="Cambria"/>
            </a:endParaRPr>
          </a:p>
          <a:p>
            <a:r>
              <a:rPr lang="el-GR" dirty="0" smtClean="0">
                <a:latin typeface="Cambria"/>
                <a:cs typeface="Cambria"/>
              </a:rPr>
              <a:t>Από </a:t>
            </a:r>
            <a:r>
              <a:rPr lang="el-GR" dirty="0">
                <a:latin typeface="Cambria"/>
                <a:cs typeface="Cambria"/>
              </a:rPr>
              <a:t>μια αυστηρή «νεοθεσμική» οπτική οι «απλά συμβολικές» αλλαγές είναι εντέλει ουσιαστικές. Για παράδειγμα,  όσο κι’ αν η διοικητική δομή αλλάζει «συμβολικά» συνήθως και σε βάθος χρόνου τα τμήματα που δημιουργούνται αποκτούν «δική τους ζωή» καθώς αντιπροσωπεύουν την οργάνωση και εκφράζουν τις απόψεις της σε θεσμικούς φορείς. Εν τέλει και η απλή δημιουργία τέτοιων τμημάτων συνιστά μιας μορφής συμμόρφωση. </a:t>
            </a:r>
            <a:endParaRPr lang="en-US" dirty="0"/>
          </a:p>
        </p:txBody>
      </p:sp>
    </p:spTree>
    <p:extLst>
      <p:ext uri="{BB962C8B-B14F-4D97-AF65-F5344CB8AC3E}">
        <p14:creationId xmlns:p14="http://schemas.microsoft.com/office/powerpoint/2010/main" val="757996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Cambria"/>
                <a:cs typeface="Cambria"/>
              </a:rPr>
              <a:t>4. ΔΙΑΧΕΙΡΙΣΗ</a:t>
            </a:r>
            <a:endParaRPr lang="en-US" dirty="0">
              <a:latin typeface="Cambria"/>
              <a:cs typeface="Cambria"/>
            </a:endParaRPr>
          </a:p>
        </p:txBody>
      </p:sp>
      <p:sp>
        <p:nvSpPr>
          <p:cNvPr id="3" name="Content Placeholder 2"/>
          <p:cNvSpPr>
            <a:spLocks noGrp="1"/>
          </p:cNvSpPr>
          <p:nvPr>
            <p:ph idx="1"/>
          </p:nvPr>
        </p:nvSpPr>
        <p:spPr>
          <a:xfrm>
            <a:off x="426128" y="2252174"/>
            <a:ext cx="8260672" cy="4229372"/>
          </a:xfrm>
        </p:spPr>
        <p:txBody>
          <a:bodyPr>
            <a:normAutofit/>
          </a:bodyPr>
          <a:lstStyle/>
          <a:p>
            <a:r>
              <a:rPr lang="el-GR" dirty="0">
                <a:latin typeface="Cambria"/>
                <a:cs typeface="Cambria"/>
              </a:rPr>
              <a:t>Ως διαχείριση ορίζεται η σκόπιμη απόπειρα μιας οργάνωσης να συνδιαμορφώσει, να ελέγξει ή να επηρεάσει το περιβάλλον της. </a:t>
            </a:r>
            <a:endParaRPr lang="el-GR" dirty="0" smtClean="0">
              <a:latin typeface="Cambria"/>
              <a:cs typeface="Cambria"/>
            </a:endParaRPr>
          </a:p>
          <a:p>
            <a:r>
              <a:rPr lang="el-GR" dirty="0" smtClean="0">
                <a:latin typeface="Cambria"/>
                <a:cs typeface="Cambria"/>
              </a:rPr>
              <a:t>Η </a:t>
            </a:r>
            <a:r>
              <a:rPr lang="el-GR" dirty="0">
                <a:latin typeface="Cambria"/>
                <a:cs typeface="Cambria"/>
              </a:rPr>
              <a:t>οργάνωση υπερασπίζεται τον εαυτό της και αυξάνει τις διαπραγματευτικές της ικανότητες μέσα από την ανάπτυξη δεσμών με κέντρα εξουσίας.  </a:t>
            </a:r>
            <a:endParaRPr lang="en-US" dirty="0">
              <a:latin typeface="Cambria"/>
              <a:cs typeface="Cambria"/>
            </a:endParaRPr>
          </a:p>
        </p:txBody>
      </p:sp>
    </p:spTree>
    <p:extLst>
      <p:ext uri="{BB962C8B-B14F-4D97-AF65-F5344CB8AC3E}">
        <p14:creationId xmlns:p14="http://schemas.microsoft.com/office/powerpoint/2010/main" val="1310341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Cambria"/>
                <a:cs typeface="Cambria"/>
              </a:rPr>
              <a:t>5. ΑΝΤΙΣΤΑΣΗ</a:t>
            </a:r>
            <a:endParaRPr lang="en-US" dirty="0">
              <a:latin typeface="Cambria"/>
              <a:cs typeface="Cambria"/>
            </a:endParaRPr>
          </a:p>
        </p:txBody>
      </p:sp>
      <p:sp>
        <p:nvSpPr>
          <p:cNvPr id="3" name="Content Placeholder 2"/>
          <p:cNvSpPr>
            <a:spLocks noGrp="1"/>
          </p:cNvSpPr>
          <p:nvPr>
            <p:ph idx="1"/>
          </p:nvPr>
        </p:nvSpPr>
        <p:spPr>
          <a:xfrm>
            <a:off x="707036" y="2252174"/>
            <a:ext cx="7842858" cy="4229372"/>
          </a:xfrm>
        </p:spPr>
        <p:txBody>
          <a:bodyPr>
            <a:normAutofit/>
          </a:bodyPr>
          <a:lstStyle/>
          <a:p>
            <a:r>
              <a:rPr lang="el-GR" dirty="0">
                <a:latin typeface="Cambria"/>
                <a:cs typeface="Cambria"/>
              </a:rPr>
              <a:t>Πρόκειται για την πιο ακραία μορφή αντίδρασης όπου η οργάνωση όχι μόνο δεν συμμορφώνεται προς τις πιέσεις αλλά αντιστέκεται δημοσιοποιώντας τις διαφωνίες της. </a:t>
            </a:r>
            <a:endParaRPr lang="el-GR" dirty="0" smtClean="0">
              <a:latin typeface="Cambria"/>
              <a:cs typeface="Cambria"/>
            </a:endParaRPr>
          </a:p>
          <a:p>
            <a:r>
              <a:rPr lang="el-GR" dirty="0" smtClean="0">
                <a:latin typeface="Cambria"/>
                <a:cs typeface="Cambria"/>
              </a:rPr>
              <a:t>Μια </a:t>
            </a:r>
            <a:r>
              <a:rPr lang="el-GR" dirty="0">
                <a:latin typeface="Cambria"/>
                <a:cs typeface="Cambria"/>
              </a:rPr>
              <a:t>τέτοια αντίδραση προϋποθέτει ότι τα κανονιστικά πρότυπα και τα συμφέροντα της οργάνωσης αποκλίνουν σημαντικά από αυτά που προσπαθούν να της επιβληθούν.  </a:t>
            </a:r>
            <a:endParaRPr lang="en-US" dirty="0">
              <a:latin typeface="Cambria"/>
              <a:cs typeface="Cambria"/>
            </a:endParaRPr>
          </a:p>
        </p:txBody>
      </p:sp>
    </p:spTree>
    <p:extLst>
      <p:ext uri="{BB962C8B-B14F-4D97-AF65-F5344CB8AC3E}">
        <p14:creationId xmlns:p14="http://schemas.microsoft.com/office/powerpoint/2010/main" val="2978675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cap="none" dirty="0" smtClean="0">
                <a:latin typeface="Cambria"/>
              </a:rPr>
              <a:t>Μαθησιακοί Στόχοι</a:t>
            </a:r>
            <a:endParaRPr lang="en-US" cap="none" dirty="0">
              <a:latin typeface="Cambria"/>
            </a:endParaRPr>
          </a:p>
        </p:txBody>
      </p:sp>
      <p:sp>
        <p:nvSpPr>
          <p:cNvPr id="3" name="Content Placeholder 2"/>
          <p:cNvSpPr>
            <a:spLocks noGrp="1"/>
          </p:cNvSpPr>
          <p:nvPr>
            <p:ph idx="1"/>
          </p:nvPr>
        </p:nvSpPr>
        <p:spPr/>
        <p:txBody>
          <a:bodyPr>
            <a:normAutofit lnSpcReduction="10000"/>
          </a:bodyPr>
          <a:lstStyle/>
          <a:p>
            <a:pPr>
              <a:defRPr/>
            </a:pPr>
            <a:r>
              <a:rPr lang="el-GR" b="1" dirty="0">
                <a:latin typeface="Cambria"/>
                <a:cs typeface="Cambria"/>
              </a:rPr>
              <a:t>Το μάθημα παρουσιάζει τη νεοθεσμική θεωρία των οργανώσεων.</a:t>
            </a:r>
          </a:p>
          <a:p>
            <a:pPr>
              <a:defRPr/>
            </a:pPr>
            <a:r>
              <a:rPr lang="el-GR" b="1" dirty="0">
                <a:latin typeface="Cambria"/>
                <a:cs typeface="Cambria"/>
              </a:rPr>
              <a:t>Στο τέλος της ενότητας οι φοιτητές θα πρέπει </a:t>
            </a:r>
          </a:p>
          <a:p>
            <a:pPr>
              <a:defRPr/>
            </a:pPr>
            <a:r>
              <a:rPr lang="el-GR" b="1" dirty="0">
                <a:latin typeface="Cambria"/>
                <a:cs typeface="Cambria"/>
              </a:rPr>
              <a:t>Να γνωρίζουν τα βασικά στοιχεία της θεωρίας</a:t>
            </a:r>
          </a:p>
          <a:p>
            <a:pPr>
              <a:defRPr/>
            </a:pPr>
            <a:r>
              <a:rPr lang="el-GR" b="1" dirty="0">
                <a:latin typeface="Cambria"/>
                <a:cs typeface="Cambria"/>
              </a:rPr>
              <a:t>Να διακρίνουν πότε μιλάμε για την εκπαίδευση σαν θεσμό </a:t>
            </a:r>
          </a:p>
          <a:p>
            <a:pPr>
              <a:defRPr/>
            </a:pPr>
            <a:r>
              <a:rPr lang="el-GR" b="1" dirty="0">
                <a:latin typeface="Cambria"/>
                <a:cs typeface="Cambria"/>
              </a:rPr>
              <a:t>Πότε αναφερόμαστε στις εκπαιδευτικές μονάδες ως οργανώσεις</a:t>
            </a:r>
          </a:p>
          <a:p>
            <a:pPr>
              <a:defRPr/>
            </a:pPr>
            <a:r>
              <a:rPr lang="el-GR" b="1" dirty="0">
                <a:latin typeface="Cambria"/>
                <a:cs typeface="Cambria"/>
              </a:rPr>
              <a:t>Να διακρίνουν ανάμεσα σε πολιτικές που αναπτύσσονται στο εθνικό και στο υπερεθνικό επίπεδο.</a:t>
            </a:r>
            <a:endParaRPr lang="el-GR" dirty="0">
              <a:latin typeface="Cambria"/>
              <a:cs typeface="Cambria"/>
            </a:endParaRPr>
          </a:p>
          <a:p>
            <a:endParaRPr lang="en-US" dirty="0"/>
          </a:p>
        </p:txBody>
      </p:sp>
    </p:spTree>
    <p:extLst>
      <p:ext uri="{BB962C8B-B14F-4D97-AF65-F5344CB8AC3E}">
        <p14:creationId xmlns:p14="http://schemas.microsoft.com/office/powerpoint/2010/main" val="4058516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Cambria"/>
                <a:cs typeface="Cambria"/>
              </a:rPr>
              <a:t>ΘΕΣΜΙΚΗ ΑΛΛΑΓΗ</a:t>
            </a:r>
            <a:endParaRPr lang="en-US" dirty="0">
              <a:latin typeface="Cambria"/>
              <a:cs typeface="Cambria"/>
            </a:endParaRPr>
          </a:p>
        </p:txBody>
      </p:sp>
      <p:sp>
        <p:nvSpPr>
          <p:cNvPr id="3" name="Content Placeholder 2"/>
          <p:cNvSpPr>
            <a:spLocks noGrp="1"/>
          </p:cNvSpPr>
          <p:nvPr>
            <p:ph idx="1"/>
          </p:nvPr>
        </p:nvSpPr>
        <p:spPr>
          <a:xfrm>
            <a:off x="457200" y="1752600"/>
            <a:ext cx="8229600" cy="4728947"/>
          </a:xfrm>
        </p:spPr>
        <p:txBody>
          <a:bodyPr>
            <a:normAutofit/>
          </a:bodyPr>
          <a:lstStyle/>
          <a:p>
            <a:r>
              <a:rPr lang="el-GR" dirty="0">
                <a:latin typeface="Cambria"/>
                <a:cs typeface="Cambria"/>
              </a:rPr>
              <a:t>Η διάχυση μιας θεσμικής μορφής στο χώρο και το χρόνο είναι </a:t>
            </a:r>
            <a:r>
              <a:rPr lang="el-GR" dirty="0" smtClean="0">
                <a:latin typeface="Cambria"/>
                <a:cs typeface="Cambria"/>
              </a:rPr>
              <a:t>σημαντική </a:t>
            </a:r>
            <a:r>
              <a:rPr lang="el-GR" dirty="0">
                <a:latin typeface="Cambria"/>
                <a:cs typeface="Cambria"/>
              </a:rPr>
              <a:t>για τη θεσμική ανάλυση. </a:t>
            </a:r>
            <a:endParaRPr lang="el-GR" dirty="0" smtClean="0">
              <a:latin typeface="Cambria"/>
              <a:cs typeface="Cambria"/>
            </a:endParaRPr>
          </a:p>
          <a:p>
            <a:r>
              <a:rPr lang="el-GR" dirty="0" smtClean="0">
                <a:latin typeface="Cambria"/>
                <a:cs typeface="Cambria"/>
              </a:rPr>
              <a:t>Η </a:t>
            </a:r>
            <a:r>
              <a:rPr lang="el-GR" dirty="0">
                <a:latin typeface="Cambria"/>
                <a:cs typeface="Cambria"/>
              </a:rPr>
              <a:t>διάχυση ενός συνόλου κανόνων ή δομικών μορφών συχνά λαμβάνεται ως δείκτης της ισχύος του θεσμού ή και της διαδικασίας  θεσμοποίησης.  </a:t>
            </a:r>
            <a:endParaRPr lang="el-GR" dirty="0" smtClean="0">
              <a:latin typeface="Cambria"/>
              <a:cs typeface="Cambria"/>
            </a:endParaRPr>
          </a:p>
          <a:p>
            <a:r>
              <a:rPr lang="el-GR" dirty="0" smtClean="0">
                <a:latin typeface="Cambria"/>
                <a:cs typeface="Cambria"/>
              </a:rPr>
              <a:t>Οι μελέτες </a:t>
            </a:r>
            <a:r>
              <a:rPr lang="el-GR" dirty="0">
                <a:latin typeface="Cambria"/>
                <a:cs typeface="Cambria"/>
              </a:rPr>
              <a:t>διάχυσης των θεσμών αποτελούν εν δυνάμει μελέτες των επιπτώσεων των θεσμικών αλλαγών στη δομή και λειτουργία των οργανώσεων</a:t>
            </a:r>
            <a:r>
              <a:rPr lang="el-GR" dirty="0" smtClean="0">
                <a:latin typeface="Cambria"/>
                <a:cs typeface="Cambria"/>
              </a:rPr>
              <a:t>.</a:t>
            </a:r>
          </a:p>
          <a:p>
            <a:r>
              <a:rPr lang="el-GR" dirty="0" smtClean="0">
                <a:latin typeface="Cambria"/>
                <a:cs typeface="Cambria"/>
              </a:rPr>
              <a:t> Η </a:t>
            </a:r>
            <a:r>
              <a:rPr lang="el-GR" dirty="0">
                <a:latin typeface="Cambria"/>
                <a:cs typeface="Cambria"/>
              </a:rPr>
              <a:t>διάχυση μιας νέας οργανωτικής δομής, μορφής ή πρακτικής αποτελεί επίσης τρόπο εισαγωγής της θεσμικής αλλαγής (συνηθέστερα ενός είδους θεσμικής αλλαγής που οδηγεί σε σύγκλιση – convergent change).</a:t>
            </a:r>
            <a:r>
              <a:rPr lang="en-US" dirty="0">
                <a:latin typeface="Cambria"/>
                <a:cs typeface="Cambria"/>
              </a:rPr>
              <a:t> </a:t>
            </a:r>
            <a:endParaRPr lang="el-GR" dirty="0" smtClean="0">
              <a:latin typeface="Cambria"/>
              <a:cs typeface="Cambria"/>
            </a:endParaRPr>
          </a:p>
        </p:txBody>
      </p:sp>
    </p:spTree>
    <p:extLst>
      <p:ext uri="{BB962C8B-B14F-4D97-AF65-F5344CB8AC3E}">
        <p14:creationId xmlns:p14="http://schemas.microsoft.com/office/powerpoint/2010/main" val="2109946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b="1" dirty="0">
                <a:latin typeface="Cambria"/>
                <a:cs typeface="Cambria"/>
              </a:rPr>
              <a:t>Ρυθμιστικές Διαδικασίες</a:t>
            </a:r>
            <a:r>
              <a:rPr lang="el-GR" dirty="0">
                <a:latin typeface="Cambria"/>
                <a:cs typeface="Cambria"/>
              </a:rPr>
              <a:t> </a:t>
            </a:r>
            <a:endParaRPr lang="en-US" dirty="0">
              <a:latin typeface="Cambria"/>
              <a:cs typeface="Cambria"/>
            </a:endParaRPr>
          </a:p>
        </p:txBody>
      </p:sp>
      <p:sp>
        <p:nvSpPr>
          <p:cNvPr id="3" name="Content Placeholder 2"/>
          <p:cNvSpPr>
            <a:spLocks noGrp="1"/>
          </p:cNvSpPr>
          <p:nvPr>
            <p:ph idx="1"/>
          </p:nvPr>
        </p:nvSpPr>
        <p:spPr>
          <a:xfrm>
            <a:off x="457200" y="1752600"/>
            <a:ext cx="8229600" cy="4663476"/>
          </a:xfrm>
        </p:spPr>
        <p:txBody>
          <a:bodyPr>
            <a:normAutofit fontScale="92500"/>
          </a:bodyPr>
          <a:lstStyle/>
          <a:p>
            <a:pPr marL="114300" indent="0">
              <a:buNone/>
            </a:pPr>
            <a:r>
              <a:rPr lang="el-GR" dirty="0" smtClean="0">
                <a:latin typeface="Cambria"/>
                <a:cs typeface="Cambria"/>
              </a:rPr>
              <a:t>Για </a:t>
            </a:r>
            <a:r>
              <a:rPr lang="el-GR" dirty="0">
                <a:latin typeface="Cambria"/>
                <a:cs typeface="Cambria"/>
              </a:rPr>
              <a:t>να είναι αποτελεσματική οποιαδήποτε ρύθμιση πρέπει να περιλαμβάνει επαρκή πληροφόρηση, καθαρά αιτήματα, αποτελεσματική επίβλεψη (επιθεώρηση) και κυρώσεις.  Είναι σημαντική η διάκριση ανάμεσα σε ρυθμιστικούς μηχανισμούς που βασίζονται στην επιβολή δύναμης ή εξουσίας ενός  νόμιμου ελεγκτικού φορέα ή </a:t>
            </a:r>
            <a:r>
              <a:rPr lang="el-GR" dirty="0" smtClean="0">
                <a:latin typeface="Cambria"/>
                <a:cs typeface="Cambria"/>
              </a:rPr>
              <a:t>στη </a:t>
            </a:r>
            <a:r>
              <a:rPr lang="el-GR" dirty="0">
                <a:latin typeface="Cambria"/>
                <a:cs typeface="Cambria"/>
              </a:rPr>
              <a:t>χρήση κινήτρων. </a:t>
            </a:r>
            <a:endParaRPr lang="el-GR" dirty="0" smtClean="0">
              <a:latin typeface="Cambria"/>
              <a:cs typeface="Cambria"/>
            </a:endParaRPr>
          </a:p>
          <a:p>
            <a:pPr marL="114300" indent="0">
              <a:buNone/>
            </a:pPr>
            <a:r>
              <a:rPr lang="el-GR" dirty="0" smtClean="0">
                <a:latin typeface="Cambria"/>
                <a:cs typeface="Cambria"/>
              </a:rPr>
              <a:t>Οι επιπτώσεις </a:t>
            </a:r>
            <a:r>
              <a:rPr lang="el-GR" dirty="0">
                <a:latin typeface="Cambria"/>
                <a:cs typeface="Cambria"/>
              </a:rPr>
              <a:t>των θεσμικών αλλαγών στην οργάνωση των θεσμών (και το «βάθος» της θεσμοποίησης) είναι δυνατόν να διαφέρουν ανάλογα με το είδος της ρυθμιστικής διαδικασίας που χρησιμοποιείται, ενώ υψηλότερος βαθμός διείσδυσης επιτυγχάνεται με τη χρήση εξουσίας</a:t>
            </a:r>
            <a:r>
              <a:rPr lang="el-GR" dirty="0" smtClean="0">
                <a:latin typeface="Cambria"/>
                <a:cs typeface="Cambria"/>
              </a:rPr>
              <a:t>.</a:t>
            </a:r>
          </a:p>
          <a:p>
            <a:pPr marL="114300" indent="0">
              <a:buNone/>
            </a:pPr>
            <a:r>
              <a:rPr lang="el-GR" dirty="0" smtClean="0">
                <a:latin typeface="Cambria"/>
                <a:cs typeface="Cambria"/>
              </a:rPr>
              <a:t> Πολλεςφορές </a:t>
            </a:r>
            <a:r>
              <a:rPr lang="el-GR" dirty="0">
                <a:latin typeface="Cambria"/>
                <a:cs typeface="Cambria"/>
              </a:rPr>
              <a:t>οι </a:t>
            </a:r>
            <a:r>
              <a:rPr lang="el-GR" dirty="0" smtClean="0">
                <a:latin typeface="Cambria"/>
                <a:cs typeface="Cambria"/>
              </a:rPr>
              <a:t>θεσμικές αλλαγές </a:t>
            </a:r>
            <a:r>
              <a:rPr lang="el-GR" dirty="0">
                <a:latin typeface="Cambria"/>
                <a:cs typeface="Cambria"/>
              </a:rPr>
              <a:t>διαχέονται με συνδυασμό αυτών των μηχανισμών. </a:t>
            </a:r>
            <a:endParaRPr lang="en-US" dirty="0">
              <a:latin typeface="Cambria"/>
              <a:cs typeface="Cambria"/>
            </a:endParaRPr>
          </a:p>
          <a:p>
            <a:endParaRPr lang="en-US" dirty="0">
              <a:latin typeface="Cambria"/>
              <a:cs typeface="Cambria"/>
            </a:endParaRPr>
          </a:p>
        </p:txBody>
      </p:sp>
    </p:spTree>
    <p:extLst>
      <p:ext uri="{BB962C8B-B14F-4D97-AF65-F5344CB8AC3E}">
        <p14:creationId xmlns:p14="http://schemas.microsoft.com/office/powerpoint/2010/main" val="2302784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b="1" dirty="0" smtClean="0">
                <a:latin typeface="Cambria"/>
                <a:cs typeface="Cambria"/>
              </a:rPr>
              <a:t>Κανονιστικες Διαδικασιες</a:t>
            </a:r>
            <a:endParaRPr lang="en-US" b="1" dirty="0">
              <a:latin typeface="Cambria"/>
              <a:cs typeface="Cambria"/>
            </a:endParaRPr>
          </a:p>
        </p:txBody>
      </p:sp>
      <p:sp>
        <p:nvSpPr>
          <p:cNvPr id="3" name="Content Placeholder 2"/>
          <p:cNvSpPr>
            <a:spLocks noGrp="1"/>
          </p:cNvSpPr>
          <p:nvPr>
            <p:ph idx="1"/>
          </p:nvPr>
        </p:nvSpPr>
        <p:spPr>
          <a:xfrm>
            <a:off x="457200" y="1752600"/>
            <a:ext cx="8229600" cy="4912263"/>
          </a:xfrm>
        </p:spPr>
        <p:txBody>
          <a:bodyPr>
            <a:normAutofit fontScale="85000" lnSpcReduction="10000"/>
          </a:bodyPr>
          <a:lstStyle/>
          <a:p>
            <a:r>
              <a:rPr lang="el-GR" dirty="0">
                <a:latin typeface="Cambria"/>
                <a:cs typeface="Cambria"/>
              </a:rPr>
              <a:t>Πολλές φορές η διάχυση νέων </a:t>
            </a:r>
            <a:r>
              <a:rPr lang="el-GR" dirty="0" smtClean="0">
                <a:latin typeface="Cambria"/>
                <a:cs typeface="Cambria"/>
              </a:rPr>
              <a:t>μορφών οργάνωσης  </a:t>
            </a:r>
            <a:r>
              <a:rPr lang="el-GR" dirty="0">
                <a:latin typeface="Cambria"/>
                <a:cs typeface="Cambria"/>
              </a:rPr>
              <a:t>και διαδικασιών επιτυγχάνεται αποτελεσματικότερα όταν ανταποκρίνεται στα κανονιστικά πρότυπα που έχουν υιοθετήσει δίκτυα φορέων, παρά όταν επιδιώκεται με την αλλαγή του ρυθμιστικού (νομικού) πλαισίου. </a:t>
            </a:r>
            <a:endParaRPr lang="el-GR" dirty="0" smtClean="0">
              <a:latin typeface="Cambria"/>
              <a:cs typeface="Cambria"/>
            </a:endParaRPr>
          </a:p>
          <a:p>
            <a:r>
              <a:rPr lang="el-GR" dirty="0" smtClean="0">
                <a:latin typeface="Cambria"/>
                <a:cs typeface="Cambria"/>
              </a:rPr>
              <a:t>οι </a:t>
            </a:r>
            <a:r>
              <a:rPr lang="el-GR" dirty="0">
                <a:latin typeface="Cambria"/>
                <a:cs typeface="Cambria"/>
              </a:rPr>
              <a:t>ρυθμιστικές διαδικασίες είναι δυνατόν να περιλαμβάνουν κανονιστικές διαστάσεις (και διαδικασίες), καθώς σε ορισμένες περιπτώσεις τα νομικά πλαίσια διαμορφώνονται μετά από διαπραγμάτευση με δίκτυα που εκπροσωπούν φορείς (επαγγελματικές </a:t>
            </a:r>
            <a:r>
              <a:rPr lang="el-GR" dirty="0" smtClean="0">
                <a:latin typeface="Cambria"/>
                <a:cs typeface="Cambria"/>
              </a:rPr>
              <a:t>οργανώσεις π.χ.)</a:t>
            </a:r>
            <a:r>
              <a:rPr lang="el-GR" dirty="0">
                <a:latin typeface="Cambria"/>
                <a:cs typeface="Cambria"/>
              </a:rPr>
              <a:t>. Συχνά υπάρχει ανταγωνισμός μεταξύ διαφορετικών συλλογικών φορέων που προκρίνουν την υιοθέτηση διαφορετικών κανονιστικών προτύπων. </a:t>
            </a:r>
            <a:endParaRPr lang="el-GR" dirty="0" smtClean="0">
              <a:latin typeface="Cambria"/>
              <a:cs typeface="Cambria"/>
            </a:endParaRPr>
          </a:p>
          <a:p>
            <a:r>
              <a:rPr lang="el-GR" dirty="0" smtClean="0">
                <a:latin typeface="Cambria"/>
                <a:cs typeface="Cambria"/>
              </a:rPr>
              <a:t>Τα </a:t>
            </a:r>
            <a:r>
              <a:rPr lang="el-GR" dirty="0">
                <a:latin typeface="Cambria"/>
                <a:cs typeface="Cambria"/>
              </a:rPr>
              <a:t>κανονιστικά πρότυπα μπορεί να τίθενται από αντιπροσωπευτικά σώματα  και μέσα από σαφείς διαδικασίες (όπως για παράδειγμα στην περίπτωση επαγγελματικών ενώσεων) ή να αναδύονται σταδιακά, μέσα από άτυπες διαδικασίες που διευκρινίζονται και οριστικοποιούνται μετά από συγκρούσεις διαφορετικών δικτύων. </a:t>
            </a:r>
            <a:endParaRPr lang="en-US" dirty="0">
              <a:latin typeface="Cambria"/>
              <a:cs typeface="Cambria"/>
            </a:endParaRPr>
          </a:p>
          <a:p>
            <a:endParaRPr lang="en-US" dirty="0"/>
          </a:p>
        </p:txBody>
      </p:sp>
    </p:spTree>
    <p:extLst>
      <p:ext uri="{BB962C8B-B14F-4D97-AF65-F5344CB8AC3E}">
        <p14:creationId xmlns:p14="http://schemas.microsoft.com/office/powerpoint/2010/main" val="3672572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a:latin typeface="Cambria"/>
                <a:cs typeface="Cambria"/>
              </a:rPr>
              <a:t>Γνωστικές-Πολιτισμικές (Μιμητικές) Διαδικασίες</a:t>
            </a:r>
            <a:r>
              <a:rPr lang="en-US" dirty="0">
                <a:latin typeface="Cambria"/>
                <a:cs typeface="Cambria"/>
              </a:rPr>
              <a:t> </a:t>
            </a:r>
          </a:p>
        </p:txBody>
      </p:sp>
      <p:sp>
        <p:nvSpPr>
          <p:cNvPr id="3" name="Content Placeholder 2"/>
          <p:cNvSpPr>
            <a:spLocks noGrp="1"/>
          </p:cNvSpPr>
          <p:nvPr>
            <p:ph idx="1"/>
          </p:nvPr>
        </p:nvSpPr>
        <p:spPr>
          <a:xfrm>
            <a:off x="457200" y="1820071"/>
            <a:ext cx="8229600" cy="4726946"/>
          </a:xfrm>
        </p:spPr>
        <p:txBody>
          <a:bodyPr>
            <a:normAutofit/>
          </a:bodyPr>
          <a:lstStyle/>
          <a:p>
            <a:r>
              <a:rPr lang="el-GR" dirty="0" smtClean="0">
                <a:latin typeface="Cambria"/>
                <a:cs typeface="Cambria"/>
              </a:rPr>
              <a:t>Η </a:t>
            </a:r>
            <a:r>
              <a:rPr lang="el-GR" dirty="0">
                <a:latin typeface="Cambria"/>
                <a:cs typeface="Cambria"/>
              </a:rPr>
              <a:t>διάχυση των θεσμών διευκολύνεται όταν οι δρώντες αποκτούν μια «αίσθηση κοινότητας» ή ομοιότητας. </a:t>
            </a:r>
            <a:r>
              <a:rPr lang="el-GR" dirty="0" smtClean="0">
                <a:latin typeface="Cambria"/>
                <a:cs typeface="Cambria"/>
              </a:rPr>
              <a:t>Όταν </a:t>
            </a:r>
            <a:r>
              <a:rPr lang="el-GR" dirty="0">
                <a:latin typeface="Cambria"/>
                <a:cs typeface="Cambria"/>
              </a:rPr>
              <a:t>επιτυγχάνεται η επίτευξη συναίνεσης ανάμεσα στους δρώντες για την αξία ενός τρόπου οργάνωσης, μιας δομής ή πρακτικής και είναι </a:t>
            </a:r>
            <a:r>
              <a:rPr lang="el-GR" dirty="0" smtClean="0">
                <a:latin typeface="Cambria"/>
                <a:cs typeface="Cambria"/>
              </a:rPr>
              <a:t>δίδονται αιτιακές </a:t>
            </a:r>
            <a:r>
              <a:rPr lang="el-GR" dirty="0">
                <a:latin typeface="Cambria"/>
                <a:cs typeface="Cambria"/>
              </a:rPr>
              <a:t>ερμηνείες ή λόγοι για τους οποίους οι δρώντες θα πρέπει να υιοθετήσουν  μια συγκεκριμένη πρακτική ή συμπεριφορά. </a:t>
            </a:r>
            <a:endParaRPr lang="el-GR" dirty="0" smtClean="0">
              <a:latin typeface="Cambria"/>
              <a:cs typeface="Cambria"/>
            </a:endParaRPr>
          </a:p>
          <a:p>
            <a:r>
              <a:rPr lang="el-GR" dirty="0" smtClean="0">
                <a:latin typeface="Cambria"/>
                <a:cs typeface="Cambria"/>
              </a:rPr>
              <a:t>Ένας </a:t>
            </a:r>
            <a:r>
              <a:rPr lang="el-GR" dirty="0">
                <a:latin typeface="Cambria"/>
                <a:cs typeface="Cambria"/>
              </a:rPr>
              <a:t>θεσμός ή μια οργανωτική μορφή νομιμοποιείται μέσα από γνωστικές πολιτιστικές διαδικασίες όταν οι δρώντες τον θεωρούν ως τον «φυσικό» τρόπο οργάνωσης των πραγμάτων. </a:t>
            </a:r>
            <a:endParaRPr lang="en-US" dirty="0">
              <a:latin typeface="Cambria"/>
              <a:cs typeface="Cambria"/>
            </a:endParaRPr>
          </a:p>
        </p:txBody>
      </p:sp>
    </p:spTree>
    <p:extLst>
      <p:ext uri="{BB962C8B-B14F-4D97-AF65-F5344CB8AC3E}">
        <p14:creationId xmlns:p14="http://schemas.microsoft.com/office/powerpoint/2010/main" val="936819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latin typeface="Cambria"/>
                <a:cs typeface="Cambria"/>
              </a:rPr>
              <a:t>Θεσμική Αλλαγή ΙΙ: </a:t>
            </a:r>
            <a:r>
              <a:rPr lang="el-GR" dirty="0" smtClean="0">
                <a:latin typeface="Cambria"/>
                <a:cs typeface="Cambria"/>
              </a:rPr>
              <a:t/>
            </a:r>
            <a:br>
              <a:rPr lang="el-GR" dirty="0" smtClean="0">
                <a:latin typeface="Cambria"/>
                <a:cs typeface="Cambria"/>
              </a:rPr>
            </a:br>
            <a:r>
              <a:rPr lang="el-GR" dirty="0" smtClean="0">
                <a:latin typeface="Cambria"/>
                <a:cs typeface="Cambria"/>
              </a:rPr>
              <a:t>Στρατηγικές </a:t>
            </a:r>
            <a:r>
              <a:rPr lang="el-GR" dirty="0">
                <a:latin typeface="Cambria"/>
                <a:cs typeface="Cambria"/>
              </a:rPr>
              <a:t>Επιλογές &amp; Αντιδράσεις</a:t>
            </a:r>
            <a:r>
              <a:rPr lang="en-US" dirty="0">
                <a:latin typeface="Cambria"/>
                <a:cs typeface="Cambria"/>
              </a:rPr>
              <a:t> </a:t>
            </a:r>
          </a:p>
        </p:txBody>
      </p:sp>
      <p:sp>
        <p:nvSpPr>
          <p:cNvPr id="3" name="Content Placeholder 2"/>
          <p:cNvSpPr>
            <a:spLocks noGrp="1"/>
          </p:cNvSpPr>
          <p:nvPr>
            <p:ph idx="1"/>
          </p:nvPr>
        </p:nvSpPr>
        <p:spPr/>
        <p:txBody>
          <a:bodyPr>
            <a:normAutofit fontScale="92500" lnSpcReduction="20000"/>
          </a:bodyPr>
          <a:lstStyle/>
          <a:p>
            <a:r>
              <a:rPr lang="el-GR" dirty="0" smtClean="0">
                <a:latin typeface="Cambria"/>
                <a:cs typeface="Cambria"/>
              </a:rPr>
              <a:t>Διακρίνονται πέντε </a:t>
            </a:r>
            <a:r>
              <a:rPr lang="el-GR" dirty="0">
                <a:latin typeface="Cambria"/>
                <a:cs typeface="Cambria"/>
              </a:rPr>
              <a:t>γενικές στρατηγικές αντίδρασης που οι οργανώσεις μπορούν να ακολουθήσουν όταν αντιμετωπίζουν πιέσεις : αποδοχή, συμβιβασμό, αποφυγή, διαχείριση και αντίσταση. </a:t>
            </a:r>
            <a:endParaRPr lang="el-GR" dirty="0" smtClean="0">
              <a:latin typeface="Cambria"/>
              <a:cs typeface="Cambria"/>
            </a:endParaRPr>
          </a:p>
          <a:p>
            <a:r>
              <a:rPr lang="el-GR" dirty="0" smtClean="0">
                <a:latin typeface="Cambria"/>
                <a:cs typeface="Cambria"/>
              </a:rPr>
              <a:t>Η </a:t>
            </a:r>
            <a:r>
              <a:rPr lang="el-GR" dirty="0">
                <a:latin typeface="Cambria"/>
                <a:cs typeface="Cambria"/>
              </a:rPr>
              <a:t>τυπολογία </a:t>
            </a:r>
            <a:r>
              <a:rPr lang="el-GR" dirty="0" smtClean="0">
                <a:latin typeface="Cambria"/>
                <a:cs typeface="Cambria"/>
              </a:rPr>
              <a:t>αναπτύχθηκε </a:t>
            </a:r>
            <a:r>
              <a:rPr lang="el-GR" dirty="0">
                <a:latin typeface="Cambria"/>
                <a:cs typeface="Cambria"/>
              </a:rPr>
              <a:t>για να αποτυπώσει τις στρατηγικές αντιδράσεις μεμονωμένων οργανώσεων. `Ωστόσο, </a:t>
            </a:r>
            <a:r>
              <a:rPr lang="el-GR" dirty="0" smtClean="0">
                <a:latin typeface="Cambria"/>
                <a:cs typeface="Cambria"/>
              </a:rPr>
              <a:t>οι </a:t>
            </a:r>
            <a:r>
              <a:rPr lang="el-GR" dirty="0">
                <a:latin typeface="Cambria"/>
                <a:cs typeface="Cambria"/>
              </a:rPr>
              <a:t>στρατηγικές επιλογές αποκτούν ακόμα μεγαλύτερη δυναμική και σημασία, και για την ενδυνάμωση και διάχυση των θεσμών αλλά και για τη διαδικασία θεσμικής αλλαγής, όταν αντανακλούν τη συλλογική αντίδραση μεγάλου αριθμού οργανώσεων. </a:t>
            </a:r>
            <a:endParaRPr lang="el-GR" dirty="0" smtClean="0">
              <a:latin typeface="Cambria"/>
              <a:cs typeface="Cambria"/>
            </a:endParaRPr>
          </a:p>
          <a:p>
            <a:r>
              <a:rPr lang="el-GR" dirty="0" smtClean="0">
                <a:latin typeface="Cambria"/>
                <a:cs typeface="Cambria"/>
              </a:rPr>
              <a:t>Οι </a:t>
            </a:r>
            <a:r>
              <a:rPr lang="el-GR" dirty="0">
                <a:latin typeface="Cambria"/>
                <a:cs typeface="Cambria"/>
              </a:rPr>
              <a:t>συλλογικές αντιδράσεις έχουν μεγαλύτερη πιθανότητα να επανακαθορίσουν τους «κανόνες του παιχνιδιού» και τις λογικές που προσπαθούν να εφαρμοστούν στο συγκεκριμένο οργανωτικό πεδίο</a:t>
            </a:r>
            <a:r>
              <a:rPr lang="el-GR" dirty="0" smtClean="0">
                <a:latin typeface="Cambria"/>
                <a:cs typeface="Cambria"/>
              </a:rPr>
              <a:t>.</a:t>
            </a:r>
            <a:endParaRPr lang="en-US" dirty="0">
              <a:latin typeface="Cambria"/>
              <a:cs typeface="Cambria"/>
            </a:endParaRPr>
          </a:p>
        </p:txBody>
      </p:sp>
    </p:spTree>
    <p:extLst>
      <p:ext uri="{BB962C8B-B14F-4D97-AF65-F5344CB8AC3E}">
        <p14:creationId xmlns:p14="http://schemas.microsoft.com/office/powerpoint/2010/main" val="4237558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Cambria"/>
                <a:cs typeface="Cambria"/>
              </a:rPr>
              <a:t>1. ΑΠΟΔΟΧΗ</a:t>
            </a:r>
            <a:endParaRPr lang="en-US" dirty="0">
              <a:latin typeface="Cambria"/>
              <a:cs typeface="Cambria"/>
            </a:endParaRPr>
          </a:p>
        </p:txBody>
      </p:sp>
      <p:sp>
        <p:nvSpPr>
          <p:cNvPr id="3" name="Content Placeholder 2"/>
          <p:cNvSpPr>
            <a:spLocks noGrp="1"/>
          </p:cNvSpPr>
          <p:nvPr>
            <p:ph idx="1"/>
          </p:nvPr>
        </p:nvSpPr>
        <p:spPr/>
        <p:txBody>
          <a:bodyPr>
            <a:normAutofit/>
          </a:bodyPr>
          <a:lstStyle/>
          <a:p>
            <a:r>
              <a:rPr lang="el-GR" dirty="0">
                <a:latin typeface="Cambria"/>
                <a:cs typeface="Cambria"/>
              </a:rPr>
              <a:t>Ε</a:t>
            </a:r>
            <a:r>
              <a:rPr lang="el-GR" dirty="0" smtClean="0">
                <a:latin typeface="Cambria"/>
                <a:cs typeface="Cambria"/>
              </a:rPr>
              <a:t>ίναι </a:t>
            </a:r>
            <a:r>
              <a:rPr lang="el-GR" dirty="0">
                <a:latin typeface="Cambria"/>
                <a:cs typeface="Cambria"/>
              </a:rPr>
              <a:t>η στρατηγική που έχει μελετηθεί καλύτερα στα πλαίσια της νεοθεσμικής θεωρίας. Η αποδοχή είναι η στρατηγική συμμόρφωσης προς τις θεσμικές πιέσεις. Τα κίνητρα της αποδοχής μπορεί να είναι θετικά (αυξημένη νομιμοποίηση ή πιθανή αύξηση οικονομικών πόρων) ή αρνητικά (φόβος κυρώσεων). </a:t>
            </a:r>
            <a:endParaRPr lang="el-GR" dirty="0" smtClean="0">
              <a:latin typeface="Cambria"/>
              <a:cs typeface="Cambria"/>
            </a:endParaRPr>
          </a:p>
          <a:p>
            <a:r>
              <a:rPr lang="el-GR" dirty="0" smtClean="0">
                <a:latin typeface="Cambria"/>
                <a:cs typeface="Cambria"/>
              </a:rPr>
              <a:t>Προκειμένου </a:t>
            </a:r>
            <a:r>
              <a:rPr lang="el-GR" dirty="0">
                <a:latin typeface="Cambria"/>
                <a:cs typeface="Cambria"/>
              </a:rPr>
              <a:t>να ανταποκριθεί στις ρυθμιστικές ή κανονιστικές πιέσεις, μια </a:t>
            </a:r>
            <a:r>
              <a:rPr lang="el-GR" dirty="0" smtClean="0">
                <a:latin typeface="Cambria"/>
                <a:cs typeface="Cambria"/>
              </a:rPr>
              <a:t>οργάνωση μπορεί </a:t>
            </a:r>
            <a:r>
              <a:rPr lang="el-GR" dirty="0">
                <a:latin typeface="Cambria"/>
                <a:cs typeface="Cambria"/>
              </a:rPr>
              <a:t>να υιοθετήσει πρακτικές ή να «μιμηθεί» σε επίπεδο δομής ή λειτουργίας κάποιες άλλες οργανώσεις που λειτουργούν ως πρότυπα.</a:t>
            </a:r>
            <a:endParaRPr lang="en-US" dirty="0">
              <a:latin typeface="Cambria"/>
              <a:cs typeface="Cambria"/>
            </a:endParaRPr>
          </a:p>
          <a:p>
            <a:endParaRPr lang="en-US" dirty="0"/>
          </a:p>
        </p:txBody>
      </p:sp>
    </p:spTree>
    <p:extLst>
      <p:ext uri="{BB962C8B-B14F-4D97-AF65-F5344CB8AC3E}">
        <p14:creationId xmlns:p14="http://schemas.microsoft.com/office/powerpoint/2010/main" val="661887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Cambria"/>
                <a:cs typeface="Cambria"/>
              </a:rPr>
              <a:t>2. ΣΥΜΒΙΒΑΣΜΟΣ</a:t>
            </a:r>
            <a:endParaRPr lang="en-US" dirty="0">
              <a:latin typeface="Cambria"/>
              <a:cs typeface="Cambria"/>
            </a:endParaRPr>
          </a:p>
        </p:txBody>
      </p:sp>
      <p:sp>
        <p:nvSpPr>
          <p:cNvPr id="3" name="Content Placeholder 2"/>
          <p:cNvSpPr>
            <a:spLocks noGrp="1"/>
          </p:cNvSpPr>
          <p:nvPr>
            <p:ph idx="1"/>
          </p:nvPr>
        </p:nvSpPr>
        <p:spPr>
          <a:xfrm>
            <a:off x="641568" y="2343832"/>
            <a:ext cx="7934511" cy="3782331"/>
          </a:xfrm>
        </p:spPr>
        <p:txBody>
          <a:bodyPr>
            <a:normAutofit/>
          </a:bodyPr>
          <a:lstStyle/>
          <a:p>
            <a:r>
              <a:rPr lang="el-GR" dirty="0">
                <a:latin typeface="Cambria"/>
                <a:cs typeface="Cambria"/>
              </a:rPr>
              <a:t>Εδώ εντάσσεται μια σειρά αντιδράσεων που στόχο έχουν την εξισορρόπηση και τη διαπραγμάτευση των θεσμικών πιέσεων. </a:t>
            </a:r>
            <a:endParaRPr lang="el-GR" dirty="0" smtClean="0">
              <a:latin typeface="Cambria"/>
              <a:cs typeface="Cambria"/>
            </a:endParaRPr>
          </a:p>
          <a:p>
            <a:r>
              <a:rPr lang="el-GR" dirty="0" smtClean="0">
                <a:latin typeface="Cambria"/>
                <a:cs typeface="Cambria"/>
              </a:rPr>
              <a:t>Είναι </a:t>
            </a:r>
            <a:r>
              <a:rPr lang="el-GR" dirty="0">
                <a:latin typeface="Cambria"/>
                <a:cs typeface="Cambria"/>
              </a:rPr>
              <a:t>πιθανότερο να εμφανιστεί σε περιβάλλοντα όπου οι οργανώσεις ελέγχονται από διαφορετικές αρχές και όπου το θεσμικό πλαίσιο λειτουργίας της οργάνωσης εμπεριέχει αντιφάσεις ή αντικρουόμενα πρότυπα. </a:t>
            </a:r>
            <a:endParaRPr lang="en-US" dirty="0">
              <a:latin typeface="Cambria"/>
              <a:cs typeface="Cambria"/>
            </a:endParaRPr>
          </a:p>
          <a:p>
            <a:endParaRPr lang="en-US" dirty="0"/>
          </a:p>
        </p:txBody>
      </p:sp>
    </p:spTree>
    <p:extLst>
      <p:ext uri="{BB962C8B-B14F-4D97-AF65-F5344CB8AC3E}">
        <p14:creationId xmlns:p14="http://schemas.microsoft.com/office/powerpoint/2010/main" val="14478147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531</TotalTime>
  <Words>974</Words>
  <Application>Microsoft Macintosh PowerPoint</Application>
  <PresentationFormat>On-screen Show (4:3)</PresentationFormat>
  <Paragraphs>44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Apothecary</vt:lpstr>
      <vt:lpstr>ΕΙΣΑΓΩΓΗ ΣΤΗΝ ΕΚΠΑΙΔΕΥΤΙΚΗ ΠΟΛΙΤΙΚΗ</vt:lpstr>
      <vt:lpstr>Μαθησιακοί Στόχοι</vt:lpstr>
      <vt:lpstr>ΘΕΣΜΙΚΗ ΑΛΛΑΓΗ</vt:lpstr>
      <vt:lpstr>Ρυθμιστικές Διαδικασίες </vt:lpstr>
      <vt:lpstr>Κανονιστικες Διαδικασιες</vt:lpstr>
      <vt:lpstr>Γνωστικές-Πολιτισμικές (Μιμητικές) Διαδικασίες </vt:lpstr>
      <vt:lpstr>Θεσμική Αλλαγή ΙΙ:  Στρατηγικές Επιλογές &amp; Αντιδράσεις </vt:lpstr>
      <vt:lpstr>1. ΑΠΟΔΟΧΗ</vt:lpstr>
      <vt:lpstr>2. ΣΥΜΒΙΒΑΣΜΟΣ</vt:lpstr>
      <vt:lpstr>3. ΑΠΟΦΥΓΗ</vt:lpstr>
      <vt:lpstr>4. ΔΙΑΧΕΙΡΙΣΗ</vt:lpstr>
      <vt:lpstr>5. ΑΝΤΙΣΤΑΣΗ</vt:lpstr>
    </vt:vector>
  </TitlesOfParts>
  <Company>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ΕΙΣΑΓΩΓΗ ΣΤΗΝ ΕΚΠΑΙΔΕΥΤΙΚΗ ΠΟΛΙΤΙΚΗ</dc:title>
  <dc:creator>Jimmy ΒΒ</dc:creator>
  <cp:lastModifiedBy>Jimmy ΒΒ</cp:lastModifiedBy>
  <cp:revision>78</cp:revision>
  <dcterms:created xsi:type="dcterms:W3CDTF">2016-02-15T10:50:08Z</dcterms:created>
  <dcterms:modified xsi:type="dcterms:W3CDTF">2018-02-27T09:54:20Z</dcterms:modified>
</cp:coreProperties>
</file>