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6" r:id="rId10"/>
    <p:sldId id="264" r:id="rId11"/>
    <p:sldId id="265" r:id="rId12"/>
    <p:sldId id="268" r:id="rId13"/>
    <p:sldId id="269" r:id="rId14"/>
    <p:sldId id="270" r:id="rId15"/>
    <p:sldId id="271" r:id="rId16"/>
    <p:sldId id="296" r:id="rId17"/>
    <p:sldId id="297" r:id="rId18"/>
    <p:sldId id="298" r:id="rId19"/>
    <p:sldId id="299" r:id="rId20"/>
    <p:sldId id="300" r:id="rId21"/>
    <p:sldId id="301" r:id="rId22"/>
    <p:sldId id="302"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303" r:id="rId48"/>
    <p:sldId id="304" r:id="rId49"/>
    <p:sldId id="305" r:id="rId50"/>
    <p:sldId id="306" r:id="rId51"/>
    <p:sldId id="307" r:id="rId52"/>
    <p:sldId id="308" r:id="rId53"/>
    <p:sldId id="309" r:id="rId5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1410" y="-3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2381CCFB-65C5-4CE1-941D-B99BAA0F7FE0}" type="datetimeFigureOut">
              <a:rPr lang="el-GR" smtClean="0"/>
              <a:pPr/>
              <a:t>5/10/2017</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BE89D3CE-7046-419B-9542-7C79335DDB1D}"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81CCFB-65C5-4CE1-941D-B99BAA0F7FE0}" type="datetimeFigureOut">
              <a:rPr lang="el-GR" smtClean="0"/>
              <a:pPr/>
              <a:t>5/10/2017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E89D3CE-7046-419B-9542-7C79335DDB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81CCFB-65C5-4CE1-941D-B99BAA0F7FE0}" type="datetimeFigureOut">
              <a:rPr lang="el-GR" smtClean="0"/>
              <a:pPr/>
              <a:t>5/10/2017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E89D3CE-7046-419B-9542-7C79335DDB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81CCFB-65C5-4CE1-941D-B99BAA0F7FE0}" type="datetimeFigureOut">
              <a:rPr lang="el-GR" smtClean="0"/>
              <a:pPr/>
              <a:t>5/10/2017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E89D3CE-7046-419B-9542-7C79335DDB1D}"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81CCFB-65C5-4CE1-941D-B99BAA0F7FE0}" type="datetimeFigureOut">
              <a:rPr lang="el-GR" smtClean="0"/>
              <a:pPr/>
              <a:t>5/10/2017</a:t>
            </a:fld>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BE89D3CE-7046-419B-9542-7C79335DDB1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81CCFB-65C5-4CE1-941D-B99BAA0F7FE0}" type="datetimeFigureOut">
              <a:rPr lang="el-GR" smtClean="0"/>
              <a:pPr/>
              <a:t>5/10/2017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E89D3CE-7046-419B-9542-7C79335DDB1D}"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2381CCFB-65C5-4CE1-941D-B99BAA0F7FE0}" type="datetimeFigureOut">
              <a:rPr lang="el-GR" smtClean="0"/>
              <a:pPr/>
              <a:t>5/10/2017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E89D3CE-7046-419B-9542-7C79335DDB1D}"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81CCFB-65C5-4CE1-941D-B99BAA0F7FE0}" type="datetimeFigureOut">
              <a:rPr lang="el-GR" smtClean="0"/>
              <a:pPr/>
              <a:t>5/10/2017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E89D3CE-7046-419B-9542-7C79335DDB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81CCFB-65C5-4CE1-941D-B99BAA0F7FE0}" type="datetimeFigureOut">
              <a:rPr lang="el-GR" smtClean="0"/>
              <a:pPr/>
              <a:t>5/10/2017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BE89D3CE-7046-419B-9542-7C79335DDB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81CCFB-65C5-4CE1-941D-B99BAA0F7FE0}" type="datetimeFigureOut">
              <a:rPr lang="el-GR" smtClean="0"/>
              <a:pPr/>
              <a:t>5/10/2017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E89D3CE-7046-419B-9542-7C79335DDB1D}"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81CCFB-65C5-4CE1-941D-B99BAA0F7FE0}" type="datetimeFigureOut">
              <a:rPr lang="el-GR" smtClean="0"/>
              <a:pPr/>
              <a:t>5/10/2017</a:t>
            </a:fld>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BE89D3CE-7046-419B-9542-7C79335DDB1D}"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381CCFB-65C5-4CE1-941D-B99BAA0F7FE0}" type="datetimeFigureOut">
              <a:rPr lang="el-GR" smtClean="0"/>
              <a:pPr/>
              <a:t>5/10/2017</a:t>
            </a:fld>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E89D3CE-7046-419B-9542-7C79335DDB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2.xml"/><Relationship Id="rId4" Type="http://schemas.openxmlformats.org/officeDocument/2006/relationships/image" Target="../media/image8.gif"/></Relationships>
</file>

<file path=ppt/slides/_rels/slide17.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gif"/><Relationship Id="rId1" Type="http://schemas.openxmlformats.org/officeDocument/2006/relationships/slideLayout" Target="../slideLayouts/slideLayout2.xml"/><Relationship Id="rId5" Type="http://schemas.openxmlformats.org/officeDocument/2006/relationships/image" Target="../media/image12.gif"/><Relationship Id="rId4" Type="http://schemas.openxmlformats.org/officeDocument/2006/relationships/image" Target="../media/image11.gif"/></Relationships>
</file>

<file path=ppt/slides/_rels/slide18.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gif"/><Relationship Id="rId1" Type="http://schemas.openxmlformats.org/officeDocument/2006/relationships/slideLayout" Target="../slideLayouts/slideLayout2.xml"/><Relationship Id="rId4" Type="http://schemas.openxmlformats.org/officeDocument/2006/relationships/image" Target="../media/image15.gif"/></Relationships>
</file>

<file path=ppt/slides/_rels/slide19.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image" Target="../media/image16.gif"/><Relationship Id="rId1" Type="http://schemas.openxmlformats.org/officeDocument/2006/relationships/slideLayout" Target="../slideLayouts/slideLayout2.xml"/><Relationship Id="rId6" Type="http://schemas.openxmlformats.org/officeDocument/2006/relationships/image" Target="../media/image20.gif"/><Relationship Id="rId5" Type="http://schemas.openxmlformats.org/officeDocument/2006/relationships/image" Target="../media/image19.gif"/><Relationship Id="rId4" Type="http://schemas.openxmlformats.org/officeDocument/2006/relationships/image" Target="../media/image18.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2.gif"/><Relationship Id="rId2" Type="http://schemas.openxmlformats.org/officeDocument/2006/relationships/image" Target="../media/image21.gif"/><Relationship Id="rId1" Type="http://schemas.openxmlformats.org/officeDocument/2006/relationships/slideLayout" Target="../slideLayouts/slideLayout2.xml"/><Relationship Id="rId4" Type="http://schemas.openxmlformats.org/officeDocument/2006/relationships/image" Target="../media/image23.gif"/></Relationships>
</file>

<file path=ppt/slides/_rels/slide21.xml.rels><?xml version="1.0" encoding="UTF-8" standalone="yes"?>
<Relationships xmlns="http://schemas.openxmlformats.org/package/2006/relationships"><Relationship Id="rId3" Type="http://schemas.openxmlformats.org/officeDocument/2006/relationships/image" Target="../media/image25.gif"/><Relationship Id="rId2" Type="http://schemas.openxmlformats.org/officeDocument/2006/relationships/image" Target="../media/image24.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7.gif"/><Relationship Id="rId2" Type="http://schemas.openxmlformats.org/officeDocument/2006/relationships/image" Target="../media/image26.gif"/><Relationship Id="rId1" Type="http://schemas.openxmlformats.org/officeDocument/2006/relationships/slideLayout" Target="../slideLayouts/slideLayout2.xml"/><Relationship Id="rId5" Type="http://schemas.openxmlformats.org/officeDocument/2006/relationships/image" Target="../media/image29.gif"/><Relationship Id="rId4" Type="http://schemas.openxmlformats.org/officeDocument/2006/relationships/image" Target="../media/image28.gi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357422" y="5572140"/>
            <a:ext cx="6400800" cy="514352"/>
          </a:xfrm>
        </p:spPr>
        <p:txBody>
          <a:bodyPr/>
          <a:lstStyle/>
          <a:p>
            <a:pPr algn="r"/>
            <a:r>
              <a:rPr lang="el-GR" dirty="0" smtClean="0"/>
              <a:t>Π. Ανδριόπουλος</a:t>
            </a:r>
            <a:endParaRPr lang="el-GR" dirty="0"/>
          </a:p>
        </p:txBody>
      </p:sp>
      <p:sp>
        <p:nvSpPr>
          <p:cNvPr id="2" name="1 - Τίτλος"/>
          <p:cNvSpPr>
            <a:spLocks noGrp="1"/>
          </p:cNvSpPr>
          <p:nvPr>
            <p:ph type="ctrTitle"/>
          </p:nvPr>
        </p:nvSpPr>
        <p:spPr/>
        <p:txBody>
          <a:bodyPr/>
          <a:lstStyle/>
          <a:p>
            <a:r>
              <a:rPr lang="el-GR" dirty="0" smtClean="0"/>
              <a:t>Εισαγωγή στην </a:t>
            </a:r>
            <a:r>
              <a:rPr lang="el-GR" dirty="0" err="1" smtClean="0"/>
              <a:t>Βιοστατιστική</a:t>
            </a:r>
            <a:endParaRPr lang="el-GR" dirty="0"/>
          </a:p>
        </p:txBody>
      </p:sp>
      <p:sp>
        <p:nvSpPr>
          <p:cNvPr id="4" name="2 - Υπότιτλος"/>
          <p:cNvSpPr txBox="1">
            <a:spLocks/>
          </p:cNvSpPr>
          <p:nvPr/>
        </p:nvSpPr>
        <p:spPr>
          <a:xfrm>
            <a:off x="1643042" y="3357562"/>
            <a:ext cx="6400800" cy="514352"/>
          </a:xfrm>
          <a:prstGeom prst="rect">
            <a:avLst/>
          </a:prstGeom>
        </p:spPr>
        <p:txBody>
          <a:bodyPr>
            <a:normAutofit/>
          </a:bodyPr>
          <a:lstStyle/>
          <a:p>
            <a:pPr marL="0" marR="0" lvl="0" indent="0" algn="ctr"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kumimoji="0" lang="el-GR" sz="2600" b="0" i="0" u="none" strike="noStrike" kern="1200" cap="none" spc="0" normalizeH="0" baseline="0" noProof="0" dirty="0" smtClean="0">
                <a:ln>
                  <a:noFill/>
                </a:ln>
                <a:solidFill>
                  <a:schemeClr val="tx2"/>
                </a:solidFill>
                <a:effectLst/>
                <a:uLnTx/>
                <a:uFillTx/>
                <a:latin typeface="+mn-lt"/>
                <a:ea typeface="+mn-ea"/>
                <a:cs typeface="+mn-cs"/>
              </a:rPr>
              <a:t>1. Εισαγωγή, Μεταβλητές και Πίνακες</a:t>
            </a:r>
            <a:endParaRPr kumimoji="0" lang="el-GR" sz="26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571472" y="214290"/>
            <a:ext cx="8001056" cy="6463308"/>
          </a:xfrm>
          <a:prstGeom prst="rect">
            <a:avLst/>
          </a:prstGeom>
          <a:noFill/>
        </p:spPr>
        <p:txBody>
          <a:bodyPr wrap="square" rtlCol="0">
            <a:spAutoFit/>
          </a:bodyPr>
          <a:lstStyle/>
          <a:p>
            <a:pPr algn="just"/>
            <a:r>
              <a:rPr lang="el-GR" dirty="0" smtClean="0"/>
              <a:t>Στις περισσότερες περιπτώσεις απαιτείται η χρήση τόσο περιγραφικών όσο και επαγωγικών μεθόδων για την ανάλυση των δεδομένων</a:t>
            </a:r>
            <a:endParaRPr lang="en-US" dirty="0" smtClean="0"/>
          </a:p>
          <a:p>
            <a:pPr algn="just"/>
            <a:endParaRPr lang="el-GR" b="1" dirty="0" smtClean="0"/>
          </a:p>
          <a:p>
            <a:pPr algn="just"/>
            <a:r>
              <a:rPr lang="el-GR" b="1" dirty="0" smtClean="0"/>
              <a:t>Περιγραφική Στατιστική</a:t>
            </a:r>
          </a:p>
          <a:p>
            <a:pPr algn="just"/>
            <a:endParaRPr lang="en-US" dirty="0" smtClean="0"/>
          </a:p>
          <a:p>
            <a:pPr algn="just"/>
            <a:r>
              <a:rPr lang="el-GR" dirty="0" smtClean="0"/>
              <a:t>Οι περιγραφικές μέθοδοι περιγράφουν μια σειρά δεδομένων. </a:t>
            </a:r>
          </a:p>
          <a:p>
            <a:pPr algn="just"/>
            <a:r>
              <a:rPr lang="el-GR" dirty="0" smtClean="0"/>
              <a:t>Χρησιμοποιούνται για την οργάνωση, σύνοψη και παρουσίαση των ξεχωριστών διαφορετικών μετρήσεων</a:t>
            </a:r>
          </a:p>
          <a:p>
            <a:pPr algn="just"/>
            <a:endParaRPr lang="en-US" dirty="0" smtClean="0"/>
          </a:p>
          <a:p>
            <a:pPr algn="just"/>
            <a:r>
              <a:rPr lang="el-GR" dirty="0" smtClean="0"/>
              <a:t>Τα δεδομένα μπορούν να παρομοιαστούν ως:</a:t>
            </a:r>
          </a:p>
          <a:p>
            <a:pPr algn="just"/>
            <a:r>
              <a:rPr lang="el-GR" dirty="0" smtClean="0"/>
              <a:t>Ποσοστά για δεδομένα που ανήκουν σε κατηγορίες</a:t>
            </a:r>
            <a:endParaRPr lang="en-US" dirty="0" smtClean="0"/>
          </a:p>
          <a:p>
            <a:pPr algn="just"/>
            <a:r>
              <a:rPr lang="el-GR" dirty="0" smtClean="0"/>
              <a:t>Μέσες τιμές και εύρος της διακύμανσης των τιμών όπου μετρούμε ή καταμετρούμε</a:t>
            </a:r>
          </a:p>
          <a:p>
            <a:pPr algn="just"/>
            <a:endParaRPr lang="el-GR" dirty="0" smtClean="0"/>
          </a:p>
          <a:p>
            <a:pPr algn="just"/>
            <a:r>
              <a:rPr lang="el-GR" dirty="0" smtClean="0"/>
              <a:t>Η σύνοψη αυτή μπορεί να απεικονισθεί είτε σε πίνακες είτε σε γραφήματα.</a:t>
            </a:r>
            <a:endParaRPr lang="el-GR" b="1" dirty="0" smtClean="0"/>
          </a:p>
          <a:p>
            <a:pPr algn="just"/>
            <a:r>
              <a:rPr lang="en-US" b="1" dirty="0" smtClean="0"/>
              <a:t>1.</a:t>
            </a:r>
            <a:r>
              <a:rPr lang="el-GR" b="1" dirty="0" smtClean="0"/>
              <a:t> </a:t>
            </a:r>
            <a:r>
              <a:rPr lang="el-GR" dirty="0" smtClean="0"/>
              <a:t> Σε μια μελέτη </a:t>
            </a:r>
            <a:r>
              <a:rPr lang="el-GR" dirty="0" err="1" smtClean="0"/>
              <a:t>επιπολασμού</a:t>
            </a:r>
            <a:r>
              <a:rPr lang="el-GR" dirty="0" smtClean="0"/>
              <a:t> </a:t>
            </a:r>
            <a:r>
              <a:rPr lang="en-US" dirty="0" smtClean="0"/>
              <a:t>TB, </a:t>
            </a:r>
            <a:r>
              <a:rPr lang="el-GR" dirty="0" smtClean="0"/>
              <a:t>συνοψίζουμε τα δεδομένα δείχνοντας την αναλογία (κλάσμα) ασθενών σε κάθε περιοχή</a:t>
            </a:r>
          </a:p>
          <a:p>
            <a:pPr algn="just"/>
            <a:endParaRPr lang="el-GR" b="1" dirty="0" smtClean="0"/>
          </a:p>
          <a:p>
            <a:pPr algn="just"/>
            <a:endParaRPr lang="el-GR" b="1" dirty="0" smtClean="0"/>
          </a:p>
          <a:p>
            <a:pPr algn="just"/>
            <a:r>
              <a:rPr lang="en-US" b="1" dirty="0" smtClean="0"/>
              <a:t>2. </a:t>
            </a:r>
            <a:r>
              <a:rPr lang="el-GR" b="1" dirty="0" smtClean="0"/>
              <a:t> </a:t>
            </a:r>
            <a:r>
              <a:rPr lang="el-GR" dirty="0" smtClean="0"/>
              <a:t>Σε μια μελέτη </a:t>
            </a:r>
            <a:r>
              <a:rPr lang="el-GR" dirty="0" err="1" smtClean="0"/>
              <a:t>κοόρτης</a:t>
            </a:r>
            <a:r>
              <a:rPr lang="el-GR" dirty="0" smtClean="0"/>
              <a:t> που εξετάζει τους παράγοντες κινδύνου για την εμφάνιση στεφανιαίας νόσου σε διάφορες επαγγελματικές ομάδα μετρήθηκαν τα επίπεδα χοληστερόλης. </a:t>
            </a:r>
            <a:r>
              <a:rPr lang="en-US" dirty="0" smtClean="0"/>
              <a:t> </a:t>
            </a:r>
            <a:r>
              <a:rPr lang="el-GR" dirty="0" smtClean="0"/>
              <a:t>Παρουσιάζουμε την μέση τιμή και το εύρος της χοληστερόλης σε κάθε ομάδα</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358114" cy="4801314"/>
          </a:xfrm>
          <a:prstGeom prst="rect">
            <a:avLst/>
          </a:prstGeom>
          <a:noFill/>
        </p:spPr>
        <p:txBody>
          <a:bodyPr wrap="square" rtlCol="0">
            <a:spAutoFit/>
          </a:bodyPr>
          <a:lstStyle/>
          <a:p>
            <a:pPr algn="just"/>
            <a:r>
              <a:rPr lang="el-GR" b="1" dirty="0" smtClean="0"/>
              <a:t>Επαγωγική Στατιστική</a:t>
            </a:r>
          </a:p>
          <a:p>
            <a:pPr algn="just"/>
            <a:endParaRPr lang="en-US" dirty="0" smtClean="0"/>
          </a:p>
          <a:p>
            <a:pPr algn="just"/>
            <a:r>
              <a:rPr lang="el-GR" dirty="0" smtClean="0"/>
              <a:t>Η επαγωγική στατιστική χρησιμοποιεί στοιχεία της θεωρίας των πιθανοτήτων για να οδηγηθούμε σε συμπεράσματα για ένα πληθυσμό χρησιμοποιώντας δεδομένα από ένα δείγμα του.</a:t>
            </a:r>
          </a:p>
          <a:p>
            <a:pPr algn="just"/>
            <a:endParaRPr lang="en-US" dirty="0" smtClean="0"/>
          </a:p>
          <a:p>
            <a:pPr algn="just"/>
            <a:r>
              <a:rPr lang="el-GR" dirty="0" smtClean="0"/>
              <a:t>Στην πράξη δεν μπορούμε να έχουμε δεδομένα από όλα τα άτομα ενός πληθυσμού. Αν έχουμε σωστό σχεδιασμό της μελέτης τα άτομα του δείγματος θα είναι αντιπροσωπευτικά του ευρύτερου πληθυσμού. Μπορούμε τότε να ανάγουμε τα αποτελέσματα μας από το δείγμα που έχουμε στον πληθυσμό.</a:t>
            </a:r>
            <a:endParaRPr lang="en-US" dirty="0" smtClean="0"/>
          </a:p>
          <a:p>
            <a:pPr algn="just"/>
            <a:endParaRPr lang="el-GR" dirty="0" smtClean="0"/>
          </a:p>
          <a:p>
            <a:pPr algn="just"/>
            <a:r>
              <a:rPr lang="el-GR" dirty="0" smtClean="0"/>
              <a:t>Οι μέθοδοι που χρησιμοποιούμε και οι έλεγχοι των υποθέσεων που κάνουμε είναι κομβικοί στην επαγωγική </a:t>
            </a:r>
            <a:r>
              <a:rPr lang="el-GR" dirty="0" err="1" smtClean="0"/>
              <a:t>συμπερασματολογία</a:t>
            </a:r>
            <a:r>
              <a:rPr lang="en-US" dirty="0" smtClean="0"/>
              <a:t>.</a:t>
            </a:r>
          </a:p>
          <a:p>
            <a:pPr algn="just"/>
            <a:endParaRPr lang="en-US" b="1" dirty="0" smtClean="0"/>
          </a:p>
          <a:p>
            <a:pPr algn="just"/>
            <a:endParaRPr lang="en-US" b="1" dirty="0" smtClean="0"/>
          </a:p>
          <a:p>
            <a:pPr algn="just"/>
            <a:r>
              <a:rPr lang="en-US" dirty="0" smtClean="0"/>
              <a: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000924" cy="1754326"/>
          </a:xfrm>
          <a:prstGeom prst="rect">
            <a:avLst/>
          </a:prstGeom>
          <a:noFill/>
        </p:spPr>
        <p:txBody>
          <a:bodyPr wrap="square" rtlCol="0">
            <a:spAutoFit/>
          </a:bodyPr>
          <a:lstStyle/>
          <a:p>
            <a:pPr algn="just"/>
            <a:r>
              <a:rPr lang="el-GR" b="1" dirty="0" smtClean="0"/>
              <a:t>Η επιλογή του κατάλληλου δείγματος</a:t>
            </a:r>
          </a:p>
          <a:p>
            <a:pPr algn="just"/>
            <a:endParaRPr lang="en-US" dirty="0" smtClean="0"/>
          </a:p>
          <a:p>
            <a:pPr algn="just"/>
            <a:r>
              <a:rPr lang="el-GR" dirty="0" smtClean="0"/>
              <a:t>Για να υπολογίσουμε το ποσοστό των γυναικών με άσθμα σε ένα πληθυσμό μπορούμε να επιλέξουμε ένα τυχαίο δείγμα από το σύνολο των γυναικών. Με χρήση στατιστικών μεθόδων μπορούμε να εκτιμήσουμε πόσο πρέπει να είναι το μέγεθος του δείγματος.</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928662" y="285728"/>
            <a:ext cx="7358114" cy="646331"/>
          </a:xfrm>
          <a:prstGeom prst="rect">
            <a:avLst/>
          </a:prstGeom>
          <a:noFill/>
        </p:spPr>
        <p:txBody>
          <a:bodyPr wrap="square" rtlCol="0">
            <a:spAutoFit/>
          </a:bodyPr>
          <a:lstStyle/>
          <a:p>
            <a:r>
              <a:rPr lang="el-GR" b="1" dirty="0" smtClean="0"/>
              <a:t>Συνοψίζοντας δεδομένα αριθμητικά και γραφικά. </a:t>
            </a:r>
          </a:p>
          <a:p>
            <a:r>
              <a:rPr lang="el-GR" b="1" dirty="0" smtClean="0"/>
              <a:t>1. Πίνακες</a:t>
            </a:r>
            <a:endParaRPr lang="el-GR" dirty="0"/>
          </a:p>
        </p:txBody>
      </p:sp>
      <p:sp>
        <p:nvSpPr>
          <p:cNvPr id="3" name="2 - Ορθογώνιο"/>
          <p:cNvSpPr/>
          <p:nvPr/>
        </p:nvSpPr>
        <p:spPr>
          <a:xfrm>
            <a:off x="571472" y="928670"/>
            <a:ext cx="8001056" cy="369332"/>
          </a:xfrm>
          <a:prstGeom prst="rect">
            <a:avLst/>
          </a:prstGeom>
        </p:spPr>
        <p:txBody>
          <a:bodyPr wrap="square">
            <a:spAutoFit/>
          </a:bodyPr>
          <a:lstStyle/>
          <a:p>
            <a:r>
              <a:rPr lang="el-GR" dirty="0" smtClean="0"/>
              <a:t>Επιδημία πυρετού</a:t>
            </a:r>
            <a:r>
              <a:rPr lang="en-US" dirty="0" smtClean="0"/>
              <a:t> Q </a:t>
            </a:r>
            <a:r>
              <a:rPr lang="el-GR" dirty="0" smtClean="0"/>
              <a:t> στα</a:t>
            </a:r>
            <a:r>
              <a:rPr lang="en-US" dirty="0" smtClean="0"/>
              <a:t> West Midlands, UK: </a:t>
            </a:r>
            <a:r>
              <a:rPr lang="el-GR" dirty="0" smtClean="0"/>
              <a:t>Ηλικιακή κατανομή των ασθενών</a:t>
            </a:r>
            <a:r>
              <a:rPr lang="en-US" dirty="0" smtClean="0"/>
              <a:t>.</a:t>
            </a:r>
            <a:endParaRPr lang="el-GR" dirty="0"/>
          </a:p>
        </p:txBody>
      </p:sp>
      <p:graphicFrame>
        <p:nvGraphicFramePr>
          <p:cNvPr id="5" name="4 - Πίνακας"/>
          <p:cNvGraphicFramePr>
            <a:graphicFrameLocks noGrp="1"/>
          </p:cNvGraphicFramePr>
          <p:nvPr/>
        </p:nvGraphicFramePr>
        <p:xfrm>
          <a:off x="285719" y="1500174"/>
          <a:ext cx="6000792" cy="4057558"/>
        </p:xfrm>
        <a:graphic>
          <a:graphicData uri="http://schemas.openxmlformats.org/drawingml/2006/table">
            <a:tbl>
              <a:tblPr/>
              <a:tblGrid>
                <a:gridCol w="1000133"/>
                <a:gridCol w="714379"/>
                <a:gridCol w="857256"/>
                <a:gridCol w="857256"/>
                <a:gridCol w="857256"/>
                <a:gridCol w="857256"/>
                <a:gridCol w="857256"/>
              </a:tblGrid>
              <a:tr h="88089">
                <a:tc rowSpan="2">
                  <a:txBody>
                    <a:bodyPr/>
                    <a:lstStyle/>
                    <a:p>
                      <a:pPr algn="ctr"/>
                      <a:r>
                        <a:rPr lang="el-GR" sz="1700" b="1" dirty="0" smtClean="0">
                          <a:solidFill>
                            <a:srgbClr val="000000"/>
                          </a:solidFill>
                        </a:rPr>
                        <a:t>Ηλικία</a:t>
                      </a:r>
                      <a:endParaRPr lang="en-US" sz="1700" b="1" dirty="0">
                        <a:solidFill>
                          <a:srgbClr val="000000"/>
                        </a:solidFill>
                      </a:endParaRPr>
                    </a:p>
                  </a:txBody>
                  <a:tcPr marL="18439" marR="18439" marT="18439" marB="18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gridSpan="2">
                  <a:txBody>
                    <a:bodyPr/>
                    <a:lstStyle/>
                    <a:p>
                      <a:pPr algn="ctr"/>
                      <a:r>
                        <a:rPr lang="el-GR" sz="1700" b="1" dirty="0" smtClean="0">
                          <a:solidFill>
                            <a:srgbClr val="000000"/>
                          </a:solidFill>
                        </a:rPr>
                        <a:t>Γυναίκες</a:t>
                      </a:r>
                      <a:endParaRPr lang="en-US" sz="1700" b="1" dirty="0">
                        <a:solidFill>
                          <a:srgbClr val="000000"/>
                        </a:solidFill>
                      </a:endParaRPr>
                    </a:p>
                  </a:txBody>
                  <a:tcPr marL="18439" marR="18439" marT="18439" marB="18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l-GR" sz="1700" b="1" dirty="0" smtClean="0">
                          <a:solidFill>
                            <a:srgbClr val="000000"/>
                          </a:solidFill>
                        </a:rPr>
                        <a:t>Άνδρες</a:t>
                      </a:r>
                      <a:endParaRPr lang="en-US" sz="1700" b="1" dirty="0">
                        <a:solidFill>
                          <a:srgbClr val="000000"/>
                        </a:solidFill>
                      </a:endParaRPr>
                    </a:p>
                  </a:txBody>
                  <a:tcPr marL="18439" marR="18439" marT="18439" marB="18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l-GR" sz="1700" b="1" dirty="0" smtClean="0">
                          <a:solidFill>
                            <a:srgbClr val="000000"/>
                          </a:solidFill>
                        </a:rPr>
                        <a:t>Σύνολο</a:t>
                      </a:r>
                      <a:endParaRPr lang="en-US" sz="1700" b="1" dirty="0">
                        <a:solidFill>
                          <a:srgbClr val="000000"/>
                        </a:solidFill>
                      </a:endParaRPr>
                    </a:p>
                  </a:txBody>
                  <a:tcPr marL="18439" marR="18439" marT="18439" marB="18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hMerge="1">
                  <a:txBody>
                    <a:bodyPr/>
                    <a:lstStyle/>
                    <a:p>
                      <a:endParaRPr lang="el-GR"/>
                    </a:p>
                  </a:txBody>
                  <a:tcPr/>
                </a:tc>
              </a:tr>
              <a:tr h="376160">
                <a:tc vMerge="1">
                  <a:txBody>
                    <a:bodyPr/>
                    <a:lstStyle/>
                    <a:p>
                      <a:endParaRPr lang="el-GR"/>
                    </a:p>
                  </a:txBody>
                  <a:tcPr/>
                </a:tc>
                <a:tc>
                  <a:txBody>
                    <a:bodyPr/>
                    <a:lstStyle/>
                    <a:p>
                      <a:r>
                        <a:rPr lang="en-US" sz="1700" b="1"/>
                        <a:t>N</a:t>
                      </a:r>
                      <a:endParaRPr lang="en-US"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a:t>%</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700" b="1"/>
                        <a:t>N</a:t>
                      </a:r>
                      <a:endParaRPr lang="en-US"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a:t>%</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700" b="1"/>
                        <a:t>N</a:t>
                      </a:r>
                      <a:endParaRPr lang="en-US"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a:t>%</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a:t>0-9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6.7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dirty="0"/>
                        <a:t>0.7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a:t>10-19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6.7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0.7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a:t>20-29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6.7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7.9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7.7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a:t>30-39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6.7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25</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19.7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26</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18.3</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a:t>40-49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4</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26.7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37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29.1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41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28.9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a:t>50-59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4</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26.7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28</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22.0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32</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22.5</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a:t>60-69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6.7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22</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17.3</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23</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16.2</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a:t>70-79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13.3</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5</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3.9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4.9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b="1" dirty="0" smtClean="0"/>
                        <a:t>Σύνολο</a:t>
                      </a:r>
                      <a:endParaRPr lang="en-US" sz="1700" dirty="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a:t>15</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a:t> </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a:t>127</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a:t> </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a:t>142</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dirty="0"/>
                        <a:t> </a:t>
                      </a:r>
                      <a:endParaRPr lang="el-GR" sz="1700" dirty="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6" name="5 - Ορθογώνιο"/>
          <p:cNvSpPr/>
          <p:nvPr/>
        </p:nvSpPr>
        <p:spPr>
          <a:xfrm>
            <a:off x="6572264" y="1643050"/>
            <a:ext cx="2357454" cy="4524315"/>
          </a:xfrm>
          <a:prstGeom prst="rect">
            <a:avLst/>
          </a:prstGeom>
        </p:spPr>
        <p:txBody>
          <a:bodyPr wrap="square">
            <a:spAutoFit/>
          </a:bodyPr>
          <a:lstStyle/>
          <a:p>
            <a:pPr algn="ctr"/>
            <a:r>
              <a:rPr lang="el-GR" b="1" dirty="0" smtClean="0"/>
              <a:t>Γιατί είναι χρήσιμος ο πίνακας;</a:t>
            </a:r>
            <a:r>
              <a:rPr lang="en-US" dirty="0" smtClean="0"/>
              <a:t/>
            </a:r>
            <a:br>
              <a:rPr lang="en-US" dirty="0" smtClean="0"/>
            </a:br>
            <a:r>
              <a:rPr lang="en-US" dirty="0" smtClean="0"/>
              <a:t/>
            </a:r>
            <a:br>
              <a:rPr lang="en-US" dirty="0" smtClean="0"/>
            </a:br>
            <a:r>
              <a:rPr lang="el-GR" dirty="0" smtClean="0"/>
              <a:t>Σε μια επιδημία θέλουμε να εστιάσουμε σε συγκεκριμένα χαρακτηριστικά που μπορούν να μας βοηθήσουν να αναγνωρίσουμε το αίτιο.</a:t>
            </a:r>
            <a:r>
              <a:rPr lang="en-US" dirty="0" smtClean="0"/>
              <a:t> </a:t>
            </a:r>
            <a:endParaRPr lang="el-GR" dirty="0" smtClean="0"/>
          </a:p>
          <a:p>
            <a:pPr algn="ctr"/>
            <a:r>
              <a:rPr lang="el-GR" dirty="0" smtClean="0"/>
              <a:t>Π.χ. αυτή η επιδημία αφορούσε ειδικότερα νέους ή ηλικιωμένους, άνδρες ή γυναίκες; </a:t>
            </a:r>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C:\EPM\epm101_102_103_105\epm102\sc01\media\grph\sc01s5grph4.png"/>
          <p:cNvPicPr>
            <a:picLocks noChangeAspect="1" noChangeArrowheads="1"/>
          </p:cNvPicPr>
          <p:nvPr/>
        </p:nvPicPr>
        <p:blipFill>
          <a:blip r:embed="rId2" cstate="print"/>
          <a:srcRect/>
          <a:stretch>
            <a:fillRect/>
          </a:stretch>
        </p:blipFill>
        <p:spPr bwMode="auto">
          <a:xfrm>
            <a:off x="1571604" y="1214422"/>
            <a:ext cx="5572164" cy="4179124"/>
          </a:xfrm>
          <a:prstGeom prst="rect">
            <a:avLst/>
          </a:prstGeom>
          <a:noFill/>
        </p:spPr>
      </p:pic>
      <p:sp>
        <p:nvSpPr>
          <p:cNvPr id="4" name="3 - TextBox"/>
          <p:cNvSpPr txBox="1"/>
          <p:nvPr/>
        </p:nvSpPr>
        <p:spPr>
          <a:xfrm>
            <a:off x="857224" y="357166"/>
            <a:ext cx="7358114" cy="646331"/>
          </a:xfrm>
          <a:prstGeom prst="rect">
            <a:avLst/>
          </a:prstGeom>
          <a:noFill/>
        </p:spPr>
        <p:txBody>
          <a:bodyPr wrap="square" rtlCol="0">
            <a:spAutoFit/>
          </a:bodyPr>
          <a:lstStyle/>
          <a:p>
            <a:r>
              <a:rPr lang="el-GR" b="1" dirty="0" smtClean="0"/>
              <a:t>Συνοψίζοντας δεδομένα αριθμητικά και γραφικά. </a:t>
            </a:r>
          </a:p>
          <a:p>
            <a:r>
              <a:rPr lang="el-GR" b="1" dirty="0" smtClean="0"/>
              <a:t>1. Γραφήματα</a:t>
            </a:r>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642918"/>
            <a:ext cx="7358114" cy="646331"/>
          </a:xfrm>
          <a:prstGeom prst="rect">
            <a:avLst/>
          </a:prstGeom>
          <a:noFill/>
        </p:spPr>
        <p:txBody>
          <a:bodyPr wrap="square" rtlCol="0">
            <a:spAutoFit/>
          </a:bodyPr>
          <a:lstStyle/>
          <a:p>
            <a:pPr algn="ctr"/>
            <a:r>
              <a:rPr lang="el-GR" b="1" dirty="0" err="1" smtClean="0"/>
              <a:t>Προτυπωμένα</a:t>
            </a:r>
            <a:r>
              <a:rPr lang="el-GR" b="1" dirty="0" smtClean="0"/>
              <a:t> πηλίκα θνησιμότητας καρκίνου του τραχήλου της μήτρας σε Αγγλία και Ουαλία</a:t>
            </a:r>
            <a:r>
              <a:rPr lang="en-US" b="1" dirty="0" smtClean="0"/>
              <a:t> </a:t>
            </a:r>
            <a:endParaRPr lang="el-GR" dirty="0"/>
          </a:p>
        </p:txBody>
      </p:sp>
      <p:pic>
        <p:nvPicPr>
          <p:cNvPr id="12290" name="Picture 2" descr="C:\EPM\epm101_102_103_105\epm102\sc01\media\grph\sc01s5grph3.png"/>
          <p:cNvPicPr>
            <a:picLocks noChangeAspect="1" noChangeArrowheads="1"/>
          </p:cNvPicPr>
          <p:nvPr/>
        </p:nvPicPr>
        <p:blipFill>
          <a:blip r:embed="rId2" cstate="print"/>
          <a:srcRect/>
          <a:stretch>
            <a:fillRect/>
          </a:stretch>
        </p:blipFill>
        <p:spPr bwMode="auto">
          <a:xfrm>
            <a:off x="2500298" y="1428736"/>
            <a:ext cx="4357718" cy="4857329"/>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tudyskills.lshtm.ac.uk/BasicMaths/images/pic001.gi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327746" y="1484373"/>
            <a:ext cx="904875" cy="34290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TextBox 7"/>
          <p:cNvSpPr txBox="1"/>
          <p:nvPr/>
        </p:nvSpPr>
        <p:spPr>
          <a:xfrm>
            <a:off x="755576" y="565351"/>
            <a:ext cx="7488832" cy="923330"/>
          </a:xfrm>
          <a:prstGeom prst="rect">
            <a:avLst/>
          </a:prstGeom>
          <a:noFill/>
        </p:spPr>
        <p:txBody>
          <a:bodyPr wrap="square" rtlCol="0">
            <a:spAutoFit/>
          </a:bodyPr>
          <a:lstStyle/>
          <a:p>
            <a:r>
              <a:rPr lang="el-GR" b="1" dirty="0" smtClean="0">
                <a:latin typeface="Garamond" panose="02020404030301010803" pitchFamily="18" charset="0"/>
              </a:rPr>
              <a:t>Απαραίτητα μαθηματικά </a:t>
            </a:r>
          </a:p>
          <a:p>
            <a:pPr marL="342900" indent="-342900">
              <a:buAutoNum type="arabicPeriod"/>
            </a:pPr>
            <a:r>
              <a:rPr lang="el-GR" b="1" dirty="0" smtClean="0">
                <a:latin typeface="Garamond" panose="02020404030301010803" pitchFamily="18" charset="0"/>
              </a:rPr>
              <a:t>Βασικές πράξεις</a:t>
            </a:r>
          </a:p>
          <a:p>
            <a:endParaRPr lang="el-GR" b="1" dirty="0">
              <a:latin typeface="Garamond" panose="02020404030301010803" pitchFamily="18" charset="0"/>
            </a:endParaRPr>
          </a:p>
        </p:txBody>
      </p:sp>
      <p:sp>
        <p:nvSpPr>
          <p:cNvPr id="11268" name="Rectangle 4"/>
          <p:cNvSpPr>
            <a:spLocks noChangeArrowheads="1"/>
          </p:cNvSpPr>
          <p:nvPr/>
        </p:nvSpPr>
        <p:spPr bwMode="auto">
          <a:xfrm>
            <a:off x="3995936" y="1340768"/>
            <a:ext cx="2952328"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	34/40</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5/13</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31/40</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	6/13</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2" name="11 - Εικόνα" descr="http://studyskills.lshtm.ac.uk/BasicMaths/images/pic002.gif"/>
          <p:cNvPicPr/>
          <p:nvPr/>
        </p:nvPicPr>
        <p:blipFill>
          <a:blip r:embed="rId3" cstate="print"/>
          <a:srcRect/>
          <a:stretch>
            <a:fillRect/>
          </a:stretch>
        </p:blipFill>
        <p:spPr bwMode="auto">
          <a:xfrm>
            <a:off x="2411760" y="2996952"/>
            <a:ext cx="1000125" cy="352425"/>
          </a:xfrm>
          <a:prstGeom prst="rect">
            <a:avLst/>
          </a:prstGeom>
          <a:noFill/>
          <a:ln w="9525">
            <a:noFill/>
            <a:miter lim="800000"/>
            <a:headEnd/>
            <a:tailEnd/>
          </a:ln>
        </p:spPr>
      </p:pic>
      <p:sp>
        <p:nvSpPr>
          <p:cNvPr id="11269" name="Rectangle 5"/>
          <p:cNvSpPr>
            <a:spLocks noChangeArrowheads="1"/>
          </p:cNvSpPr>
          <p:nvPr/>
        </p:nvSpPr>
        <p:spPr bwMode="auto">
          <a:xfrm>
            <a:off x="4067944" y="2780928"/>
            <a:ext cx="3744416"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	1/2</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3/9</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-1/3</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	1/3</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6" name="15 - Εικόνα" descr="http://studyskills.lshtm.ac.uk/BasicMaths/images/pic003.gif"/>
          <p:cNvPicPr/>
          <p:nvPr/>
        </p:nvPicPr>
        <p:blipFill>
          <a:blip r:embed="rId4" cstate="print"/>
          <a:srcRect/>
          <a:stretch>
            <a:fillRect/>
          </a:stretch>
        </p:blipFill>
        <p:spPr bwMode="auto">
          <a:xfrm>
            <a:off x="2411760" y="4149080"/>
            <a:ext cx="857250" cy="342900"/>
          </a:xfrm>
          <a:prstGeom prst="rect">
            <a:avLst/>
          </a:prstGeom>
          <a:noFill/>
          <a:ln w="9525">
            <a:noFill/>
            <a:miter lim="800000"/>
            <a:headEnd/>
            <a:tailEnd/>
          </a:ln>
        </p:spPr>
      </p:pic>
      <p:sp>
        <p:nvSpPr>
          <p:cNvPr id="11270" name="Rectangle 6"/>
          <p:cNvSpPr>
            <a:spLocks noChangeArrowheads="1"/>
          </p:cNvSpPr>
          <p:nvPr/>
        </p:nvSpPr>
        <p:spPr bwMode="auto">
          <a:xfrm>
            <a:off x="4067944" y="4077072"/>
            <a:ext cx="3960440"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	1/15</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-1/20</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8/20</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	8/15</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796780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tudyskills.lshtm.ac.uk/BasicMaths/images/pic004.gif"/>
          <p:cNvPicPr>
            <a:picLocks noChangeAspect="1" noChangeArrowheads="1"/>
          </p:cNvPicPr>
          <p:nvPr/>
        </p:nvPicPr>
        <p:blipFill>
          <a:blip r:embed="rId2" cstate="print"/>
          <a:srcRect/>
          <a:stretch>
            <a:fillRect/>
          </a:stretch>
        </p:blipFill>
        <p:spPr bwMode="auto">
          <a:xfrm>
            <a:off x="1331640" y="1124744"/>
            <a:ext cx="1304925" cy="238125"/>
          </a:xfrm>
          <a:prstGeom prst="rect">
            <a:avLst/>
          </a:prstGeom>
          <a:noFill/>
        </p:spPr>
      </p:pic>
      <p:sp>
        <p:nvSpPr>
          <p:cNvPr id="5126" name="Rectangle 6"/>
          <p:cNvSpPr>
            <a:spLocks noChangeArrowheads="1"/>
          </p:cNvSpPr>
          <p:nvPr/>
        </p:nvSpPr>
        <p:spPr bwMode="auto">
          <a:xfrm>
            <a:off x="3707904" y="1124744"/>
            <a:ext cx="2499402" cy="76944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	3.2</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0.00032</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0.0032</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	32</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4 - Εικόνα" descr="http://studyskills.lshtm.ac.uk/BasicMaths/images/pic005.gif"/>
          <p:cNvPicPr/>
          <p:nvPr/>
        </p:nvPicPr>
        <p:blipFill>
          <a:blip r:embed="rId3" cstate="print"/>
          <a:srcRect/>
          <a:stretch>
            <a:fillRect/>
          </a:stretch>
        </p:blipFill>
        <p:spPr bwMode="auto">
          <a:xfrm>
            <a:off x="1259632" y="2492896"/>
            <a:ext cx="4019550" cy="342900"/>
          </a:xfrm>
          <a:prstGeom prst="rect">
            <a:avLst/>
          </a:prstGeom>
          <a:noFill/>
          <a:ln w="9525">
            <a:noFill/>
            <a:miter lim="800000"/>
            <a:headEnd/>
            <a:tailEnd/>
          </a:ln>
        </p:spPr>
      </p:pic>
      <p:pic>
        <p:nvPicPr>
          <p:cNvPr id="6" name="5 - Εικόνα" descr="http://studyskills.lshtm.ac.uk/BasicMaths/images/pic006.gif"/>
          <p:cNvPicPr/>
          <p:nvPr/>
        </p:nvPicPr>
        <p:blipFill>
          <a:blip r:embed="rId4" cstate="print"/>
          <a:srcRect/>
          <a:stretch>
            <a:fillRect/>
          </a:stretch>
        </p:blipFill>
        <p:spPr bwMode="auto">
          <a:xfrm>
            <a:off x="1259632" y="3140968"/>
            <a:ext cx="2028825" cy="238125"/>
          </a:xfrm>
          <a:prstGeom prst="rect">
            <a:avLst/>
          </a:prstGeom>
          <a:noFill/>
          <a:ln w="9525">
            <a:noFill/>
            <a:miter lim="800000"/>
            <a:headEnd/>
            <a:tailEnd/>
          </a:ln>
        </p:spPr>
      </p:pic>
      <p:sp>
        <p:nvSpPr>
          <p:cNvPr id="5127" name="Rectangle 7"/>
          <p:cNvSpPr>
            <a:spLocks noChangeArrowheads="1"/>
          </p:cNvSpPr>
          <p:nvPr/>
        </p:nvSpPr>
        <p:spPr bwMode="auto">
          <a:xfrm>
            <a:off x="4355976" y="2996952"/>
            <a:ext cx="3528392" cy="6001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	30</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15</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1.5</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8" name="7 - Εικόνα" descr="http://studyskills.lshtm.ac.uk/BasicMaths/images/pic007.gif"/>
          <p:cNvPicPr/>
          <p:nvPr/>
        </p:nvPicPr>
        <p:blipFill>
          <a:blip r:embed="rId5" cstate="print"/>
          <a:srcRect/>
          <a:stretch>
            <a:fillRect/>
          </a:stretch>
        </p:blipFill>
        <p:spPr bwMode="auto">
          <a:xfrm>
            <a:off x="1259632" y="4365104"/>
            <a:ext cx="1838325" cy="238125"/>
          </a:xfrm>
          <a:prstGeom prst="rect">
            <a:avLst/>
          </a:prstGeom>
          <a:noFill/>
          <a:ln w="9525">
            <a:noFill/>
            <a:miter lim="800000"/>
            <a:headEnd/>
            <a:tailEnd/>
          </a:ln>
        </p:spPr>
      </p:pic>
      <p:sp>
        <p:nvSpPr>
          <p:cNvPr id="5128" name="Rectangle 8"/>
          <p:cNvSpPr>
            <a:spLocks noChangeArrowheads="1"/>
          </p:cNvSpPr>
          <p:nvPr/>
        </p:nvSpPr>
        <p:spPr bwMode="auto">
          <a:xfrm>
            <a:off x="4355976" y="4365104"/>
            <a:ext cx="3456384"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9</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6</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7</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	45</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0038024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http://studyskills.lshtm.ac.uk/BasicMaths/images/pic008.gif"/>
          <p:cNvPicPr/>
          <p:nvPr/>
        </p:nvPicPr>
        <p:blipFill>
          <a:blip r:embed="rId2" cstate="print"/>
          <a:srcRect/>
          <a:stretch>
            <a:fillRect/>
          </a:stretch>
        </p:blipFill>
        <p:spPr bwMode="auto">
          <a:xfrm>
            <a:off x="1259632" y="1196752"/>
            <a:ext cx="3295650" cy="238125"/>
          </a:xfrm>
          <a:prstGeom prst="rect">
            <a:avLst/>
          </a:prstGeom>
          <a:noFill/>
          <a:ln w="9525">
            <a:noFill/>
            <a:miter lim="800000"/>
            <a:headEnd/>
            <a:tailEnd/>
          </a:ln>
        </p:spPr>
      </p:pic>
      <p:sp>
        <p:nvSpPr>
          <p:cNvPr id="4097" name="Rectangle 1"/>
          <p:cNvSpPr>
            <a:spLocks noChangeArrowheads="1"/>
          </p:cNvSpPr>
          <p:nvPr/>
        </p:nvSpPr>
        <p:spPr bwMode="auto">
          <a:xfrm>
            <a:off x="3851920" y="1556792"/>
            <a:ext cx="3384376"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1.2</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1.3</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1</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	2</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3 - Εικόνα" descr="http://studyskills.lshtm.ac.uk/BasicMaths/images/pic010.gif"/>
          <p:cNvPicPr/>
          <p:nvPr/>
        </p:nvPicPr>
        <p:blipFill>
          <a:blip r:embed="rId3" cstate="print"/>
          <a:srcRect/>
          <a:stretch>
            <a:fillRect/>
          </a:stretch>
        </p:blipFill>
        <p:spPr bwMode="auto">
          <a:xfrm>
            <a:off x="1331640" y="2564904"/>
            <a:ext cx="2152650" cy="238125"/>
          </a:xfrm>
          <a:prstGeom prst="rect">
            <a:avLst/>
          </a:prstGeom>
          <a:noFill/>
          <a:ln w="9525">
            <a:noFill/>
            <a:miter lim="800000"/>
            <a:headEnd/>
            <a:tailEnd/>
          </a:ln>
        </p:spPr>
      </p:pic>
      <p:sp>
        <p:nvSpPr>
          <p:cNvPr id="4098" name="Rectangle 2"/>
          <p:cNvSpPr>
            <a:spLocks noChangeArrowheads="1"/>
          </p:cNvSpPr>
          <p:nvPr/>
        </p:nvSpPr>
        <p:spPr bwMode="auto">
          <a:xfrm>
            <a:off x="3851920" y="2780928"/>
            <a:ext cx="3419872"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	31/5</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1</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-3/5</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	41/5</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5 - Εικόνα" descr="http://studyskills.lshtm.ac.uk/BasicMaths/images/pic011.gif"/>
          <p:cNvPicPr/>
          <p:nvPr/>
        </p:nvPicPr>
        <p:blipFill>
          <a:blip r:embed="rId4" cstate="print"/>
          <a:srcRect/>
          <a:stretch>
            <a:fillRect/>
          </a:stretch>
        </p:blipFill>
        <p:spPr bwMode="auto">
          <a:xfrm>
            <a:off x="1259632" y="3789040"/>
            <a:ext cx="2771775" cy="238125"/>
          </a:xfrm>
          <a:prstGeom prst="rect">
            <a:avLst/>
          </a:prstGeom>
          <a:noFill/>
          <a:ln w="9525">
            <a:noFill/>
            <a:miter lim="800000"/>
            <a:headEnd/>
            <a:tailEnd/>
          </a:ln>
        </p:spPr>
      </p:pic>
      <p:sp>
        <p:nvSpPr>
          <p:cNvPr id="4099" name="Rectangle 3"/>
          <p:cNvSpPr>
            <a:spLocks noChangeArrowheads="1"/>
          </p:cNvSpPr>
          <p:nvPr/>
        </p:nvSpPr>
        <p:spPr bwMode="auto">
          <a:xfrm>
            <a:off x="3851920" y="4293096"/>
            <a:ext cx="3672408"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	5:10:165</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15:30:135</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1:2:9</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	180:360:1620</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0038024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descr="http://studyskills.lshtm.ac.uk/BasicMaths/images/pic019.gi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490214" y="3356992"/>
            <a:ext cx="3248025" cy="238125"/>
          </a:xfrm>
          <a:prstGeom prst="rect">
            <a:avLst/>
          </a:prstGeom>
          <a:noFill/>
          <a:extLst>
            <a:ext uri="{909E8E84-426E-40DD-AFC4-6F175D3DCCD1}">
              <a14:hiddenFill xmlns="" xmlns:a14="http://schemas.microsoft.com/office/drawing/2010/main">
                <a:solidFill>
                  <a:srgbClr val="FFFFFF"/>
                </a:solidFill>
              </a14:hiddenFill>
            </a:ext>
          </a:extLst>
        </p:spPr>
      </p:pic>
      <p:pic>
        <p:nvPicPr>
          <p:cNvPr id="1034" name="Picture 10" descr="http://studyskills.lshtm.ac.uk/BasicMaths/images/pic020.gi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490214" y="3789040"/>
            <a:ext cx="2314575" cy="238125"/>
          </a:xfrm>
          <a:prstGeom prst="rect">
            <a:avLst/>
          </a:prstGeom>
          <a:noFill/>
          <a:extLst>
            <a:ext uri="{909E8E84-426E-40DD-AFC4-6F175D3DCCD1}">
              <a14:hiddenFill xmlns="" xmlns:a14="http://schemas.microsoft.com/office/drawing/2010/main">
                <a:solidFill>
                  <a:srgbClr val="FFFFFF"/>
                </a:solidFill>
              </a14:hiddenFill>
            </a:ext>
          </a:extLst>
        </p:spPr>
      </p:pic>
      <p:pic>
        <p:nvPicPr>
          <p:cNvPr id="1032" name="Picture 8" descr="http://studyskills.lshtm.ac.uk/BasicMaths/images/pic018.gif"/>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2242563" y="2758826"/>
            <a:ext cx="3743325" cy="238126"/>
          </a:xfrm>
          <a:prstGeom prst="rect">
            <a:avLst/>
          </a:prstGeom>
          <a:noFill/>
          <a:extLst>
            <a:ext uri="{909E8E84-426E-40DD-AFC4-6F175D3DCCD1}">
              <a14:hiddenFill xmlns="" xmlns:a14="http://schemas.microsoft.com/office/drawing/2010/main">
                <a:solidFill>
                  <a:srgbClr val="FFFFFF"/>
                </a:solidFill>
              </a14:hiddenFill>
            </a:ext>
          </a:extLst>
        </p:spPr>
      </p:pic>
      <p:pic>
        <p:nvPicPr>
          <p:cNvPr id="1037" name="Picture 13" descr="http://studyskills.lshtm.ac.uk/BasicMaths/images/pic021.gif"/>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2142513" y="4410598"/>
            <a:ext cx="3876675" cy="409575"/>
          </a:xfrm>
          <a:prstGeom prst="rect">
            <a:avLst/>
          </a:prstGeom>
          <a:noFill/>
          <a:extLst>
            <a:ext uri="{909E8E84-426E-40DD-AFC4-6F175D3DCCD1}">
              <a14:hiddenFill xmlns="" xmlns:a14="http://schemas.microsoft.com/office/drawing/2010/main">
                <a:solidFill>
                  <a:srgbClr val="FFFFFF"/>
                </a:solidFill>
              </a14:hiddenFill>
            </a:ext>
          </a:extLst>
        </p:spPr>
      </p:pic>
      <p:sp>
        <p:nvSpPr>
          <p:cNvPr id="14" name="Ορθογώνιο 13"/>
          <p:cNvSpPr/>
          <p:nvPr/>
        </p:nvSpPr>
        <p:spPr>
          <a:xfrm>
            <a:off x="2490214" y="5013176"/>
            <a:ext cx="3809925" cy="830997"/>
          </a:xfrm>
          <a:prstGeom prst="rect">
            <a:avLst/>
          </a:prstGeom>
        </p:spPr>
        <p:txBody>
          <a:bodyPr wrap="square">
            <a:spAutoFit/>
          </a:bodyPr>
          <a:lstStyle/>
          <a:p>
            <a:r>
              <a:rPr lang="pt-BR" sz="1200" dirty="0" smtClean="0"/>
              <a:t>	a)	4p</a:t>
            </a:r>
          </a:p>
          <a:p>
            <a:r>
              <a:rPr lang="pt-BR" sz="1200" dirty="0" smtClean="0"/>
              <a:t>	b)	3q</a:t>
            </a:r>
          </a:p>
          <a:p>
            <a:r>
              <a:rPr lang="pt-BR" sz="1200" dirty="0" smtClean="0"/>
              <a:t>	c)	3pq</a:t>
            </a:r>
          </a:p>
          <a:p>
            <a:r>
              <a:rPr lang="pt-BR" sz="1200" dirty="0" smtClean="0"/>
              <a:t>	d)	6p</a:t>
            </a:r>
            <a:endParaRPr lang="el-GR" sz="1200" dirty="0"/>
          </a:p>
        </p:txBody>
      </p:sp>
      <p:pic>
        <p:nvPicPr>
          <p:cNvPr id="3079" name="Picture 7" descr="http://studyskills.lshtm.ac.uk/BasicMaths/images/pic017.gif"/>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2142513" y="1340768"/>
            <a:ext cx="3438525" cy="238125"/>
          </a:xfrm>
          <a:prstGeom prst="rect">
            <a:avLst/>
          </a:prstGeom>
          <a:noFill/>
          <a:extLst>
            <a:ext uri="{909E8E84-426E-40DD-AFC4-6F175D3DCCD1}">
              <a14:hiddenFill xmlns="" xmlns:a14="http://schemas.microsoft.com/office/drawing/2010/main">
                <a:solidFill>
                  <a:srgbClr val="FFFFFF"/>
                </a:solidFill>
              </a14:hiddenFill>
            </a:ext>
          </a:extLst>
        </p:spPr>
      </p:pic>
      <p:sp>
        <p:nvSpPr>
          <p:cNvPr id="2" name="Ορθογώνιο 1"/>
          <p:cNvSpPr/>
          <p:nvPr/>
        </p:nvSpPr>
        <p:spPr>
          <a:xfrm>
            <a:off x="2611860" y="1700807"/>
            <a:ext cx="3744416" cy="830997"/>
          </a:xfrm>
          <a:prstGeom prst="rect">
            <a:avLst/>
          </a:prstGeom>
        </p:spPr>
        <p:txBody>
          <a:bodyPr wrap="square">
            <a:spAutoFit/>
          </a:bodyPr>
          <a:lstStyle/>
          <a:p>
            <a:r>
              <a:rPr lang="en-US" sz="1200" dirty="0" smtClean="0"/>
              <a:t>	a</a:t>
            </a:r>
            <a:r>
              <a:rPr lang="en-US" sz="1200" dirty="0"/>
              <a:t>)	23</a:t>
            </a:r>
            <a:endParaRPr lang="el-GR" sz="1200" dirty="0"/>
          </a:p>
          <a:p>
            <a:r>
              <a:rPr lang="en-US" sz="1200" dirty="0"/>
              <a:t>	b)	-7</a:t>
            </a:r>
            <a:endParaRPr lang="el-GR" sz="1200" dirty="0"/>
          </a:p>
          <a:p>
            <a:r>
              <a:rPr lang="en-US" sz="1200" dirty="0"/>
              <a:t>	c)	22</a:t>
            </a:r>
            <a:endParaRPr lang="el-GR" sz="1200" dirty="0"/>
          </a:p>
          <a:p>
            <a:r>
              <a:rPr lang="en-US" sz="1200" dirty="0"/>
              <a:t>	d)	7</a:t>
            </a:r>
            <a:endParaRPr lang="el-GR" sz="1200" dirty="0"/>
          </a:p>
        </p:txBody>
      </p:sp>
      <p:sp>
        <p:nvSpPr>
          <p:cNvPr id="11" name="TextBox 10"/>
          <p:cNvSpPr txBox="1"/>
          <p:nvPr/>
        </p:nvSpPr>
        <p:spPr>
          <a:xfrm>
            <a:off x="755576" y="565351"/>
            <a:ext cx="7488832" cy="923330"/>
          </a:xfrm>
          <a:prstGeom prst="rect">
            <a:avLst/>
          </a:prstGeom>
          <a:noFill/>
        </p:spPr>
        <p:txBody>
          <a:bodyPr wrap="square" rtlCol="0">
            <a:spAutoFit/>
          </a:bodyPr>
          <a:lstStyle/>
          <a:p>
            <a:r>
              <a:rPr lang="el-GR" b="1" dirty="0" smtClean="0">
                <a:latin typeface="Garamond" panose="02020404030301010803" pitchFamily="18" charset="0"/>
              </a:rPr>
              <a:t>Απαραίτητα μαθηματικά </a:t>
            </a:r>
          </a:p>
          <a:p>
            <a:pPr marL="342900" indent="-342900"/>
            <a:r>
              <a:rPr lang="el-GR" b="1" dirty="0" smtClean="0">
                <a:latin typeface="Garamond" panose="02020404030301010803" pitchFamily="18" charset="0"/>
              </a:rPr>
              <a:t>2. Άλγεβρα</a:t>
            </a:r>
          </a:p>
          <a:p>
            <a:endParaRPr lang="el-GR" b="1" dirty="0">
              <a:latin typeface="Garamond" panose="02020404030301010803" pitchFamily="18" charset="0"/>
            </a:endParaRPr>
          </a:p>
        </p:txBody>
      </p:sp>
    </p:spTree>
    <p:extLst>
      <p:ext uri="{BB962C8B-B14F-4D97-AF65-F5344CB8AC3E}">
        <p14:creationId xmlns="" xmlns:p14="http://schemas.microsoft.com/office/powerpoint/2010/main" val="11337244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643866" cy="4801314"/>
          </a:xfrm>
          <a:prstGeom prst="rect">
            <a:avLst/>
          </a:prstGeom>
          <a:noFill/>
        </p:spPr>
        <p:txBody>
          <a:bodyPr wrap="square" rtlCol="0">
            <a:spAutoFit/>
          </a:bodyPr>
          <a:lstStyle/>
          <a:p>
            <a:r>
              <a:rPr lang="el-GR" b="1" dirty="0" smtClean="0"/>
              <a:t>Σκοπός</a:t>
            </a:r>
          </a:p>
          <a:p>
            <a:endParaRPr lang="el-GR" b="1" dirty="0" smtClean="0"/>
          </a:p>
          <a:p>
            <a:r>
              <a:rPr lang="el-GR" dirty="0" smtClean="0"/>
              <a:t>Η παρουσίαση των εφαρμογών της στατιστικής στην Επιδημιολογία και οι βασικές αρχές της Επιδημιολογίας</a:t>
            </a:r>
            <a:endParaRPr lang="en-US" dirty="0"/>
          </a:p>
          <a:p>
            <a:endParaRPr lang="el-GR" b="1" dirty="0" smtClean="0"/>
          </a:p>
          <a:p>
            <a:r>
              <a:rPr lang="el-GR" b="1" dirty="0" smtClean="0"/>
              <a:t>Στόχοι</a:t>
            </a:r>
            <a:endParaRPr lang="en-US" dirty="0"/>
          </a:p>
          <a:p>
            <a:r>
              <a:rPr lang="el-GR" dirty="0" smtClean="0"/>
              <a:t>Στο τέλος του μαθήματος θα μπορείτε να</a:t>
            </a:r>
          </a:p>
          <a:p>
            <a:endParaRPr lang="en-US" dirty="0"/>
          </a:p>
          <a:p>
            <a:pPr>
              <a:buFont typeface="Arial" pitchFamily="34" charset="0"/>
              <a:buChar char="•"/>
            </a:pPr>
            <a:r>
              <a:rPr lang="el-GR" dirty="0" smtClean="0"/>
              <a:t>Περιγράψετε τι είναι η στατιστική</a:t>
            </a:r>
          </a:p>
          <a:p>
            <a:pPr>
              <a:buFont typeface="Arial" pitchFamily="34" charset="0"/>
              <a:buChar char="•"/>
            </a:pPr>
            <a:endParaRPr lang="en-US" dirty="0"/>
          </a:p>
          <a:p>
            <a:pPr>
              <a:buFont typeface="Arial" pitchFamily="34" charset="0"/>
              <a:buChar char="•"/>
            </a:pPr>
            <a:r>
              <a:rPr lang="el-GR" dirty="0" smtClean="0"/>
              <a:t>Περιγράψετε τι είναι η Περιγραφική Στατιστική και η Επαγωγική Στατιστική</a:t>
            </a:r>
            <a:endParaRPr lang="en-US" dirty="0"/>
          </a:p>
          <a:p>
            <a:pPr>
              <a:buFont typeface="Arial" pitchFamily="34" charset="0"/>
              <a:buChar char="•"/>
            </a:pPr>
            <a:endParaRPr lang="el-GR" dirty="0" smtClean="0"/>
          </a:p>
          <a:p>
            <a:pPr>
              <a:buFont typeface="Arial" pitchFamily="34" charset="0"/>
              <a:buChar char="•"/>
            </a:pPr>
            <a:r>
              <a:rPr lang="el-GR" dirty="0" smtClean="0"/>
              <a:t>Εξηγήσετε τις εφαρμογές της Στατιστικής στην Επιδημιολογία</a:t>
            </a:r>
          </a:p>
          <a:p>
            <a:pPr>
              <a:buFont typeface="Arial" pitchFamily="34" charset="0"/>
              <a:buChar char="•"/>
            </a:pPr>
            <a:endParaRPr lang="el-GR" dirty="0" smtClean="0"/>
          </a:p>
          <a:p>
            <a:pPr>
              <a:buFont typeface="Arial" pitchFamily="34" charset="0"/>
              <a:buChar char="•"/>
            </a:pPr>
            <a:r>
              <a:rPr lang="el-GR" dirty="0" smtClean="0"/>
              <a:t>Κατανοήσετε τις βασικές αρχές της Επιδημιολογίας</a:t>
            </a:r>
            <a:endParaRPr lang="en-US" dirty="0"/>
          </a:p>
          <a:p>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tudyskills.lshtm.ac.uk/BasicMaths/images/pic022.gi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907704" y="1412776"/>
            <a:ext cx="2790825" cy="381001"/>
          </a:xfrm>
          <a:prstGeom prst="rect">
            <a:avLst/>
          </a:prstGeom>
          <a:noFill/>
          <a:extLst>
            <a:ext uri="{909E8E84-426E-40DD-AFC4-6F175D3DCCD1}">
              <a14:hiddenFill xmlns="" xmlns:a14="http://schemas.microsoft.com/office/drawing/2010/main">
                <a:solidFill>
                  <a:srgbClr val="FFFFFF"/>
                </a:solidFill>
              </a14:hiddenFill>
            </a:ext>
          </a:extLst>
        </p:spPr>
      </p:pic>
      <p:pic>
        <p:nvPicPr>
          <p:cNvPr id="2052" name="Picture 4" descr="http://studyskills.lshtm.ac.uk/BasicMaths/images/pic023.gi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907704" y="2708920"/>
            <a:ext cx="1895475" cy="238125"/>
          </a:xfrm>
          <a:prstGeom prst="rect">
            <a:avLst/>
          </a:prstGeom>
          <a:noFill/>
          <a:extLst>
            <a:ext uri="{909E8E84-426E-40DD-AFC4-6F175D3DCCD1}">
              <a14:hiddenFill xmlns="" xmlns:a14="http://schemas.microsoft.com/office/drawing/2010/main">
                <a:solidFill>
                  <a:srgbClr val="FFFFFF"/>
                </a:solidFill>
              </a14:hiddenFill>
            </a:ext>
          </a:extLst>
        </p:spPr>
      </p:pic>
      <p:sp>
        <p:nvSpPr>
          <p:cNvPr id="4" name="Ορθογώνιο 3"/>
          <p:cNvSpPr/>
          <p:nvPr/>
        </p:nvSpPr>
        <p:spPr>
          <a:xfrm>
            <a:off x="1763688" y="3134475"/>
            <a:ext cx="6102424" cy="1200329"/>
          </a:xfrm>
          <a:prstGeom prst="rect">
            <a:avLst/>
          </a:prstGeom>
        </p:spPr>
        <p:txBody>
          <a:bodyPr wrap="square">
            <a:spAutoFit/>
          </a:bodyPr>
          <a:lstStyle/>
          <a:p>
            <a:r>
              <a:rPr lang="en-US" dirty="0" smtClean="0"/>
              <a:t>	a)  2ab </a:t>
            </a:r>
            <a:r>
              <a:rPr lang="en-US" dirty="0"/>
              <a:t>+ 3cd</a:t>
            </a:r>
            <a:endParaRPr lang="el-GR" dirty="0"/>
          </a:p>
          <a:p>
            <a:r>
              <a:rPr lang="en-US" dirty="0"/>
              <a:t>	</a:t>
            </a:r>
            <a:r>
              <a:rPr lang="en-US" dirty="0" smtClean="0"/>
              <a:t>b)  ac </a:t>
            </a:r>
            <a:r>
              <a:rPr lang="en-US" dirty="0"/>
              <a:t>+ 3ad + 2bc + 6bd</a:t>
            </a:r>
            <a:endParaRPr lang="el-GR" dirty="0"/>
          </a:p>
          <a:p>
            <a:r>
              <a:rPr lang="en-US" dirty="0"/>
              <a:t>	</a:t>
            </a:r>
            <a:r>
              <a:rPr lang="en-US" dirty="0" smtClean="0"/>
              <a:t>c)  ac </a:t>
            </a:r>
            <a:r>
              <a:rPr lang="en-US" dirty="0"/>
              <a:t>+ 3ad + 2abc + 2bc + 6bd + 6abcd</a:t>
            </a:r>
            <a:endParaRPr lang="el-GR" dirty="0"/>
          </a:p>
          <a:p>
            <a:r>
              <a:rPr lang="en-US" dirty="0"/>
              <a:t>	</a:t>
            </a:r>
            <a:r>
              <a:rPr lang="el-GR" dirty="0" smtClean="0"/>
              <a:t>d</a:t>
            </a:r>
            <a:r>
              <a:rPr lang="el-GR" sz="1600" dirty="0" smtClean="0"/>
              <a:t>)</a:t>
            </a:r>
            <a:r>
              <a:rPr lang="en-US" sz="1600" dirty="0" smtClean="0"/>
              <a:t>  </a:t>
            </a:r>
            <a:r>
              <a:rPr lang="el-GR" sz="1600" dirty="0" smtClean="0"/>
              <a:t>a </a:t>
            </a:r>
            <a:r>
              <a:rPr lang="el-GR" sz="1600" dirty="0"/>
              <a:t>+ 2bc + 3d</a:t>
            </a:r>
            <a:endParaRPr lang="el-GR" dirty="0"/>
          </a:p>
        </p:txBody>
      </p:sp>
      <p:pic>
        <p:nvPicPr>
          <p:cNvPr id="2060" name="Picture 12" descr="http://studyskills.lshtm.ac.uk/BasicMaths/images/pic024.gif"/>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2003425" y="4653136"/>
            <a:ext cx="1847850" cy="238125"/>
          </a:xfrm>
          <a:prstGeom prst="rect">
            <a:avLst/>
          </a:prstGeom>
          <a:noFill/>
          <a:extLst>
            <a:ext uri="{909E8E84-426E-40DD-AFC4-6F175D3DCCD1}">
              <a14:hiddenFill xmlns="" xmlns:a14="http://schemas.microsoft.com/office/drawing/2010/main">
                <a:solidFill>
                  <a:srgbClr val="FFFFFF"/>
                </a:solidFill>
              </a14:hiddenFill>
            </a:ext>
          </a:extLst>
        </p:spPr>
      </p:pic>
      <p:sp>
        <p:nvSpPr>
          <p:cNvPr id="5" name="Ορθογώνιο 4"/>
          <p:cNvSpPr/>
          <p:nvPr/>
        </p:nvSpPr>
        <p:spPr>
          <a:xfrm>
            <a:off x="1763688" y="5013175"/>
            <a:ext cx="4392488" cy="1200329"/>
          </a:xfrm>
          <a:prstGeom prst="rect">
            <a:avLst/>
          </a:prstGeom>
        </p:spPr>
        <p:txBody>
          <a:bodyPr wrap="square">
            <a:spAutoFit/>
          </a:bodyPr>
          <a:lstStyle/>
          <a:p>
            <a:r>
              <a:rPr lang="en-US" dirty="0" smtClean="0"/>
              <a:t>	a</a:t>
            </a:r>
            <a:r>
              <a:rPr lang="en-US" dirty="0"/>
              <a:t>)	(8+2)(</a:t>
            </a:r>
            <a:r>
              <a:rPr lang="en-US" dirty="0" err="1"/>
              <a:t>x+y</a:t>
            </a:r>
            <a:r>
              <a:rPr lang="en-US" dirty="0"/>
              <a:t>)</a:t>
            </a:r>
            <a:endParaRPr lang="el-GR" dirty="0"/>
          </a:p>
          <a:p>
            <a:r>
              <a:rPr lang="en-US" dirty="0"/>
              <a:t>	b)	8(</a:t>
            </a:r>
            <a:r>
              <a:rPr lang="en-US" dirty="0" err="1"/>
              <a:t>x+y</a:t>
            </a:r>
            <a:r>
              <a:rPr lang="en-US" dirty="0"/>
              <a:t>)</a:t>
            </a:r>
            <a:endParaRPr lang="el-GR" dirty="0"/>
          </a:p>
          <a:p>
            <a:r>
              <a:rPr lang="en-US" dirty="0"/>
              <a:t>	c)	4(2x+y)</a:t>
            </a:r>
            <a:endParaRPr lang="el-GR" dirty="0"/>
          </a:p>
          <a:p>
            <a:r>
              <a:rPr lang="en-US" dirty="0"/>
              <a:t>	d)	</a:t>
            </a:r>
            <a:r>
              <a:rPr lang="en-US" dirty="0" smtClean="0"/>
              <a:t>2(4x+y)</a:t>
            </a:r>
            <a:endParaRPr lang="el-GR" dirty="0"/>
          </a:p>
        </p:txBody>
      </p:sp>
    </p:spTree>
    <p:extLst>
      <p:ext uri="{BB962C8B-B14F-4D97-AF65-F5344CB8AC3E}">
        <p14:creationId xmlns="" xmlns:p14="http://schemas.microsoft.com/office/powerpoint/2010/main" val="20038024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tudyskills.lshtm.ac.uk/BasicMaths/images/pic025.gi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259632" y="1340768"/>
            <a:ext cx="3895725" cy="352426"/>
          </a:xfrm>
          <a:prstGeom prst="rect">
            <a:avLst/>
          </a:prstGeom>
          <a:noFill/>
          <a:extLst>
            <a:ext uri="{909E8E84-426E-40DD-AFC4-6F175D3DCCD1}">
              <a14:hiddenFill xmlns="" xmlns:a14="http://schemas.microsoft.com/office/drawing/2010/main">
                <a:solidFill>
                  <a:srgbClr val="FFFFFF"/>
                </a:solidFill>
              </a14:hiddenFill>
            </a:ext>
          </a:extLst>
        </p:spPr>
      </p:pic>
      <p:sp>
        <p:nvSpPr>
          <p:cNvPr id="2" name="Ορθογώνιο 1"/>
          <p:cNvSpPr/>
          <p:nvPr/>
        </p:nvSpPr>
        <p:spPr>
          <a:xfrm>
            <a:off x="1907704" y="1916832"/>
            <a:ext cx="4572000" cy="1200329"/>
          </a:xfrm>
          <a:prstGeom prst="rect">
            <a:avLst/>
          </a:prstGeom>
        </p:spPr>
        <p:txBody>
          <a:bodyPr>
            <a:spAutoFit/>
          </a:bodyPr>
          <a:lstStyle/>
          <a:p>
            <a:r>
              <a:rPr lang="en-US" dirty="0" smtClean="0"/>
              <a:t>	a</a:t>
            </a:r>
            <a:r>
              <a:rPr lang="en-US" dirty="0"/>
              <a:t>)	x = 4</a:t>
            </a:r>
            <a:endParaRPr lang="el-GR" dirty="0"/>
          </a:p>
          <a:p>
            <a:r>
              <a:rPr lang="en-US" dirty="0"/>
              <a:t>	b)	x = 6</a:t>
            </a:r>
            <a:endParaRPr lang="el-GR" dirty="0"/>
          </a:p>
          <a:p>
            <a:r>
              <a:rPr lang="en-US" dirty="0"/>
              <a:t>	c)	x = -4</a:t>
            </a:r>
            <a:endParaRPr lang="el-GR" dirty="0"/>
          </a:p>
          <a:p>
            <a:r>
              <a:rPr lang="en-US" dirty="0"/>
              <a:t>	d)	x = -4/5</a:t>
            </a:r>
            <a:endParaRPr lang="el-GR" dirty="0"/>
          </a:p>
        </p:txBody>
      </p:sp>
      <p:pic>
        <p:nvPicPr>
          <p:cNvPr id="5124" name="Picture 4" descr="http://studyskills.lshtm.ac.uk/BasicMaths/images/pic026.gi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399324" y="3573016"/>
            <a:ext cx="5067300" cy="371475"/>
          </a:xfrm>
          <a:prstGeom prst="rect">
            <a:avLst/>
          </a:prstGeom>
          <a:noFill/>
          <a:extLst>
            <a:ext uri="{909E8E84-426E-40DD-AFC4-6F175D3DCCD1}">
              <a14:hiddenFill xmlns="" xmlns:a14="http://schemas.microsoft.com/office/drawing/2010/main">
                <a:solidFill>
                  <a:srgbClr val="FFFFFF"/>
                </a:solidFill>
              </a14:hiddenFill>
            </a:ext>
          </a:extLst>
        </p:spPr>
      </p:pic>
      <p:sp>
        <p:nvSpPr>
          <p:cNvPr id="3" name="Ορθογώνιο 2"/>
          <p:cNvSpPr/>
          <p:nvPr/>
        </p:nvSpPr>
        <p:spPr>
          <a:xfrm>
            <a:off x="2051720" y="4293096"/>
            <a:ext cx="4572000" cy="1200329"/>
          </a:xfrm>
          <a:prstGeom prst="rect">
            <a:avLst/>
          </a:prstGeom>
        </p:spPr>
        <p:txBody>
          <a:bodyPr>
            <a:spAutoFit/>
          </a:bodyPr>
          <a:lstStyle/>
          <a:p>
            <a:r>
              <a:rPr lang="en-US" dirty="0" smtClean="0"/>
              <a:t>	a</a:t>
            </a:r>
            <a:r>
              <a:rPr lang="en-US" dirty="0"/>
              <a:t>)	2pr/(5+p)</a:t>
            </a:r>
            <a:endParaRPr lang="el-GR" dirty="0"/>
          </a:p>
          <a:p>
            <a:r>
              <a:rPr lang="en-US" dirty="0"/>
              <a:t>	b)	</a:t>
            </a:r>
            <a:r>
              <a:rPr lang="en-US" dirty="0" err="1"/>
              <a:t>pr</a:t>
            </a:r>
            <a:r>
              <a:rPr lang="en-US" dirty="0"/>
              <a:t>/3</a:t>
            </a:r>
            <a:endParaRPr lang="el-GR" dirty="0"/>
          </a:p>
          <a:p>
            <a:r>
              <a:rPr lang="en-US" dirty="0"/>
              <a:t>	c)	2pr/(5-p)</a:t>
            </a:r>
            <a:endParaRPr lang="el-GR" dirty="0"/>
          </a:p>
          <a:p>
            <a:r>
              <a:rPr lang="en-US" dirty="0"/>
              <a:t>	d)	(2pr-p)/6</a:t>
            </a:r>
            <a:endParaRPr lang="el-GR" dirty="0"/>
          </a:p>
        </p:txBody>
      </p:sp>
    </p:spTree>
    <p:extLst>
      <p:ext uri="{BB962C8B-B14F-4D97-AF65-F5344CB8AC3E}">
        <p14:creationId xmlns="" xmlns:p14="http://schemas.microsoft.com/office/powerpoint/2010/main" val="20038024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studyskills.lshtm.ac.uk/BasicMaths/images/pic027.gi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43608" y="1484784"/>
            <a:ext cx="3305175" cy="238125"/>
          </a:xfrm>
          <a:prstGeom prst="rect">
            <a:avLst/>
          </a:prstGeom>
          <a:noFill/>
          <a:extLst>
            <a:ext uri="{909E8E84-426E-40DD-AFC4-6F175D3DCCD1}">
              <a14:hiddenFill xmlns="" xmlns:a14="http://schemas.microsoft.com/office/drawing/2010/main">
                <a:solidFill>
                  <a:srgbClr val="FFFFFF"/>
                </a:solidFill>
              </a14:hiddenFill>
            </a:ext>
          </a:extLst>
        </p:spPr>
      </p:pic>
      <p:sp>
        <p:nvSpPr>
          <p:cNvPr id="3" name="Ορθογώνιο 2"/>
          <p:cNvSpPr/>
          <p:nvPr/>
        </p:nvSpPr>
        <p:spPr>
          <a:xfrm>
            <a:off x="1835696" y="2420888"/>
            <a:ext cx="4572000" cy="1200329"/>
          </a:xfrm>
          <a:prstGeom prst="rect">
            <a:avLst/>
          </a:prstGeom>
        </p:spPr>
        <p:txBody>
          <a:bodyPr>
            <a:spAutoFit/>
          </a:bodyPr>
          <a:lstStyle/>
          <a:p>
            <a:r>
              <a:rPr lang="en-US" dirty="0" smtClean="0"/>
              <a:t>	a</a:t>
            </a:r>
            <a:r>
              <a:rPr lang="en-US" dirty="0"/>
              <a:t>)	x is less than -3/5</a:t>
            </a:r>
            <a:endParaRPr lang="el-GR" dirty="0"/>
          </a:p>
          <a:p>
            <a:r>
              <a:rPr lang="en-US" dirty="0"/>
              <a:t>	b)	x is less than 3/5</a:t>
            </a:r>
            <a:endParaRPr lang="el-GR" dirty="0"/>
          </a:p>
          <a:p>
            <a:r>
              <a:rPr lang="en-US" dirty="0"/>
              <a:t>	c)	x is greater than 3/5</a:t>
            </a:r>
            <a:endParaRPr lang="el-GR" dirty="0"/>
          </a:p>
          <a:p>
            <a:r>
              <a:rPr lang="en-US" dirty="0"/>
              <a:t>	d)	x is greater than -3/5</a:t>
            </a:r>
            <a:endParaRPr lang="el-GR" dirty="0"/>
          </a:p>
        </p:txBody>
      </p:sp>
      <p:pic>
        <p:nvPicPr>
          <p:cNvPr id="6151" name="Picture 7" descr="http://studyskills.lshtm.ac.uk/BasicMaths/images/pic028.gi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4967081" y="1432395"/>
            <a:ext cx="971550" cy="342901"/>
          </a:xfrm>
          <a:prstGeom prst="rect">
            <a:avLst/>
          </a:prstGeom>
          <a:noFill/>
          <a:extLst>
            <a:ext uri="{909E8E84-426E-40DD-AFC4-6F175D3DCCD1}">
              <a14:hiddenFill xmlns="" xmlns:a14="http://schemas.microsoft.com/office/drawing/2010/main">
                <a:solidFill>
                  <a:srgbClr val="FFFFFF"/>
                </a:solidFill>
              </a14:hiddenFill>
            </a:ext>
          </a:extLst>
        </p:spPr>
      </p:pic>
      <p:pic>
        <p:nvPicPr>
          <p:cNvPr id="6153" name="Picture 9" descr="http://studyskills.lshtm.ac.uk/BasicMaths/images/pic029.gif"/>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331640" y="4581128"/>
            <a:ext cx="3409950" cy="238125"/>
          </a:xfrm>
          <a:prstGeom prst="rect">
            <a:avLst/>
          </a:prstGeom>
          <a:noFill/>
          <a:extLst>
            <a:ext uri="{909E8E84-426E-40DD-AFC4-6F175D3DCCD1}">
              <a14:hiddenFill xmlns="" xmlns:a14="http://schemas.microsoft.com/office/drawing/2010/main">
                <a:solidFill>
                  <a:srgbClr val="FFFFFF"/>
                </a:solidFill>
              </a14:hiddenFill>
            </a:ext>
          </a:extLst>
        </p:spPr>
      </p:pic>
      <p:pic>
        <p:nvPicPr>
          <p:cNvPr id="6158" name="Picture 14" descr="http://studyskills.lshtm.ac.uk/BasicMaths/images/pic030.gif"/>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5652120" y="4602166"/>
            <a:ext cx="866775" cy="238125"/>
          </a:xfrm>
          <a:prstGeom prst="rect">
            <a:avLst/>
          </a:prstGeom>
          <a:noFill/>
          <a:extLst>
            <a:ext uri="{909E8E84-426E-40DD-AFC4-6F175D3DCCD1}">
              <a14:hiddenFill xmlns="" xmlns:a14="http://schemas.microsoft.com/office/drawing/2010/main">
                <a:solidFill>
                  <a:srgbClr val="FFFFFF"/>
                </a:solidFill>
              </a14:hiddenFill>
            </a:ext>
          </a:extLst>
        </p:spPr>
      </p:pic>
      <p:sp>
        <p:nvSpPr>
          <p:cNvPr id="5" name="Ορθογώνιο 4"/>
          <p:cNvSpPr/>
          <p:nvPr/>
        </p:nvSpPr>
        <p:spPr>
          <a:xfrm>
            <a:off x="2195736" y="5013176"/>
            <a:ext cx="4572000" cy="1200329"/>
          </a:xfrm>
          <a:prstGeom prst="rect">
            <a:avLst/>
          </a:prstGeom>
        </p:spPr>
        <p:txBody>
          <a:bodyPr>
            <a:spAutoFit/>
          </a:bodyPr>
          <a:lstStyle/>
          <a:p>
            <a:r>
              <a:rPr lang="en-US" dirty="0" smtClean="0"/>
              <a:t>	a</a:t>
            </a:r>
            <a:r>
              <a:rPr lang="en-US" dirty="0"/>
              <a:t>)	x is greater than -3</a:t>
            </a:r>
            <a:endParaRPr lang="el-GR" dirty="0"/>
          </a:p>
          <a:p>
            <a:r>
              <a:rPr lang="en-US" dirty="0"/>
              <a:t>	b)	x is less than -3</a:t>
            </a:r>
            <a:endParaRPr lang="el-GR" dirty="0"/>
          </a:p>
          <a:p>
            <a:r>
              <a:rPr lang="en-US" dirty="0"/>
              <a:t>	c)	x is greater than 3</a:t>
            </a:r>
            <a:endParaRPr lang="el-GR" dirty="0"/>
          </a:p>
          <a:p>
            <a:r>
              <a:rPr lang="en-US" dirty="0"/>
              <a:t>	d)	x is less than 3</a:t>
            </a:r>
            <a:endParaRPr lang="el-GR" dirty="0"/>
          </a:p>
        </p:txBody>
      </p:sp>
    </p:spTree>
    <p:extLst>
      <p:ext uri="{BB962C8B-B14F-4D97-AF65-F5344CB8AC3E}">
        <p14:creationId xmlns="" xmlns:p14="http://schemas.microsoft.com/office/powerpoint/2010/main" val="20038024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00100" y="357166"/>
            <a:ext cx="7286676" cy="6186309"/>
          </a:xfrm>
          <a:prstGeom prst="rect">
            <a:avLst/>
          </a:prstGeom>
          <a:noFill/>
        </p:spPr>
        <p:txBody>
          <a:bodyPr wrap="square" rtlCol="0">
            <a:spAutoFit/>
          </a:bodyPr>
          <a:lstStyle/>
          <a:p>
            <a:pPr algn="just"/>
            <a:r>
              <a:rPr lang="el-GR" dirty="0" smtClean="0"/>
              <a:t>Είδη δεδομένων, σύνοψη και παρουσίαση</a:t>
            </a:r>
          </a:p>
          <a:p>
            <a:pPr algn="just"/>
            <a:endParaRPr lang="el-GR" dirty="0" smtClean="0"/>
          </a:p>
          <a:p>
            <a:pPr algn="just"/>
            <a:endParaRPr lang="el-GR" dirty="0" smtClean="0"/>
          </a:p>
          <a:p>
            <a:pPr algn="just"/>
            <a:r>
              <a:rPr lang="el-GR" dirty="0" smtClean="0"/>
              <a:t>Η στατιστική προσέγγιση σε μια επιδημιολογική μελέτη αφορά στην παρατήρηση και σύγκριση ομάδων ατόμων και όχι στην μελέτη ξεχωριστών ατόμων.</a:t>
            </a:r>
            <a:endParaRPr lang="en-US" dirty="0" smtClean="0"/>
          </a:p>
          <a:p>
            <a:pPr algn="just"/>
            <a:r>
              <a:rPr lang="el-GR" dirty="0" smtClean="0"/>
              <a:t>Συλλέγονται δεδομένα από συγκεκριμένα χαρακτηριστικά κάθε ατόμου και διαμορφώνονται και συγκρίνονται οι  ομάδες με βάση αυτά τα χαρακτηριστικά</a:t>
            </a:r>
            <a:r>
              <a:rPr lang="en-US" dirty="0" smtClean="0"/>
              <a:t>.</a:t>
            </a:r>
          </a:p>
          <a:p>
            <a:pPr algn="just"/>
            <a:endParaRPr lang="el-GR" dirty="0" smtClean="0"/>
          </a:p>
          <a:p>
            <a:pPr algn="just"/>
            <a:r>
              <a:rPr lang="el-GR" dirty="0" smtClean="0"/>
              <a:t>Με στατιστικούς όρους, αυτά τα χαρακτηριστικά ονομάζονται μεταβλητές καθώς μεταβάλλονται από άτομο σε άτομο</a:t>
            </a:r>
            <a:endParaRPr lang="en-US" dirty="0" smtClean="0"/>
          </a:p>
          <a:p>
            <a:pPr algn="just"/>
            <a:endParaRPr lang="en-US" dirty="0" smtClean="0"/>
          </a:p>
          <a:p>
            <a:pPr algn="just"/>
            <a:r>
              <a:rPr lang="el-GR" dirty="0" smtClean="0"/>
              <a:t>Ας υποθέσουμε ότι θέλουμε να μελετήσουμε μια ομάδα φοιτητών επιδημιολογίας. Θα μπορούσαμε να τους ρωτήσουμε για </a:t>
            </a:r>
          </a:p>
          <a:p>
            <a:pPr algn="just">
              <a:buFont typeface="Arial" pitchFamily="34" charset="0"/>
              <a:buChar char="•"/>
            </a:pPr>
            <a:r>
              <a:rPr lang="el-GR" dirty="0" smtClean="0"/>
              <a:t>Την ηλικία τους</a:t>
            </a:r>
          </a:p>
          <a:p>
            <a:pPr algn="just">
              <a:buFont typeface="Arial" pitchFamily="34" charset="0"/>
              <a:buChar char="•"/>
            </a:pPr>
            <a:r>
              <a:rPr lang="el-GR" dirty="0" smtClean="0"/>
              <a:t>Το φύλο τους</a:t>
            </a:r>
          </a:p>
          <a:p>
            <a:pPr algn="just">
              <a:buFont typeface="Arial" pitchFamily="34" charset="0"/>
              <a:buChar char="•"/>
            </a:pPr>
            <a:r>
              <a:rPr lang="el-GR" dirty="0" smtClean="0"/>
              <a:t>Τον τόπο κατοικίας τους</a:t>
            </a:r>
          </a:p>
          <a:p>
            <a:pPr algn="just">
              <a:buFont typeface="Arial" pitchFamily="34" charset="0"/>
              <a:buChar char="•"/>
            </a:pPr>
            <a:r>
              <a:rPr lang="el-GR" dirty="0" smtClean="0"/>
              <a:t>Το ύψος, βάρος </a:t>
            </a:r>
            <a:r>
              <a:rPr lang="el-GR" dirty="0" err="1" smtClean="0"/>
              <a:t>κ.ο.κ</a:t>
            </a:r>
            <a:r>
              <a:rPr lang="el-GR" dirty="0" smtClean="0"/>
              <a:t> </a:t>
            </a:r>
          </a:p>
          <a:p>
            <a:pPr algn="just"/>
            <a:r>
              <a:rPr lang="el-GR" dirty="0" smtClean="0"/>
              <a:t>Κάθε από αυτά τα χαρακτηριστικά διαφέρει από φοιτητή σε φοιτητή. Ονομάζονται μεταβλητές και οι τιμές που παίρνουμε ονομάζονται δεδομένα.</a:t>
            </a:r>
            <a:endParaRPr lang="el-G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358114" cy="3139321"/>
          </a:xfrm>
          <a:prstGeom prst="rect">
            <a:avLst/>
          </a:prstGeom>
          <a:noFill/>
        </p:spPr>
        <p:txBody>
          <a:bodyPr wrap="square" rtlCol="0">
            <a:spAutoFit/>
          </a:bodyPr>
          <a:lstStyle/>
          <a:p>
            <a:pPr algn="just"/>
            <a:r>
              <a:rPr lang="el-GR" dirty="0" smtClean="0"/>
              <a:t>Συνήθως τα υποκείμενα της μελέτης είναι άτομα, αλλά όχι πάντοτε. Μπορούμε να μελετήσουμε νοικοκυριά, νοσοκομεία, πόλεις, έντομα </a:t>
            </a:r>
            <a:r>
              <a:rPr lang="el-GR" dirty="0" err="1" smtClean="0"/>
              <a:t>κ.ο.κ</a:t>
            </a:r>
            <a:r>
              <a:rPr lang="el-GR" dirty="0" smtClean="0"/>
              <a:t>.</a:t>
            </a:r>
            <a:endParaRPr lang="en-US" dirty="0" smtClean="0"/>
          </a:p>
          <a:p>
            <a:pPr algn="just"/>
            <a:endParaRPr lang="el-GR" dirty="0" smtClean="0"/>
          </a:p>
          <a:p>
            <a:pPr algn="just"/>
            <a:r>
              <a:rPr lang="el-GR" dirty="0" smtClean="0"/>
              <a:t>Π.χ. για να πραγματοποιήσουμε μια μελέτη για την επίδραση του είδους ύδρευσης στην εμφάνιση μιας ενδημικής ασθένειας μπορεί να αναζητήσουμε δεδομένα από τις παρακάτω μεταβλητές:</a:t>
            </a:r>
            <a:endParaRPr lang="en-US" dirty="0" smtClean="0"/>
          </a:p>
          <a:p>
            <a:pPr algn="just">
              <a:buFont typeface="Arial" pitchFamily="34" charset="0"/>
              <a:buChar char="•"/>
            </a:pPr>
            <a:r>
              <a:rPr lang="el-GR" dirty="0" smtClean="0"/>
              <a:t>Είδος κατοικίας</a:t>
            </a:r>
            <a:endParaRPr lang="en-US" dirty="0" smtClean="0"/>
          </a:p>
          <a:p>
            <a:pPr algn="just">
              <a:buFont typeface="Arial" pitchFamily="34" charset="0"/>
              <a:buChar char="•"/>
            </a:pPr>
            <a:r>
              <a:rPr lang="el-GR" dirty="0" smtClean="0"/>
              <a:t>Παροχή νερού (πηγάδι, ποτάμι, πηγές, δίκτυο </a:t>
            </a:r>
            <a:r>
              <a:rPr lang="el-GR" dirty="0" err="1" smtClean="0"/>
              <a:t>κ.ο.κ</a:t>
            </a:r>
            <a:r>
              <a:rPr lang="el-GR" dirty="0" smtClean="0"/>
              <a:t>.)</a:t>
            </a:r>
            <a:endParaRPr lang="en-US" dirty="0" smtClean="0"/>
          </a:p>
          <a:p>
            <a:pPr algn="just">
              <a:buFont typeface="Arial" pitchFamily="34" charset="0"/>
              <a:buChar char="•"/>
            </a:pPr>
            <a:r>
              <a:rPr lang="el-GR" dirty="0" smtClean="0"/>
              <a:t>Αριθμός ατόμων που διαμένουν στην οικία</a:t>
            </a:r>
            <a:endParaRPr lang="en-US" dirty="0" smtClean="0"/>
          </a:p>
          <a:p>
            <a:pPr algn="just">
              <a:buFont typeface="Arial" pitchFamily="34" charset="0"/>
              <a:buChar char="•"/>
            </a:pPr>
            <a:r>
              <a:rPr lang="el-GR" dirty="0" smtClean="0"/>
              <a:t>Αριθμός περιπτώσεων ασθένειας τον περασμένο μήνα</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072362" cy="646331"/>
          </a:xfrm>
          <a:prstGeom prst="rect">
            <a:avLst/>
          </a:prstGeom>
          <a:noFill/>
        </p:spPr>
        <p:txBody>
          <a:bodyPr wrap="square" rtlCol="0">
            <a:spAutoFit/>
          </a:bodyPr>
          <a:lstStyle/>
          <a:p>
            <a:r>
              <a:rPr lang="el-GR" dirty="0" smtClean="0"/>
              <a:t>Τοποθετήστε σωστά τις 3 επιλογές</a:t>
            </a:r>
          </a:p>
          <a:p>
            <a:endParaRPr lang="el-GR" dirty="0"/>
          </a:p>
        </p:txBody>
      </p:sp>
      <p:pic>
        <p:nvPicPr>
          <p:cNvPr id="3" name="2 - Εικόνα" descr="2.jpg"/>
          <p:cNvPicPr>
            <a:picLocks noChangeAspect="1"/>
          </p:cNvPicPr>
          <p:nvPr/>
        </p:nvPicPr>
        <p:blipFill>
          <a:blip r:embed="rId2" cstate="print"/>
          <a:stretch>
            <a:fillRect/>
          </a:stretch>
        </p:blipFill>
        <p:spPr>
          <a:xfrm>
            <a:off x="871537" y="1938337"/>
            <a:ext cx="7400925" cy="2981325"/>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8001056" cy="4524315"/>
          </a:xfrm>
          <a:prstGeom prst="rect">
            <a:avLst/>
          </a:prstGeom>
          <a:noFill/>
        </p:spPr>
        <p:txBody>
          <a:bodyPr wrap="square" rtlCol="0">
            <a:spAutoFit/>
          </a:bodyPr>
          <a:lstStyle/>
          <a:p>
            <a:r>
              <a:rPr lang="el-GR" dirty="0" smtClean="0"/>
              <a:t>Οι πληροφορίες για μια συγκεκριμένη μεταβλητή συλλέγονται συνήθως για 2 λόγους. Ο ένας είναι όταν η μεταβλητή είναι ένα </a:t>
            </a:r>
            <a:r>
              <a:rPr lang="el-GR" b="1" dirty="0" smtClean="0"/>
              <a:t>αποτέλεσμα (</a:t>
            </a:r>
            <a:r>
              <a:rPr lang="en-US" b="1" dirty="0" smtClean="0"/>
              <a:t>outcome</a:t>
            </a:r>
            <a:r>
              <a:rPr lang="el-GR" b="1" dirty="0" smtClean="0"/>
              <a:t>) </a:t>
            </a:r>
            <a:r>
              <a:rPr lang="el-GR" dirty="0" smtClean="0"/>
              <a:t> που μας ενδιαφέρει.</a:t>
            </a:r>
            <a:r>
              <a:rPr lang="en-US" dirty="0" smtClean="0"/>
              <a:t>.</a:t>
            </a:r>
          </a:p>
          <a:p>
            <a:r>
              <a:rPr lang="el-GR" dirty="0" smtClean="0"/>
              <a:t>Μια τέτοια μεταβλητή είναι ένα χαρακτηριστικό όπου πιστεύουμε ότι μπορεί να επηρεάζεται από τις τιμές που έχουν κάποιες άλλες μεταβλητές. ‘Ονομάζεται επίσης </a:t>
            </a:r>
            <a:r>
              <a:rPr lang="el-GR" b="1" dirty="0" smtClean="0"/>
              <a:t>εξαρτημένη </a:t>
            </a:r>
            <a:r>
              <a:rPr lang="el-GR" dirty="0" smtClean="0"/>
              <a:t>(</a:t>
            </a:r>
            <a:r>
              <a:rPr lang="en-US" b="1" dirty="0" smtClean="0"/>
              <a:t>response</a:t>
            </a:r>
            <a:r>
              <a:rPr lang="en-US" dirty="0" smtClean="0"/>
              <a:t> or </a:t>
            </a:r>
            <a:r>
              <a:rPr lang="en-US" b="1" dirty="0" smtClean="0"/>
              <a:t>dependent</a:t>
            </a:r>
            <a:r>
              <a:rPr lang="el-GR" b="1" dirty="0" smtClean="0"/>
              <a:t>) </a:t>
            </a:r>
            <a:r>
              <a:rPr lang="el-GR" dirty="0" smtClean="0"/>
              <a:t>μεταβλητή</a:t>
            </a:r>
            <a:r>
              <a:rPr lang="en-US" dirty="0" smtClean="0"/>
              <a:t>.</a:t>
            </a:r>
          </a:p>
          <a:p>
            <a:endParaRPr lang="el-GR" dirty="0" smtClean="0"/>
          </a:p>
          <a:p>
            <a:endParaRPr lang="el-GR" dirty="0" smtClean="0"/>
          </a:p>
          <a:p>
            <a:r>
              <a:rPr lang="el-GR" dirty="0" smtClean="0"/>
              <a:t>Παραδείγματα εξαρτημένων μεταβλητών</a:t>
            </a:r>
            <a:r>
              <a:rPr lang="en-US" dirty="0" smtClean="0"/>
              <a:t>:</a:t>
            </a:r>
          </a:p>
          <a:p>
            <a:pPr>
              <a:buFont typeface="Arial" pitchFamily="34" charset="0"/>
              <a:buChar char="•"/>
            </a:pPr>
            <a:endParaRPr lang="el-GR" dirty="0" smtClean="0"/>
          </a:p>
          <a:p>
            <a:pPr>
              <a:buFont typeface="Arial" pitchFamily="34" charset="0"/>
              <a:buChar char="•"/>
            </a:pPr>
            <a:r>
              <a:rPr lang="el-GR" dirty="0" smtClean="0"/>
              <a:t> Σε μια μελέτη της επίδρασης του καπνίσματος στην επίπτωση καρκίνου του πνεύμονα, ο καρκίνος του πνεύμονα είναι η εξαρτημένη μεταβλητή</a:t>
            </a:r>
            <a:r>
              <a:rPr lang="en-US" dirty="0" smtClean="0"/>
              <a:t>.</a:t>
            </a:r>
            <a:br>
              <a:rPr lang="en-US" dirty="0" smtClean="0"/>
            </a:br>
            <a:endParaRPr lang="en-US" dirty="0" smtClean="0"/>
          </a:p>
          <a:p>
            <a:pPr>
              <a:buFont typeface="Arial" pitchFamily="34" charset="0"/>
              <a:buChar char="•"/>
            </a:pPr>
            <a:r>
              <a:rPr lang="el-GR" dirty="0" smtClean="0"/>
              <a:t> Σε μια μελέτη διερεύνησης της σχέσης μιας επιδημίας </a:t>
            </a:r>
            <a:r>
              <a:rPr lang="el-GR" dirty="0" err="1" smtClean="0"/>
              <a:t>σαλμονέλλωσης</a:t>
            </a:r>
            <a:r>
              <a:rPr lang="el-GR" dirty="0" smtClean="0"/>
              <a:t> και ενός συγκεκριμένου προμηθευτή </a:t>
            </a:r>
            <a:r>
              <a:rPr lang="el-GR" dirty="0" err="1" smtClean="0"/>
              <a:t>κατεψηγμένου</a:t>
            </a:r>
            <a:r>
              <a:rPr lang="el-GR" dirty="0" smtClean="0"/>
              <a:t> κοτόπουλου, η </a:t>
            </a:r>
            <a:r>
              <a:rPr lang="el-GR" dirty="0" err="1" smtClean="0"/>
              <a:t>σαλμονέλλωση</a:t>
            </a:r>
            <a:r>
              <a:rPr lang="el-GR" dirty="0" smtClean="0"/>
              <a:t> είναι η εξαρτημένη μεταβλητή</a:t>
            </a:r>
            <a:r>
              <a:rPr lang="en-US" dirty="0" smtClean="0"/>
              <a: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429552" cy="3693319"/>
          </a:xfrm>
          <a:prstGeom prst="rect">
            <a:avLst/>
          </a:prstGeom>
          <a:noFill/>
        </p:spPr>
        <p:txBody>
          <a:bodyPr wrap="square" rtlCol="0">
            <a:spAutoFit/>
          </a:bodyPr>
          <a:lstStyle/>
          <a:p>
            <a:pPr algn="just"/>
            <a:r>
              <a:rPr lang="el-GR" dirty="0" smtClean="0"/>
              <a:t>Το δεύτερο είδος μεταβλητής που θέλουμε να συγκεντρώσουμε πληροφορίες είναι οι «εξηγητικές» </a:t>
            </a:r>
            <a:r>
              <a:rPr lang="en-US" dirty="0" smtClean="0"/>
              <a:t> </a:t>
            </a:r>
            <a:r>
              <a:rPr lang="el-GR" b="1" dirty="0" smtClean="0"/>
              <a:t>(</a:t>
            </a:r>
            <a:r>
              <a:rPr lang="en-US" b="1" dirty="0" smtClean="0"/>
              <a:t>explanatory</a:t>
            </a:r>
            <a:r>
              <a:rPr lang="el-GR" b="1" dirty="0" smtClean="0"/>
              <a:t>) </a:t>
            </a:r>
            <a:r>
              <a:rPr lang="el-GR" dirty="0" smtClean="0"/>
              <a:t>μεταβλητές. Αυτές είναι που μπορεί να διαμορφώνουν το αποτέλεσμα και εξηγούν μερικώς την διακύμανσή του. Ονομάζονται επίσης </a:t>
            </a:r>
            <a:r>
              <a:rPr lang="el-GR" b="1" dirty="0" smtClean="0"/>
              <a:t>ανεξάρτητες (</a:t>
            </a:r>
            <a:r>
              <a:rPr lang="en-US" dirty="0" smtClean="0"/>
              <a:t> </a:t>
            </a:r>
            <a:r>
              <a:rPr lang="en-US" b="1" dirty="0" smtClean="0"/>
              <a:t>independent</a:t>
            </a:r>
            <a:r>
              <a:rPr lang="en-US" dirty="0" smtClean="0"/>
              <a:t> or </a:t>
            </a:r>
            <a:r>
              <a:rPr lang="en-US" b="1" dirty="0" smtClean="0"/>
              <a:t>predictor</a:t>
            </a:r>
            <a:r>
              <a:rPr lang="el-GR" b="1" dirty="0" smtClean="0"/>
              <a:t>) </a:t>
            </a:r>
            <a:endParaRPr lang="en-US" dirty="0" smtClean="0"/>
          </a:p>
          <a:p>
            <a:pPr algn="just"/>
            <a:endParaRPr lang="el-GR" dirty="0" smtClean="0"/>
          </a:p>
          <a:p>
            <a:pPr algn="just"/>
            <a:endParaRPr lang="el-GR" dirty="0" smtClean="0"/>
          </a:p>
          <a:p>
            <a:pPr algn="just"/>
            <a:r>
              <a:rPr lang="el-GR" dirty="0" smtClean="0"/>
              <a:t>Σε μια  ελεγχόμενη τυχαιοποιημένη μελέτη ενός νέου φαρμάκου για την θεραπεία της υπέρτασης</a:t>
            </a:r>
            <a:r>
              <a:rPr lang="en-US" dirty="0" smtClean="0"/>
              <a:t>:</a:t>
            </a:r>
          </a:p>
          <a:p>
            <a:pPr algn="just"/>
            <a:r>
              <a:rPr lang="el-GR" dirty="0" smtClean="0"/>
              <a:t>Η εξαρτημένη μεταβλητή είναι η αρτηριακή πίεση ή η διαφορές σε αυτήν ενώ η ανεξάρτητη μεταβλητή είναι η θεραπεία, μιας και ο βασικός παράγοντας που επηρεάζει την αρτηριακή πίεση είναι αν κάθε άτομο λαμβάνει το νεώτερο φάρμακο  ή την καθιερωμένη αγωγή</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000924" cy="1754326"/>
          </a:xfrm>
          <a:prstGeom prst="rect">
            <a:avLst/>
          </a:prstGeom>
          <a:noFill/>
        </p:spPr>
        <p:txBody>
          <a:bodyPr wrap="square" rtlCol="0">
            <a:spAutoFit/>
          </a:bodyPr>
          <a:lstStyle/>
          <a:p>
            <a:r>
              <a:rPr lang="el-GR" dirty="0" smtClean="0"/>
              <a:t>Μια μελέτη που αναζητά την συσχέτιση μεταξύ λοίμωξης </a:t>
            </a:r>
            <a:r>
              <a:rPr lang="en-US" dirty="0" smtClean="0"/>
              <a:t>HIV </a:t>
            </a:r>
            <a:r>
              <a:rPr lang="el-GR" dirty="0" smtClean="0"/>
              <a:t>σε παιδία και ΣΜΝ νοσημάτων των μητέρων τους ποια είναι η εξαρτημένη μεταβλητή?</a:t>
            </a:r>
          </a:p>
          <a:p>
            <a:endParaRPr lang="en-US" dirty="0" smtClean="0"/>
          </a:p>
          <a:p>
            <a:r>
              <a:rPr lang="en-US" u="sng" dirty="0" smtClean="0"/>
              <a:t>HIV </a:t>
            </a:r>
            <a:r>
              <a:rPr lang="el-GR" u="sng" dirty="0" smtClean="0"/>
              <a:t>λοίμωξη στα παιδιά</a:t>
            </a:r>
            <a:endParaRPr lang="en-US" dirty="0" smtClean="0"/>
          </a:p>
          <a:p>
            <a:r>
              <a:rPr lang="el-GR" u="sng" dirty="0" smtClean="0"/>
              <a:t>ΣΜΝ λοίμωξη στις μητέρες</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539552" y="908720"/>
            <a:ext cx="8034116" cy="3970318"/>
          </a:xfrm>
          <a:prstGeom prst="rect">
            <a:avLst/>
          </a:prstGeom>
          <a:noFill/>
        </p:spPr>
        <p:txBody>
          <a:bodyPr wrap="square" rtlCol="0">
            <a:spAutoFit/>
          </a:bodyPr>
          <a:lstStyle/>
          <a:p>
            <a:r>
              <a:rPr lang="el-GR" dirty="0" smtClean="0"/>
              <a:t>Ποιες είναι οι πιθανές μεταβλητές που μπορεί να πάρει μια μεταβλητή?</a:t>
            </a:r>
            <a:endParaRPr lang="en-US" dirty="0" smtClean="0"/>
          </a:p>
          <a:p>
            <a:endParaRPr lang="el-GR" b="1" dirty="0" smtClean="0"/>
          </a:p>
          <a:p>
            <a:r>
              <a:rPr lang="el-GR" b="1" dirty="0" smtClean="0"/>
              <a:t>Φύλο</a:t>
            </a:r>
            <a:r>
              <a:rPr lang="en-US" b="1" dirty="0" smtClean="0"/>
              <a:t>: </a:t>
            </a:r>
            <a:r>
              <a:rPr lang="el-GR" dirty="0" smtClean="0"/>
              <a:t>δυο ξεχωριστές διακριτές τιμές</a:t>
            </a:r>
            <a:r>
              <a:rPr lang="en-US" dirty="0" smtClean="0"/>
              <a:t/>
            </a:r>
            <a:br>
              <a:rPr lang="en-US" dirty="0" smtClean="0"/>
            </a:br>
            <a:endParaRPr lang="en-US" dirty="0" smtClean="0"/>
          </a:p>
          <a:p>
            <a:r>
              <a:rPr lang="el-GR" b="1" dirty="0" smtClean="0"/>
              <a:t>Οικογενειακή κατάσταση</a:t>
            </a:r>
            <a:r>
              <a:rPr lang="en-US" dirty="0" smtClean="0"/>
              <a:t>: </a:t>
            </a:r>
            <a:r>
              <a:rPr lang="el-GR" dirty="0" smtClean="0"/>
              <a:t>πολλαπλές διακριτές τιμές</a:t>
            </a:r>
            <a:r>
              <a:rPr lang="en-US" dirty="0" smtClean="0"/>
              <a:t/>
            </a:r>
            <a:br>
              <a:rPr lang="en-US" dirty="0" smtClean="0"/>
            </a:br>
            <a:endParaRPr lang="en-US" dirty="0" smtClean="0"/>
          </a:p>
          <a:p>
            <a:r>
              <a:rPr lang="el-GR" b="1" dirty="0" smtClean="0"/>
              <a:t>Ύψος</a:t>
            </a:r>
            <a:r>
              <a:rPr lang="en-US" dirty="0" smtClean="0"/>
              <a:t>: </a:t>
            </a:r>
            <a:r>
              <a:rPr lang="el-GR" dirty="0" smtClean="0"/>
              <a:t>οποιαδήποτε αριθμητική τιμή</a:t>
            </a:r>
          </a:p>
          <a:p>
            <a:endParaRPr lang="en-US" dirty="0" smtClean="0"/>
          </a:p>
          <a:p>
            <a:pPr algn="just"/>
            <a:r>
              <a:rPr lang="el-GR" dirty="0" smtClean="0"/>
              <a:t>Για να ξεχωρίσουμε μεταξύ των διαφορετικών μεταβλητών, μπορούμε να τις ταξινομήσουμε ανάλογα με το τι είδος μέτρηση κάνουμε. Οι μεταβλητές (και οι τιμές τους) μπορεί να</a:t>
            </a:r>
            <a:r>
              <a:rPr lang="en-US" dirty="0" smtClean="0"/>
              <a:t> </a:t>
            </a:r>
            <a:r>
              <a:rPr lang="el-GR" dirty="0" smtClean="0"/>
              <a:t>είναι είτε </a:t>
            </a:r>
            <a:r>
              <a:rPr lang="el-GR" b="1" dirty="0" smtClean="0"/>
              <a:t>ποιοτικές </a:t>
            </a:r>
            <a:r>
              <a:rPr lang="el-GR" dirty="0" smtClean="0"/>
              <a:t>είτε </a:t>
            </a:r>
            <a:r>
              <a:rPr lang="el-GR" b="1" dirty="0" smtClean="0"/>
              <a:t>ποσοτικές (</a:t>
            </a:r>
            <a:r>
              <a:rPr lang="en-US" b="1" dirty="0" smtClean="0"/>
              <a:t>qualitative</a:t>
            </a:r>
            <a:r>
              <a:rPr lang="el-GR" dirty="0" smtClean="0"/>
              <a:t> </a:t>
            </a:r>
            <a:r>
              <a:rPr lang="en-US" dirty="0" smtClean="0"/>
              <a:t>or </a:t>
            </a:r>
            <a:r>
              <a:rPr lang="en-US" b="1" dirty="0" smtClean="0"/>
              <a:t>quantitative</a:t>
            </a:r>
            <a:r>
              <a:rPr lang="el-GR" b="1" dirty="0" smtClean="0"/>
              <a:t>)</a:t>
            </a:r>
            <a:r>
              <a:rPr lang="en-US" b="1" dirty="0" smtClean="0"/>
              <a:t>.</a:t>
            </a:r>
            <a:endParaRPr lang="en-US" dirty="0" smtClean="0"/>
          </a:p>
          <a:p>
            <a:r>
              <a:rPr lang="en-US" dirty="0" smtClean="0"/>
              <a:t/>
            </a:r>
            <a:br>
              <a:rPr lang="en-US" dirty="0" smtClean="0"/>
            </a:b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500034" y="285728"/>
            <a:ext cx="8286808" cy="5909310"/>
          </a:xfrm>
          <a:prstGeom prst="rect">
            <a:avLst/>
          </a:prstGeom>
          <a:noFill/>
        </p:spPr>
        <p:txBody>
          <a:bodyPr wrap="square" rtlCol="0">
            <a:spAutoFit/>
          </a:bodyPr>
          <a:lstStyle/>
          <a:p>
            <a:r>
              <a:rPr lang="el-GR" b="1" dirty="0" smtClean="0"/>
              <a:t>Γιατί μαθαίνουμε στατιστική?</a:t>
            </a:r>
          </a:p>
          <a:p>
            <a:pPr algn="just"/>
            <a:r>
              <a:rPr lang="el-GR" dirty="0" smtClean="0"/>
              <a:t>Η στατιστική είναι απαραίτητη στην Επιδημιολογία και αποτελεί βασικό τμήμα της πλειοψηφίας των μελετών που δημοσιεύονται στην </a:t>
            </a:r>
            <a:r>
              <a:rPr lang="el-GR" dirty="0" err="1" smtClean="0"/>
              <a:t>βιοιατρική</a:t>
            </a:r>
            <a:r>
              <a:rPr lang="el-GR" dirty="0" smtClean="0"/>
              <a:t> βιβλιογραφία</a:t>
            </a:r>
          </a:p>
          <a:p>
            <a:endParaRPr lang="en-US" dirty="0"/>
          </a:p>
          <a:p>
            <a:r>
              <a:rPr lang="el-GR" dirty="0" smtClean="0"/>
              <a:t>Είναι απαραίτητο να γνωρίζουμε τις βασικές αρχές και μεθόδους της στατιστικής</a:t>
            </a:r>
          </a:p>
          <a:p>
            <a:r>
              <a:rPr lang="el-GR" dirty="0" smtClean="0"/>
              <a:t>Μερικά παραδείγματα:</a:t>
            </a:r>
            <a:endParaRPr lang="en-US" dirty="0" smtClean="0"/>
          </a:p>
          <a:p>
            <a:pPr>
              <a:buFont typeface="Arial" pitchFamily="34" charset="0"/>
              <a:buChar char="•"/>
            </a:pPr>
            <a:endParaRPr lang="el-GR" dirty="0" smtClean="0"/>
          </a:p>
          <a:p>
            <a:pPr>
              <a:buFont typeface="Arial" pitchFamily="34" charset="0"/>
              <a:buChar char="•"/>
            </a:pPr>
            <a:r>
              <a:rPr lang="en-US" dirty="0" smtClean="0"/>
              <a:t>"</a:t>
            </a:r>
            <a:r>
              <a:rPr lang="en-US" dirty="0"/>
              <a:t>Vitamin C protects against heart disease. People with a daily vitamin C intake in excess of 700mg have a 62 per cent lower risk of dying from heart disease than do people with a daily intake of 60mg or less."</a:t>
            </a:r>
          </a:p>
          <a:p>
            <a:r>
              <a:rPr lang="en-US" i="1" dirty="0"/>
              <a:t>American Journal of Epidemiology, </a:t>
            </a:r>
            <a:r>
              <a:rPr lang="en-US" i="1" dirty="0" smtClean="0"/>
              <a:t>01/09/96</a:t>
            </a:r>
            <a:endParaRPr lang="el-GR" i="1" dirty="0" smtClean="0"/>
          </a:p>
          <a:p>
            <a:endParaRPr lang="en-US" dirty="0"/>
          </a:p>
          <a:p>
            <a:pPr>
              <a:buFont typeface="Arial" pitchFamily="34" charset="0"/>
              <a:buChar char="•"/>
            </a:pPr>
            <a:r>
              <a:rPr lang="en-US" dirty="0"/>
              <a:t>"Thirty million people could die from tuberculosis in the next 10 years.</a:t>
            </a:r>
          </a:p>
          <a:p>
            <a:r>
              <a:rPr lang="en-US" dirty="0"/>
              <a:t>Currently, a third of the world's population is infected with tuberculosis."</a:t>
            </a:r>
          </a:p>
          <a:p>
            <a:r>
              <a:rPr lang="en-US" i="1" dirty="0"/>
              <a:t>WHO, Global Tuberculosis </a:t>
            </a:r>
            <a:r>
              <a:rPr lang="en-US" i="1" dirty="0" err="1"/>
              <a:t>Programme</a:t>
            </a:r>
            <a:r>
              <a:rPr lang="en-US" i="1" dirty="0"/>
              <a:t>, </a:t>
            </a:r>
            <a:r>
              <a:rPr lang="en-US" i="1" dirty="0" smtClean="0"/>
              <a:t>1998</a:t>
            </a:r>
            <a:endParaRPr lang="el-GR" i="1" dirty="0" smtClean="0"/>
          </a:p>
          <a:p>
            <a:endParaRPr lang="en-US" dirty="0"/>
          </a:p>
          <a:p>
            <a:pPr>
              <a:buFont typeface="Arial" pitchFamily="34" charset="0"/>
              <a:buChar char="•"/>
            </a:pPr>
            <a:r>
              <a:rPr lang="en-US" dirty="0"/>
              <a:t>"Seventy percent of the 11 million child deaths a year in developing countries are due to just five preventable diseases.</a:t>
            </a:r>
          </a:p>
          <a:p>
            <a:r>
              <a:rPr lang="en-US" dirty="0"/>
              <a:t>Three in every four children seen by health officials are suffering from pneumonia, </a:t>
            </a:r>
            <a:r>
              <a:rPr lang="en-US" dirty="0" err="1"/>
              <a:t>diarrhoea</a:t>
            </a:r>
            <a:r>
              <a:rPr lang="en-US" dirty="0"/>
              <a:t>, measles, malaria or malnutrition."</a:t>
            </a:r>
          </a:p>
          <a:p>
            <a:r>
              <a:rPr lang="en-US" i="1" dirty="0"/>
              <a:t>BBC News, </a:t>
            </a:r>
            <a:r>
              <a:rPr lang="en-US" i="1" dirty="0" smtClean="0"/>
              <a:t>3/12/98</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55576" y="548680"/>
            <a:ext cx="7458052" cy="1754326"/>
          </a:xfrm>
          <a:prstGeom prst="rect">
            <a:avLst/>
          </a:prstGeom>
          <a:noFill/>
        </p:spPr>
        <p:txBody>
          <a:bodyPr wrap="square" rtlCol="0">
            <a:spAutoFit/>
          </a:bodyPr>
          <a:lstStyle/>
          <a:p>
            <a:pPr algn="just"/>
            <a:r>
              <a:rPr lang="el-GR" b="1" dirty="0" smtClean="0"/>
              <a:t>Ποιοτικές μεταβλητές</a:t>
            </a:r>
            <a:endParaRPr lang="en-US" dirty="0" smtClean="0"/>
          </a:p>
          <a:p>
            <a:pPr algn="just"/>
            <a:r>
              <a:rPr lang="el-GR" dirty="0" smtClean="0"/>
              <a:t>Μια ποιοτική μεταβλητή χαρακτηρίζει μια συγκεκριμένη ιδιότητα ενός ατόμου</a:t>
            </a:r>
          </a:p>
          <a:p>
            <a:pPr algn="just"/>
            <a:endParaRPr lang="en-US" dirty="0" smtClean="0"/>
          </a:p>
          <a:p>
            <a:pPr algn="just"/>
            <a:r>
              <a:rPr lang="el-GR" dirty="0" smtClean="0"/>
              <a:t>Τα ποιοτικά δεδομένα ονομάζονται και κατηγορικά δεδομένα </a:t>
            </a:r>
            <a:r>
              <a:rPr lang="el-GR" b="1" dirty="0" smtClean="0"/>
              <a:t>(</a:t>
            </a:r>
            <a:r>
              <a:rPr lang="en-US" b="1" dirty="0" smtClean="0"/>
              <a:t>categorical data</a:t>
            </a:r>
            <a:r>
              <a:rPr lang="el-GR" b="1" dirty="0" smtClean="0"/>
              <a:t>)</a:t>
            </a:r>
            <a:r>
              <a:rPr lang="en-US" dirty="0" smtClean="0"/>
              <a:t> (</a:t>
            </a:r>
            <a:r>
              <a:rPr lang="el-GR" dirty="0" smtClean="0"/>
              <a:t>μιας και οι ποιότητες μπορούν να ομαδοποιηθούν σε κατηγορίες</a:t>
            </a:r>
            <a:r>
              <a:rPr lang="en-US" dirty="0" smtClean="0"/>
              <a:t>).</a:t>
            </a:r>
            <a:endParaRPr lang="en-US" dirty="0"/>
          </a:p>
        </p:txBody>
      </p:sp>
      <p:sp>
        <p:nvSpPr>
          <p:cNvPr id="3" name="2 - Ορθογώνιο"/>
          <p:cNvSpPr/>
          <p:nvPr/>
        </p:nvSpPr>
        <p:spPr>
          <a:xfrm>
            <a:off x="3563888" y="3212976"/>
            <a:ext cx="4572000" cy="1754326"/>
          </a:xfrm>
          <a:prstGeom prst="rect">
            <a:avLst/>
          </a:prstGeom>
        </p:spPr>
        <p:txBody>
          <a:bodyPr>
            <a:spAutoFit/>
          </a:bodyPr>
          <a:lstStyle/>
          <a:p>
            <a:pPr algn="r"/>
            <a:r>
              <a:rPr lang="el-GR" b="1" dirty="0" smtClean="0"/>
              <a:t>Παραδείγματα ποιοτικών μεταβλητών</a:t>
            </a:r>
            <a:r>
              <a:rPr lang="en-US" dirty="0" smtClean="0"/>
              <a:t/>
            </a:r>
            <a:br>
              <a:rPr lang="en-US" dirty="0" smtClean="0"/>
            </a:br>
            <a:r>
              <a:rPr lang="en-US" dirty="0" smtClean="0"/>
              <a:t/>
            </a:r>
            <a:br>
              <a:rPr lang="en-US" dirty="0" smtClean="0"/>
            </a:br>
            <a:r>
              <a:rPr lang="en-US" dirty="0" smtClean="0"/>
              <a:t>• </a:t>
            </a:r>
            <a:r>
              <a:rPr lang="el-GR" dirty="0" smtClean="0"/>
              <a:t>Εμβολιαστικό </a:t>
            </a:r>
            <a:r>
              <a:rPr lang="en-US" dirty="0" smtClean="0"/>
              <a:t>status</a:t>
            </a:r>
            <a:br>
              <a:rPr lang="en-US" dirty="0" smtClean="0"/>
            </a:br>
            <a:r>
              <a:rPr lang="en-US" dirty="0" smtClean="0"/>
              <a:t>• </a:t>
            </a:r>
            <a:r>
              <a:rPr lang="el-GR" dirty="0" smtClean="0"/>
              <a:t>Κατοχή αυτοκινήτου</a:t>
            </a:r>
            <a:r>
              <a:rPr lang="en-US" dirty="0" smtClean="0"/>
              <a:t/>
            </a:r>
            <a:br>
              <a:rPr lang="en-US" dirty="0" smtClean="0"/>
            </a:br>
            <a:r>
              <a:rPr lang="en-US" dirty="0" smtClean="0"/>
              <a:t>• </a:t>
            </a:r>
            <a:r>
              <a:rPr lang="el-GR" dirty="0" smtClean="0"/>
              <a:t>Τόπος κατοικίας</a:t>
            </a:r>
            <a:r>
              <a:rPr lang="en-US" dirty="0" smtClean="0"/>
              <a:t/>
            </a:r>
            <a:br>
              <a:rPr lang="en-US" dirty="0" smtClean="0"/>
            </a:br>
            <a:r>
              <a:rPr lang="en-US" dirty="0" smtClean="0"/>
              <a:t>• </a:t>
            </a:r>
            <a:r>
              <a:rPr lang="el-GR" dirty="0" smtClean="0"/>
              <a:t>Κατάσταση νόσου</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890100" cy="1477328"/>
          </a:xfrm>
          <a:prstGeom prst="rect">
            <a:avLst/>
          </a:prstGeom>
          <a:noFill/>
        </p:spPr>
        <p:txBody>
          <a:bodyPr wrap="square" rtlCol="0">
            <a:spAutoFit/>
          </a:bodyPr>
          <a:lstStyle/>
          <a:p>
            <a:pPr algn="just"/>
            <a:r>
              <a:rPr lang="el-GR" b="1" dirty="0" smtClean="0"/>
              <a:t>Ποιοτικές μεταβλητές</a:t>
            </a:r>
            <a:endParaRPr lang="en-US" dirty="0" smtClean="0"/>
          </a:p>
          <a:p>
            <a:r>
              <a:rPr lang="el-GR" dirty="0" smtClean="0"/>
              <a:t>Ο απλούστερος τύπος μιας κατηγορικής μεταβλητής είναι να μπορεί να πάρει μόνο δυο τιμές. Αυτές ονομάζονται </a:t>
            </a:r>
            <a:r>
              <a:rPr lang="el-GR" dirty="0" err="1" smtClean="0"/>
              <a:t>διωνυμικές</a:t>
            </a:r>
            <a:r>
              <a:rPr lang="el-GR" dirty="0" smtClean="0"/>
              <a:t> (</a:t>
            </a:r>
            <a:r>
              <a:rPr lang="en-US" b="1" dirty="0" smtClean="0"/>
              <a:t>binary</a:t>
            </a:r>
            <a:r>
              <a:rPr lang="en-US" dirty="0" smtClean="0"/>
              <a:t> </a:t>
            </a:r>
            <a:r>
              <a:rPr lang="en-US" b="1" dirty="0" smtClean="0"/>
              <a:t>or </a:t>
            </a:r>
            <a:r>
              <a:rPr lang="en-US" b="1" i="1" dirty="0" smtClean="0"/>
              <a:t>dichotomous</a:t>
            </a:r>
            <a:r>
              <a:rPr lang="en-US" b="1" dirty="0" smtClean="0"/>
              <a:t>)</a:t>
            </a:r>
            <a:r>
              <a:rPr lang="en-US" dirty="0" smtClean="0"/>
              <a:t>.</a:t>
            </a:r>
            <a:endParaRPr lang="el-GR" dirty="0" smtClean="0"/>
          </a:p>
          <a:p>
            <a:endParaRPr lang="en-US" dirty="0" smtClean="0"/>
          </a:p>
          <a:p>
            <a:r>
              <a:rPr lang="el-GR" dirty="0" smtClean="0"/>
              <a:t>Οι </a:t>
            </a:r>
            <a:r>
              <a:rPr lang="el-GR" dirty="0" err="1" smtClean="0"/>
              <a:t>διωνυμικές</a:t>
            </a:r>
            <a:r>
              <a:rPr lang="el-GR" dirty="0" smtClean="0"/>
              <a:t> μεταβλητές είναι πολύ συχνές στην επιδημιολογία.</a:t>
            </a:r>
            <a:endParaRPr lang="en-US" dirty="0"/>
          </a:p>
        </p:txBody>
      </p:sp>
      <p:graphicFrame>
        <p:nvGraphicFramePr>
          <p:cNvPr id="3" name="2 - Πίνακας"/>
          <p:cNvGraphicFramePr>
            <a:graphicFrameLocks noGrp="1"/>
          </p:cNvGraphicFramePr>
          <p:nvPr/>
        </p:nvGraphicFramePr>
        <p:xfrm>
          <a:off x="1666875" y="2708920"/>
          <a:ext cx="5810250" cy="2415540"/>
        </p:xfrm>
        <a:graphic>
          <a:graphicData uri="http://schemas.openxmlformats.org/drawingml/2006/table">
            <a:tbl>
              <a:tblPr/>
              <a:tblGrid>
                <a:gridCol w="2905125"/>
                <a:gridCol w="2905125"/>
              </a:tblGrid>
              <a:tr h="99050">
                <a:tc gridSpan="2">
                  <a:txBody>
                    <a:bodyPr/>
                    <a:lstStyle/>
                    <a:p>
                      <a:pPr algn="ctr"/>
                      <a:r>
                        <a:rPr lang="el-GR" b="1" dirty="0" smtClean="0">
                          <a:solidFill>
                            <a:srgbClr val="000000"/>
                          </a:solidFill>
                        </a:rPr>
                        <a:t>Παραδείγματα </a:t>
                      </a:r>
                      <a:r>
                        <a:rPr lang="el-GR" b="1" dirty="0" err="1" smtClean="0">
                          <a:solidFill>
                            <a:srgbClr val="000000"/>
                          </a:solidFill>
                        </a:rPr>
                        <a:t>διωνυμικών</a:t>
                      </a:r>
                      <a:r>
                        <a:rPr lang="el-GR" b="1" baseline="0" dirty="0" smtClean="0">
                          <a:solidFill>
                            <a:srgbClr val="000000"/>
                          </a:solidFill>
                        </a:rPr>
                        <a:t> μεταβλητών</a:t>
                      </a:r>
                      <a:endParaRPr lang="en-US" b="1" dirty="0">
                        <a:solidFill>
                          <a:srgbClr val="000000"/>
                        </a:solidFill>
                      </a:endParaRPr>
                    </a:p>
                  </a:txBody>
                  <a:tcPr marL="19050" marR="19050"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hMerge="1">
                  <a:txBody>
                    <a:bodyPr/>
                    <a:lstStyle/>
                    <a:p>
                      <a:endParaRPr lang="el-GR"/>
                    </a:p>
                  </a:txBody>
                  <a:tcPr/>
                </a:tc>
              </a:tr>
              <a:tr h="0">
                <a:tc>
                  <a:txBody>
                    <a:bodyPr/>
                    <a:lstStyle/>
                    <a:p>
                      <a:r>
                        <a:rPr lang="el-GR" dirty="0" smtClean="0"/>
                        <a:t>Φύλο</a:t>
                      </a:r>
                      <a:r>
                        <a:rPr lang="en-US" dirty="0" smtClean="0"/>
                        <a:t>:</a:t>
                      </a:r>
                      <a:endParaRPr lang="en-US" dirty="0"/>
                    </a:p>
                  </a:txBody>
                  <a:tcPr marL="76200" marR="7620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dirty="0" smtClean="0"/>
                        <a:t>Άνδρας </a:t>
                      </a:r>
                      <a:r>
                        <a:rPr lang="en-US" dirty="0" smtClean="0"/>
                        <a:t> </a:t>
                      </a:r>
                      <a:r>
                        <a:rPr lang="en-US" dirty="0"/>
                        <a:t>/ </a:t>
                      </a:r>
                      <a:r>
                        <a:rPr lang="el-GR" dirty="0" smtClean="0"/>
                        <a:t>Γυναίκα</a:t>
                      </a:r>
                      <a:endParaRPr lang="en-US" dirty="0"/>
                    </a:p>
                  </a:txBody>
                  <a:tcPr marL="76200" marR="7620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l-GR" dirty="0" smtClean="0"/>
                        <a:t>Κάπνισμα</a:t>
                      </a:r>
                      <a:r>
                        <a:rPr lang="en-US" dirty="0" smtClean="0"/>
                        <a:t>:</a:t>
                      </a:r>
                      <a:endParaRPr lang="en-US" dirty="0"/>
                    </a:p>
                  </a:txBody>
                  <a:tcPr marL="76200" marR="7620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dirty="0" smtClean="0"/>
                        <a:t>Καπνιστής</a:t>
                      </a:r>
                      <a:r>
                        <a:rPr lang="en-US" dirty="0" smtClean="0"/>
                        <a:t> /</a:t>
                      </a:r>
                      <a:r>
                        <a:rPr lang="el-GR" baseline="0" dirty="0" smtClean="0"/>
                        <a:t> Μη καπνιστής</a:t>
                      </a:r>
                      <a:endParaRPr lang="en-US" dirty="0"/>
                    </a:p>
                  </a:txBody>
                  <a:tcPr marL="76200" marR="7620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l-GR" dirty="0" smtClean="0"/>
                        <a:t>Εμβολιασμός</a:t>
                      </a:r>
                      <a:r>
                        <a:rPr lang="en-US" dirty="0" smtClean="0"/>
                        <a:t>:</a:t>
                      </a:r>
                      <a:endParaRPr lang="en-US" dirty="0"/>
                    </a:p>
                  </a:txBody>
                  <a:tcPr marL="76200" marR="7620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dirty="0" smtClean="0"/>
                        <a:t>εμβολιασμένος</a:t>
                      </a:r>
                      <a:r>
                        <a:rPr lang="en-US" dirty="0" smtClean="0"/>
                        <a:t> </a:t>
                      </a:r>
                      <a:r>
                        <a:rPr lang="en-US" dirty="0"/>
                        <a:t>/ </a:t>
                      </a:r>
                      <a:r>
                        <a:rPr lang="el-GR" dirty="0" smtClean="0"/>
                        <a:t>μη εμβολιασμένος</a:t>
                      </a:r>
                      <a:endParaRPr lang="en-US" dirty="0"/>
                    </a:p>
                  </a:txBody>
                  <a:tcPr marL="76200" marR="7620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l-GR" dirty="0" smtClean="0"/>
                        <a:t>Οροθετικός </a:t>
                      </a:r>
                      <a:r>
                        <a:rPr lang="en-US" dirty="0" smtClean="0"/>
                        <a:t>HIV:</a:t>
                      </a:r>
                      <a:endParaRPr lang="en-US" dirty="0"/>
                    </a:p>
                  </a:txBody>
                  <a:tcPr marL="76200" marR="7620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dirty="0"/>
                        <a:t>HIV </a:t>
                      </a:r>
                      <a:r>
                        <a:rPr lang="el-GR" dirty="0" smtClean="0"/>
                        <a:t>θετικός </a:t>
                      </a:r>
                      <a:r>
                        <a:rPr lang="en-US" dirty="0" smtClean="0"/>
                        <a:t>/ </a:t>
                      </a:r>
                      <a:r>
                        <a:rPr lang="en-US" dirty="0"/>
                        <a:t>HIV </a:t>
                      </a:r>
                      <a:r>
                        <a:rPr lang="el-GR" dirty="0" smtClean="0"/>
                        <a:t>αρνητικός</a:t>
                      </a:r>
                      <a:endParaRPr lang="en-US" dirty="0"/>
                    </a:p>
                  </a:txBody>
                  <a:tcPr marL="76200" marR="7620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530060" cy="2585323"/>
          </a:xfrm>
          <a:prstGeom prst="rect">
            <a:avLst/>
          </a:prstGeom>
          <a:noFill/>
        </p:spPr>
        <p:txBody>
          <a:bodyPr wrap="square" rtlCol="0">
            <a:spAutoFit/>
          </a:bodyPr>
          <a:lstStyle/>
          <a:p>
            <a:pPr algn="just"/>
            <a:r>
              <a:rPr lang="el-GR" b="1" dirty="0" smtClean="0"/>
              <a:t>Ποιοτικές μεταβλητές</a:t>
            </a:r>
            <a:endParaRPr lang="en-US" dirty="0" smtClean="0"/>
          </a:p>
          <a:p>
            <a:pPr algn="just"/>
            <a:endParaRPr lang="el-GR" dirty="0" smtClean="0"/>
          </a:p>
          <a:p>
            <a:pPr algn="just"/>
            <a:r>
              <a:rPr lang="el-GR" dirty="0" smtClean="0"/>
              <a:t>Κάποιες ποιοτικές μεταβλητές μπορεί να παίρνουν μπορεί να λαμβάνουν περισσότερες από 2 τιμές. Μπορεί να υπάρχουν πολλές διαφορετικές κατηγορίες.</a:t>
            </a:r>
            <a:endParaRPr lang="en-US" dirty="0" smtClean="0"/>
          </a:p>
          <a:p>
            <a:pPr algn="just"/>
            <a:endParaRPr lang="el-GR" dirty="0" smtClean="0"/>
          </a:p>
          <a:p>
            <a:pPr algn="just"/>
            <a:r>
              <a:rPr lang="el-GR" dirty="0" smtClean="0"/>
              <a:t>Αν αυτές μπορούν μπορεί να μπουν σε μια λίστα χωρίς αξιολογική σειρά, τότε η μεταβλητή ονομάζεται ονομαστική (</a:t>
            </a:r>
            <a:r>
              <a:rPr lang="en-US" b="1" dirty="0" smtClean="0"/>
              <a:t>unordered categorical</a:t>
            </a:r>
            <a:r>
              <a:rPr lang="el-GR" b="1" dirty="0" smtClean="0"/>
              <a:t> </a:t>
            </a:r>
            <a:r>
              <a:rPr lang="en-US" b="1" dirty="0" smtClean="0"/>
              <a:t>or nominal)</a:t>
            </a:r>
            <a:r>
              <a:rPr lang="en-US" dirty="0" smtClean="0"/>
              <a:t>.</a:t>
            </a:r>
            <a:endParaRPr lang="en-US" dirty="0"/>
          </a:p>
        </p:txBody>
      </p:sp>
      <p:sp>
        <p:nvSpPr>
          <p:cNvPr id="3" name="2 - Ορθογώνιο"/>
          <p:cNvSpPr/>
          <p:nvPr/>
        </p:nvSpPr>
        <p:spPr>
          <a:xfrm>
            <a:off x="3707904" y="3573016"/>
            <a:ext cx="4572000" cy="1477328"/>
          </a:xfrm>
          <a:prstGeom prst="rect">
            <a:avLst/>
          </a:prstGeom>
        </p:spPr>
        <p:txBody>
          <a:bodyPr>
            <a:spAutoFit/>
          </a:bodyPr>
          <a:lstStyle/>
          <a:p>
            <a:pPr algn="r"/>
            <a:r>
              <a:rPr lang="el-GR" b="1" dirty="0" smtClean="0"/>
              <a:t>Ονομαστικές μεταβλητές</a:t>
            </a:r>
            <a:r>
              <a:rPr lang="en-US" dirty="0" smtClean="0"/>
              <a:t/>
            </a:r>
            <a:br>
              <a:rPr lang="en-US" dirty="0" smtClean="0"/>
            </a:br>
            <a:r>
              <a:rPr lang="en-US" dirty="0" smtClean="0"/>
              <a:t/>
            </a:r>
            <a:br>
              <a:rPr lang="en-US" dirty="0" smtClean="0"/>
            </a:br>
            <a:r>
              <a:rPr lang="en-US" dirty="0" smtClean="0"/>
              <a:t>• </a:t>
            </a:r>
            <a:r>
              <a:rPr lang="el-GR" dirty="0" smtClean="0"/>
              <a:t>Εθνικότητα</a:t>
            </a:r>
            <a:r>
              <a:rPr lang="en-US" dirty="0" smtClean="0"/>
              <a:t/>
            </a:r>
            <a:br>
              <a:rPr lang="en-US" dirty="0" smtClean="0"/>
            </a:br>
            <a:r>
              <a:rPr lang="en-US" dirty="0" smtClean="0"/>
              <a:t>• </a:t>
            </a:r>
            <a:r>
              <a:rPr lang="el-GR" dirty="0" smtClean="0"/>
              <a:t>Ομάδα αίματος</a:t>
            </a:r>
            <a:r>
              <a:rPr lang="en-US" dirty="0" smtClean="0"/>
              <a:t/>
            </a:r>
            <a:br>
              <a:rPr lang="en-US" dirty="0" smtClean="0"/>
            </a:br>
            <a:r>
              <a:rPr lang="en-US" dirty="0" smtClean="0"/>
              <a:t>• </a:t>
            </a:r>
            <a:r>
              <a:rPr lang="el-GR" dirty="0" smtClean="0"/>
              <a:t>Φυλή</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539552" y="476672"/>
            <a:ext cx="8034116" cy="5909310"/>
          </a:xfrm>
          <a:prstGeom prst="rect">
            <a:avLst/>
          </a:prstGeom>
          <a:noFill/>
        </p:spPr>
        <p:txBody>
          <a:bodyPr wrap="square" rtlCol="0">
            <a:spAutoFit/>
          </a:bodyPr>
          <a:lstStyle/>
          <a:p>
            <a:pPr algn="just"/>
            <a:r>
              <a:rPr lang="el-GR" b="1" dirty="0" smtClean="0"/>
              <a:t>Ποιοτικές μεταβλητές</a:t>
            </a:r>
            <a:endParaRPr lang="en-US" dirty="0" smtClean="0"/>
          </a:p>
          <a:p>
            <a:pPr algn="just"/>
            <a:r>
              <a:rPr lang="el-GR" dirty="0" smtClean="0"/>
              <a:t>Κάποιες ωστόσο μεταβλητές έχουν αξιολογική σειρά στις διάφορες τιμές που λαμβάνουν. Αυτές ονομάζονται </a:t>
            </a:r>
            <a:r>
              <a:rPr lang="el-GR" b="1" dirty="0" smtClean="0"/>
              <a:t>τακτικές </a:t>
            </a:r>
            <a:r>
              <a:rPr lang="el-GR" dirty="0" smtClean="0"/>
              <a:t> μεταβλητές (</a:t>
            </a:r>
            <a:r>
              <a:rPr lang="en-US" b="1" dirty="0" smtClean="0"/>
              <a:t>ordered categorical</a:t>
            </a:r>
            <a:r>
              <a:rPr lang="el-GR" dirty="0" smtClean="0"/>
              <a:t>) και τα δεδομένα μπορεί να τα συναντήσουμε σαν </a:t>
            </a:r>
            <a:r>
              <a:rPr lang="en-US" b="1" dirty="0" smtClean="0"/>
              <a:t>ordinal data</a:t>
            </a:r>
            <a:r>
              <a:rPr lang="en-US" dirty="0" smtClean="0"/>
              <a:t>.</a:t>
            </a:r>
          </a:p>
          <a:p>
            <a:r>
              <a:rPr lang="el-GR" dirty="0" smtClean="0"/>
              <a:t>Αν και δεν υπάρχει ουσιαστικό αριθμητικό περιεχόμενο στις τιμές, μπορεί να έχουν μια αριθμητική τιμή.</a:t>
            </a:r>
            <a:endParaRPr lang="en-US" dirty="0" smtClean="0"/>
          </a:p>
          <a:p>
            <a:endParaRPr lang="el-GR" b="1" dirty="0" smtClean="0"/>
          </a:p>
          <a:p>
            <a:r>
              <a:rPr lang="en-US" b="1" dirty="0" smtClean="0"/>
              <a:t>Ordinal Data</a:t>
            </a:r>
          </a:p>
          <a:p>
            <a:endParaRPr lang="en-US" dirty="0" smtClean="0"/>
          </a:p>
          <a:p>
            <a:r>
              <a:rPr lang="el-GR" dirty="0" smtClean="0"/>
              <a:t>Για να παρουσιάσουμε π.χ. το επίπεδο καπνίσματος στον πληθυσμό μπορούμε να κατηγοριοποιήσουμε τις διάφορες ομάδες ανάλογα της ποσότητας και να αριθμήσουμε την κάθε κατηγορία</a:t>
            </a:r>
            <a:r>
              <a:rPr lang="en-US" dirty="0" smtClean="0"/>
              <a:t>.</a:t>
            </a:r>
          </a:p>
          <a:p>
            <a:pPr marL="342900" indent="-342900">
              <a:buFont typeface="+mj-lt"/>
              <a:buAutoNum type="arabicPeriod"/>
            </a:pPr>
            <a:r>
              <a:rPr lang="en-US" dirty="0" smtClean="0"/>
              <a:t>= </a:t>
            </a:r>
            <a:r>
              <a:rPr lang="el-GR" dirty="0" smtClean="0"/>
              <a:t>μη καπνιστές</a:t>
            </a:r>
            <a:endParaRPr lang="en-US" dirty="0" smtClean="0"/>
          </a:p>
          <a:p>
            <a:pPr marL="342900" indent="-342900">
              <a:buFont typeface="+mj-lt"/>
              <a:buAutoNum type="arabicPeriod"/>
            </a:pPr>
            <a:r>
              <a:rPr lang="en-US" dirty="0" smtClean="0"/>
              <a:t>= </a:t>
            </a:r>
            <a:r>
              <a:rPr lang="el-GR" dirty="0" smtClean="0"/>
              <a:t>πρώην καπνιστές</a:t>
            </a:r>
            <a:endParaRPr lang="en-US" dirty="0" smtClean="0"/>
          </a:p>
          <a:p>
            <a:pPr marL="342900" indent="-342900">
              <a:buFont typeface="+mj-lt"/>
              <a:buAutoNum type="arabicPeriod"/>
            </a:pPr>
            <a:r>
              <a:rPr lang="en-US" dirty="0" smtClean="0"/>
              <a:t>= 1 - 5 </a:t>
            </a:r>
            <a:r>
              <a:rPr lang="el-GR" dirty="0" smtClean="0"/>
              <a:t>τσιγάρα ημερησίως</a:t>
            </a:r>
            <a:endParaRPr lang="en-US" dirty="0" smtClean="0"/>
          </a:p>
          <a:p>
            <a:pPr marL="342900" indent="-342900">
              <a:buFont typeface="+mj-lt"/>
              <a:buAutoNum type="arabicPeriod"/>
            </a:pPr>
            <a:r>
              <a:rPr lang="en-US" dirty="0" smtClean="0"/>
              <a:t>= 6 - 20 </a:t>
            </a:r>
            <a:r>
              <a:rPr lang="el-GR" dirty="0" smtClean="0"/>
              <a:t>την ημέρα</a:t>
            </a:r>
            <a:endParaRPr lang="en-US" dirty="0" smtClean="0"/>
          </a:p>
          <a:p>
            <a:pPr marL="342900" indent="-342900">
              <a:buFont typeface="+mj-lt"/>
              <a:buAutoNum type="arabicPeriod"/>
            </a:pPr>
            <a:r>
              <a:rPr lang="en-US" dirty="0" smtClean="0"/>
              <a:t>= 21 - 40 </a:t>
            </a:r>
            <a:r>
              <a:rPr lang="el-GR" dirty="0" smtClean="0"/>
              <a:t>την ημέρα</a:t>
            </a:r>
            <a:endParaRPr lang="en-US" dirty="0" smtClean="0"/>
          </a:p>
          <a:p>
            <a:pPr marL="342900" indent="-342900">
              <a:buFont typeface="+mj-lt"/>
              <a:buAutoNum type="arabicPeriod"/>
            </a:pPr>
            <a:r>
              <a:rPr lang="en-US" dirty="0" smtClean="0"/>
              <a:t>= &gt;40 </a:t>
            </a:r>
            <a:r>
              <a:rPr lang="el-GR" dirty="0" smtClean="0"/>
              <a:t>την ημέρα</a:t>
            </a:r>
            <a:endParaRPr lang="en-US" dirty="0" smtClean="0"/>
          </a:p>
          <a:p>
            <a:endParaRPr lang="el-GR" dirty="0" smtClean="0"/>
          </a:p>
          <a:p>
            <a:pPr algn="just"/>
            <a:r>
              <a:rPr lang="el-GR" dirty="0" smtClean="0"/>
              <a:t> Έτσι αν και δεν χρησιμοποιούμε αριθμητική μέτρηση χρησιμοποιούμε αριθμούς για να απεικονίσουμε το επίπεδο έκθεσης</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458052" cy="3693319"/>
          </a:xfrm>
          <a:prstGeom prst="rect">
            <a:avLst/>
          </a:prstGeom>
          <a:noFill/>
        </p:spPr>
        <p:txBody>
          <a:bodyPr wrap="square" rtlCol="0">
            <a:spAutoFit/>
          </a:bodyPr>
          <a:lstStyle/>
          <a:p>
            <a:pPr algn="just"/>
            <a:r>
              <a:rPr lang="el-GR" b="1" dirty="0" smtClean="0"/>
              <a:t>Ποιοτικές μεταβλητές</a:t>
            </a:r>
            <a:endParaRPr lang="en-US" dirty="0" smtClean="0"/>
          </a:p>
          <a:p>
            <a:pPr algn="just"/>
            <a:endParaRPr lang="el-GR" dirty="0" smtClean="0"/>
          </a:p>
          <a:p>
            <a:pPr algn="just"/>
            <a:endParaRPr lang="el-GR" dirty="0" smtClean="0"/>
          </a:p>
          <a:p>
            <a:pPr algn="just"/>
            <a:r>
              <a:rPr lang="el-GR" b="1" dirty="0" smtClean="0"/>
              <a:t>κατηγορικά δεδομένα (</a:t>
            </a:r>
            <a:r>
              <a:rPr lang="en-US" b="1" dirty="0" smtClean="0"/>
              <a:t>categorical data</a:t>
            </a:r>
            <a:r>
              <a:rPr lang="el-GR" b="1" dirty="0" smtClean="0"/>
              <a:t>)</a:t>
            </a:r>
            <a:r>
              <a:rPr lang="en-US" b="1" dirty="0" smtClean="0"/>
              <a:t>)</a:t>
            </a:r>
          </a:p>
          <a:p>
            <a:pPr algn="just"/>
            <a:r>
              <a:rPr lang="el-GR" b="1" dirty="0" err="1" smtClean="0"/>
              <a:t>διωνυμική</a:t>
            </a:r>
            <a:r>
              <a:rPr lang="el-GR" b="1" dirty="0" smtClean="0"/>
              <a:t> μεταβλητή (</a:t>
            </a:r>
            <a:r>
              <a:rPr lang="en-US" b="1" dirty="0" smtClean="0"/>
              <a:t>binary or </a:t>
            </a:r>
            <a:r>
              <a:rPr lang="en-US" b="1" i="1" dirty="0" smtClean="0"/>
              <a:t>dichotomous</a:t>
            </a:r>
            <a:r>
              <a:rPr lang="en-US" b="1" dirty="0" smtClean="0"/>
              <a:t>)</a:t>
            </a:r>
            <a:endParaRPr lang="el-GR" b="1" dirty="0" smtClean="0"/>
          </a:p>
          <a:p>
            <a:pPr algn="just"/>
            <a:r>
              <a:rPr lang="el-GR" b="1" dirty="0" smtClean="0"/>
              <a:t>ονομαστική μεταβλητή (</a:t>
            </a:r>
            <a:r>
              <a:rPr lang="en-US" b="1" dirty="0" smtClean="0"/>
              <a:t>unordered categorical</a:t>
            </a:r>
            <a:r>
              <a:rPr lang="el-GR" b="1" dirty="0" smtClean="0"/>
              <a:t> </a:t>
            </a:r>
            <a:r>
              <a:rPr lang="en-US" b="1" dirty="0" smtClean="0"/>
              <a:t>or nominal)</a:t>
            </a:r>
            <a:endParaRPr lang="el-GR" b="1" dirty="0" smtClean="0"/>
          </a:p>
          <a:p>
            <a:pPr algn="just"/>
            <a:r>
              <a:rPr lang="el-GR" b="1" dirty="0" smtClean="0"/>
              <a:t>τακτική  μεταβλητή (</a:t>
            </a:r>
            <a:r>
              <a:rPr lang="en-US" b="1" dirty="0" smtClean="0"/>
              <a:t>ordered categorical</a:t>
            </a:r>
            <a:r>
              <a:rPr lang="el-GR" b="1" dirty="0" smtClean="0"/>
              <a:t>) </a:t>
            </a:r>
          </a:p>
          <a:p>
            <a:pPr algn="just"/>
            <a:r>
              <a:rPr lang="el-GR" b="1" dirty="0" smtClean="0"/>
              <a:t>τακτικά δεδομένα </a:t>
            </a:r>
            <a:r>
              <a:rPr lang="en-US" b="1" dirty="0" smtClean="0"/>
              <a:t>ordinal data</a:t>
            </a:r>
            <a:endParaRPr lang="el-GR" b="1" dirty="0" smtClean="0"/>
          </a:p>
          <a:p>
            <a:pPr algn="just"/>
            <a:endParaRPr lang="el-GR" dirty="0" smtClean="0"/>
          </a:p>
          <a:p>
            <a:pPr algn="just"/>
            <a:r>
              <a:rPr lang="el-GR" dirty="0" smtClean="0"/>
              <a:t>Τα ποιοτικά δεδομένα προκύπτουν όταν τα άτομα που μελετούμε ταξινομούνται σε κατηγορίες</a:t>
            </a:r>
            <a:endParaRPr lang="en-US" dirty="0" smtClean="0"/>
          </a:p>
          <a:p>
            <a:pPr algn="just"/>
            <a:r>
              <a:rPr lang="en-US" dirty="0" smtClean="0"/>
              <a:t/>
            </a:r>
            <a:br>
              <a:rPr lang="en-US" dirty="0" smtClean="0"/>
            </a:b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286676" cy="2308324"/>
          </a:xfrm>
          <a:prstGeom prst="rect">
            <a:avLst/>
          </a:prstGeom>
          <a:noFill/>
        </p:spPr>
        <p:txBody>
          <a:bodyPr wrap="square" rtlCol="0">
            <a:spAutoFit/>
          </a:bodyPr>
          <a:lstStyle/>
          <a:p>
            <a:r>
              <a:rPr lang="el-GR" b="1" dirty="0" smtClean="0"/>
              <a:t>Ποσοτικές μεταβλητές (</a:t>
            </a:r>
            <a:r>
              <a:rPr lang="en-US" b="1" dirty="0" smtClean="0"/>
              <a:t>Quantitative Variables</a:t>
            </a:r>
            <a:r>
              <a:rPr lang="el-GR" b="1" dirty="0" smtClean="0"/>
              <a:t>)</a:t>
            </a:r>
            <a:endParaRPr lang="en-US" dirty="0" smtClean="0"/>
          </a:p>
          <a:p>
            <a:endParaRPr lang="el-GR" b="1" dirty="0" smtClean="0"/>
          </a:p>
          <a:p>
            <a:endParaRPr lang="en-US" dirty="0" smtClean="0"/>
          </a:p>
          <a:p>
            <a:r>
              <a:rPr lang="el-GR" dirty="0" smtClean="0"/>
              <a:t>Μια ποσοτική μεταβλητή απεικονίζει μια μετρήσιμη ή καταμετρημένη ποσότητα</a:t>
            </a:r>
          </a:p>
          <a:p>
            <a:endParaRPr lang="el-GR" dirty="0" smtClean="0"/>
          </a:p>
          <a:p>
            <a:r>
              <a:rPr lang="el-GR" dirty="0" smtClean="0"/>
              <a:t>Τα ποσοτικά δεδομένα ονομάζονται και αριθμητικά δεδομένα. Μπορεί να είναι συνεχή ή διακριτά. (</a:t>
            </a:r>
            <a:r>
              <a:rPr lang="en-US" b="1" dirty="0" smtClean="0"/>
              <a:t>numerical data</a:t>
            </a:r>
            <a:r>
              <a:rPr lang="en-US" dirty="0" smtClean="0"/>
              <a:t>,  </a:t>
            </a:r>
            <a:r>
              <a:rPr lang="en-US" b="1" dirty="0" smtClean="0"/>
              <a:t>discrete</a:t>
            </a:r>
            <a:r>
              <a:rPr lang="en-US" dirty="0" smtClean="0"/>
              <a:t> or </a:t>
            </a:r>
            <a:r>
              <a:rPr lang="en-US" b="1" dirty="0" smtClean="0"/>
              <a:t>continuous</a:t>
            </a:r>
            <a:r>
              <a:rPr lang="el-GR" b="1" dirty="0" smtClean="0"/>
              <a:t>)</a:t>
            </a:r>
            <a:r>
              <a:rPr lang="en-US" dirty="0" smtClean="0"/>
              <a:t>.</a:t>
            </a:r>
            <a:endParaRPr lang="en-US" dirty="0"/>
          </a:p>
        </p:txBody>
      </p:sp>
      <p:sp>
        <p:nvSpPr>
          <p:cNvPr id="3" name="2 - Ορθογώνιο"/>
          <p:cNvSpPr/>
          <p:nvPr/>
        </p:nvSpPr>
        <p:spPr>
          <a:xfrm>
            <a:off x="3419872" y="3861048"/>
            <a:ext cx="4572000" cy="1754326"/>
          </a:xfrm>
          <a:prstGeom prst="rect">
            <a:avLst/>
          </a:prstGeom>
        </p:spPr>
        <p:txBody>
          <a:bodyPr>
            <a:spAutoFit/>
          </a:bodyPr>
          <a:lstStyle/>
          <a:p>
            <a:pPr algn="r"/>
            <a:r>
              <a:rPr lang="el-GR" b="1" dirty="0" smtClean="0"/>
              <a:t>Ποσοτικές μεταβλητές </a:t>
            </a:r>
            <a:r>
              <a:rPr lang="en-US" dirty="0" smtClean="0"/>
              <a:t/>
            </a:r>
            <a:br>
              <a:rPr lang="en-US" dirty="0" smtClean="0"/>
            </a:br>
            <a:r>
              <a:rPr lang="en-US" dirty="0" smtClean="0"/>
              <a:t/>
            </a:r>
            <a:br>
              <a:rPr lang="en-US" dirty="0" smtClean="0"/>
            </a:br>
            <a:r>
              <a:rPr lang="en-US" dirty="0" smtClean="0"/>
              <a:t>• </a:t>
            </a:r>
            <a:r>
              <a:rPr lang="el-GR" dirty="0" smtClean="0"/>
              <a:t> Βάρος</a:t>
            </a:r>
            <a:r>
              <a:rPr lang="en-US" dirty="0" smtClean="0"/>
              <a:t/>
            </a:r>
            <a:br>
              <a:rPr lang="en-US" dirty="0" smtClean="0"/>
            </a:br>
            <a:r>
              <a:rPr lang="en-US" dirty="0" smtClean="0"/>
              <a:t>• </a:t>
            </a:r>
            <a:r>
              <a:rPr lang="el-GR" dirty="0" smtClean="0"/>
              <a:t>Ύψος</a:t>
            </a:r>
            <a:r>
              <a:rPr lang="en-US" dirty="0" smtClean="0"/>
              <a:t/>
            </a:r>
            <a:br>
              <a:rPr lang="en-US" dirty="0" smtClean="0"/>
            </a:br>
            <a:r>
              <a:rPr lang="en-US" dirty="0" smtClean="0"/>
              <a:t>• </a:t>
            </a:r>
            <a:r>
              <a:rPr lang="el-GR" dirty="0" smtClean="0"/>
              <a:t>Αριθμός παιδιών</a:t>
            </a:r>
            <a:r>
              <a:rPr lang="en-US" dirty="0" smtClean="0"/>
              <a:t/>
            </a:r>
            <a:br>
              <a:rPr lang="en-US" dirty="0" smtClean="0"/>
            </a:br>
            <a:r>
              <a:rPr lang="en-US" dirty="0" smtClean="0"/>
              <a:t>• </a:t>
            </a:r>
            <a:r>
              <a:rPr lang="el-GR" dirty="0" smtClean="0"/>
              <a:t>Ετήσιο εισόδημα</a:t>
            </a: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286676" cy="1477328"/>
          </a:xfrm>
          <a:prstGeom prst="rect">
            <a:avLst/>
          </a:prstGeom>
          <a:noFill/>
        </p:spPr>
        <p:txBody>
          <a:bodyPr wrap="square" rtlCol="0">
            <a:spAutoFit/>
          </a:bodyPr>
          <a:lstStyle/>
          <a:p>
            <a:r>
              <a:rPr lang="el-GR" b="1" dirty="0" smtClean="0"/>
              <a:t>Ποσοτικές μεταβλητές </a:t>
            </a:r>
          </a:p>
          <a:p>
            <a:endParaRPr lang="el-GR" b="1" dirty="0" smtClean="0"/>
          </a:p>
          <a:p>
            <a:pPr algn="just"/>
            <a:r>
              <a:rPr lang="el-GR" dirty="0" smtClean="0"/>
              <a:t> Ο πρώτος τύπος τα </a:t>
            </a:r>
            <a:r>
              <a:rPr lang="el-GR" b="1" dirty="0" smtClean="0"/>
              <a:t>ασυνεχή </a:t>
            </a:r>
            <a:r>
              <a:rPr lang="el-GR" dirty="0" smtClean="0"/>
              <a:t> ή </a:t>
            </a:r>
            <a:r>
              <a:rPr lang="el-GR" b="1" dirty="0" smtClean="0"/>
              <a:t> διακριτά </a:t>
            </a:r>
            <a:r>
              <a:rPr lang="el-GR" dirty="0" smtClean="0"/>
              <a:t>δεδομένα είναι συνήθως το αποτέλεσμα μιας καταμέτρησης και οι τιμές είναι πάντα θετικοί ακέραιοι.</a:t>
            </a:r>
            <a:endParaRPr lang="en-US" dirty="0"/>
          </a:p>
        </p:txBody>
      </p:sp>
      <p:sp>
        <p:nvSpPr>
          <p:cNvPr id="3" name="2 - Ορθογώνιο"/>
          <p:cNvSpPr/>
          <p:nvPr/>
        </p:nvSpPr>
        <p:spPr>
          <a:xfrm>
            <a:off x="4000496" y="3071810"/>
            <a:ext cx="4572000" cy="1477328"/>
          </a:xfrm>
          <a:prstGeom prst="rect">
            <a:avLst/>
          </a:prstGeom>
        </p:spPr>
        <p:txBody>
          <a:bodyPr>
            <a:spAutoFit/>
          </a:bodyPr>
          <a:lstStyle/>
          <a:p>
            <a:pPr algn="r"/>
            <a:r>
              <a:rPr lang="el-GR" b="1" dirty="0" smtClean="0"/>
              <a:t>Διακριτά δεδομένα</a:t>
            </a:r>
          </a:p>
          <a:p>
            <a:pPr algn="r"/>
            <a:r>
              <a:rPr lang="en-US" dirty="0" smtClean="0"/>
              <a:t/>
            </a:r>
            <a:br>
              <a:rPr lang="en-US" dirty="0" smtClean="0"/>
            </a:br>
            <a:r>
              <a:rPr lang="en-US" dirty="0" smtClean="0"/>
              <a:t>• </a:t>
            </a:r>
            <a:r>
              <a:rPr lang="el-GR" dirty="0" smtClean="0"/>
              <a:t>αριθμός παιδιών</a:t>
            </a:r>
            <a:r>
              <a:rPr lang="en-US" dirty="0" smtClean="0"/>
              <a:t/>
            </a:r>
            <a:br>
              <a:rPr lang="en-US" dirty="0" smtClean="0"/>
            </a:br>
            <a:r>
              <a:rPr lang="en-US" dirty="0" smtClean="0"/>
              <a:t>• </a:t>
            </a:r>
            <a:r>
              <a:rPr lang="el-GR" dirty="0" smtClean="0"/>
              <a:t>Αριθμός επισκέψεων στον ιατρό</a:t>
            </a:r>
            <a:r>
              <a:rPr lang="en-US" dirty="0" smtClean="0"/>
              <a:t/>
            </a:r>
            <a:br>
              <a:rPr lang="en-US" dirty="0" smtClean="0"/>
            </a:br>
            <a:r>
              <a:rPr lang="en-US" dirty="0" smtClean="0"/>
              <a:t>• </a:t>
            </a:r>
            <a:r>
              <a:rPr lang="el-GR" dirty="0" smtClean="0"/>
              <a:t>Αριθμός φλιτζανιών καφέ /ημέρα</a:t>
            </a: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602068" cy="1754326"/>
          </a:xfrm>
          <a:prstGeom prst="rect">
            <a:avLst/>
          </a:prstGeom>
          <a:noFill/>
        </p:spPr>
        <p:txBody>
          <a:bodyPr wrap="square" rtlCol="0">
            <a:spAutoFit/>
          </a:bodyPr>
          <a:lstStyle/>
          <a:p>
            <a:r>
              <a:rPr lang="el-GR" b="1" dirty="0" smtClean="0"/>
              <a:t>Ποσοτικές μεταβλητές </a:t>
            </a:r>
          </a:p>
          <a:p>
            <a:endParaRPr lang="el-GR" b="1" dirty="0" smtClean="0"/>
          </a:p>
          <a:p>
            <a:pPr algn="just"/>
            <a:r>
              <a:rPr lang="el-GR" dirty="0" smtClean="0"/>
              <a:t> Το δεύτερο είδος είναι τα </a:t>
            </a:r>
            <a:r>
              <a:rPr lang="el-GR" b="1" dirty="0" smtClean="0"/>
              <a:t>συνεχή δεδομένα</a:t>
            </a:r>
            <a:r>
              <a:rPr lang="el-GR" dirty="0" smtClean="0"/>
              <a:t>. Αυτά είναι συνήθως το αποτέλεσμα μιας μέτρησης και οι τιμές δεν είναι απαραίτητα μόνο ακέραιοι. Ωστόσο οι μετρήσεις καθαυτές περιορίζονται από την ακρίβεια του οργάνου μέτρησης.</a:t>
            </a:r>
            <a:endParaRPr lang="en-US" dirty="0"/>
          </a:p>
        </p:txBody>
      </p:sp>
      <p:sp>
        <p:nvSpPr>
          <p:cNvPr id="3" name="2 - Ορθογώνιο"/>
          <p:cNvSpPr/>
          <p:nvPr/>
        </p:nvSpPr>
        <p:spPr>
          <a:xfrm>
            <a:off x="3347864" y="2857496"/>
            <a:ext cx="5010318" cy="3139321"/>
          </a:xfrm>
          <a:prstGeom prst="rect">
            <a:avLst/>
          </a:prstGeom>
        </p:spPr>
        <p:txBody>
          <a:bodyPr wrap="square">
            <a:spAutoFit/>
          </a:bodyPr>
          <a:lstStyle/>
          <a:p>
            <a:pPr algn="r"/>
            <a:r>
              <a:rPr lang="el-GR" b="1" dirty="0" smtClean="0"/>
              <a:t>Συνεχείς μεταβλητές</a:t>
            </a:r>
          </a:p>
          <a:p>
            <a:pPr algn="r"/>
            <a:endParaRPr lang="el-GR" b="1" dirty="0" smtClean="0"/>
          </a:p>
          <a:p>
            <a:pPr algn="r"/>
            <a:r>
              <a:rPr lang="en-US" dirty="0" smtClean="0"/>
              <a:t>• </a:t>
            </a:r>
            <a:r>
              <a:rPr lang="el-GR" dirty="0" smtClean="0"/>
              <a:t>Ηλικία</a:t>
            </a:r>
            <a:r>
              <a:rPr lang="en-US" dirty="0" smtClean="0"/>
              <a:t/>
            </a:r>
            <a:br>
              <a:rPr lang="en-US" dirty="0" smtClean="0"/>
            </a:br>
            <a:r>
              <a:rPr lang="en-US" dirty="0" smtClean="0"/>
              <a:t>• </a:t>
            </a:r>
            <a:r>
              <a:rPr lang="el-GR" dirty="0" smtClean="0"/>
              <a:t>Βάρος</a:t>
            </a:r>
            <a:r>
              <a:rPr lang="en-US" dirty="0" smtClean="0"/>
              <a:t/>
            </a:r>
            <a:br>
              <a:rPr lang="en-US" dirty="0" smtClean="0"/>
            </a:br>
            <a:r>
              <a:rPr lang="en-US" dirty="0" smtClean="0"/>
              <a:t>• </a:t>
            </a:r>
            <a:r>
              <a:rPr lang="el-GR" dirty="0" smtClean="0"/>
              <a:t>Ύψος</a:t>
            </a:r>
            <a:r>
              <a:rPr lang="en-US" dirty="0" smtClean="0"/>
              <a:t/>
            </a:r>
            <a:br>
              <a:rPr lang="en-US" dirty="0" smtClean="0"/>
            </a:br>
            <a:r>
              <a:rPr lang="en-US" dirty="0" smtClean="0"/>
              <a:t>• </a:t>
            </a:r>
            <a:r>
              <a:rPr lang="el-GR" dirty="0" smtClean="0"/>
              <a:t>Αρτηριακή πίεση</a:t>
            </a:r>
            <a:r>
              <a:rPr lang="en-US" dirty="0" smtClean="0"/>
              <a:t/>
            </a:r>
            <a:br>
              <a:rPr lang="en-US" dirty="0" smtClean="0"/>
            </a:br>
            <a:r>
              <a:rPr lang="en-US" dirty="0" smtClean="0"/>
              <a:t/>
            </a:r>
            <a:br>
              <a:rPr lang="en-US" dirty="0" smtClean="0"/>
            </a:br>
            <a:r>
              <a:rPr lang="el-GR" dirty="0" smtClean="0"/>
              <a:t>Παρατηρήστε πως αν και το βάρος είναι συνεχής μεταβλητή, αν η ζυγαριά μετρά ανά </a:t>
            </a:r>
            <a:r>
              <a:rPr lang="en-US" dirty="0" smtClean="0"/>
              <a:t>0.5kg, </a:t>
            </a:r>
            <a:r>
              <a:rPr lang="el-GR" dirty="0" smtClean="0"/>
              <a:t>τότε οι μετρήσεις σας γίνονται αμέσως ασυνεχείς:</a:t>
            </a:r>
            <a:r>
              <a:rPr lang="en-US" dirty="0" smtClean="0"/>
              <a:t> 52.5kg, 53.0kg, 53.5kg </a:t>
            </a:r>
            <a:r>
              <a:rPr lang="el-GR" dirty="0" err="1" smtClean="0"/>
              <a:t>κ.ο.κ</a:t>
            </a:r>
            <a:r>
              <a:rPr lang="el-GR" dirty="0" smtClean="0"/>
              <a:t>,</a:t>
            </a:r>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6143668" cy="2862322"/>
          </a:xfrm>
          <a:prstGeom prst="rect">
            <a:avLst/>
          </a:prstGeom>
          <a:noFill/>
        </p:spPr>
        <p:txBody>
          <a:bodyPr wrap="square" rtlCol="0">
            <a:spAutoFit/>
          </a:bodyPr>
          <a:lstStyle/>
          <a:p>
            <a:r>
              <a:rPr lang="el-GR" b="1" dirty="0" smtClean="0"/>
              <a:t>Ποσοτικές μεταβλητές </a:t>
            </a:r>
          </a:p>
          <a:p>
            <a:endParaRPr lang="el-GR" b="1" u="sng" dirty="0" smtClean="0"/>
          </a:p>
          <a:p>
            <a:r>
              <a:rPr lang="el-GR" dirty="0" smtClean="0"/>
              <a:t>Ποιές από τις παρακάτω είναι συνεχείς μεταβλητές? </a:t>
            </a:r>
            <a:endParaRPr lang="en-US" dirty="0" smtClean="0"/>
          </a:p>
          <a:p>
            <a:r>
              <a:rPr lang="el-GR" u="sng" dirty="0" smtClean="0"/>
              <a:t>Αριθμός ερωτικών συντρόφων</a:t>
            </a:r>
          </a:p>
          <a:p>
            <a:r>
              <a:rPr lang="el-GR" u="sng" dirty="0" smtClean="0"/>
              <a:t>Ώρα</a:t>
            </a:r>
          </a:p>
          <a:p>
            <a:r>
              <a:rPr lang="el-GR" u="sng" dirty="0" smtClean="0"/>
              <a:t>Θερμοκρασία σώματος</a:t>
            </a:r>
          </a:p>
          <a:p>
            <a:r>
              <a:rPr lang="el-GR" u="sng" dirty="0" smtClean="0"/>
              <a:t>Άτομα σε οικογένεια</a:t>
            </a:r>
          </a:p>
          <a:p>
            <a:endParaRPr lang="en-US" dirty="0" smtClean="0"/>
          </a:p>
          <a:p>
            <a:r>
              <a:rPr lang="en-US" dirty="0" smtClean="0"/>
              <a:t/>
            </a:r>
            <a:br>
              <a:rPr lang="en-US" dirty="0" smtClean="0"/>
            </a:br>
            <a:endParaRPr lang="el-GR" dirty="0"/>
          </a:p>
        </p:txBody>
      </p:sp>
      <p:sp>
        <p:nvSpPr>
          <p:cNvPr id="3" name="2 - Ορθογώνιο"/>
          <p:cNvSpPr/>
          <p:nvPr/>
        </p:nvSpPr>
        <p:spPr>
          <a:xfrm>
            <a:off x="1285852" y="4071942"/>
            <a:ext cx="7215206" cy="1754326"/>
          </a:xfrm>
          <a:prstGeom prst="rect">
            <a:avLst/>
          </a:prstGeom>
        </p:spPr>
        <p:txBody>
          <a:bodyPr wrap="square">
            <a:spAutoFit/>
          </a:bodyPr>
          <a:lstStyle/>
          <a:p>
            <a:pPr algn="r"/>
            <a:r>
              <a:rPr lang="el-GR" b="1" dirty="0" smtClean="0"/>
              <a:t>Ποσοτικές μεταβλητές (</a:t>
            </a:r>
            <a:r>
              <a:rPr lang="en-US" b="1" dirty="0" smtClean="0"/>
              <a:t>Quantitative Variables</a:t>
            </a:r>
            <a:r>
              <a:rPr lang="el-GR" b="1" dirty="0" smtClean="0"/>
              <a:t>)</a:t>
            </a:r>
            <a:endParaRPr lang="en-US" b="1" dirty="0" smtClean="0"/>
          </a:p>
          <a:p>
            <a:pPr algn="r"/>
            <a:r>
              <a:rPr lang="el-GR" b="1" dirty="0" smtClean="0"/>
              <a:t>Ασυνεχή  ή  διακριτά δεδομένα </a:t>
            </a:r>
          </a:p>
          <a:p>
            <a:pPr algn="r"/>
            <a:r>
              <a:rPr lang="el-GR" b="1" dirty="0" smtClean="0"/>
              <a:t>Συνεχείς μεταβλητές</a:t>
            </a:r>
          </a:p>
          <a:p>
            <a:pPr algn="r"/>
            <a:endParaRPr lang="en-US" b="1" dirty="0" smtClean="0"/>
          </a:p>
          <a:p>
            <a:pPr algn="r"/>
            <a:r>
              <a:rPr lang="el-GR" b="1" dirty="0" smtClean="0"/>
              <a:t>Ποσοτικά δεδομένα : αριθμοί προερχόμενοι από μετρήσεις</a:t>
            </a:r>
            <a:r>
              <a:rPr lang="en-US" b="1" dirty="0" smtClean="0"/>
              <a:t/>
            </a:r>
            <a:br>
              <a:rPr lang="en-US" b="1" dirty="0" smtClean="0"/>
            </a:br>
            <a:endParaRPr lang="el-GR" b="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215238" cy="3693319"/>
          </a:xfrm>
          <a:prstGeom prst="rect">
            <a:avLst/>
          </a:prstGeom>
          <a:noFill/>
        </p:spPr>
        <p:txBody>
          <a:bodyPr wrap="square" rtlCol="0">
            <a:spAutoFit/>
          </a:bodyPr>
          <a:lstStyle/>
          <a:p>
            <a:pPr algn="just"/>
            <a:r>
              <a:rPr lang="el-GR" dirty="0" smtClean="0"/>
              <a:t>Σε όλες τις επιδημιολογικές μελέτες  θέλουμε να συνοψίσουμε τα δεδομένα με κάποιο τρόπο</a:t>
            </a:r>
          </a:p>
          <a:p>
            <a:pPr algn="just"/>
            <a:endParaRPr lang="en-US" dirty="0" smtClean="0"/>
          </a:p>
          <a:p>
            <a:pPr algn="just"/>
            <a:r>
              <a:rPr lang="el-GR" dirty="0" smtClean="0"/>
              <a:t>Παρατηρώντας τα δεδομένα από κάθε άτομο μπορούμε να δούμε πως αλλάζουν σε κάθε έναν.</a:t>
            </a:r>
          </a:p>
          <a:p>
            <a:pPr algn="just"/>
            <a:endParaRPr lang="en-US" dirty="0" smtClean="0"/>
          </a:p>
          <a:p>
            <a:pPr algn="just"/>
            <a:r>
              <a:rPr lang="el-GR" dirty="0" smtClean="0"/>
              <a:t>Ο αριθμός των περιπτώσεων που η κάθε διαφορετική πιθανή τιμή μιας μεταβλητής εμφανίζεται, η συχνότητά της δηλαδή </a:t>
            </a:r>
            <a:r>
              <a:rPr lang="en-US" dirty="0" smtClean="0"/>
              <a:t> </a:t>
            </a:r>
            <a:r>
              <a:rPr lang="el-GR" dirty="0" smtClean="0"/>
              <a:t>(</a:t>
            </a:r>
            <a:r>
              <a:rPr lang="en-US" b="1" dirty="0" smtClean="0"/>
              <a:t>frequency</a:t>
            </a:r>
            <a:r>
              <a:rPr lang="el-GR" b="1" dirty="0" smtClean="0"/>
              <a:t>)</a:t>
            </a:r>
            <a:r>
              <a:rPr lang="en-US" dirty="0" smtClean="0"/>
              <a:t>, </a:t>
            </a:r>
            <a:r>
              <a:rPr lang="el-GR" dirty="0" smtClean="0"/>
              <a:t>ο αριθμός αυτός μας ενδιαφέρει  γιατί μας δείχνει την κατανομή μιας μεταβλητής</a:t>
            </a:r>
          </a:p>
          <a:p>
            <a:pPr algn="just"/>
            <a:endParaRPr lang="en-US" dirty="0" smtClean="0"/>
          </a:p>
          <a:p>
            <a:pPr algn="just"/>
            <a:r>
              <a:rPr lang="el-GR" dirty="0" smtClean="0"/>
              <a:t>Μπορούμε να απεικονίσουμε αυτές τις συχνότητες τόσο για ποσοτικές όσο και για ποιοτικές μεταβλητές.</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500990" cy="2862322"/>
          </a:xfrm>
          <a:prstGeom prst="rect">
            <a:avLst/>
          </a:prstGeom>
          <a:noFill/>
        </p:spPr>
        <p:txBody>
          <a:bodyPr wrap="square" rtlCol="0">
            <a:spAutoFit/>
          </a:bodyPr>
          <a:lstStyle/>
          <a:p>
            <a:r>
              <a:rPr lang="el-GR" dirty="0" smtClean="0"/>
              <a:t>Ο όρος </a:t>
            </a:r>
            <a:r>
              <a:rPr lang="el-GR" b="1" dirty="0" smtClean="0"/>
              <a:t>στατιστική (</a:t>
            </a:r>
            <a:r>
              <a:rPr lang="en-US" b="1" dirty="0" smtClean="0"/>
              <a:t>statistics</a:t>
            </a:r>
            <a:r>
              <a:rPr lang="el-GR" b="1" dirty="0" smtClean="0"/>
              <a:t>)  </a:t>
            </a:r>
            <a:r>
              <a:rPr lang="el-GR" dirty="0" smtClean="0"/>
              <a:t>μπορεί να σημαίνει δυο πράγματα:</a:t>
            </a:r>
          </a:p>
          <a:p>
            <a:pPr algn="just"/>
            <a:endParaRPr lang="en-US" dirty="0"/>
          </a:p>
          <a:p>
            <a:r>
              <a:rPr lang="el-GR" dirty="0" smtClean="0"/>
              <a:t>Τους αριθμούς που έχουμε όταν μετράμε ή καταμετράμε κάποιο σύνολο πραγμάτων, ατόμων </a:t>
            </a:r>
            <a:r>
              <a:rPr lang="el-GR" dirty="0" err="1" smtClean="0"/>
              <a:t>κ.ο.κ</a:t>
            </a:r>
            <a:r>
              <a:rPr lang="el-GR" dirty="0" smtClean="0"/>
              <a:t>. </a:t>
            </a:r>
          </a:p>
          <a:p>
            <a:r>
              <a:rPr lang="el-GR" dirty="0" smtClean="0"/>
              <a:t>Τα  </a:t>
            </a:r>
            <a:r>
              <a:rPr lang="el-GR" b="1" dirty="0" smtClean="0"/>
              <a:t>ΔΕΔΟΜΕΝΑ </a:t>
            </a:r>
            <a:r>
              <a:rPr lang="el-GR" dirty="0" smtClean="0"/>
              <a:t>μας </a:t>
            </a:r>
            <a:r>
              <a:rPr lang="el-GR" b="1" dirty="0" smtClean="0"/>
              <a:t>(</a:t>
            </a:r>
            <a:r>
              <a:rPr lang="en-US" b="1" dirty="0" smtClean="0"/>
              <a:t>data</a:t>
            </a:r>
            <a:r>
              <a:rPr lang="el-GR" b="1" dirty="0" smtClean="0"/>
              <a:t>)</a:t>
            </a:r>
            <a:endParaRPr lang="en-US" b="1" dirty="0"/>
          </a:p>
          <a:p>
            <a:endParaRPr lang="el-GR" dirty="0" smtClean="0"/>
          </a:p>
          <a:p>
            <a:r>
              <a:rPr lang="el-GR" dirty="0" smtClean="0"/>
              <a:t>ή</a:t>
            </a:r>
            <a:endParaRPr lang="en-US" dirty="0"/>
          </a:p>
          <a:p>
            <a:endParaRPr lang="el-GR" dirty="0" smtClean="0"/>
          </a:p>
          <a:p>
            <a:r>
              <a:rPr lang="el-GR" dirty="0" smtClean="0"/>
              <a:t>Τις διαδικασίες που μας επιτρέπουν την ανάλυση των δεδομένων. </a:t>
            </a:r>
          </a:p>
          <a:p>
            <a:r>
              <a:rPr lang="el-GR" dirty="0" smtClean="0"/>
              <a:t>Την </a:t>
            </a:r>
            <a:r>
              <a:rPr lang="el-GR" b="1" dirty="0" smtClean="0"/>
              <a:t>ΜΕΘΟΔΟΛΟΓΙΑ (</a:t>
            </a:r>
            <a:r>
              <a:rPr lang="en-US" b="1" dirty="0" smtClean="0"/>
              <a:t>methods</a:t>
            </a:r>
            <a:r>
              <a:rPr lang="el-GR" b="1" dirty="0" smtClean="0"/>
              <a:t>)</a:t>
            </a:r>
            <a:endParaRPr lang="en-US" b="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642918"/>
            <a:ext cx="3214710" cy="5355312"/>
          </a:xfrm>
          <a:prstGeom prst="rect">
            <a:avLst/>
          </a:prstGeom>
          <a:noFill/>
        </p:spPr>
        <p:txBody>
          <a:bodyPr wrap="square" rtlCol="0">
            <a:spAutoFit/>
          </a:bodyPr>
          <a:lstStyle/>
          <a:p>
            <a:r>
              <a:rPr lang="el-GR" b="1" dirty="0" smtClean="0"/>
              <a:t>Συνοψίζοντας ποιοτικά δεδομένα</a:t>
            </a:r>
            <a:endParaRPr lang="en-US" dirty="0" smtClean="0"/>
          </a:p>
          <a:p>
            <a:endParaRPr lang="el-GR" dirty="0" smtClean="0"/>
          </a:p>
          <a:p>
            <a:r>
              <a:rPr lang="el-GR" dirty="0" smtClean="0"/>
              <a:t>Βλέπουμε ένα παράδειγμα κατηγορικών δεδομένων.</a:t>
            </a:r>
          </a:p>
          <a:p>
            <a:endParaRPr lang="en-US" dirty="0" smtClean="0"/>
          </a:p>
          <a:p>
            <a:r>
              <a:rPr lang="el-GR" dirty="0" smtClean="0"/>
              <a:t>Υπάρχουν 40 περιπτώσεις γαστρεντερίτιδας καταγεγραμμένες σε ένα κέντρο επιτήρησης, επιβεβαιωμένες εργαστηριακά. </a:t>
            </a:r>
          </a:p>
          <a:p>
            <a:pPr algn="ctr"/>
            <a:r>
              <a:rPr lang="el-GR" dirty="0" smtClean="0"/>
              <a:t>Σε κάθε περίπτωση βλέπουμε τον υπεύθυνο μικροοργανισμό.</a:t>
            </a:r>
          </a:p>
          <a:p>
            <a:endParaRPr lang="en-US" dirty="0" smtClean="0"/>
          </a:p>
          <a:p>
            <a:r>
              <a:rPr lang="el-GR" dirty="0" smtClean="0"/>
              <a:t>Η μορφή αυτή των δεδομένων είναι ανεπεξέργαστα δεδομένα (</a:t>
            </a:r>
            <a:r>
              <a:rPr lang="en-US" b="1" dirty="0" smtClean="0"/>
              <a:t>raw data</a:t>
            </a:r>
            <a:r>
              <a:rPr lang="el-GR" b="1" dirty="0" smtClean="0"/>
              <a:t>)</a:t>
            </a:r>
            <a:r>
              <a:rPr lang="en-US" dirty="0" smtClean="0"/>
              <a:t>.</a:t>
            </a:r>
            <a:endParaRPr lang="en-US" dirty="0"/>
          </a:p>
        </p:txBody>
      </p:sp>
      <p:graphicFrame>
        <p:nvGraphicFramePr>
          <p:cNvPr id="3" name="2 - Πίνακας"/>
          <p:cNvGraphicFramePr>
            <a:graphicFrameLocks noGrp="1"/>
          </p:cNvGraphicFramePr>
          <p:nvPr/>
        </p:nvGraphicFramePr>
        <p:xfrm>
          <a:off x="4786314" y="714356"/>
          <a:ext cx="3786214" cy="5429280"/>
        </p:xfrm>
        <a:graphic>
          <a:graphicData uri="http://schemas.openxmlformats.org/drawingml/2006/table">
            <a:tbl>
              <a:tblPr/>
              <a:tblGrid>
                <a:gridCol w="1893107"/>
                <a:gridCol w="1893107"/>
              </a:tblGrid>
              <a:tr h="271464">
                <a:tc>
                  <a:txBody>
                    <a:bodyPr/>
                    <a:lstStyle/>
                    <a:p>
                      <a:pPr algn="l" rtl="0"/>
                      <a:r>
                        <a:rPr lang="en-US" sz="1050" b="1" dirty="0"/>
                        <a:t>1.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21.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2.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22.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3. Escherichia coli 0157</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23.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dirty="0"/>
                        <a:t>4. </a:t>
                      </a:r>
                      <a:r>
                        <a:rPr lang="en-US" sz="1050" b="1" dirty="0" err="1"/>
                        <a:t>Shigella</a:t>
                      </a:r>
                      <a:r>
                        <a:rPr lang="en-US" sz="1050" b="1" dirty="0"/>
                        <a:t> </a:t>
                      </a:r>
                      <a:r>
                        <a:rPr lang="en-US" sz="1050" b="1" dirty="0" err="1"/>
                        <a:t>sonnei</a:t>
                      </a:r>
                      <a:endParaRPr lang="en-US" sz="1050" b="1" dirty="0"/>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24.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dirty="0"/>
                        <a:t>5.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25. Shigella sonnei</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dirty="0"/>
                        <a:t>6. </a:t>
                      </a:r>
                      <a:r>
                        <a:rPr lang="en-US" sz="1050" b="1" dirty="0" err="1"/>
                        <a:t>Giardia</a:t>
                      </a:r>
                      <a:endParaRPr lang="en-US" sz="1050" b="1" dirty="0"/>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26.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7.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27.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8.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28.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9.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29.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10.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30.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11.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31.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12. Shigella sonnei</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32. Shigella sonnei</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13.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33.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14.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34.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15. Escherichia coli 0157</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35.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16.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36.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17.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37.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18.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38.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19.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39. Escherichia coli 0157</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20.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dirty="0"/>
                        <a:t>40.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85786" y="500042"/>
            <a:ext cx="7286676" cy="646331"/>
          </a:xfrm>
          <a:prstGeom prst="rect">
            <a:avLst/>
          </a:prstGeom>
          <a:noFill/>
        </p:spPr>
        <p:txBody>
          <a:bodyPr wrap="square" rtlCol="0">
            <a:spAutoFit/>
          </a:bodyPr>
          <a:lstStyle/>
          <a:p>
            <a:pPr algn="ctr"/>
            <a:r>
              <a:rPr lang="el-GR" dirty="0" smtClean="0"/>
              <a:t>Αν ταξινομήσουμε τα δεδομένα αλφαβητικά τότε μπορούμε πιο εύκολα να τα εξετάσουμε.</a:t>
            </a:r>
            <a:endParaRPr lang="el-GR" dirty="0"/>
          </a:p>
        </p:txBody>
      </p:sp>
      <p:graphicFrame>
        <p:nvGraphicFramePr>
          <p:cNvPr id="5" name="4 - Πίνακας"/>
          <p:cNvGraphicFramePr>
            <a:graphicFrameLocks noGrp="1"/>
          </p:cNvGraphicFramePr>
          <p:nvPr/>
        </p:nvGraphicFramePr>
        <p:xfrm>
          <a:off x="2071670" y="1428736"/>
          <a:ext cx="4572032" cy="4857780"/>
        </p:xfrm>
        <a:graphic>
          <a:graphicData uri="http://schemas.openxmlformats.org/drawingml/2006/table">
            <a:tbl>
              <a:tblPr/>
              <a:tblGrid>
                <a:gridCol w="2286016"/>
                <a:gridCol w="2286016"/>
              </a:tblGrid>
              <a:tr h="242889">
                <a:tc>
                  <a:txBody>
                    <a:bodyPr/>
                    <a:lstStyle/>
                    <a:p>
                      <a:r>
                        <a:rPr lang="en-US" sz="900" b="1" dirty="0"/>
                        <a:t>1.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33.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dirty="0"/>
                        <a:t>2.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3. Escherichia coli 0157</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8.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15. Escherichia coli 0157</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9.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39. Escherichia coli 0157</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16.Campylobacter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6.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19.Campylobacter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11.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24.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14.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28.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17.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35.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21.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36.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29.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37.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30.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40.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38.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5.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4. Shigella sonnei</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7.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12. Shigella sonnei</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10.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32. Shigella sonnei</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20.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13.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22.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18.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23.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25.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27.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26.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dirty="0"/>
                        <a:t>31.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dirty="0"/>
                        <a:t>34.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500034" y="285728"/>
            <a:ext cx="7858180" cy="1754326"/>
          </a:xfrm>
          <a:prstGeom prst="rect">
            <a:avLst/>
          </a:prstGeom>
          <a:noFill/>
        </p:spPr>
        <p:txBody>
          <a:bodyPr wrap="square" rtlCol="0">
            <a:spAutoFit/>
          </a:bodyPr>
          <a:lstStyle/>
          <a:p>
            <a:pPr algn="just"/>
            <a:r>
              <a:rPr lang="el-GR" dirty="0" smtClean="0"/>
              <a:t>Είναι εμφανές τώρα ότι τα συχνότερα παθογόνα είναι τα</a:t>
            </a:r>
            <a:r>
              <a:rPr lang="en-US" dirty="0" smtClean="0"/>
              <a:t> </a:t>
            </a:r>
            <a:r>
              <a:rPr lang="el-GR" dirty="0" smtClean="0"/>
              <a:t> </a:t>
            </a:r>
            <a:r>
              <a:rPr lang="en-US" i="1" dirty="0" smtClean="0"/>
              <a:t>Campylobacter</a:t>
            </a:r>
            <a:r>
              <a:rPr lang="en-US" dirty="0" smtClean="0"/>
              <a:t> </a:t>
            </a:r>
            <a:r>
              <a:rPr lang="el-GR" dirty="0" smtClean="0"/>
              <a:t>και </a:t>
            </a:r>
            <a:r>
              <a:rPr lang="en-US" i="1" dirty="0" smtClean="0"/>
              <a:t>Cryptosporidium</a:t>
            </a:r>
            <a:r>
              <a:rPr lang="el-GR" i="1" dirty="0" smtClean="0"/>
              <a:t>.</a:t>
            </a:r>
            <a:endParaRPr lang="en-US" dirty="0" smtClean="0"/>
          </a:p>
          <a:p>
            <a:pPr algn="just"/>
            <a:r>
              <a:rPr lang="el-GR" dirty="0" smtClean="0"/>
              <a:t>Το παράδειγμα αφορά σε ένα μικρό δείγμα και είναι σχετικά εύκολο να μετρήσουμε την κάθε συχνότητα.  Αν είχαμε όμως ένα δείγμα 1000 περιπτώσεων δεν θα μπορούσαμε να απεικονίσουμε έτσι τα δεδομένα.</a:t>
            </a:r>
            <a:r>
              <a:rPr lang="en-US" dirty="0" smtClean="0"/>
              <a:t>.</a:t>
            </a:r>
          </a:p>
          <a:p>
            <a:pPr algn="just"/>
            <a:r>
              <a:rPr lang="el-GR" dirty="0" smtClean="0"/>
              <a:t>Ένας πιο αποτελεσματικός τρόπος είναι η χρήση ενός πίνακα</a:t>
            </a:r>
            <a:endParaRPr lang="en-US" dirty="0" smtClean="0"/>
          </a:p>
        </p:txBody>
      </p:sp>
      <p:graphicFrame>
        <p:nvGraphicFramePr>
          <p:cNvPr id="3" name="2 - Πίνακας"/>
          <p:cNvGraphicFramePr>
            <a:graphicFrameLocks noGrp="1"/>
          </p:cNvGraphicFramePr>
          <p:nvPr/>
        </p:nvGraphicFramePr>
        <p:xfrm>
          <a:off x="1643042" y="2357430"/>
          <a:ext cx="5810250" cy="3307080"/>
        </p:xfrm>
        <a:graphic>
          <a:graphicData uri="http://schemas.openxmlformats.org/drawingml/2006/table">
            <a:tbl>
              <a:tblPr/>
              <a:tblGrid>
                <a:gridCol w="2905125"/>
                <a:gridCol w="2905125"/>
              </a:tblGrid>
              <a:tr h="0">
                <a:tc>
                  <a:txBody>
                    <a:bodyPr/>
                    <a:lstStyle/>
                    <a:p>
                      <a:pPr algn="ctr" rtl="0"/>
                      <a:r>
                        <a:rPr lang="el-GR" b="1" dirty="0" smtClean="0">
                          <a:solidFill>
                            <a:srgbClr val="000000"/>
                          </a:solidFill>
                        </a:rPr>
                        <a:t>Αίτιο</a:t>
                      </a:r>
                      <a:r>
                        <a:rPr lang="el-GR" b="1" baseline="0" dirty="0" smtClean="0">
                          <a:solidFill>
                            <a:srgbClr val="000000"/>
                          </a:solidFill>
                        </a:rPr>
                        <a:t> λοιμώδους γαστρεντερίτιδας</a:t>
                      </a:r>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l-GR" b="1" dirty="0" smtClean="0">
                          <a:solidFill>
                            <a:srgbClr val="000000"/>
                          </a:solidFill>
                        </a:rPr>
                        <a:t>Αριθμός περιπτώσεων</a:t>
                      </a:r>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r>
              <a:tr h="0">
                <a:tc>
                  <a:txBody>
                    <a:bodyPr/>
                    <a:lstStyle/>
                    <a:p>
                      <a:pPr algn="l" rtl="0"/>
                      <a:r>
                        <a:rPr lang="en-US"/>
                        <a:t>Campylobacter</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12</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n-US"/>
                        <a:t>Cryptosporidium</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n-US"/>
                        <a:t>Escherichia coli 0157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n-US"/>
                        <a:t>Giardia</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8</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n-US"/>
                        <a:t>Shigella sonnei</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n-US"/>
                        <a:t>SRSV</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l-GR" b="1" dirty="0" smtClean="0"/>
                        <a:t>Σύνολο</a:t>
                      </a:r>
                      <a:endParaRPr lang="en-US" dirty="0"/>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b="1" dirty="0"/>
                        <a:t>40</a:t>
                      </a:r>
                      <a:endParaRPr lang="el-GR" dirty="0"/>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5" name="4 - Ορθογώνιο"/>
          <p:cNvSpPr/>
          <p:nvPr/>
        </p:nvSpPr>
        <p:spPr>
          <a:xfrm>
            <a:off x="428596" y="6000768"/>
            <a:ext cx="8286808" cy="646331"/>
          </a:xfrm>
          <a:prstGeom prst="rect">
            <a:avLst/>
          </a:prstGeom>
        </p:spPr>
        <p:txBody>
          <a:bodyPr wrap="square">
            <a:spAutoFit/>
          </a:bodyPr>
          <a:lstStyle/>
          <a:p>
            <a:r>
              <a:rPr lang="el-GR" dirty="0" smtClean="0"/>
              <a:t>Ο πίνακας αυτός που μας δείχνει τις συχνότητες των τιμών που μπορεί να πάρει μια μεταβλητή μας δείχνει την κατανομή συχνοτήτων </a:t>
            </a:r>
            <a:r>
              <a:rPr lang="en-US" dirty="0" smtClean="0"/>
              <a:t> </a:t>
            </a:r>
            <a:r>
              <a:rPr lang="el-GR" dirty="0" smtClean="0"/>
              <a:t>(</a:t>
            </a:r>
            <a:r>
              <a:rPr lang="en-US" b="1" dirty="0" smtClean="0"/>
              <a:t>frequency distribution</a:t>
            </a:r>
            <a:r>
              <a:rPr lang="el-GR" b="1" dirty="0" smtClean="0"/>
              <a:t>)</a:t>
            </a:r>
            <a:r>
              <a:rPr lang="en-US" dirty="0" smtClean="0"/>
              <a:t>.</a:t>
            </a:r>
            <a:endParaRPr 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285728"/>
            <a:ext cx="7572428" cy="2862322"/>
          </a:xfrm>
          <a:prstGeom prst="rect">
            <a:avLst/>
          </a:prstGeom>
          <a:noFill/>
        </p:spPr>
        <p:txBody>
          <a:bodyPr wrap="square" rtlCol="0">
            <a:spAutoFit/>
          </a:bodyPr>
          <a:lstStyle/>
          <a:p>
            <a:pPr algn="just"/>
            <a:r>
              <a:rPr lang="el-GR" dirty="0" smtClean="0"/>
              <a:t>Μερικές φορές είναι πιο χρήσιμο να παρουσιάσουμε μια κατανομή συχνοτήτων με κάθε ξεχωριστή συχνότητα σαν ποσοστό της ολικής συχνότητας</a:t>
            </a:r>
          </a:p>
          <a:p>
            <a:pPr algn="just"/>
            <a:endParaRPr lang="en-US" dirty="0" smtClean="0"/>
          </a:p>
          <a:p>
            <a:pPr algn="just"/>
            <a:r>
              <a:rPr lang="el-GR" dirty="0" smtClean="0"/>
              <a:t>Αυτά τα ποσοστά είναι οι διαφορετικές σχετικές συχνότητες (</a:t>
            </a:r>
            <a:r>
              <a:rPr lang="en-US" b="1" dirty="0" smtClean="0"/>
              <a:t>relative frequencies</a:t>
            </a:r>
            <a:r>
              <a:rPr lang="el-GR" b="1" dirty="0" smtClean="0"/>
              <a:t>) </a:t>
            </a:r>
            <a:r>
              <a:rPr lang="el-GR" dirty="0" smtClean="0"/>
              <a:t>και μπορούμε έτσι να συγκρίνουμε τις διαφορετικές ομάδες</a:t>
            </a:r>
            <a:r>
              <a:rPr lang="en-US" dirty="0" smtClean="0"/>
              <a:t>.</a:t>
            </a:r>
          </a:p>
          <a:p>
            <a:pPr algn="just"/>
            <a:endParaRPr lang="el-GR" dirty="0" smtClean="0"/>
          </a:p>
          <a:p>
            <a:pPr algn="just"/>
            <a:r>
              <a:rPr lang="el-GR" dirty="0" smtClean="0"/>
              <a:t>Σχετική συχνότητα</a:t>
            </a:r>
            <a:r>
              <a:rPr lang="en-US" dirty="0" smtClean="0"/>
              <a:t>(%) =</a:t>
            </a:r>
            <a:r>
              <a:rPr lang="el-GR" dirty="0" smtClean="0"/>
              <a:t>	</a:t>
            </a:r>
            <a:r>
              <a:rPr lang="el-GR" u="sng" dirty="0" smtClean="0"/>
              <a:t>Συχνότητα κατηγορίας</a:t>
            </a:r>
            <a:r>
              <a:rPr lang="en-US" dirty="0" smtClean="0"/>
              <a:t> </a:t>
            </a:r>
            <a:r>
              <a:rPr lang="el-GR" dirty="0" smtClean="0"/>
              <a:t>	</a:t>
            </a:r>
            <a:r>
              <a:rPr lang="en-US" dirty="0" smtClean="0"/>
              <a:t>x 100%</a:t>
            </a:r>
            <a:endParaRPr lang="el-GR" dirty="0" smtClean="0"/>
          </a:p>
          <a:p>
            <a:r>
              <a:rPr lang="el-GR" dirty="0" smtClean="0"/>
              <a:t>			Συνολική συχνότητα</a:t>
            </a:r>
            <a:r>
              <a:rPr lang="en-US" dirty="0" smtClean="0"/>
              <a:t/>
            </a:r>
            <a:br>
              <a:rPr lang="en-US" dirty="0" smtClean="0"/>
            </a:br>
            <a:endParaRPr lang="el-GR" dirty="0"/>
          </a:p>
        </p:txBody>
      </p:sp>
      <p:graphicFrame>
        <p:nvGraphicFramePr>
          <p:cNvPr id="3" name="2 - Πίνακας"/>
          <p:cNvGraphicFramePr>
            <a:graphicFrameLocks noGrp="1"/>
          </p:cNvGraphicFramePr>
          <p:nvPr/>
        </p:nvGraphicFramePr>
        <p:xfrm>
          <a:off x="571472" y="3071810"/>
          <a:ext cx="8143932" cy="3307080"/>
        </p:xfrm>
        <a:graphic>
          <a:graphicData uri="http://schemas.openxmlformats.org/drawingml/2006/table">
            <a:tbl>
              <a:tblPr/>
              <a:tblGrid>
                <a:gridCol w="2714644"/>
                <a:gridCol w="2714644"/>
                <a:gridCol w="2714644"/>
              </a:tblGrid>
              <a:tr h="401056">
                <a:tc>
                  <a:txBody>
                    <a:bodyPr/>
                    <a:lstStyle/>
                    <a:p>
                      <a:pPr algn="ctr" rtl="0" eaLnBrk="1" latinLnBrk="0" hangingPunct="1"/>
                      <a:r>
                        <a:rPr kumimoji="0" lang="el-GR" b="1" kern="1200" dirty="0" smtClean="0">
                          <a:solidFill>
                            <a:schemeClr val="tx1"/>
                          </a:solidFill>
                          <a:latin typeface="+mn-lt"/>
                          <a:ea typeface="+mn-ea"/>
                          <a:cs typeface="+mn-cs"/>
                        </a:rPr>
                        <a:t>Αίτιο</a:t>
                      </a:r>
                      <a:r>
                        <a:rPr kumimoji="0" lang="el-GR" b="1" kern="1200" baseline="0" dirty="0" smtClean="0">
                          <a:solidFill>
                            <a:schemeClr val="tx1"/>
                          </a:solidFill>
                          <a:latin typeface="+mn-lt"/>
                          <a:ea typeface="+mn-ea"/>
                          <a:cs typeface="+mn-cs"/>
                        </a:rPr>
                        <a:t> λοιμώδους γαστρεντερίτιδας</a:t>
                      </a:r>
                      <a:endParaRPr kumimoji="0" lang="en-US" b="1" kern="1200" dirty="0">
                        <a:solidFill>
                          <a:schemeClr val="tx1"/>
                        </a:solidFill>
                        <a:latin typeface="+mn-lt"/>
                        <a:ea typeface="+mn-ea"/>
                        <a:cs typeface="+mn-cs"/>
                      </a:endParaRPr>
                    </a:p>
                  </a:txBody>
                  <a:tcPr marL="19050" marR="19050" marT="19050" marB="190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rtl="0" eaLnBrk="1" latinLnBrk="0" hangingPunct="1"/>
                      <a:r>
                        <a:rPr kumimoji="0" lang="el-GR" b="1" kern="1200" dirty="0" smtClean="0">
                          <a:solidFill>
                            <a:schemeClr val="tx1"/>
                          </a:solidFill>
                          <a:latin typeface="+mn-lt"/>
                          <a:ea typeface="+mn-ea"/>
                          <a:cs typeface="+mn-cs"/>
                        </a:rPr>
                        <a:t>Αριθμός περιπτώσεων</a:t>
                      </a:r>
                      <a:endParaRPr kumimoji="0" lang="en-US" b="1" kern="1200" dirty="0">
                        <a:solidFill>
                          <a:schemeClr val="tx1"/>
                        </a:solidFill>
                        <a:latin typeface="+mn-lt"/>
                        <a:ea typeface="+mn-ea"/>
                        <a:cs typeface="+mn-cs"/>
                      </a:endParaRPr>
                    </a:p>
                  </a:txBody>
                  <a:tcPr marL="19050" marR="19050" marT="19050" marB="190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rtl="0"/>
                      <a:r>
                        <a:rPr lang="el-GR" b="1" dirty="0" smtClean="0">
                          <a:solidFill>
                            <a:srgbClr val="000000"/>
                          </a:solidFill>
                        </a:rPr>
                        <a:t>Σχετική συχνότητα</a:t>
                      </a:r>
                      <a:r>
                        <a:rPr lang="en-US" b="1" dirty="0">
                          <a:solidFill>
                            <a:srgbClr val="000000"/>
                          </a:solidFill>
                        </a:rPr>
                        <a:t> (%)</a:t>
                      </a:r>
                    </a:p>
                  </a:txBody>
                  <a:tcPr marL="19050" marR="19050" marT="19050" marB="190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262928">
                <a:tc>
                  <a:txBody>
                    <a:bodyPr/>
                    <a:lstStyle/>
                    <a:p>
                      <a:pPr algn="l" rtl="0"/>
                      <a:r>
                        <a:rPr lang="en-US"/>
                        <a:t>Campylobacter</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12</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30.0</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62928">
                <a:tc>
                  <a:txBody>
                    <a:bodyPr/>
                    <a:lstStyle/>
                    <a:p>
                      <a:pPr algn="l" rtl="0"/>
                      <a:r>
                        <a:rPr lang="en-US" dirty="0"/>
                        <a:t>Cryptosporidium</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9</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22.5</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62928">
                <a:tc>
                  <a:txBody>
                    <a:bodyPr/>
                    <a:lstStyle/>
                    <a:p>
                      <a:pPr algn="l" rtl="0"/>
                      <a:r>
                        <a:rPr lang="en-US"/>
                        <a:t>Escherichia coli 0157</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3</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7.5</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62928">
                <a:tc>
                  <a:txBody>
                    <a:bodyPr/>
                    <a:lstStyle/>
                    <a:p>
                      <a:pPr algn="l" rtl="0"/>
                      <a:r>
                        <a:rPr lang="en-US"/>
                        <a:t>Giardia</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8</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20.0</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62928">
                <a:tc>
                  <a:txBody>
                    <a:bodyPr/>
                    <a:lstStyle/>
                    <a:p>
                      <a:pPr algn="l" rtl="0"/>
                      <a:r>
                        <a:rPr lang="en-US"/>
                        <a:t>Shigella sonnei</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3</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7.5</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62928">
                <a:tc>
                  <a:txBody>
                    <a:bodyPr/>
                    <a:lstStyle/>
                    <a:p>
                      <a:pPr algn="l" rtl="0"/>
                      <a:r>
                        <a:rPr lang="en-US"/>
                        <a:t>SRSV</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5</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12.5</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62928">
                <a:tc>
                  <a:txBody>
                    <a:bodyPr/>
                    <a:lstStyle/>
                    <a:p>
                      <a:pPr algn="l" rtl="0"/>
                      <a:r>
                        <a:rPr lang="el-GR" b="1" dirty="0" smtClean="0"/>
                        <a:t>Σύνολο</a:t>
                      </a:r>
                      <a:endParaRPr lang="en-US" dirty="0"/>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b="1"/>
                        <a:t>40</a:t>
                      </a:r>
                      <a:endParaRPr lang="el-G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b="1" dirty="0"/>
                        <a:t>100.0</a:t>
                      </a:r>
                      <a:endParaRPr lang="el-GR" dirty="0"/>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42844" y="428604"/>
            <a:ext cx="3786214" cy="6186309"/>
          </a:xfrm>
          <a:prstGeom prst="rect">
            <a:avLst/>
          </a:prstGeom>
          <a:noFill/>
        </p:spPr>
        <p:txBody>
          <a:bodyPr wrap="square" rtlCol="0">
            <a:spAutoFit/>
          </a:bodyPr>
          <a:lstStyle/>
          <a:p>
            <a:pPr algn="ctr"/>
            <a:r>
              <a:rPr lang="el-GR" b="1" dirty="0" smtClean="0"/>
              <a:t>Συνοψίζοντας ποιοτικά δεδομένα</a:t>
            </a:r>
            <a:endParaRPr lang="en-US" dirty="0" smtClean="0"/>
          </a:p>
          <a:p>
            <a:pPr algn="ctr"/>
            <a:r>
              <a:rPr lang="el-GR" dirty="0" smtClean="0"/>
              <a:t>Τα ποσοτικά δεδομένα είναι αριθμοί από μετρήσεις είτε συνεχή είτε ασυνεχή</a:t>
            </a:r>
          </a:p>
          <a:p>
            <a:pPr algn="ctr"/>
            <a:endParaRPr lang="el-GR" dirty="0" smtClean="0"/>
          </a:p>
          <a:p>
            <a:pPr algn="ctr"/>
            <a:r>
              <a:rPr lang="en-US" b="1" dirty="0" smtClean="0"/>
              <a:t>Ungrouped Frequency Distributions</a:t>
            </a:r>
            <a:endParaRPr lang="en-US" dirty="0" smtClean="0"/>
          </a:p>
          <a:p>
            <a:pPr algn="ctr"/>
            <a:r>
              <a:rPr lang="el-GR" dirty="0" smtClean="0"/>
              <a:t>Στα ποσοτικά δεδομένα συνήθως πρέπει να ομαδοποιήσουμε τα δεδομένα. Όταν όμως έχουμε καταμετρήσεις με μικρό αριθμό πιθανών αποτελεσμάτων τότε μπορεί να μην χρειαστεί.</a:t>
            </a:r>
          </a:p>
          <a:p>
            <a:pPr algn="ctr"/>
            <a:endParaRPr lang="en-US" dirty="0" smtClean="0"/>
          </a:p>
          <a:p>
            <a:pPr algn="ctr"/>
            <a:r>
              <a:rPr lang="el-GR" dirty="0" smtClean="0"/>
              <a:t>Το παράδειγμα αναφέρεται σε μια μελέτη ΣΜΝ όπου οι άνδρες ερωτήθηκαν για τον αριθμό συντρόφων το τελευταίο έτος. Υπήρχαν μόνο 8 πιθανές απαντήσεις, έτσι ο πίνακας συχνοτήτων ήταν σχετικά εύκολο να δημιουργηθεί</a:t>
            </a:r>
            <a:endParaRPr lang="en-US" dirty="0" smtClean="0"/>
          </a:p>
          <a:p>
            <a:pPr algn="ctr"/>
            <a:endParaRPr lang="en-US" dirty="0"/>
          </a:p>
        </p:txBody>
      </p:sp>
      <p:graphicFrame>
        <p:nvGraphicFramePr>
          <p:cNvPr id="3" name="2 - Πίνακας"/>
          <p:cNvGraphicFramePr>
            <a:graphicFrameLocks noGrp="1"/>
          </p:cNvGraphicFramePr>
          <p:nvPr/>
        </p:nvGraphicFramePr>
        <p:xfrm>
          <a:off x="4286249" y="571480"/>
          <a:ext cx="4429155" cy="4362730"/>
        </p:xfrm>
        <a:graphic>
          <a:graphicData uri="http://schemas.openxmlformats.org/drawingml/2006/table">
            <a:tbl>
              <a:tblPr/>
              <a:tblGrid>
                <a:gridCol w="1476385"/>
                <a:gridCol w="1476385"/>
                <a:gridCol w="1476385"/>
              </a:tblGrid>
              <a:tr h="142876">
                <a:tc>
                  <a:txBody>
                    <a:bodyPr/>
                    <a:lstStyle/>
                    <a:p>
                      <a:pPr algn="ctr" rtl="0"/>
                      <a:r>
                        <a:rPr lang="el-GR" sz="1700" b="1" dirty="0" smtClean="0">
                          <a:solidFill>
                            <a:srgbClr val="000000"/>
                          </a:solidFill>
                        </a:rPr>
                        <a:t>Αριθμός συντρόφων το τελευταίο έτος</a:t>
                      </a:r>
                    </a:p>
                  </a:txBody>
                  <a:tcPr marL="17762" marR="17762" marT="17762" marB="177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rtl="0"/>
                      <a:r>
                        <a:rPr lang="el-GR" sz="1700" b="1" dirty="0" smtClean="0">
                          <a:solidFill>
                            <a:srgbClr val="000000"/>
                          </a:solidFill>
                        </a:rPr>
                        <a:t>Αριθμός ανδρών (συχνότητα)</a:t>
                      </a:r>
                    </a:p>
                  </a:txBody>
                  <a:tcPr marL="17762" marR="17762" marT="17762" marB="177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rtl="0"/>
                      <a:r>
                        <a:rPr lang="el-GR" sz="1700" b="1" dirty="0" smtClean="0">
                          <a:solidFill>
                            <a:srgbClr val="000000"/>
                          </a:solidFill>
                        </a:rPr>
                        <a:t>Σχετική συχνότητα (%)</a:t>
                      </a:r>
                    </a:p>
                  </a:txBody>
                  <a:tcPr marL="17762" marR="17762" marT="17762" marB="177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362350">
                <a:tc>
                  <a:txBody>
                    <a:bodyPr/>
                    <a:lstStyle/>
                    <a:p>
                      <a:pPr algn="l" rtl="0"/>
                      <a:r>
                        <a:rPr lang="el-GR" sz="1700"/>
                        <a:t>1</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59</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12.2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83</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17.1</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3</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94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19.4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72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dirty="0"/>
                        <a:t>14.8</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5</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61</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12.6</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6</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48</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9.9</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7</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36</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7.4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8</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32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6.6</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b="1" dirty="0" smtClean="0"/>
                        <a:t>Σύνολο</a:t>
                      </a:r>
                      <a:endParaRPr lang="en-US" sz="1700" dirty="0"/>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b="1"/>
                        <a:t>485</a:t>
                      </a:r>
                      <a:endParaRPr lang="el-GR" sz="1700"/>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b="1" dirty="0"/>
                        <a:t>100.0</a:t>
                      </a:r>
                      <a:endParaRPr lang="el-GR" sz="1700" dirty="0"/>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571480"/>
            <a:ext cx="4429156" cy="369332"/>
          </a:xfrm>
          <a:prstGeom prst="rect">
            <a:avLst/>
          </a:prstGeom>
          <a:noFill/>
        </p:spPr>
        <p:txBody>
          <a:bodyPr wrap="square" rtlCol="0">
            <a:spAutoFit/>
          </a:bodyPr>
          <a:lstStyle/>
          <a:p>
            <a:pPr algn="ctr"/>
            <a:r>
              <a:rPr lang="el-GR" dirty="0" smtClean="0"/>
              <a:t>Αντίστοιχα η αθροιστική συχνότητα</a:t>
            </a:r>
            <a:r>
              <a:rPr lang="en-US" dirty="0" smtClean="0"/>
              <a:t>.</a:t>
            </a:r>
            <a:endParaRPr lang="el-GR" dirty="0"/>
          </a:p>
        </p:txBody>
      </p:sp>
      <p:graphicFrame>
        <p:nvGraphicFramePr>
          <p:cNvPr id="3" name="2 - Πίνακας"/>
          <p:cNvGraphicFramePr>
            <a:graphicFrameLocks noGrp="1"/>
          </p:cNvGraphicFramePr>
          <p:nvPr/>
        </p:nvGraphicFramePr>
        <p:xfrm>
          <a:off x="1863258" y="1247635"/>
          <a:ext cx="5417484" cy="4404407"/>
        </p:xfrm>
        <a:graphic>
          <a:graphicData uri="http://schemas.openxmlformats.org/drawingml/2006/table">
            <a:tbl>
              <a:tblPr/>
              <a:tblGrid>
                <a:gridCol w="1354371"/>
                <a:gridCol w="1354371"/>
                <a:gridCol w="1354371"/>
                <a:gridCol w="1354371"/>
              </a:tblGrid>
              <a:tr h="802853">
                <a:tc>
                  <a:txBody>
                    <a:bodyPr/>
                    <a:lstStyle/>
                    <a:p>
                      <a:pPr algn="ctr" rtl="0"/>
                      <a:r>
                        <a:rPr lang="el-GR" sz="1700" b="1" dirty="0" smtClean="0">
                          <a:solidFill>
                            <a:srgbClr val="000000"/>
                          </a:solidFill>
                        </a:rPr>
                        <a:t>Αριθμός συντρόφων το τελευταίο</a:t>
                      </a:r>
                      <a:r>
                        <a:rPr lang="el-GR" sz="1700" b="1" baseline="0" dirty="0" smtClean="0">
                          <a:solidFill>
                            <a:srgbClr val="000000"/>
                          </a:solidFill>
                        </a:rPr>
                        <a:t> έτος</a:t>
                      </a:r>
                      <a:endParaRPr lang="en-US" sz="1700" b="1" dirty="0">
                        <a:solidFill>
                          <a:srgbClr val="000000"/>
                        </a:solidFill>
                      </a:endParaRPr>
                    </a:p>
                  </a:txBody>
                  <a:tcPr marL="17762" marR="17762" marT="17762" marB="177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rtl="0"/>
                      <a:r>
                        <a:rPr lang="el-GR" sz="1700" b="1" dirty="0" smtClean="0">
                          <a:solidFill>
                            <a:srgbClr val="000000"/>
                          </a:solidFill>
                        </a:rPr>
                        <a:t>Αριθμός</a:t>
                      </a:r>
                      <a:r>
                        <a:rPr lang="el-GR" sz="1700" b="1" baseline="0" dirty="0" smtClean="0">
                          <a:solidFill>
                            <a:srgbClr val="000000"/>
                          </a:solidFill>
                        </a:rPr>
                        <a:t> ανδρών </a:t>
                      </a:r>
                      <a:r>
                        <a:rPr lang="en-US" sz="1700" b="1" dirty="0" smtClean="0">
                          <a:solidFill>
                            <a:srgbClr val="000000"/>
                          </a:solidFill>
                        </a:rPr>
                        <a:t>(</a:t>
                      </a:r>
                      <a:r>
                        <a:rPr lang="el-GR" sz="1700" b="1" dirty="0" smtClean="0">
                          <a:solidFill>
                            <a:srgbClr val="000000"/>
                          </a:solidFill>
                        </a:rPr>
                        <a:t>συχνότητα)</a:t>
                      </a:r>
                      <a:endParaRPr lang="en-US" sz="1700" b="1" dirty="0">
                        <a:solidFill>
                          <a:srgbClr val="000000"/>
                        </a:solidFill>
                      </a:endParaRPr>
                    </a:p>
                  </a:txBody>
                  <a:tcPr marL="17762" marR="17762" marT="17762" marB="177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rtl="0"/>
                      <a:r>
                        <a:rPr lang="el-GR" sz="1700" b="1" dirty="0" smtClean="0">
                          <a:solidFill>
                            <a:srgbClr val="000000"/>
                          </a:solidFill>
                        </a:rPr>
                        <a:t>Σχετική συχνότητα</a:t>
                      </a:r>
                      <a:r>
                        <a:rPr lang="en-US" sz="1700" b="1" dirty="0" smtClean="0">
                          <a:solidFill>
                            <a:srgbClr val="000000"/>
                          </a:solidFill>
                        </a:rPr>
                        <a:t> </a:t>
                      </a:r>
                      <a:r>
                        <a:rPr lang="en-US" sz="1700" b="1" dirty="0">
                          <a:solidFill>
                            <a:srgbClr val="000000"/>
                          </a:solidFill>
                        </a:rPr>
                        <a:t>(%)</a:t>
                      </a:r>
                    </a:p>
                  </a:txBody>
                  <a:tcPr marL="17762" marR="17762" marT="17762" marB="177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rtl="0"/>
                      <a:r>
                        <a:rPr lang="el-GR" sz="1700" b="1" dirty="0" smtClean="0">
                          <a:solidFill>
                            <a:srgbClr val="000000"/>
                          </a:solidFill>
                        </a:rPr>
                        <a:t>Αθροιστική</a:t>
                      </a:r>
                      <a:r>
                        <a:rPr lang="el-GR" sz="1700" b="1" baseline="0" dirty="0" smtClean="0">
                          <a:solidFill>
                            <a:srgbClr val="000000"/>
                          </a:solidFill>
                        </a:rPr>
                        <a:t> σχετική συχνότητα</a:t>
                      </a:r>
                      <a:r>
                        <a:rPr lang="en-US" sz="1700" b="1" dirty="0" smtClean="0">
                          <a:solidFill>
                            <a:srgbClr val="000000"/>
                          </a:solidFill>
                        </a:rPr>
                        <a:t> </a:t>
                      </a:r>
                      <a:r>
                        <a:rPr lang="en-US" sz="1700" b="1" dirty="0">
                          <a:solidFill>
                            <a:srgbClr val="000000"/>
                          </a:solidFill>
                        </a:rPr>
                        <a:t>(%)</a:t>
                      </a:r>
                    </a:p>
                  </a:txBody>
                  <a:tcPr marL="17762" marR="17762" marT="17762" marB="177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362350">
                <a:tc>
                  <a:txBody>
                    <a:bodyPr/>
                    <a:lstStyle/>
                    <a:p>
                      <a:pPr algn="l" rtl="0"/>
                      <a:r>
                        <a:rPr lang="el-GR" sz="1700"/>
                        <a:t>1</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59</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12.2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12.2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83</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17.1</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29.3</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3</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94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19.4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48.7</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72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14.8</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63.5</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5</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61</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12.6</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76.1</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6</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48</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9.9</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86.0</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7</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36</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7.4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93.4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407331">
                <a:tc>
                  <a:txBody>
                    <a:bodyPr/>
                    <a:lstStyle/>
                    <a:p>
                      <a:pPr algn="l" rtl="0"/>
                      <a:r>
                        <a:rPr lang="el-GR" sz="1700"/>
                        <a:t>8</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32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6.6</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100.0</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b="1" dirty="0" smtClean="0"/>
                        <a:t>Σύνολο</a:t>
                      </a:r>
                      <a:endParaRPr lang="en-US" sz="1700" dirty="0"/>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b="1"/>
                        <a:t>485</a:t>
                      </a:r>
                      <a:endParaRPr lang="el-GR" sz="1700"/>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b="1"/>
                        <a:t>100.0</a:t>
                      </a:r>
                      <a:endParaRPr lang="el-GR" sz="1700"/>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b="1" dirty="0"/>
                        <a:t>100.0</a:t>
                      </a:r>
                      <a:endParaRPr lang="el-GR" sz="1700" dirty="0"/>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85720" y="1214422"/>
            <a:ext cx="2357454" cy="646331"/>
          </a:xfrm>
          <a:prstGeom prst="rect">
            <a:avLst/>
          </a:prstGeom>
          <a:noFill/>
        </p:spPr>
        <p:txBody>
          <a:bodyPr wrap="square" rtlCol="0">
            <a:spAutoFit/>
          </a:bodyPr>
          <a:lstStyle/>
          <a:p>
            <a:pPr algn="ctr"/>
            <a:r>
              <a:rPr lang="el-GR" dirty="0" smtClean="0"/>
              <a:t>Οι τιμές όμως μπορεί να είναι έτσι.</a:t>
            </a:r>
            <a:endParaRPr lang="el-GR" dirty="0"/>
          </a:p>
        </p:txBody>
      </p:sp>
      <p:graphicFrame>
        <p:nvGraphicFramePr>
          <p:cNvPr id="3" name="2 - Πίνακας"/>
          <p:cNvGraphicFramePr>
            <a:graphicFrameLocks noGrp="1"/>
          </p:cNvGraphicFramePr>
          <p:nvPr/>
        </p:nvGraphicFramePr>
        <p:xfrm>
          <a:off x="3000364" y="214290"/>
          <a:ext cx="4500594" cy="6438593"/>
        </p:xfrm>
        <a:graphic>
          <a:graphicData uri="http://schemas.openxmlformats.org/drawingml/2006/table">
            <a:tbl>
              <a:tblPr/>
              <a:tblGrid>
                <a:gridCol w="1500198"/>
                <a:gridCol w="1500198"/>
                <a:gridCol w="1500198"/>
              </a:tblGrid>
              <a:tr h="338165">
                <a:tc>
                  <a:txBody>
                    <a:bodyPr/>
                    <a:lstStyle/>
                    <a:p>
                      <a:pPr algn="ctr" rtl="0"/>
                      <a:r>
                        <a:rPr lang="el-GR" sz="1050" b="1" dirty="0" smtClean="0">
                          <a:solidFill>
                            <a:srgbClr val="000000"/>
                          </a:solidFill>
                        </a:rPr>
                        <a:t>Ηλικία</a:t>
                      </a:r>
                      <a:r>
                        <a:rPr lang="el-GR" sz="1050" b="1" baseline="0" dirty="0" smtClean="0">
                          <a:solidFill>
                            <a:srgbClr val="000000"/>
                          </a:solidFill>
                        </a:rPr>
                        <a:t> εισόδου</a:t>
                      </a:r>
                      <a:endParaRPr lang="en-US" sz="1050" b="1" dirty="0">
                        <a:solidFill>
                          <a:srgbClr val="000000"/>
                        </a:solidFill>
                      </a:endParaRPr>
                    </a:p>
                  </a:txBody>
                  <a:tcPr marL="6128" marR="6128" marT="6128" marB="6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5F5F5"/>
                    </a:solidFill>
                  </a:tcPr>
                </a:tc>
                <a:tc>
                  <a:txBody>
                    <a:bodyPr/>
                    <a:lstStyle/>
                    <a:p>
                      <a:pPr algn="ctr" rtl="0"/>
                      <a:r>
                        <a:rPr lang="el-GR" sz="1050" b="1" dirty="0" smtClean="0">
                          <a:solidFill>
                            <a:srgbClr val="000000"/>
                          </a:solidFill>
                        </a:rPr>
                        <a:t>Συχνότητα</a:t>
                      </a:r>
                      <a:endParaRPr lang="en-US" sz="1050" b="1" dirty="0">
                        <a:solidFill>
                          <a:srgbClr val="000000"/>
                        </a:solidFill>
                      </a:endParaRPr>
                    </a:p>
                  </a:txBody>
                  <a:tcPr marL="6128" marR="6128" marT="6128" marB="6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5F5F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sz="1050" b="1" dirty="0" smtClean="0">
                          <a:solidFill>
                            <a:srgbClr val="000000"/>
                          </a:solidFill>
                        </a:rPr>
                        <a:t>Σχετική συχνότητα (%)</a:t>
                      </a:r>
                    </a:p>
                    <a:p>
                      <a:pPr marL="0" marR="0" indent="0" algn="ctr" defTabSz="914400" rtl="0" eaLnBrk="1" fontAlgn="auto" latinLnBrk="0" hangingPunct="1">
                        <a:lnSpc>
                          <a:spcPct val="100000"/>
                        </a:lnSpc>
                        <a:spcBef>
                          <a:spcPts val="0"/>
                        </a:spcBef>
                        <a:spcAft>
                          <a:spcPts val="0"/>
                        </a:spcAft>
                        <a:buClrTx/>
                        <a:buSzTx/>
                        <a:buFontTx/>
                        <a:buNone/>
                        <a:tabLst/>
                        <a:defRPr/>
                      </a:pPr>
                      <a:endParaRPr lang="en-US" sz="1050" b="1" dirty="0">
                        <a:solidFill>
                          <a:srgbClr val="000000"/>
                        </a:solidFill>
                      </a:endParaRPr>
                    </a:p>
                  </a:txBody>
                  <a:tcPr marL="6128" marR="6128" marT="6128" marB="6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5F5F5"/>
                    </a:solidFill>
                  </a:tcPr>
                </a:tc>
              </a:tr>
              <a:tr h="196492">
                <a:tc>
                  <a:txBody>
                    <a:bodyPr/>
                    <a:lstStyle/>
                    <a:p>
                      <a:pPr algn="ctr" rtl="0"/>
                      <a:r>
                        <a:rPr lang="el-GR" sz="1050" b="1"/>
                        <a:t>40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dirty="0"/>
                        <a:t>52</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3.1</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41</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51</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42</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2.9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43</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65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60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3.6</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80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46</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88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5.2</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47</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99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5.9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94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5.6</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84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5.0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68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4.1</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51</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66</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52</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79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4.7</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53</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74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75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75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56</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70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4.2</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57</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60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3.6</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68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4.1</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67</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64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61</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46</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2.7</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62</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50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63</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33</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2.0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22</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1.3</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14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0.8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66</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0.5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67</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0.5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2</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0.1</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0.3</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dirty="0" smtClean="0"/>
                        <a:t>Σύνολο</a:t>
                      </a:r>
                      <a:endParaRPr lang="en-US" sz="1050" b="1" dirty="0"/>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1677</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dirty="0"/>
                        <a:t>100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000232" y="5500702"/>
            <a:ext cx="6643734" cy="369332"/>
          </a:xfrm>
          <a:prstGeom prst="rect">
            <a:avLst/>
          </a:prstGeom>
          <a:noFill/>
        </p:spPr>
        <p:txBody>
          <a:bodyPr wrap="square" rtlCol="0">
            <a:spAutoFit/>
          </a:bodyPr>
          <a:lstStyle/>
          <a:p>
            <a:pPr algn="r"/>
            <a:r>
              <a:rPr lang="el-GR" i="1" dirty="0" smtClean="0"/>
              <a:t>Για αυτό είναι καλύτερο να τα παρουσιάσουμε έτσι….</a:t>
            </a:r>
            <a:endParaRPr lang="el-GR" i="1" dirty="0"/>
          </a:p>
        </p:txBody>
      </p:sp>
      <p:graphicFrame>
        <p:nvGraphicFramePr>
          <p:cNvPr id="3" name="2 - Πίνακας"/>
          <p:cNvGraphicFramePr>
            <a:graphicFrameLocks noGrp="1"/>
          </p:cNvGraphicFramePr>
          <p:nvPr/>
        </p:nvGraphicFramePr>
        <p:xfrm>
          <a:off x="1666875" y="1969770"/>
          <a:ext cx="5810250" cy="2862256"/>
        </p:xfrm>
        <a:graphic>
          <a:graphicData uri="http://schemas.openxmlformats.org/drawingml/2006/table">
            <a:tbl>
              <a:tblPr/>
              <a:tblGrid>
                <a:gridCol w="1936750"/>
                <a:gridCol w="1936750"/>
                <a:gridCol w="1936750"/>
              </a:tblGrid>
              <a:tr h="530536">
                <a:tc>
                  <a:txBody>
                    <a:bodyPr/>
                    <a:lstStyle/>
                    <a:p>
                      <a:pPr algn="ctr" rtl="0"/>
                      <a:r>
                        <a:rPr lang="el-GR" sz="1400" b="1" dirty="0" smtClean="0">
                          <a:solidFill>
                            <a:srgbClr val="000000"/>
                          </a:solidFill>
                        </a:rPr>
                        <a:t>Ηλικία</a:t>
                      </a:r>
                      <a:r>
                        <a:rPr lang="el-GR" sz="1400" b="1" baseline="0" dirty="0" smtClean="0">
                          <a:solidFill>
                            <a:srgbClr val="000000"/>
                          </a:solidFill>
                        </a:rPr>
                        <a:t> εισόδου</a:t>
                      </a:r>
                      <a:endParaRPr lang="en-US" sz="1400" b="1" dirty="0">
                        <a:solidFill>
                          <a:srgbClr val="000000"/>
                        </a:solidFill>
                      </a:endParaRPr>
                    </a:p>
                  </a:txBody>
                  <a:tcPr marL="6128" marR="6128" marT="6128" marB="6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l-GR" sz="1400" b="1" dirty="0" smtClean="0">
                          <a:solidFill>
                            <a:srgbClr val="000000"/>
                          </a:solidFill>
                        </a:rPr>
                        <a:t>Συχνότητα</a:t>
                      </a:r>
                      <a:endParaRPr lang="en-US" sz="1400" b="1" dirty="0">
                        <a:solidFill>
                          <a:srgbClr val="000000"/>
                        </a:solidFill>
                      </a:endParaRPr>
                    </a:p>
                  </a:txBody>
                  <a:tcPr marL="6128" marR="6128" marT="6128" marB="6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sz="1400" b="1" dirty="0" smtClean="0">
                          <a:solidFill>
                            <a:srgbClr val="000000"/>
                          </a:solidFill>
                        </a:rPr>
                        <a:t>Σχετική συχνότητα (%)</a:t>
                      </a:r>
                    </a:p>
                  </a:txBody>
                  <a:tcPr marL="6128" marR="6128" marT="6128" marB="6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r>
              <a:tr h="0">
                <a:tc>
                  <a:txBody>
                    <a:bodyPr/>
                    <a:lstStyle/>
                    <a:p>
                      <a:pPr algn="ctr" rtl="0"/>
                      <a:r>
                        <a:rPr lang="en-US"/>
                        <a:t>40 to 44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277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16.5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n-US"/>
                        <a:t>45 to 49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445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26.5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n-US"/>
                        <a:t>50 to 54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362</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21.6</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n-US"/>
                        <a:t>55 to 59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340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20.3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n-US"/>
                        <a:t>60 to 69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253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15.1</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l-GR" b="1" dirty="0" smtClean="0"/>
                        <a:t>Σύνολο</a:t>
                      </a:r>
                      <a:endParaRPr lang="en-US" dirty="0"/>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b="1"/>
                        <a:t>1677</a:t>
                      </a:r>
                      <a:endParaRPr lang="el-G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b="1" dirty="0"/>
                        <a:t>100.0</a:t>
                      </a:r>
                      <a:endParaRPr lang="el-GR" dirty="0"/>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072362" cy="4524315"/>
          </a:xfrm>
          <a:prstGeom prst="rect">
            <a:avLst/>
          </a:prstGeom>
          <a:noFill/>
        </p:spPr>
        <p:txBody>
          <a:bodyPr wrap="square" rtlCol="0">
            <a:spAutoFit/>
          </a:bodyPr>
          <a:lstStyle/>
          <a:p>
            <a:pPr algn="just"/>
            <a:r>
              <a:rPr lang="el-GR" b="1" dirty="0" smtClean="0"/>
              <a:t>Οδηγίες για την δημιουργία ομάδων:</a:t>
            </a:r>
          </a:p>
          <a:p>
            <a:pPr algn="just"/>
            <a:endParaRPr lang="en-US" dirty="0" smtClean="0"/>
          </a:p>
          <a:p>
            <a:pPr algn="just"/>
            <a:r>
              <a:rPr lang="el-GR" dirty="0" smtClean="0"/>
              <a:t>Σημειώστε την ελάχιστη και μέγιστη τιμή και αποφασίστε για τα μεσοδιαστήματα</a:t>
            </a:r>
            <a:r>
              <a:rPr lang="en-US" dirty="0" smtClean="0"/>
              <a:t> </a:t>
            </a:r>
            <a:r>
              <a:rPr lang="el-GR" dirty="0" smtClean="0"/>
              <a:t>.</a:t>
            </a:r>
          </a:p>
          <a:p>
            <a:pPr algn="just"/>
            <a:endParaRPr lang="en-US" dirty="0" smtClean="0"/>
          </a:p>
          <a:p>
            <a:pPr algn="just"/>
            <a:r>
              <a:rPr lang="el-GR" dirty="0" smtClean="0"/>
              <a:t>Τα διαστήματα συνήθως είναι μεταξύ </a:t>
            </a:r>
            <a:r>
              <a:rPr lang="en-US" dirty="0" smtClean="0"/>
              <a:t>5 </a:t>
            </a:r>
            <a:r>
              <a:rPr lang="el-GR" dirty="0" smtClean="0"/>
              <a:t>και </a:t>
            </a:r>
            <a:r>
              <a:rPr lang="en-US" dirty="0" smtClean="0"/>
              <a:t>15. </a:t>
            </a:r>
            <a:r>
              <a:rPr lang="el-GR" dirty="0" smtClean="0"/>
              <a:t>Πολλά διαστήματα δεν συνοψίζουν τα δεδομένα αλλά και πολύ λίγα υποκρύπτουν τις πληροφορίες.</a:t>
            </a:r>
          </a:p>
          <a:p>
            <a:pPr algn="just"/>
            <a:endParaRPr lang="en-US" dirty="0" smtClean="0"/>
          </a:p>
          <a:p>
            <a:pPr algn="just"/>
            <a:r>
              <a:rPr lang="el-GR" dirty="0" smtClean="0"/>
              <a:t>Καθορίστε τα όρια των διαστημάτων από την ακρίβεια των δεδομένων</a:t>
            </a:r>
            <a:r>
              <a:rPr lang="en-US" dirty="0" smtClean="0"/>
              <a:t>.</a:t>
            </a:r>
            <a:endParaRPr lang="el-GR" dirty="0" smtClean="0"/>
          </a:p>
          <a:p>
            <a:pPr algn="just"/>
            <a:endParaRPr lang="en-US" dirty="0" smtClean="0"/>
          </a:p>
          <a:p>
            <a:pPr algn="just"/>
            <a:r>
              <a:rPr lang="el-GR" dirty="0" smtClean="0"/>
              <a:t>Προσπαθήστε τα διαστήματα να είναι ίσα, αλλά αυτό δεν είναι απαραίτητο. </a:t>
            </a:r>
          </a:p>
          <a:p>
            <a:pPr algn="just"/>
            <a:endParaRPr lang="en-US" dirty="0" smtClean="0"/>
          </a:p>
          <a:p>
            <a:pPr algn="just"/>
            <a:r>
              <a:rPr lang="el-GR" dirty="0" smtClean="0"/>
              <a:t>Αποφύγετε να έχετε ανοιχτά το πρώτο και το τελευταίο όριο.</a:t>
            </a:r>
            <a:endParaRPr lang="el-G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Πίνακας"/>
          <p:cNvGraphicFramePr>
            <a:graphicFrameLocks noGrp="1"/>
          </p:cNvGraphicFramePr>
          <p:nvPr/>
        </p:nvGraphicFramePr>
        <p:xfrm>
          <a:off x="1357290" y="357166"/>
          <a:ext cx="6715172" cy="4346644"/>
        </p:xfrm>
        <a:graphic>
          <a:graphicData uri="http://schemas.openxmlformats.org/drawingml/2006/table">
            <a:tbl>
              <a:tblPr/>
              <a:tblGrid>
                <a:gridCol w="1678793"/>
                <a:gridCol w="1678793"/>
                <a:gridCol w="1678793"/>
                <a:gridCol w="1678793"/>
              </a:tblGrid>
              <a:tr h="657819">
                <a:tc>
                  <a:txBody>
                    <a:bodyPr/>
                    <a:lstStyle/>
                    <a:p>
                      <a:pPr algn="ctr" rtl="0"/>
                      <a:r>
                        <a:rPr lang="el-GR" b="1" dirty="0" smtClean="0">
                          <a:solidFill>
                            <a:srgbClr val="000000"/>
                          </a:solidFill>
                        </a:rPr>
                        <a:t>Αιμοσφαιρίνη</a:t>
                      </a:r>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l-GR" b="1" dirty="0" smtClean="0">
                          <a:solidFill>
                            <a:srgbClr val="000000"/>
                          </a:solidFill>
                        </a:rPr>
                        <a:t>Αρ. Γυναικών</a:t>
                      </a:r>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l-GR" sz="1800" b="1" kern="1200" dirty="0" smtClean="0">
                          <a:solidFill>
                            <a:schemeClr val="tx1"/>
                          </a:solidFill>
                          <a:latin typeface="+mn-lt"/>
                          <a:ea typeface="+mn-ea"/>
                          <a:cs typeface="+mn-cs"/>
                        </a:rPr>
                        <a:t>Σχετική συχνότητα</a:t>
                      </a:r>
                      <a:r>
                        <a:rPr kumimoji="0" lang="en-US" sz="1800" b="1" kern="1200" dirty="0" smtClean="0">
                          <a:solidFill>
                            <a:schemeClr val="tx1"/>
                          </a:solidFill>
                          <a:latin typeface="+mn-lt"/>
                          <a:ea typeface="+mn-ea"/>
                          <a:cs typeface="+mn-cs"/>
                        </a:rPr>
                        <a:t> (%)</a:t>
                      </a:r>
                      <a:endParaRPr lang="el-GR" dirty="0" smtClean="0"/>
                    </a:p>
                    <a:p>
                      <a:pPr algn="ctr" rtl="0"/>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eaLnBrk="1" latinLnBrk="0" hangingPunct="1"/>
                      <a:r>
                        <a:rPr kumimoji="0" lang="el-GR" sz="1800" b="1" kern="1200" dirty="0" smtClean="0">
                          <a:solidFill>
                            <a:schemeClr val="tx1"/>
                          </a:solidFill>
                          <a:latin typeface="+mn-lt"/>
                          <a:ea typeface="+mn-ea"/>
                          <a:cs typeface="+mn-cs"/>
                        </a:rPr>
                        <a:t>Αθροιστική συχνότητα</a:t>
                      </a:r>
                      <a:r>
                        <a:rPr kumimoji="0" lang="en-US" sz="1800" b="1" kern="1200" dirty="0" smtClean="0">
                          <a:solidFill>
                            <a:schemeClr val="tx1"/>
                          </a:solidFill>
                          <a:latin typeface="+mn-lt"/>
                          <a:ea typeface="+mn-ea"/>
                          <a:cs typeface="+mn-cs"/>
                        </a:rPr>
                        <a:t> (%)</a:t>
                      </a:r>
                      <a:endParaRPr lang="el-GR" dirty="0"/>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r>
              <a:tr h="435698">
                <a:tc>
                  <a:txBody>
                    <a:bodyPr/>
                    <a:lstStyle/>
                    <a:p>
                      <a:pPr algn="ctr" rtl="0"/>
                      <a:r>
                        <a:rPr lang="el-GR"/>
                        <a:t>8-8.9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35698">
                <a:tc>
                  <a:txBody>
                    <a:bodyPr/>
                    <a:lstStyle/>
                    <a:p>
                      <a:pPr algn="ctr" rtl="0"/>
                      <a:r>
                        <a:rPr lang="el-GR"/>
                        <a:t>9-9.9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4.3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5.7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35698">
                <a:tc>
                  <a:txBody>
                    <a:bodyPr/>
                    <a:lstStyle/>
                    <a:p>
                      <a:pPr algn="ctr" rtl="0"/>
                      <a:r>
                        <a:rPr lang="el-GR"/>
                        <a:t>10-10.9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20.0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25.7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35698">
                <a:tc>
                  <a:txBody>
                    <a:bodyPr/>
                    <a:lstStyle/>
                    <a:p>
                      <a:pPr algn="ctr" rtl="0"/>
                      <a:r>
                        <a:rPr lang="el-GR"/>
                        <a:t>11-11.9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27.1</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52.9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35698">
                <a:tc>
                  <a:txBody>
                    <a:bodyPr/>
                    <a:lstStyle/>
                    <a:p>
                      <a:pPr algn="ctr" rtl="0"/>
                      <a:r>
                        <a:rPr lang="el-GR"/>
                        <a:t>12-12.9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20.0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72.9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35698">
                <a:tc>
                  <a:txBody>
                    <a:bodyPr/>
                    <a:lstStyle/>
                    <a:p>
                      <a:pPr algn="ctr" rtl="0"/>
                      <a:r>
                        <a:rPr lang="el-GR"/>
                        <a:t>13-13.9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18.6</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91.4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35698">
                <a:tc>
                  <a:txBody>
                    <a:bodyPr/>
                    <a:lstStyle/>
                    <a:p>
                      <a:pPr algn="ctr" rtl="0"/>
                      <a:r>
                        <a:rPr lang="el-GR"/>
                        <a:t>14-14.9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7.1</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98.6</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35698">
                <a:tc>
                  <a:txBody>
                    <a:bodyPr/>
                    <a:lstStyle/>
                    <a:p>
                      <a:pPr algn="ctr" rtl="0"/>
                      <a:r>
                        <a:rPr lang="el-GR"/>
                        <a:t>15-15.9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dirty="0"/>
                        <a:t>1</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dirty="0"/>
                        <a:t>100.0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5" name="4 - Ορθογώνιο"/>
          <p:cNvSpPr/>
          <p:nvPr/>
        </p:nvSpPr>
        <p:spPr>
          <a:xfrm>
            <a:off x="2143108" y="5000636"/>
            <a:ext cx="5715040" cy="1477328"/>
          </a:xfrm>
          <a:prstGeom prst="rect">
            <a:avLst/>
          </a:prstGeom>
        </p:spPr>
        <p:txBody>
          <a:bodyPr wrap="square">
            <a:spAutoFit/>
          </a:bodyPr>
          <a:lstStyle/>
          <a:p>
            <a:r>
              <a:rPr lang="en-US" dirty="0" smtClean="0"/>
              <a:t>• </a:t>
            </a:r>
            <a:r>
              <a:rPr lang="el-GR" dirty="0" smtClean="0"/>
              <a:t>Υπάρχουν 8 διαστήματα</a:t>
            </a:r>
            <a:r>
              <a:rPr lang="en-US" dirty="0" smtClean="0"/>
              <a:t/>
            </a:r>
            <a:br>
              <a:rPr lang="en-US" dirty="0" smtClean="0"/>
            </a:br>
            <a:r>
              <a:rPr lang="en-US" dirty="0" smtClean="0"/>
              <a:t>• </a:t>
            </a:r>
            <a:r>
              <a:rPr lang="el-GR" dirty="0" smtClean="0"/>
              <a:t>Ακρίβεια ενός δεκαδικού σημείου, έτσι συλλέχθηκαν τα δεδομένα</a:t>
            </a:r>
            <a:r>
              <a:rPr lang="en-US" dirty="0" smtClean="0"/>
              <a:t>.</a:t>
            </a:r>
            <a:br>
              <a:rPr lang="en-US" dirty="0" smtClean="0"/>
            </a:br>
            <a:r>
              <a:rPr lang="en-US" dirty="0" smtClean="0"/>
              <a:t>• </a:t>
            </a:r>
            <a:r>
              <a:rPr lang="el-GR" dirty="0" smtClean="0"/>
              <a:t>Ίδιο μέγεθος διαστημάτων.</a:t>
            </a:r>
            <a:r>
              <a:rPr lang="en-US" dirty="0" smtClean="0"/>
              <a:t/>
            </a:r>
            <a:br>
              <a:rPr lang="en-US" dirty="0" smtClean="0"/>
            </a:br>
            <a:r>
              <a:rPr lang="en-US" dirty="0" smtClean="0"/>
              <a:t>• </a:t>
            </a:r>
            <a:r>
              <a:rPr lang="el-GR" dirty="0" smtClean="0"/>
              <a:t>Το πρώτο και το τελευταίο διάστημα είναι κλειστά.</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1538" y="500042"/>
            <a:ext cx="7000924" cy="1200329"/>
          </a:xfrm>
          <a:prstGeom prst="rect">
            <a:avLst/>
          </a:prstGeom>
          <a:noFill/>
        </p:spPr>
        <p:txBody>
          <a:bodyPr wrap="square" rtlCol="0">
            <a:spAutoFit/>
          </a:bodyPr>
          <a:lstStyle/>
          <a:p>
            <a:r>
              <a:rPr lang="el-GR" dirty="0" smtClean="0"/>
              <a:t>Τα παρακάτω δεδομένα είναι </a:t>
            </a:r>
            <a:r>
              <a:rPr lang="el-GR" b="1" i="1" u="sng" dirty="0" smtClean="0"/>
              <a:t>μετρήσεις</a:t>
            </a:r>
          </a:p>
          <a:p>
            <a:endParaRPr lang="el-GR" b="1" i="1" dirty="0" smtClean="0"/>
          </a:p>
          <a:p>
            <a:pPr algn="ctr"/>
            <a:r>
              <a:rPr lang="el-GR" dirty="0" smtClean="0"/>
              <a:t>Βάρος σώματος σε </a:t>
            </a:r>
            <a:r>
              <a:rPr lang="en-US" dirty="0" smtClean="0"/>
              <a:t>kg</a:t>
            </a:r>
            <a:r>
              <a:rPr lang="el-GR" dirty="0" smtClean="0"/>
              <a:t> των 20 πρώτων νεογνών που γεννήθηκαν σε μια κλινική την 1</a:t>
            </a:r>
            <a:r>
              <a:rPr lang="el-GR" baseline="30000" dirty="0" smtClean="0"/>
              <a:t>η</a:t>
            </a:r>
            <a:r>
              <a:rPr lang="el-GR" dirty="0" smtClean="0"/>
              <a:t> Ιανουαρίου του 2016</a:t>
            </a:r>
            <a:endParaRPr lang="el-GR" dirty="0"/>
          </a:p>
        </p:txBody>
      </p:sp>
      <p:graphicFrame>
        <p:nvGraphicFramePr>
          <p:cNvPr id="3" name="2 - Πίνακας"/>
          <p:cNvGraphicFramePr>
            <a:graphicFrameLocks noGrp="1"/>
          </p:cNvGraphicFramePr>
          <p:nvPr/>
        </p:nvGraphicFramePr>
        <p:xfrm>
          <a:off x="1357290" y="2285992"/>
          <a:ext cx="5810250" cy="1554480"/>
        </p:xfrm>
        <a:graphic>
          <a:graphicData uri="http://schemas.openxmlformats.org/drawingml/2006/table">
            <a:tbl>
              <a:tblPr/>
              <a:tblGrid>
                <a:gridCol w="1162050"/>
                <a:gridCol w="1162050"/>
                <a:gridCol w="1162050"/>
                <a:gridCol w="1162050"/>
                <a:gridCol w="1162050"/>
              </a:tblGrid>
              <a:tr h="174306">
                <a:tc>
                  <a:txBody>
                    <a:bodyPr/>
                    <a:lstStyle/>
                    <a:p>
                      <a:pPr algn="ctr" rtl="0"/>
                      <a:r>
                        <a:rPr lang="el-GR"/>
                        <a:t>2.23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4.10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3.42</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2.78</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3.85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l-GR"/>
                        <a:t>3.27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3.83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3.05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2.60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3.19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l-GR"/>
                        <a:t>2.40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3.10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2.96</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3.31</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4.01</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l-GR"/>
                        <a:t>2.94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2.20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4.23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3.55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dirty="0"/>
                        <a:t>3.37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4429156" cy="369332"/>
          </a:xfrm>
          <a:prstGeom prst="rect">
            <a:avLst/>
          </a:prstGeom>
          <a:noFill/>
        </p:spPr>
        <p:txBody>
          <a:bodyPr wrap="square" rtlCol="0">
            <a:spAutoFit/>
          </a:bodyPr>
          <a:lstStyle/>
          <a:p>
            <a:r>
              <a:rPr lang="en-US" dirty="0" smtClean="0"/>
              <a:t>1.</a:t>
            </a:r>
            <a:endParaRPr lang="el-GR" dirty="0"/>
          </a:p>
        </p:txBody>
      </p:sp>
      <p:graphicFrame>
        <p:nvGraphicFramePr>
          <p:cNvPr id="3" name="2 - Πίνακας"/>
          <p:cNvGraphicFramePr>
            <a:graphicFrameLocks noGrp="1"/>
          </p:cNvGraphicFramePr>
          <p:nvPr/>
        </p:nvGraphicFramePr>
        <p:xfrm>
          <a:off x="1643042" y="1142984"/>
          <a:ext cx="6215106" cy="4857787"/>
        </p:xfrm>
        <a:graphic>
          <a:graphicData uri="http://schemas.openxmlformats.org/drawingml/2006/table">
            <a:tbl>
              <a:tblPr/>
              <a:tblGrid>
                <a:gridCol w="1615928"/>
                <a:gridCol w="1429474"/>
                <a:gridCol w="3169704"/>
              </a:tblGrid>
              <a:tr h="207685">
                <a:tc>
                  <a:txBody>
                    <a:bodyPr/>
                    <a:lstStyle/>
                    <a:p>
                      <a:pPr algn="ctr" rtl="0"/>
                      <a:r>
                        <a:rPr lang="en-US" sz="1000" b="1">
                          <a:solidFill>
                            <a:srgbClr val="000000"/>
                          </a:solidFill>
                        </a:rPr>
                        <a:t>Birthweight</a:t>
                      </a:r>
                    </a:p>
                  </a:txBody>
                  <a:tcPr marL="10594" marR="10594" marT="10594" marB="1059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n-US" sz="1000" b="1">
                          <a:solidFill>
                            <a:srgbClr val="000000"/>
                          </a:solidFill>
                        </a:rPr>
                        <a:t>Frequency</a:t>
                      </a:r>
                    </a:p>
                  </a:txBody>
                  <a:tcPr marL="10594" marR="10594" marT="10594" marB="1059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n-US" sz="1000" b="1">
                          <a:solidFill>
                            <a:srgbClr val="000000"/>
                          </a:solidFill>
                        </a:rPr>
                        <a:t>Relative Frequency (%)</a:t>
                      </a:r>
                    </a:p>
                  </a:txBody>
                  <a:tcPr marL="10594" marR="10594" marT="10594" marB="1059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r>
              <a:tr h="258339">
                <a:tc>
                  <a:txBody>
                    <a:bodyPr/>
                    <a:lstStyle/>
                    <a:p>
                      <a:pPr algn="l" rtl="0"/>
                      <a:r>
                        <a:rPr lang="el-GR" sz="1000"/>
                        <a:t>500-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3</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0.47</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750-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4</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0.62</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1000-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5</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0.78</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1250-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6</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0.94</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1500-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1.56</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1750-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12</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1.87</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2000-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14</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2.18</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2250-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26</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4.06</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2500-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55</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8.58</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2750-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83</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12.95</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3000-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127</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19.81</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3250-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115</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17.94</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3500-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96</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14.98</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3750-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46</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7.18</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4000-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22</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3.43</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4250-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12</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1.87</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4500-4750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5</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0.78</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n-US" sz="1000" b="1"/>
                        <a:t>Total</a:t>
                      </a:r>
                      <a:endParaRPr lang="en-US" sz="1000"/>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b="1"/>
                        <a:t>641</a:t>
                      </a:r>
                      <a:endParaRPr lang="el-GR" sz="1000"/>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b="1" dirty="0"/>
                        <a:t>100.00</a:t>
                      </a:r>
                      <a:endParaRPr lang="el-GR" sz="1000" dirty="0"/>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 Πίνακας"/>
          <p:cNvGraphicFramePr>
            <a:graphicFrameLocks noGrp="1"/>
          </p:cNvGraphicFramePr>
          <p:nvPr/>
        </p:nvGraphicFramePr>
        <p:xfrm>
          <a:off x="1760021" y="1396999"/>
          <a:ext cx="5623957" cy="4064003"/>
        </p:xfrm>
        <a:graphic>
          <a:graphicData uri="http://schemas.openxmlformats.org/drawingml/2006/table">
            <a:tbl>
              <a:tblPr/>
              <a:tblGrid>
                <a:gridCol w="1462229"/>
                <a:gridCol w="1293510"/>
                <a:gridCol w="2868218"/>
              </a:tblGrid>
              <a:tr h="302403">
                <a:tc>
                  <a:txBody>
                    <a:bodyPr/>
                    <a:lstStyle/>
                    <a:p>
                      <a:pPr algn="ctr" rtl="0"/>
                      <a:r>
                        <a:rPr lang="en-US" sz="1700" b="1">
                          <a:solidFill>
                            <a:srgbClr val="000000"/>
                          </a:solidFill>
                        </a:rPr>
                        <a:t>Birthweight</a:t>
                      </a:r>
                    </a:p>
                  </a:txBody>
                  <a:tcPr marL="18439" marR="18439" marT="18439" marB="18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n-US" sz="1700" b="1">
                          <a:solidFill>
                            <a:srgbClr val="000000"/>
                          </a:solidFill>
                        </a:rPr>
                        <a:t>Frequency</a:t>
                      </a:r>
                    </a:p>
                  </a:txBody>
                  <a:tcPr marL="18439" marR="18439" marT="18439" marB="18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n-US" sz="1700" b="1">
                          <a:solidFill>
                            <a:srgbClr val="000000"/>
                          </a:solidFill>
                        </a:rPr>
                        <a:t>Relative Frequency (%)</a:t>
                      </a:r>
                    </a:p>
                  </a:txBody>
                  <a:tcPr marL="18439" marR="18439" marT="18439" marB="18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r>
              <a:tr h="376160">
                <a:tc>
                  <a:txBody>
                    <a:bodyPr/>
                    <a:lstStyle/>
                    <a:p>
                      <a:pPr algn="l" rtl="0"/>
                      <a:r>
                        <a:rPr lang="el-GR" sz="1700"/>
                        <a:t>500-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1.09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l-GR" sz="1700"/>
                        <a:t>1000-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11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1.72</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l-GR" sz="1700"/>
                        <a:t>1500-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22</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3.43</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l-GR" sz="1700"/>
                        <a:t>2000-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40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6.24</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l-GR" sz="1700"/>
                        <a:t>2500-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138</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21.53</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l-GR" sz="1700"/>
                        <a:t>3000-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242</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37.75</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l-GR" sz="1700"/>
                        <a:t>3500-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142</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22.15</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l-GR" sz="1700"/>
                        <a:t>4000-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34</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5.30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l-GR" sz="1700"/>
                        <a:t>4500-5000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5</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0.78</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n-US" sz="1700" b="1"/>
                        <a:t>Total</a:t>
                      </a:r>
                      <a:endParaRPr lang="en-US"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b="1"/>
                        <a:t>641</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b="1" dirty="0"/>
                        <a:t>100</a:t>
                      </a:r>
                      <a:endParaRPr lang="el-GR" sz="1700" dirty="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Πίνακας"/>
          <p:cNvGraphicFramePr>
            <a:graphicFrameLocks noGrp="1"/>
          </p:cNvGraphicFramePr>
          <p:nvPr/>
        </p:nvGraphicFramePr>
        <p:xfrm>
          <a:off x="1666874" y="1718310"/>
          <a:ext cx="5810251" cy="3421380"/>
        </p:xfrm>
        <a:graphic>
          <a:graphicData uri="http://schemas.openxmlformats.org/drawingml/2006/table">
            <a:tbl>
              <a:tblPr/>
              <a:tblGrid>
                <a:gridCol w="1510665"/>
                <a:gridCol w="1336358"/>
                <a:gridCol w="2963228"/>
              </a:tblGrid>
              <a:tr h="0">
                <a:tc>
                  <a:txBody>
                    <a:bodyPr/>
                    <a:lstStyle/>
                    <a:p>
                      <a:pPr algn="ctr" rtl="0"/>
                      <a:r>
                        <a:rPr lang="en-US" b="1">
                          <a:solidFill>
                            <a:srgbClr val="000000"/>
                          </a:solidFill>
                        </a:rPr>
                        <a:t>Birthweight</a:t>
                      </a: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n-US" b="1">
                          <a:solidFill>
                            <a:srgbClr val="000000"/>
                          </a:solidFill>
                        </a:rPr>
                        <a:t>Frequency</a:t>
                      </a: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n-US" b="1">
                          <a:solidFill>
                            <a:srgbClr val="000000"/>
                          </a:solidFill>
                        </a:rPr>
                        <a:t>Relative Frequency (%)</a:t>
                      </a: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r>
              <a:tr h="0">
                <a:tc>
                  <a:txBody>
                    <a:bodyPr/>
                    <a:lstStyle/>
                    <a:p>
                      <a:pPr algn="l" rtl="0"/>
                      <a:r>
                        <a:rPr lang="el-GR"/>
                        <a:t>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0.47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l-GR"/>
                        <a:t>750-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15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2.34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l-GR"/>
                        <a:t>1500-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36</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5.62</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l-GR"/>
                        <a:t>2250-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164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25.59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l-GR"/>
                        <a:t>3000-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338</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52.73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l-GR"/>
                        <a:t>3750-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80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12.48</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l-GR"/>
                        <a:t>4500-5250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0.78</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n-US" b="1"/>
                        <a:t>Total</a:t>
                      </a:r>
                      <a:endParaRPr lang="en-US"/>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b="1"/>
                        <a:t>641</a:t>
                      </a:r>
                      <a:endParaRPr lang="el-G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b="1" dirty="0"/>
                        <a:t>100</a:t>
                      </a:r>
                      <a:endParaRPr lang="el-GR" dirty="0"/>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500034" y="357166"/>
            <a:ext cx="7929618" cy="2031325"/>
          </a:xfrm>
          <a:prstGeom prst="rect">
            <a:avLst/>
          </a:prstGeom>
          <a:noFill/>
        </p:spPr>
        <p:txBody>
          <a:bodyPr wrap="square" rtlCol="0">
            <a:spAutoFit/>
          </a:bodyPr>
          <a:lstStyle/>
          <a:p>
            <a:pPr algn="just"/>
            <a:r>
              <a:rPr lang="el-GR" b="1" dirty="0" smtClean="0"/>
              <a:t>Άνισα διαστήματα</a:t>
            </a:r>
            <a:endParaRPr lang="en-US" dirty="0" smtClean="0"/>
          </a:p>
          <a:p>
            <a:pPr algn="just"/>
            <a:r>
              <a:rPr lang="el-GR" dirty="0" smtClean="0"/>
              <a:t>Συνήθως είναι προτιμότερο να έχουμε ίσα διαστήματα. Μερικές φορές όμως λόγω της φύσης των δεδομένων παρουσιάζονται καλύτερα τα αποτελέσματα για κλινικούς ή κοινωνικούς λόγους με άνισα διαστήματα.</a:t>
            </a:r>
          </a:p>
          <a:p>
            <a:pPr algn="just"/>
            <a:r>
              <a:rPr lang="el-GR" dirty="0" smtClean="0"/>
              <a:t>Στο παράδειγμα που ακολουθεί  τα διαστήματα δεν είναι ίσα γιατί τα αποτελέσματα της κατανάλωσης αλκοόλ είναι </a:t>
            </a:r>
            <a:r>
              <a:rPr lang="el-GR" dirty="0" err="1" smtClean="0"/>
              <a:t>δοσοεξαρτώμενα</a:t>
            </a:r>
            <a:r>
              <a:rPr lang="el-GR" dirty="0" smtClean="0"/>
              <a:t> και όχι γραμμικά</a:t>
            </a:r>
            <a:r>
              <a:rPr lang="en-US" dirty="0" smtClean="0"/>
              <a:t>.</a:t>
            </a:r>
          </a:p>
        </p:txBody>
      </p:sp>
      <p:graphicFrame>
        <p:nvGraphicFramePr>
          <p:cNvPr id="3" name="2 - Πίνακας"/>
          <p:cNvGraphicFramePr>
            <a:graphicFrameLocks noGrp="1"/>
          </p:cNvGraphicFramePr>
          <p:nvPr/>
        </p:nvGraphicFramePr>
        <p:xfrm>
          <a:off x="1571604" y="3357562"/>
          <a:ext cx="5810250" cy="3307080"/>
        </p:xfrm>
        <a:graphic>
          <a:graphicData uri="http://schemas.openxmlformats.org/drawingml/2006/table">
            <a:tbl>
              <a:tblPr/>
              <a:tblGrid>
                <a:gridCol w="2905125"/>
                <a:gridCol w="2905125"/>
              </a:tblGrid>
              <a:tr h="0">
                <a:tc>
                  <a:txBody>
                    <a:bodyPr/>
                    <a:lstStyle/>
                    <a:p>
                      <a:pPr algn="ctr" rtl="0"/>
                      <a:r>
                        <a:rPr lang="el-GR" b="1" dirty="0" smtClean="0">
                          <a:solidFill>
                            <a:srgbClr val="000000"/>
                          </a:solidFill>
                        </a:rPr>
                        <a:t>Αριθμός μερίδων/ Εβδομάδα</a:t>
                      </a:r>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l-GR" b="1" dirty="0" smtClean="0">
                          <a:solidFill>
                            <a:srgbClr val="000000"/>
                          </a:solidFill>
                        </a:rPr>
                        <a:t>Αριθμός ατόμων</a:t>
                      </a:r>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r>
              <a:tr h="0">
                <a:tc>
                  <a:txBody>
                    <a:bodyPr/>
                    <a:lstStyle/>
                    <a:p>
                      <a:pPr algn="ctr" rtl="0"/>
                      <a:r>
                        <a:rPr lang="el-GR"/>
                        <a:t>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n-US"/>
                        <a:t>1 to 6</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45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n-US"/>
                        <a:t>7 to 13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12</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n-US"/>
                        <a:t>14 to 27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n-US"/>
                        <a:t>28 to 44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l-GR"/>
                        <a:t>45</a:t>
                      </a:r>
                      <a:r>
                        <a:rPr lang="el-GR" baseline="-25000"/>
                        <a:t>+</a:t>
                      </a:r>
                      <a:endParaRPr lang="el-G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l-GR" b="1" dirty="0" smtClean="0"/>
                        <a:t>Σύνολο</a:t>
                      </a:r>
                      <a:endParaRPr lang="en-US" dirty="0"/>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b="1" dirty="0"/>
                        <a:t>90</a:t>
                      </a:r>
                      <a:endParaRPr lang="el-GR" dirty="0"/>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5" name="4 - Ορθογώνιο"/>
          <p:cNvSpPr/>
          <p:nvPr/>
        </p:nvSpPr>
        <p:spPr>
          <a:xfrm>
            <a:off x="2571736" y="2571744"/>
            <a:ext cx="3851952" cy="369332"/>
          </a:xfrm>
          <a:prstGeom prst="rect">
            <a:avLst/>
          </a:prstGeom>
        </p:spPr>
        <p:txBody>
          <a:bodyPr wrap="none">
            <a:spAutoFit/>
          </a:bodyPr>
          <a:lstStyle/>
          <a:p>
            <a:pPr algn="just"/>
            <a:r>
              <a:rPr lang="el-GR" b="1" dirty="0" smtClean="0"/>
              <a:t>Εβδομαδιαία κατανάλωση αλκοόλ</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143800" cy="1200329"/>
          </a:xfrm>
          <a:prstGeom prst="rect">
            <a:avLst/>
          </a:prstGeom>
          <a:noFill/>
        </p:spPr>
        <p:txBody>
          <a:bodyPr wrap="square" rtlCol="0">
            <a:spAutoFit/>
          </a:bodyPr>
          <a:lstStyle/>
          <a:p>
            <a:r>
              <a:rPr lang="el-GR" dirty="0" smtClean="0"/>
              <a:t>Τα παρακάτω δεδομένα είναι </a:t>
            </a:r>
            <a:r>
              <a:rPr lang="el-GR" b="1" i="1" u="sng" dirty="0" smtClean="0"/>
              <a:t>καταμέτρηση</a:t>
            </a:r>
          </a:p>
          <a:p>
            <a:endParaRPr lang="en-US" dirty="0"/>
          </a:p>
          <a:p>
            <a:pPr algn="ctr"/>
            <a:r>
              <a:rPr lang="el-GR" b="1" dirty="0" smtClean="0"/>
              <a:t>Δηλώσεις Λοιμωδών Νοσημάτων σε Βρετανία και Ουαλία. Ιούνιος – Αύγουστος 1997</a:t>
            </a:r>
            <a:endParaRPr lang="el-GR" dirty="0" smtClean="0"/>
          </a:p>
        </p:txBody>
      </p:sp>
      <p:graphicFrame>
        <p:nvGraphicFramePr>
          <p:cNvPr id="3" name="2 - Πίνακας"/>
          <p:cNvGraphicFramePr>
            <a:graphicFrameLocks noGrp="1"/>
          </p:cNvGraphicFramePr>
          <p:nvPr/>
        </p:nvGraphicFramePr>
        <p:xfrm>
          <a:off x="2143108" y="2285992"/>
          <a:ext cx="4673906" cy="4063995"/>
        </p:xfrm>
        <a:graphic>
          <a:graphicData uri="http://schemas.openxmlformats.org/drawingml/2006/table">
            <a:tbl>
              <a:tblPr/>
              <a:tblGrid>
                <a:gridCol w="3271734"/>
                <a:gridCol w="1402172"/>
              </a:tblGrid>
              <a:tr h="312615">
                <a:tc>
                  <a:txBody>
                    <a:bodyPr/>
                    <a:lstStyle/>
                    <a:p>
                      <a:pPr algn="l" rtl="0"/>
                      <a:r>
                        <a:rPr lang="en-US" sz="1400"/>
                        <a:t>Typhoid Fever</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30</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Paratyphoid Fever</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32</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Dysentery</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717</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Food Poisoning</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13516</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Tuberculosis</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1541</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Whooping Cough</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585</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Scarlet Fever</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941</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Meningitis</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555</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Measles</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1090</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Mumps</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522</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Rubella</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896</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Viral Hepatitis</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725</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Malaria</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dirty="0"/>
                        <a:t>425</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85786" y="642918"/>
            <a:ext cx="7530630" cy="1477328"/>
          </a:xfrm>
          <a:prstGeom prst="rect">
            <a:avLst/>
          </a:prstGeom>
          <a:noFill/>
        </p:spPr>
        <p:txBody>
          <a:bodyPr wrap="square" rtlCol="0">
            <a:spAutoFit/>
          </a:bodyPr>
          <a:lstStyle/>
          <a:p>
            <a:r>
              <a:rPr lang="el-GR" b="1" dirty="0" smtClean="0"/>
              <a:t>Μεθοδολογία</a:t>
            </a:r>
          </a:p>
          <a:p>
            <a:endParaRPr lang="en-US" dirty="0"/>
          </a:p>
          <a:p>
            <a:r>
              <a:rPr lang="el-GR" dirty="0" smtClean="0"/>
              <a:t>Για την περιγραφή της σχέσης μεταξύ βάρους γέννησης και εβδομάδων κύησης. χρησιμοποιούμε την ανάλυση παλινδρόμησης (</a:t>
            </a:r>
            <a:r>
              <a:rPr lang="en-US" dirty="0" smtClean="0"/>
              <a:t>regression analysis</a:t>
            </a:r>
            <a:r>
              <a:rPr lang="el-GR" dirty="0" smtClean="0"/>
              <a:t>)</a:t>
            </a:r>
            <a:endParaRPr lang="en-US" dirty="0"/>
          </a:p>
          <a:p>
            <a:endParaRPr lang="en-US" dirty="0" smtClean="0"/>
          </a:p>
        </p:txBody>
      </p:sp>
      <p:pic>
        <p:nvPicPr>
          <p:cNvPr id="21506" name="Picture 2" descr="C:\EPM\epm101_102_103_105\epm102\sc01\media\grph\sc01s3-2grph1.png"/>
          <p:cNvPicPr>
            <a:picLocks noChangeAspect="1" noChangeArrowheads="1"/>
          </p:cNvPicPr>
          <p:nvPr/>
        </p:nvPicPr>
        <p:blipFill>
          <a:blip r:embed="rId2" cstate="print"/>
          <a:srcRect/>
          <a:stretch>
            <a:fillRect/>
          </a:stretch>
        </p:blipFill>
        <p:spPr bwMode="auto">
          <a:xfrm>
            <a:off x="1115616" y="2204864"/>
            <a:ext cx="7248147" cy="402674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642918"/>
            <a:ext cx="7890100" cy="2031325"/>
          </a:xfrm>
          <a:prstGeom prst="rect">
            <a:avLst/>
          </a:prstGeom>
          <a:noFill/>
        </p:spPr>
        <p:txBody>
          <a:bodyPr wrap="square" rtlCol="0">
            <a:spAutoFit/>
          </a:bodyPr>
          <a:lstStyle/>
          <a:p>
            <a:pPr algn="just"/>
            <a:r>
              <a:rPr lang="en-US" dirty="0" smtClean="0"/>
              <a:t>M</a:t>
            </a:r>
            <a:r>
              <a:rPr lang="el-GR" dirty="0" smtClean="0"/>
              <a:t>ια μελέτη ασθενών μαρτύρων διεξήχθη για την διερεύνηση μιας </a:t>
            </a:r>
            <a:r>
              <a:rPr lang="el-GR" dirty="0" err="1" smtClean="0"/>
              <a:t>υδατογενούς</a:t>
            </a:r>
            <a:r>
              <a:rPr lang="el-GR" dirty="0" smtClean="0"/>
              <a:t> προέλευσης επιδημίας </a:t>
            </a:r>
            <a:r>
              <a:rPr lang="el-GR" dirty="0" err="1" smtClean="0"/>
              <a:t>κρυπτοσποριδίασης</a:t>
            </a:r>
            <a:r>
              <a:rPr lang="el-GR" dirty="0" smtClean="0"/>
              <a:t> (</a:t>
            </a:r>
            <a:r>
              <a:rPr lang="en-US" dirty="0" smtClean="0"/>
              <a:t>cryptosporidiosis</a:t>
            </a:r>
            <a:r>
              <a:rPr lang="el-GR" dirty="0" smtClean="0"/>
              <a:t>)</a:t>
            </a:r>
            <a:r>
              <a:rPr lang="en-US" dirty="0" smtClean="0"/>
              <a:t>.</a:t>
            </a:r>
            <a:endParaRPr lang="el-GR" dirty="0" smtClean="0"/>
          </a:p>
          <a:p>
            <a:pPr algn="just"/>
            <a:endParaRPr lang="el-GR" dirty="0" smtClean="0"/>
          </a:p>
          <a:p>
            <a:pPr algn="just"/>
            <a:r>
              <a:rPr lang="en-US" dirty="0" smtClean="0"/>
              <a:t> </a:t>
            </a:r>
            <a:r>
              <a:rPr lang="el-GR" dirty="0" smtClean="0"/>
              <a:t>Το ποσοστό των ασθενών που εκτέθηκαν σε μη βρασμένο νερό βρύσης συγκρίθηκε με το αντίστοιχο ποσοστό των μαρτύρων. Οι στατιστικές μέθοδοι χρησιμοποιήθηκαν για την εκτίμηση του κινδύνου και την πιθανότητα οι παρατηρούμενες συχνότητες να ήταν προϊόν τύχης.</a:t>
            </a:r>
            <a:r>
              <a:rPr lang="en-US" dirty="0" smtClean="0"/>
              <a:t>.</a:t>
            </a:r>
            <a:endParaRPr lang="el-GR" dirty="0"/>
          </a:p>
        </p:txBody>
      </p:sp>
      <p:graphicFrame>
        <p:nvGraphicFramePr>
          <p:cNvPr id="3" name="2 - Πίνακας"/>
          <p:cNvGraphicFramePr>
            <a:graphicFrameLocks noGrp="1"/>
          </p:cNvGraphicFramePr>
          <p:nvPr/>
        </p:nvGraphicFramePr>
        <p:xfrm>
          <a:off x="1331640" y="3212976"/>
          <a:ext cx="6384770" cy="2946629"/>
        </p:xfrm>
        <a:graphic>
          <a:graphicData uri="http://schemas.openxmlformats.org/drawingml/2006/table">
            <a:tbl>
              <a:tblPr/>
              <a:tblGrid>
                <a:gridCol w="1276954"/>
                <a:gridCol w="1276954"/>
                <a:gridCol w="1276954"/>
                <a:gridCol w="1276954"/>
                <a:gridCol w="1276954"/>
              </a:tblGrid>
              <a:tr h="623076">
                <a:tc>
                  <a:txBody>
                    <a:bodyPr/>
                    <a:lstStyle/>
                    <a:p>
                      <a:endParaRPr lang="el-G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l-G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l-G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l-G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l-G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99517">
                <a:tc>
                  <a:txBody>
                    <a:bodyPr/>
                    <a:lstStyle/>
                    <a:p>
                      <a:endParaRPr lang="el-G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n-US" b="1" dirty="0">
                          <a:solidFill>
                            <a:srgbClr val="000000"/>
                          </a:solidFill>
                        </a:rPr>
                        <a:t/>
                      </a:r>
                      <a:br>
                        <a:rPr lang="en-US" b="1" dirty="0">
                          <a:solidFill>
                            <a:srgbClr val="000000"/>
                          </a:solidFill>
                        </a:rPr>
                      </a:br>
                      <a:r>
                        <a:rPr lang="en-US" b="1" dirty="0">
                          <a:solidFill>
                            <a:srgbClr val="000000"/>
                          </a:solidFill>
                        </a:rPr>
                        <a:t>Exposed</a:t>
                      </a: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endParaRPr lang="el-GR" b="1" dirty="0" smtClean="0">
                        <a:solidFill>
                          <a:srgbClr val="000000"/>
                        </a:solidFill>
                      </a:endParaRPr>
                    </a:p>
                    <a:p>
                      <a:pPr algn="ctr" rtl="0"/>
                      <a:r>
                        <a:rPr lang="en-US" b="1" dirty="0" smtClean="0">
                          <a:solidFill>
                            <a:srgbClr val="000000"/>
                          </a:solidFill>
                        </a:rPr>
                        <a:t>Not </a:t>
                      </a:r>
                      <a:r>
                        <a:rPr lang="en-US" b="1" dirty="0">
                          <a:solidFill>
                            <a:srgbClr val="000000"/>
                          </a:solidFill>
                        </a:rPr>
                        <a:t>exposed</a:t>
                      </a: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endParaRPr lang="el-GR" sz="1000" b="1" i="0" u="sng" dirty="0" smtClean="0">
                        <a:solidFill>
                          <a:srgbClr val="336699"/>
                        </a:solidFill>
                        <a:latin typeface="Arial"/>
                      </a:endParaRPr>
                    </a:p>
                    <a:p>
                      <a:pPr algn="ctr" rtl="0"/>
                      <a:endParaRPr lang="el-GR" sz="1000" b="1" i="0" u="sng" dirty="0" smtClean="0">
                        <a:solidFill>
                          <a:srgbClr val="336699"/>
                        </a:solidFill>
                        <a:latin typeface="Arial"/>
                      </a:endParaRPr>
                    </a:p>
                    <a:p>
                      <a:pPr algn="ctr" rtl="0"/>
                      <a:r>
                        <a:rPr lang="en-US" sz="1000" b="1" i="0" u="sng" dirty="0" smtClean="0">
                          <a:solidFill>
                            <a:srgbClr val="336699"/>
                          </a:solidFill>
                          <a:latin typeface="Arial"/>
                        </a:rPr>
                        <a:t>Odds </a:t>
                      </a:r>
                      <a:r>
                        <a:rPr lang="en-US" sz="1000" b="1" i="0" u="sng" dirty="0">
                          <a:solidFill>
                            <a:srgbClr val="336699"/>
                          </a:solidFill>
                          <a:latin typeface="Arial"/>
                        </a:rPr>
                        <a:t>ratio</a:t>
                      </a:r>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endParaRPr lang="el-GR" sz="1000" b="1" i="0" u="sng" dirty="0" smtClean="0">
                        <a:solidFill>
                          <a:srgbClr val="336699"/>
                        </a:solidFill>
                        <a:latin typeface="Arial"/>
                      </a:endParaRPr>
                    </a:p>
                    <a:p>
                      <a:pPr algn="ctr" rtl="0"/>
                      <a:endParaRPr lang="el-GR" sz="1000" b="1" i="0" u="sng" dirty="0" smtClean="0">
                        <a:solidFill>
                          <a:srgbClr val="336699"/>
                        </a:solidFill>
                        <a:latin typeface="Arial"/>
                      </a:endParaRPr>
                    </a:p>
                    <a:p>
                      <a:pPr algn="ctr" rtl="0"/>
                      <a:r>
                        <a:rPr lang="en-US" sz="1000" b="1" i="0" u="sng" dirty="0" smtClean="0">
                          <a:solidFill>
                            <a:srgbClr val="336699"/>
                          </a:solidFill>
                          <a:latin typeface="Arial"/>
                        </a:rPr>
                        <a:t>p-value</a:t>
                      </a:r>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62018">
                <a:tc>
                  <a:txBody>
                    <a:bodyPr/>
                    <a:lstStyle/>
                    <a:p>
                      <a:pPr algn="l" rtl="0"/>
                      <a:r>
                        <a:rPr lang="en-US"/>
                        <a:t>Cases</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156</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17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2.90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0.006</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662018">
                <a:tc>
                  <a:txBody>
                    <a:bodyPr/>
                    <a:lstStyle/>
                    <a:p>
                      <a:pPr algn="l" rtl="0"/>
                      <a:r>
                        <a:rPr lang="en-US"/>
                        <a:t>Controls</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57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18</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endParaRPr lang="el-G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el-G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3528" y="1772816"/>
            <a:ext cx="3888432" cy="1323439"/>
          </a:xfrm>
          <a:prstGeom prst="rect">
            <a:avLst/>
          </a:prstGeom>
          <a:noFill/>
        </p:spPr>
        <p:txBody>
          <a:bodyPr wrap="square" rtlCol="0">
            <a:spAutoFit/>
          </a:bodyPr>
          <a:lstStyle/>
          <a:p>
            <a:pPr algn="ctr"/>
            <a:r>
              <a:rPr lang="el-GR" sz="2000" dirty="0" smtClean="0"/>
              <a:t>Η στατιστική μπορεί να χρησιμοποιηθεί για την απάντηση ερωτημάτων στην Επιδημιολογία σαν αυτά:</a:t>
            </a:r>
            <a:endParaRPr lang="el-GR" sz="2000" dirty="0"/>
          </a:p>
        </p:txBody>
      </p:sp>
      <p:pic>
        <p:nvPicPr>
          <p:cNvPr id="3" name="2 - Εικόνα" descr="1.jpg"/>
          <p:cNvPicPr>
            <a:picLocks noChangeAspect="1"/>
          </p:cNvPicPr>
          <p:nvPr/>
        </p:nvPicPr>
        <p:blipFill>
          <a:blip r:embed="rId2" cstate="print"/>
          <a:stretch>
            <a:fillRect/>
          </a:stretch>
        </p:blipFill>
        <p:spPr>
          <a:xfrm>
            <a:off x="4714876" y="571480"/>
            <a:ext cx="4214810" cy="6013251"/>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1061</TotalTime>
  <Words>2637</Words>
  <Application>Microsoft Office PowerPoint</Application>
  <PresentationFormat>Προβολή στην οθόνη (4:3)</PresentationFormat>
  <Paragraphs>957</Paragraphs>
  <Slides>53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53</vt:i4>
      </vt:variant>
    </vt:vector>
  </HeadingPairs>
  <TitlesOfParts>
    <vt:vector size="54" baseType="lpstr">
      <vt:lpstr>Δικαιοσύνη</vt:lpstr>
      <vt:lpstr>Εισαγωγή στην Βιοστατιστική</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lpstr>Διαφάνεια 32</vt:lpstr>
      <vt:lpstr>Διαφάνεια 33</vt:lpstr>
      <vt:lpstr>Διαφάνεια 34</vt:lpstr>
      <vt:lpstr>Διαφάνεια 35</vt:lpstr>
      <vt:lpstr>Διαφάνεια 36</vt:lpstr>
      <vt:lpstr>Διαφάνεια 37</vt:lpstr>
      <vt:lpstr>Διαφάνεια 38</vt:lpstr>
      <vt:lpstr>Διαφάνεια 39</vt:lpstr>
      <vt:lpstr>Διαφάνεια 40</vt:lpstr>
      <vt:lpstr>Διαφάνεια 41</vt:lpstr>
      <vt:lpstr>Διαφάνεια 42</vt:lpstr>
      <vt:lpstr>Διαφάνεια 43</vt:lpstr>
      <vt:lpstr>Διαφάνεια 44</vt:lpstr>
      <vt:lpstr>Διαφάνεια 45</vt:lpstr>
      <vt:lpstr>Διαφάνεια 46</vt:lpstr>
      <vt:lpstr>Διαφάνεια 47</vt:lpstr>
      <vt:lpstr>Διαφάνεια 48</vt:lpstr>
      <vt:lpstr>Διαφάνεια 49</vt:lpstr>
      <vt:lpstr>Διαφάνεια 50</vt:lpstr>
      <vt:lpstr>Διαφάνεια 51</vt:lpstr>
      <vt:lpstr>Διαφάνεια 52</vt:lpstr>
      <vt:lpstr>Διαφάνεια 53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Panos Andriopoulos</dc:creator>
  <cp:lastModifiedBy>Panos Andriopoulos</cp:lastModifiedBy>
  <cp:revision>71</cp:revision>
  <dcterms:created xsi:type="dcterms:W3CDTF">2017-10-01T18:31:46Z</dcterms:created>
  <dcterms:modified xsi:type="dcterms:W3CDTF">2017-10-05T21:01:24Z</dcterms:modified>
</cp:coreProperties>
</file>