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7882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46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29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704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819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489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369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920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639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089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22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53913-335A-4FBC-95B3-5B2AC6675C19}" type="datetimeFigureOut">
              <a:rPr lang="el-GR" smtClean="0"/>
              <a:t>14/10/2014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36971-53A1-40A1-85C7-74F3F486BB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30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Παράγραφοι-σύνδεση-σχέση με το κείμενο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3 παράγραφοι στο κείμενο του Καποδίστρια:</a:t>
            </a:r>
          </a:p>
          <a:p>
            <a:r>
              <a:rPr lang="el-GR" dirty="0" smtClean="0"/>
              <a:t>1) η έλλειψη κρατικής οργάνωσης, όταν ανέλαβε τη διακυβέρνηση ο Καποδίστριας.</a:t>
            </a:r>
          </a:p>
          <a:p>
            <a:r>
              <a:rPr lang="el-GR" dirty="0" smtClean="0"/>
              <a:t>2) Η ανόρθωση των οικονομικών του Κράτους από τον </a:t>
            </a:r>
            <a:r>
              <a:rPr lang="el-GR" dirty="0"/>
              <a:t>Κ</a:t>
            </a:r>
            <a:r>
              <a:rPr lang="el-GR" dirty="0" smtClean="0"/>
              <a:t>αποδίστρια</a:t>
            </a:r>
          </a:p>
          <a:p>
            <a:r>
              <a:rPr lang="el-GR" dirty="0" smtClean="0"/>
              <a:t>3) Η οργάνωση της εκπαίδευσης από τον </a:t>
            </a:r>
            <a:r>
              <a:rPr lang="el-GR" dirty="0"/>
              <a:t>Κ</a:t>
            </a:r>
            <a:r>
              <a:rPr lang="el-GR" dirty="0" smtClean="0"/>
              <a:t>αποδίστρια.</a:t>
            </a:r>
          </a:p>
          <a:p>
            <a:r>
              <a:rPr lang="el-GR" dirty="0" smtClean="0"/>
              <a:t>ΠΛΑΓΙΟΤΙΤΛΟΙ</a:t>
            </a:r>
          </a:p>
          <a:p>
            <a:r>
              <a:rPr lang="el-GR" dirty="0" smtClean="0"/>
              <a:t>Α) έλλειψη οργάνωσης Β) ανόρθωση οικονομικών Γ) οργάνωση εκπαίδευσης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806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ΓΝΩΡΙΣΜΑΤΑ ΠΑΡΑΓΡΑΦΟΥ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Νοηματική ενότητα και αυτοτέλεια=ενιαίο πληροφοριακό σύνολο (δεν πρέπει το ίδιο μήνυμα να συνεχίζεται και στην επόμενη παράγραφο!!!)</a:t>
            </a:r>
          </a:p>
          <a:p>
            <a:r>
              <a:rPr lang="el-GR" dirty="0" smtClean="0"/>
              <a:t>Αλλαγή αράδας= εξωτερικό γνώρισμα</a:t>
            </a:r>
          </a:p>
          <a:p>
            <a:r>
              <a:rPr lang="el-GR" dirty="0" smtClean="0"/>
              <a:t>Έκφραση ενός κύριου νοήματος, που μπορεί να δηλωθεί με έναν πλαγιότιτλο. (οι πλαγιότιτλοι βοηθούν στην αρχική κατανόηση του κειμένου, αλλά και στην τελική ανακεφαλαίωσή του!!).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272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 ΣΩΣΤΟΥ ΧΩΡΙΣΜΟΥ ΣΕ 2 ΠΑΡΑΓΡΑΦΟΥΣ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algn="just">
              <a:buNone/>
            </a:pPr>
            <a:r>
              <a:rPr lang="el-GR" dirty="0" smtClean="0"/>
              <a:t>       Μόλις μαθεύτηκε πως στη Σμύρνη ξεμπάρκαρε ο Ελληνικός Στρατός και τα πέντε γειτονικά </a:t>
            </a:r>
            <a:r>
              <a:rPr lang="el-GR" dirty="0" err="1" smtClean="0"/>
              <a:t>τουρκοχώρια</a:t>
            </a:r>
            <a:r>
              <a:rPr lang="el-GR" dirty="0" smtClean="0"/>
              <a:t> γίνηκαν στάχτη!</a:t>
            </a:r>
          </a:p>
          <a:p>
            <a:pPr marL="914400" lvl="2" indent="0" algn="just">
              <a:buNone/>
            </a:pPr>
            <a:r>
              <a:rPr lang="el-GR" dirty="0" smtClean="0"/>
              <a:t>       Νέα στάχτη, νέες συμφορές που θα φέρουνε κι άλλες κι άλλες! Μα ποιος μπορούσε να κάνει τέτοιον απλό λογαριασμό μέσα στο μεθύσι της νίκης… Τη μέρα που έφτασε ο Ελληνικός Στρατός στο χωριό μας, ο κόσμος έχασε το νου του. Από νωρίς πήρανε να χτυπούν οι καμπάνες, μα δεν ήταν ο συνηθισμένος χτύπος∙ ήτανε κατιτίς το πρωτάκουστο.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103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-194711"/>
            <a:ext cx="10515600" cy="1325563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Προτάσεις: βασικές &amp; συμπληρωματικές πληροφορίες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933061"/>
            <a:ext cx="10515600" cy="5243902"/>
          </a:xfrm>
        </p:spPr>
        <p:txBody>
          <a:bodyPr/>
          <a:lstStyle/>
          <a:p>
            <a:r>
              <a:rPr lang="el-GR" dirty="0" smtClean="0"/>
              <a:t>«Ξεχωριστή προσπάθεια κατέβαλε ο Καποδίστριας για την παιδεία του ελληνικού λαού.»</a:t>
            </a:r>
            <a:endParaRPr lang="el-GR" dirty="0"/>
          </a:p>
          <a:p>
            <a:r>
              <a:rPr lang="el-GR" u="sng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Αποσαφήνιση της πρότασης στην επόμενη:</a:t>
            </a:r>
          </a:p>
          <a:p>
            <a:r>
              <a:rPr lang="el-GR" dirty="0" smtClean="0"/>
              <a:t>«Σκοπός του ήταν να οργανώσει δημοτικά και τεχνικά-επαγγελματικά σχολεία.»</a:t>
            </a:r>
          </a:p>
          <a:p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Εμπλουτισμός με την επόμενη:</a:t>
            </a:r>
          </a:p>
          <a:p>
            <a:r>
              <a:rPr lang="el-GR" dirty="0" smtClean="0"/>
              <a:t>«Ονομαστά υπήρξαν τα σχολεία που ίδρυσε στην Αίγινα.»</a:t>
            </a:r>
          </a:p>
          <a:p>
            <a:r>
              <a:rPr lang="el-GR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Περαιτέρω αποσαφηνίσεις και εμπλουτισμός στις επόμενες προτάσεις!</a:t>
            </a:r>
          </a:p>
          <a:p>
            <a:r>
              <a:rPr lang="el-GR" dirty="0" smtClean="0"/>
              <a:t>ΠΑΡΑΤΗΡΗΣΕΙΣ: η παράγραφος έχει συνήθως μία βασική πληροφορία, γύρω από την οποία αναπτύσσεται το νόημά της!!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7037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Ρηματικό και ονοματικό μέρος &amp; συμπληρώματα ή εξειδικεύσεις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035698"/>
            <a:ext cx="10515600" cy="5141265"/>
          </a:xfrm>
        </p:spPr>
        <p:txBody>
          <a:bodyPr/>
          <a:lstStyle/>
          <a:p>
            <a:r>
              <a:rPr lang="el-G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Παράδειγμα με εξειδικεύσεις του ονοματικού μέρους της πρότασης</a:t>
            </a:r>
            <a:r>
              <a:rPr lang="el-GR" dirty="0" smtClean="0"/>
              <a:t>:</a:t>
            </a:r>
          </a:p>
          <a:p>
            <a:pPr algn="just"/>
            <a:r>
              <a:rPr lang="el-GR" b="1" dirty="0" smtClean="0"/>
              <a:t>Κοίταζε ο Αντώνης τις βαρκούλες</a:t>
            </a:r>
            <a:r>
              <a:rPr lang="el-GR" dirty="0" smtClean="0"/>
              <a:t>, που ανεβοκατέβαιναν λοξά, σαν στραβολαιμιασμένες </a:t>
            </a:r>
            <a:r>
              <a:rPr lang="el-GR" dirty="0" err="1" smtClean="0"/>
              <a:t>απάνου</a:t>
            </a:r>
            <a:r>
              <a:rPr lang="el-GR" dirty="0" smtClean="0"/>
              <a:t> στα κύματα, </a:t>
            </a:r>
            <a:r>
              <a:rPr lang="el-GR" b="1" dirty="0" smtClean="0"/>
              <a:t>και θυμούνταν τον </a:t>
            </a:r>
            <a:r>
              <a:rPr lang="el-GR" b="1" dirty="0" err="1" smtClean="0"/>
              <a:t>Σεβάχ</a:t>
            </a:r>
            <a:r>
              <a:rPr lang="el-GR" b="1" dirty="0" smtClean="0"/>
              <a:t> τον Θαλασσινό</a:t>
            </a:r>
            <a:r>
              <a:rPr lang="el-GR" dirty="0" smtClean="0"/>
              <a:t>, που σε αμέτρητες βρέθηκε φουρτούνες, που καραβοτσακίστηκε και </a:t>
            </a:r>
            <a:r>
              <a:rPr lang="el-GR" dirty="0" err="1" smtClean="0"/>
              <a:t>θαλασσοπνίγηκε</a:t>
            </a:r>
            <a:r>
              <a:rPr lang="el-GR" dirty="0" smtClean="0"/>
              <a:t> τόσες φορές, και όλο </a:t>
            </a:r>
            <a:r>
              <a:rPr lang="el-GR" dirty="0" err="1" smtClean="0"/>
              <a:t>τάβγαζε</a:t>
            </a:r>
            <a:r>
              <a:rPr lang="el-GR" dirty="0" smtClean="0"/>
              <a:t> πέρα και δεν πνίγονταν ποτέ. (Π. Δέλτα, </a:t>
            </a:r>
            <a:r>
              <a:rPr lang="el-GR" i="1" dirty="0" err="1" smtClean="0"/>
              <a:t>Τρελαντώνης</a:t>
            </a:r>
            <a:r>
              <a:rPr lang="el-GR" dirty="0" smtClean="0"/>
              <a:t>)</a:t>
            </a:r>
          </a:p>
          <a:p>
            <a:pPr algn="just"/>
            <a:r>
              <a:rPr lang="el-GR" dirty="0" smtClean="0"/>
              <a:t>Βασική πληροφορία σε κύρια πρόταση+ εξειδικεύσεις του ονοματικού μέρους (αντικειμένου: βαρκούλες) + </a:t>
            </a:r>
          </a:p>
          <a:p>
            <a:pPr algn="just"/>
            <a:r>
              <a:rPr lang="el-GR" dirty="0" smtClean="0"/>
              <a:t>επέκταση με 2</a:t>
            </a:r>
            <a:r>
              <a:rPr lang="el-GR" baseline="30000" dirty="0" smtClean="0"/>
              <a:t>η</a:t>
            </a:r>
            <a:r>
              <a:rPr lang="el-GR" dirty="0" smtClean="0"/>
              <a:t> κύρια πρόταση +εξειδικεύσεις του ονοματικού μέρους (του αντικειμένου: </a:t>
            </a:r>
            <a:r>
              <a:rPr lang="el-GR" dirty="0" err="1" smtClean="0"/>
              <a:t>Σεβάχ</a:t>
            </a:r>
            <a:r>
              <a:rPr lang="el-GR" dirty="0" smtClean="0"/>
              <a:t>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1119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7185"/>
          </a:xfrm>
        </p:spPr>
        <p:txBody>
          <a:bodyPr/>
          <a:lstStyle/>
          <a:p>
            <a:r>
              <a:rPr lang="el-GR" dirty="0" smtClean="0"/>
              <a:t>Ρηματικές εξειδικεύσεις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222310"/>
            <a:ext cx="10515600" cy="4954653"/>
          </a:xfrm>
        </p:spPr>
        <p:txBody>
          <a:bodyPr/>
          <a:lstStyle/>
          <a:p>
            <a:r>
              <a:rPr lang="el-GR" dirty="0" smtClean="0"/>
              <a:t>Παράδειγμα: Κοίταζε ο Αντώνης τις βαρκούλες</a:t>
            </a:r>
          </a:p>
          <a:p>
            <a:r>
              <a:rPr lang="el-GR" dirty="0" smtClean="0"/>
              <a:t>Με χρόνο (χρονικός προσδιορισμός): κάθε απόγευμα κοίταζε…</a:t>
            </a:r>
          </a:p>
          <a:p>
            <a:r>
              <a:rPr lang="el-GR" dirty="0" smtClean="0"/>
              <a:t>Με τρόπο: Κοίταζε με θαυμασμό ο …</a:t>
            </a:r>
          </a:p>
          <a:p>
            <a:r>
              <a:rPr lang="el-G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Ρηματικές εξειδικεύσεις=επιρρηματικοί προσδιορισμοί </a:t>
            </a:r>
            <a:r>
              <a:rPr lang="el-GR" dirty="0" smtClean="0"/>
              <a:t>(=χρόνος, τόπος, τρόπος, σκοπός, ποσό, αιτία, αποτέλεσμα)</a:t>
            </a:r>
          </a:p>
          <a:p>
            <a:r>
              <a:rPr lang="el-GR" dirty="0" smtClean="0"/>
              <a:t>Προσοχή!!! </a:t>
            </a:r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Ρηματικές και ονοματικές εξειδικεύσεις= σε διάφορες μορφές ή τύπους </a:t>
            </a:r>
            <a:r>
              <a:rPr lang="el-GR" dirty="0" smtClean="0"/>
              <a:t>(επίρρημα, επίθετο, εξαρτημένη πρόταση).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078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Ανακεφαλαίωση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Παράγραφος=προτάσεις που συνδέονται νοηματικά.</a:t>
            </a:r>
          </a:p>
          <a:p>
            <a:r>
              <a:rPr lang="el-GR" dirty="0" smtClean="0"/>
              <a:t>Πρόταση=μικρότερη μονάδα παραγράφου</a:t>
            </a:r>
          </a:p>
          <a:p>
            <a:r>
              <a:rPr lang="el-GR" dirty="0" smtClean="0"/>
              <a:t>Κύρια πρόταση=βασική πληροφορία</a:t>
            </a:r>
          </a:p>
          <a:p>
            <a:r>
              <a:rPr lang="el-GR" dirty="0" smtClean="0"/>
              <a:t>Κάθε παράγραφος έχει μία ή περισσότερες πληροφορίες.</a:t>
            </a:r>
          </a:p>
          <a:p>
            <a:r>
              <a:rPr lang="el-GR" dirty="0" smtClean="0"/>
              <a:t>Η βασική πληροφορία μπορεί: α) </a:t>
            </a:r>
            <a:r>
              <a:rPr lang="el-GR" u="sng" dirty="0" smtClean="0"/>
              <a:t>να συμπληρώνεται </a:t>
            </a:r>
            <a:r>
              <a:rPr lang="el-GR" dirty="0" smtClean="0"/>
              <a:t>με εξειδικεύσεις στο ρηματικό ή/και στο ονοματικό μέρος της πρότασης, β) </a:t>
            </a:r>
            <a:r>
              <a:rPr lang="el-GR" u="sng" dirty="0" smtClean="0"/>
              <a:t>να επεκτείνεται </a:t>
            </a:r>
            <a:r>
              <a:rPr lang="el-GR" dirty="0" smtClean="0"/>
              <a:t>με νέες βασικές πληροφορίες, που συνήθως εκφράζουν κρίσεις, συναισθήματα, επιθυμίες, κ.λπ.</a:t>
            </a:r>
          </a:p>
          <a:p>
            <a:r>
              <a:rPr lang="el-GR" dirty="0" smtClean="0"/>
              <a:t>Οι βασικές πληροφορίες συνθέτουν το κύριο νόημα της παραγράφου</a:t>
            </a:r>
          </a:p>
          <a:p>
            <a:r>
              <a:rPr lang="el-GR" dirty="0" smtClean="0"/>
              <a:t>Οι υπόλοιπες πληροφορίες </a:t>
            </a:r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αποσαφηνίζουν </a:t>
            </a:r>
            <a:r>
              <a:rPr lang="el-GR" dirty="0" smtClean="0"/>
              <a:t>κι </a:t>
            </a:r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εμπλουτίζουν </a:t>
            </a:r>
            <a:r>
              <a:rPr lang="el-GR" dirty="0" smtClean="0"/>
              <a:t>επικοινωνιακά το κύριο νόημα της παραγράφου.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9842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879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Λειτουργικά στοιχεία της παραγράφου: λέξεις-κλειδιά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240971"/>
            <a:ext cx="10515600" cy="49359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dirty="0" smtClean="0"/>
              <a:t>Μέσα στην παράγραφο, 1 ή 2 προτάσεις μας δίνουν τις βασικές πληροφορίες, ενώ άλλες προτάσεις και προσδιορισμοί τις συμπληρώνουν, τις αποσαφηνίζουν ή τις εμπλουτίζουν με δευτερεύουσες πληροφορίες. </a:t>
            </a:r>
          </a:p>
          <a:p>
            <a:r>
              <a:rPr lang="el-GR" dirty="0" smtClean="0"/>
              <a:t>Κάτι ανάλογο συμβαίνει και μέσα στην ίδια την πρόταση: 1 ή περισσότερες λέξεις έχουν μεγαλύτερο βάρος (=λέξεις-κλειδιά) και μας δίνουν τη δυνατότητα να ‘’ξεκλειδώσουμε’’ την πρόταση.</a:t>
            </a:r>
          </a:p>
          <a:p>
            <a:r>
              <a:rPr lang="el-GR" dirty="0" smtClean="0"/>
              <a:t>Βλ. ανασυγκρότηση, ανόρθωση της οικονομίας, δημιούργησε Τράπεζα. </a:t>
            </a:r>
          </a:p>
          <a:p>
            <a:r>
              <a:rPr lang="el-GR" dirty="0" smtClean="0"/>
              <a:t>Οι λέξεις-κλειδιά είναι αυτές που συγκρατούμε στη μνήμη μας όταν ακούμε μια ομιλία ή διαβάζουμε ένα κείμενο. Τις σημειώνουμε και με τη βοήθειά τους, αναπαράγουμε από μνήμης το νόημα!!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Επίσης, με τις λέξεις κλειδιά και το κύριο νόημα, μπορούμε να αναπτύξουμε τις παραγράφους ενός κειμένου. (θα το δούμε στην παραγωγή κειμένου)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5850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Ανακεφαλαίωση: Λέξεις-κλειδιά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Έχουν </a:t>
            </a:r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ιδιαίτερη σημασία </a:t>
            </a:r>
            <a:r>
              <a:rPr lang="el-GR" dirty="0" smtClean="0"/>
              <a:t>για το νόημα της παραγράφου.</a:t>
            </a:r>
          </a:p>
          <a:p>
            <a:endParaRPr lang="el-GR" dirty="0" smtClean="0"/>
          </a:p>
          <a:p>
            <a:r>
              <a:rPr lang="el-GR" dirty="0" smtClean="0"/>
              <a:t>Είναι </a:t>
            </a:r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λειτουργικά στοιχεία </a:t>
            </a:r>
            <a:r>
              <a:rPr lang="el-GR" dirty="0" smtClean="0"/>
              <a:t>της παραγράφου (βλ. κατανόηση &amp; διατύπωση του νοήματος).</a:t>
            </a:r>
          </a:p>
          <a:p>
            <a:endParaRPr lang="el-GR" dirty="0" smtClean="0"/>
          </a:p>
          <a:p>
            <a:r>
              <a:rPr lang="el-GR" dirty="0" smtClean="0"/>
              <a:t>Είναι </a:t>
            </a:r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χρήσιμες </a:t>
            </a:r>
            <a:r>
              <a:rPr lang="el-GR" dirty="0" smtClean="0"/>
              <a:t>για να κρατήσουμε σημειώσεις ή και για να αναπτύξουμε οι ίδιοι ένα κείμενο.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489862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713</Words>
  <Application>Microsoft Office PowerPoint</Application>
  <PresentationFormat>Ευρεία οθόνη</PresentationFormat>
  <Paragraphs>53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Θέμα του Office</vt:lpstr>
      <vt:lpstr>Παράγραφοι-σύνδεση-σχέση με το κείμενο</vt:lpstr>
      <vt:lpstr>ΓΝΩΡΙΣΜΑΤΑ ΠΑΡΑΓΡΑΦΟΥ</vt:lpstr>
      <vt:lpstr>ΑΣΚΗΣΗ ΣΩΣΤΟΥ ΧΩΡΙΣΜΟΥ ΣΕ 2 ΠΑΡΑΓΡΑΦΟΥΣ</vt:lpstr>
      <vt:lpstr>Προτάσεις: βασικές &amp; συμπληρωματικές πληροφορίες</vt:lpstr>
      <vt:lpstr>Ρηματικό και ονοματικό μέρος &amp; συμπληρώματα ή εξειδικεύσεις</vt:lpstr>
      <vt:lpstr>Ρηματικές εξειδικεύσεις </vt:lpstr>
      <vt:lpstr>Ανακεφαλαίωση</vt:lpstr>
      <vt:lpstr>Λειτουργικά στοιχεία της παραγράφου: λέξεις-κλειδιά</vt:lpstr>
      <vt:lpstr>Ανακεφαλαίωση: Λέξεις-κλειδιά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Παράγραφοι-σύνδεση-σχέση με το κείμενο</dc:title>
  <dc:creator>Spiridopoulou</dc:creator>
  <cp:lastModifiedBy>Spiridopoulou</cp:lastModifiedBy>
  <cp:revision>9</cp:revision>
  <dcterms:created xsi:type="dcterms:W3CDTF">2014-10-14T06:22:12Z</dcterms:created>
  <dcterms:modified xsi:type="dcterms:W3CDTF">2014-10-14T07:13:25Z</dcterms:modified>
</cp:coreProperties>
</file>