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57" autoAdjust="0"/>
    <p:restoredTop sz="94660"/>
  </p:normalViewPr>
  <p:slideViewPr>
    <p:cSldViewPr snapToGrid="0">
      <p:cViewPr varScale="1">
        <p:scale>
          <a:sx n="47" d="100"/>
          <a:sy n="47" d="100"/>
        </p:scale>
        <p:origin x="48" y="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10158984" y="1792224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437217B3-7718-4E56-BEAD-4DC91C8DA98B}" type="datetimeFigureOut">
              <a:rPr lang="el-GR" smtClean="0"/>
              <a:t>29/5/2020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8951976" y="3227832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11" name="Rectangle 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</p:spPr>
        <p:txBody>
          <a:bodyPr/>
          <a:lstStyle/>
          <a:p>
            <a:fld id="{EDE267E0-B730-4AE2-9F01-6500952CE395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847699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4969927"/>
            <a:ext cx="8825659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4" y="685800"/>
            <a:ext cx="8825659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536665"/>
            <a:ext cx="8825658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7217B3-7718-4E56-BEAD-4DC91C8DA98B}" type="datetimeFigureOut">
              <a:rPr lang="el-GR" smtClean="0"/>
              <a:t>29/5/2020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E267E0-B730-4AE2-9F01-6500952CE395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7085669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8798" y="1063417"/>
            <a:ext cx="8831816" cy="1372986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7217B3-7718-4E56-BEAD-4DC91C8DA98B}" type="datetimeFigureOut">
              <a:rPr lang="el-GR" smtClean="0"/>
              <a:t>29/5/2020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E267E0-B730-4AE2-9F01-6500952CE395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71327111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7" name="Rectangle 1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Oval 24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6" name="TextBox 15"/>
          <p:cNvSpPr txBox="1"/>
          <p:nvPr/>
        </p:nvSpPr>
        <p:spPr bwMode="gray">
          <a:xfrm>
            <a:off x="881566" y="607336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 bwMode="gray">
          <a:xfrm>
            <a:off x="9884458" y="2613787"/>
            <a:ext cx="6527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2134"/>
            <a:ext cx="8453906" cy="2696632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3121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29199"/>
            <a:ext cx="9244897" cy="997857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7217B3-7718-4E56-BEAD-4DC91C8DA98B}" type="datetimeFigureOut">
              <a:rPr lang="el-GR" smtClean="0"/>
              <a:t>29/5/2020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19" name="Rectangle 18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E267E0-B730-4AE2-9F01-6500952CE395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28892777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24967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7217B3-7718-4E56-BEAD-4DC91C8DA98B}" type="datetimeFigureOut">
              <a:rPr lang="el-GR" smtClean="0"/>
              <a:t>29/5/2020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E267E0-B730-4AE2-9F01-6500952CE395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26859953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2"/>
            <a:ext cx="314187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3" y="3179764"/>
            <a:ext cx="314187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0"/>
            <a:ext cx="314700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79763"/>
            <a:ext cx="314700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8135" y="2603501"/>
            <a:ext cx="314573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8329" y="3179762"/>
            <a:ext cx="3145536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7217B3-7718-4E56-BEAD-4DC91C8DA98B}" type="datetimeFigureOut">
              <a:rPr lang="el-GR" smtClean="0"/>
              <a:t>29/5/2020</a:t>
            </a:fld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E267E0-B730-4AE2-9F01-6500952CE395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56979062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4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3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4" y="5109106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4"/>
            <a:ext cx="3050438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1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2" y="2603500"/>
            <a:ext cx="2691243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70172" y="5109105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2775" y="4532845"/>
            <a:ext cx="305109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2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2775" y="5109104"/>
            <a:ext cx="3051096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43" name="Straight Connector 42"/>
          <p:cNvCxnSpPr/>
          <p:nvPr/>
        </p:nvCxnSpPr>
        <p:spPr>
          <a:xfrm>
            <a:off x="440583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7797802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7217B3-7718-4E56-BEAD-4DC91C8DA98B}" type="datetimeFigureOut">
              <a:rPr lang="el-GR" smtClean="0"/>
              <a:t>29/5/2020</a:t>
            </a:fld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61111" y="6391838"/>
            <a:ext cx="3644282" cy="304801"/>
          </a:xfrm>
        </p:spPr>
        <p:txBody>
          <a:bodyPr/>
          <a:lstStyle/>
          <a:p>
            <a:endParaRPr lang="el-G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E267E0-B730-4AE2-9F01-6500952CE395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26902879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603500"/>
            <a:ext cx="8825659" cy="3416300"/>
          </a:xfrm>
        </p:spPr>
        <p:txBody>
          <a:bodyPr vert="eaVert" anchor="t" anchorCtr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95439" y="6391838"/>
            <a:ext cx="990599" cy="304799"/>
          </a:xfrm>
        </p:spPr>
        <p:txBody>
          <a:bodyPr/>
          <a:lstStyle/>
          <a:p>
            <a:fld id="{437217B3-7718-4E56-BEAD-4DC91C8DA98B}" type="datetimeFigureOut">
              <a:rPr lang="el-GR" smtClean="0"/>
              <a:t>29/5/2020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E267E0-B730-4AE2-9F01-6500952CE395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07880726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 bwMode="gray"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85235" y="1278467"/>
            <a:ext cx="1409965" cy="4748590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7"/>
            <a:ext cx="6256025" cy="474859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53104" y="6391838"/>
            <a:ext cx="992135" cy="304799"/>
          </a:xfrm>
        </p:spPr>
        <p:txBody>
          <a:bodyPr/>
          <a:lstStyle/>
          <a:p>
            <a:fld id="{437217B3-7718-4E56-BEAD-4DC91C8DA98B}" type="datetimeFigureOut">
              <a:rPr lang="el-GR" smtClean="0"/>
              <a:t>29/5/2020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E267E0-B730-4AE2-9F01-6500952CE395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2211173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4163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7217B3-7718-4E56-BEAD-4DC91C8DA98B}" type="datetimeFigureOut">
              <a:rPr lang="el-GR" smtClean="0"/>
              <a:t>29/5/2020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E267E0-B730-4AE2-9F01-6500952CE395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8140526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677645"/>
            <a:ext cx="4351025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9" y="2677644"/>
            <a:ext cx="3757545" cy="228382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7217B3-7718-4E56-BEAD-4DC91C8DA98B}" type="datetimeFigureOut">
              <a:rPr lang="el-GR" smtClean="0"/>
              <a:t>29/5/2020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E267E0-B730-4AE2-9F01-6500952CE395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1844969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7217B3-7718-4E56-BEAD-4DC91C8DA98B}" type="datetimeFigureOut">
              <a:rPr lang="el-GR" smtClean="0"/>
              <a:t>29/5/2020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E267E0-B730-4AE2-9F01-6500952CE395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6549102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2" y="3179762"/>
            <a:ext cx="4825159" cy="284003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7217B3-7718-4E56-BEAD-4DC91C8DA98B}" type="datetimeFigureOut">
              <a:rPr lang="el-GR" smtClean="0"/>
              <a:t>29/5/2020</a:t>
            </a:fld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E267E0-B730-4AE2-9F01-6500952CE395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1570875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7217B3-7718-4E56-BEAD-4DC91C8DA98B}" type="datetimeFigureOut">
              <a:rPr lang="el-GR" smtClean="0"/>
              <a:t>29/5/2020</a:t>
            </a:fld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E267E0-B730-4AE2-9F01-6500952CE395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909744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7217B3-7718-4E56-BEAD-4DC91C8DA98B}" type="datetimeFigureOut">
              <a:rPr lang="el-GR" smtClean="0"/>
              <a:t>29/5/2020</a:t>
            </a:fld>
            <a:endParaRPr lang="el-G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E267E0-B730-4AE2-9F01-6500952CE395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8300748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295400"/>
            <a:ext cx="2793158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6" cy="4572000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129280"/>
            <a:ext cx="2793158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7217B3-7718-4E56-BEAD-4DC91C8DA98B}" type="datetimeFigureOut">
              <a:rPr lang="el-GR" smtClean="0"/>
              <a:t>29/5/2020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E267E0-B730-4AE2-9F01-6500952CE395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130324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693333"/>
            <a:ext cx="3865134" cy="1735667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marL="0" lvl="0" indent="0" algn="ctr"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7217B3-7718-4E56-BEAD-4DC91C8DA98B}" type="datetimeFigureOut">
              <a:rPr lang="el-GR" smtClean="0"/>
              <a:t>29/5/2020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E267E0-B730-4AE2-9F01-6500952CE395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8436770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3104" y="6391838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437217B3-7718-4E56-BEAD-4DC91C8DA98B}" type="datetimeFigureOut">
              <a:rPr lang="el-GR" smtClean="0"/>
              <a:t>29/5/2020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61110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endParaRPr lang="el-GR"/>
          </a:p>
        </p:txBody>
      </p:sp>
      <p:sp>
        <p:nvSpPr>
          <p:cNvPr id="21" name="Rectangle 2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EDE267E0-B730-4AE2-9F01-6500952CE395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659314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sz="2800" dirty="0" smtClean="0"/>
              <a:t>Στρατηγός Ντε </a:t>
            </a:r>
            <a:r>
              <a:rPr lang="el-GR" sz="2800" dirty="0" err="1" smtClean="0"/>
              <a:t>Γκωλ</a:t>
            </a:r>
            <a:r>
              <a:rPr lang="el-GR" sz="2800" dirty="0" smtClean="0"/>
              <a:t/>
            </a:r>
            <a:br>
              <a:rPr lang="el-GR" sz="2800" dirty="0" smtClean="0"/>
            </a:br>
            <a:r>
              <a:rPr lang="el-GR" sz="2800" dirty="0" smtClean="0"/>
              <a:t>Στρατηγική ανασυγκρότησης καθεστώτος</a:t>
            </a:r>
            <a:endParaRPr lang="el-GR" sz="2800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4</a:t>
            </a:r>
            <a:r>
              <a:rPr lang="el-GR" baseline="30000" dirty="0" smtClean="0"/>
              <a:t>η</a:t>
            </a:r>
            <a:r>
              <a:rPr lang="el-GR" dirty="0" smtClean="0"/>
              <a:t> Γαλλική Δημοκρατία	(1946-1958)</a:t>
            </a:r>
          </a:p>
          <a:p>
            <a:pPr>
              <a:buFont typeface="+mj-lt"/>
              <a:buAutoNum type="arabicPeriod"/>
            </a:pPr>
            <a:r>
              <a:rPr lang="el-GR" dirty="0" smtClean="0"/>
              <a:t>Κοινοβούλιο/πολιτικά κόμματα κέντρο αποφάσεων</a:t>
            </a:r>
          </a:p>
          <a:p>
            <a:pPr>
              <a:buFont typeface="+mj-lt"/>
              <a:buAutoNum type="arabicPeriod"/>
            </a:pPr>
            <a:r>
              <a:rPr lang="el-GR" dirty="0" smtClean="0"/>
              <a:t>Θεσμική υπεροχή Κοινοβουλίου έναντι </a:t>
            </a:r>
            <a:r>
              <a:rPr lang="el-GR" dirty="0" err="1" smtClean="0"/>
              <a:t>Πρωθ</a:t>
            </a:r>
            <a:r>
              <a:rPr lang="el-GR" dirty="0" smtClean="0"/>
              <a:t>/</a:t>
            </a:r>
            <a:r>
              <a:rPr lang="el-GR" dirty="0" err="1" smtClean="0"/>
              <a:t>γού</a:t>
            </a:r>
            <a:r>
              <a:rPr lang="el-GR" dirty="0" smtClean="0"/>
              <a:t>. Πρόεδρος διακοσμητικού χαρακτήρα θεσμός</a:t>
            </a:r>
          </a:p>
          <a:p>
            <a:pPr>
              <a:buFont typeface="+mj-lt"/>
              <a:buAutoNum type="arabicPeriod"/>
            </a:pPr>
            <a:r>
              <a:rPr lang="el-GR" dirty="0" smtClean="0"/>
              <a:t>Βραχύβιες κυβερνήσεις/πολυδιασπάσεις κομμάτων/πολιτική συναλλαγών και ομάδων πίεσης</a:t>
            </a:r>
          </a:p>
          <a:p>
            <a:pPr>
              <a:buFont typeface="+mj-lt"/>
              <a:buAutoNum type="arabicPeriod"/>
            </a:pPr>
            <a:r>
              <a:rPr lang="el-GR" dirty="0" smtClean="0"/>
              <a:t>Αδυναμία λήψης αποφάσεων για κρίσιμα ζητήματα (Ινδοκίνα)</a:t>
            </a:r>
          </a:p>
          <a:p>
            <a:pPr>
              <a:buFont typeface="+mj-lt"/>
              <a:buAutoNum type="arabicPeriod"/>
            </a:pPr>
            <a:r>
              <a:rPr lang="el-GR" dirty="0" smtClean="0"/>
              <a:t>Αδυναμία να ανταποκριθούν στην μεγάλη κρίση του ζητήματος της Αλγερίας (1956)</a:t>
            </a:r>
          </a:p>
          <a:p>
            <a:pPr>
              <a:buFont typeface="+mj-lt"/>
              <a:buAutoNum type="arabicPeriod"/>
            </a:pP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0193674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sz="3200" dirty="0" smtClean="0"/>
              <a:t>Οι όροι του Ντε </a:t>
            </a:r>
            <a:r>
              <a:rPr lang="el-GR" sz="3200" dirty="0" err="1" smtClean="0"/>
              <a:t>Γκωλ</a:t>
            </a:r>
            <a:r>
              <a:rPr lang="el-GR" sz="3200" dirty="0" smtClean="0"/>
              <a:t> για ανασυγκρότηση καθεστώτος</a:t>
            </a:r>
            <a:endParaRPr lang="el-GR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Αποφασιστική μεταφορά εξουσιών από Κοινοβούλιο στον Πρόεδρο</a:t>
            </a:r>
          </a:p>
          <a:p>
            <a:pPr>
              <a:buFont typeface="+mj-lt"/>
              <a:buAutoNum type="arabicPeriod"/>
            </a:pPr>
            <a:r>
              <a:rPr lang="el-GR" dirty="0" smtClean="0"/>
              <a:t>Το Κοινοβούλιο δεν μπορεί να αντιπροτείνει νομοσχέδια αλλά μόνο να απορρίψει τα προτεινόμενα από την κυβέρνηση με απόλυτη πλειοψηφία.</a:t>
            </a:r>
          </a:p>
          <a:p>
            <a:pPr>
              <a:buFont typeface="+mj-lt"/>
              <a:buAutoNum type="arabicPeriod"/>
            </a:pPr>
            <a:r>
              <a:rPr lang="el-GR" dirty="0" err="1" smtClean="0"/>
              <a:t>Πρωθ</a:t>
            </a:r>
            <a:r>
              <a:rPr lang="el-GR" dirty="0" smtClean="0"/>
              <a:t>/</a:t>
            </a:r>
            <a:r>
              <a:rPr lang="el-GR" dirty="0" err="1" smtClean="0"/>
              <a:t>γός</a:t>
            </a:r>
            <a:r>
              <a:rPr lang="el-GR" dirty="0" smtClean="0"/>
              <a:t> και κυβέρνηση ορίζονται από τον Πρόεδρο</a:t>
            </a:r>
          </a:p>
          <a:p>
            <a:pPr>
              <a:buFont typeface="+mj-lt"/>
              <a:buAutoNum type="arabicPeriod"/>
            </a:pPr>
            <a:r>
              <a:rPr lang="el-GR" dirty="0" smtClean="0"/>
              <a:t>Ο Πρόεδρος μπορεί να προκηρύξει δημοψηφίσματα και να ζητήσει άμεση λαϊκή συναίνεση</a:t>
            </a:r>
          </a:p>
          <a:p>
            <a:pPr>
              <a:buFont typeface="+mj-lt"/>
              <a:buAutoNum type="arabicPeriod"/>
            </a:pPr>
            <a:r>
              <a:rPr lang="el-GR" dirty="0" smtClean="0"/>
              <a:t>Ο Πρόεδρος μπορεί να κηρύξει κατάσταση έκτακτης ανάγκης και να κυβερνά με διατάγματα</a:t>
            </a:r>
          </a:p>
          <a:p>
            <a:pPr>
              <a:buFont typeface="+mj-lt"/>
              <a:buAutoNum type="arabicPeriod"/>
            </a:pPr>
            <a:r>
              <a:rPr lang="el-GR" dirty="0" smtClean="0"/>
              <a:t>Πρόνοια για απευθείας εκλογή Προέδρου από τον λαό</a:t>
            </a:r>
          </a:p>
          <a:p>
            <a:pPr>
              <a:buFont typeface="+mj-lt"/>
              <a:buAutoNum type="arabicPeriod"/>
            </a:pP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0019213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sz="3200" dirty="0" smtClean="0"/>
              <a:t>Τακτική του Ντε </a:t>
            </a:r>
            <a:r>
              <a:rPr lang="el-GR" sz="3200" dirty="0" err="1" smtClean="0"/>
              <a:t>Γκωλ</a:t>
            </a:r>
            <a:r>
              <a:rPr lang="el-GR" sz="3200" dirty="0" smtClean="0"/>
              <a:t> στο ζήτημα της Αλγερίας</a:t>
            </a:r>
            <a:endParaRPr lang="el-GR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Τεμαχισμός της επίλυσης σε φάσεις</a:t>
            </a:r>
          </a:p>
          <a:p>
            <a:pPr>
              <a:buFont typeface="+mj-lt"/>
              <a:buAutoNum type="arabicPeriod"/>
            </a:pPr>
            <a:r>
              <a:rPr lang="el-GR" dirty="0" smtClean="0"/>
              <a:t>Στην 1</a:t>
            </a:r>
            <a:r>
              <a:rPr lang="el-GR" baseline="30000" dirty="0" smtClean="0"/>
              <a:t>η</a:t>
            </a:r>
            <a:r>
              <a:rPr lang="el-GR" dirty="0" smtClean="0"/>
              <a:t> φάση δεν υποστηρίζει την απόσχιση της Αλγερίας</a:t>
            </a:r>
          </a:p>
          <a:p>
            <a:pPr>
              <a:buFont typeface="+mj-lt"/>
              <a:buAutoNum type="arabicPeriod"/>
            </a:pPr>
            <a:r>
              <a:rPr lang="el-GR" dirty="0" smtClean="0"/>
              <a:t>2</a:t>
            </a:r>
            <a:r>
              <a:rPr lang="el-GR" baseline="30000" dirty="0" smtClean="0"/>
              <a:t>η</a:t>
            </a:r>
            <a:r>
              <a:rPr lang="el-GR" dirty="0" smtClean="0"/>
              <a:t> φάση: υποστηρίζει την ανάγκη αυτοδιάθεσης (η οποία δεν οδηγεί αναγκαστικά σε ανεξαρτησία) με εποπτεία των </a:t>
            </a:r>
            <a:r>
              <a:rPr lang="el-GR" dirty="0" err="1" smtClean="0"/>
              <a:t>αλγερινών</a:t>
            </a:r>
            <a:r>
              <a:rPr lang="el-GR" dirty="0" smtClean="0"/>
              <a:t> εκλογών από γαλλικό στρατό</a:t>
            </a:r>
          </a:p>
          <a:p>
            <a:pPr>
              <a:buFont typeface="+mj-lt"/>
              <a:buAutoNum type="arabicPeriod"/>
            </a:pPr>
            <a:r>
              <a:rPr lang="el-GR" dirty="0" smtClean="0"/>
              <a:t>3</a:t>
            </a:r>
            <a:r>
              <a:rPr lang="el-GR" baseline="30000" dirty="0" smtClean="0"/>
              <a:t>η</a:t>
            </a:r>
            <a:r>
              <a:rPr lang="el-GR" dirty="0" smtClean="0"/>
              <a:t> φάση: Κατηγορεί την ιδέα του πολέμου εναντίον της Αλγερινής αντίστασης και αναδιατυπώνει την έννοια της νίκης (να κρατηθεί η Αλγερία κοντά στην Γαλλία, υπό τον έλεγχο της Γαλλίας αλλά όχι κατ’ ανάγκη ως γαλλικό έδαφος) </a:t>
            </a:r>
          </a:p>
          <a:p>
            <a:pPr>
              <a:buFont typeface="+mj-lt"/>
              <a:buAutoNum type="arabicPeriod"/>
            </a:pPr>
            <a:r>
              <a:rPr lang="el-GR" dirty="0" smtClean="0"/>
              <a:t>Η συζήτηση επικεντρώνεται στο κόστος της παραμονής στην Αλγερία</a:t>
            </a:r>
          </a:p>
          <a:p>
            <a:pPr>
              <a:buFont typeface="+mj-lt"/>
              <a:buAutoNum type="arabicPeriod"/>
            </a:pPr>
            <a:endParaRPr lang="el-GR" dirty="0" smtClean="0"/>
          </a:p>
        </p:txBody>
      </p:sp>
    </p:spTree>
    <p:extLst>
      <p:ext uri="{BB962C8B-B14F-4D97-AF65-F5344CB8AC3E}">
        <p14:creationId xmlns:p14="http://schemas.microsoft.com/office/powerpoint/2010/main" val="27359727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dirty="0" smtClean="0"/>
              <a:t>Οι κρίσεις και τα διλήμματα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Κρίση 4</a:t>
            </a:r>
            <a:r>
              <a:rPr lang="el-GR" baseline="30000" dirty="0" smtClean="0"/>
              <a:t>ης</a:t>
            </a:r>
            <a:r>
              <a:rPr lang="el-GR" dirty="0" smtClean="0"/>
              <a:t> δημοκρατίας στον χειρισμό του </a:t>
            </a:r>
            <a:r>
              <a:rPr lang="el-GR" dirty="0" err="1" smtClean="0"/>
              <a:t>αλγερινού</a:t>
            </a:r>
            <a:r>
              <a:rPr lang="el-GR" dirty="0" smtClean="0"/>
              <a:t> ζητήματος. Δίλημμα: Συνταγματική αλλαγή ή κατάρρευση</a:t>
            </a:r>
          </a:p>
          <a:p>
            <a:r>
              <a:rPr lang="el-GR" dirty="0" smtClean="0"/>
              <a:t>Αποτυχημένο πραξικόπημα και κίνδυνος εμφυλίου. Δίλημμα: Ντε </a:t>
            </a:r>
            <a:r>
              <a:rPr lang="el-GR" dirty="0" err="1" smtClean="0"/>
              <a:t>Γκωλ</a:t>
            </a:r>
            <a:r>
              <a:rPr lang="el-GR" dirty="0" smtClean="0"/>
              <a:t> ή κατάρρευση της δημοκρατίας</a:t>
            </a:r>
          </a:p>
          <a:p>
            <a:r>
              <a:rPr lang="el-GR" dirty="0" smtClean="0"/>
              <a:t>Συνέχιση έκρυθμης κατάστασης στην Αλγερία: Ισχυρή δημοκρατική Γαλλία ή διατήρηση της Αλγερίας ως γαλλικό έδαφος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8790269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dirty="0" smtClean="0"/>
              <a:t>Παράγοντες υποστήριξης στρατηγικής Ντε </a:t>
            </a:r>
            <a:r>
              <a:rPr lang="el-GR" dirty="0" err="1" smtClean="0"/>
              <a:t>Γκωλ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Υποστήριξη μεγάλου αριθμού σημαντικών διανοουμένων που είτε αντιτίθενται στην συνέχιση του πολέμου της Αλγερίας είτε υποστηρίζουν ανοικτά την </a:t>
            </a:r>
            <a:r>
              <a:rPr lang="el-GR" dirty="0" err="1" smtClean="0"/>
              <a:t>αλγερινή</a:t>
            </a:r>
            <a:r>
              <a:rPr lang="el-GR" dirty="0" smtClean="0"/>
              <a:t> ανεξαρτησία</a:t>
            </a:r>
          </a:p>
          <a:p>
            <a:r>
              <a:rPr lang="el-GR" dirty="0" smtClean="0"/>
              <a:t>Κοινοβουλευτική νίκη του </a:t>
            </a:r>
            <a:r>
              <a:rPr lang="el-GR" dirty="0" err="1" smtClean="0"/>
              <a:t>γκωλικού</a:t>
            </a:r>
            <a:r>
              <a:rPr lang="el-GR" dirty="0" smtClean="0"/>
              <a:t> κόμματος: αναγκαστική συμμαχία της </a:t>
            </a:r>
            <a:r>
              <a:rPr lang="el-GR" dirty="0" err="1" smtClean="0"/>
              <a:t>Αριστεράς</a:t>
            </a:r>
            <a:r>
              <a:rPr lang="el-GR" dirty="0" smtClean="0"/>
              <a:t> και περιθωριοποίηση της Δεξιάς που ταυτίζεται με τους πραξικοπηματίες</a:t>
            </a:r>
          </a:p>
          <a:p>
            <a:r>
              <a:rPr lang="el-GR" dirty="0" smtClean="0"/>
              <a:t>Η Γαλλία καθίσταται πυρηνική δύναμη (1960) και δεν χρειάζεται αποικίες για να παίξει κεντρικό ρόλο στο ψυχροπολεμικό διεθνές σύστημα. 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8793573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 Boardroom">
  <a:themeElements>
    <a:clrScheme name="Ion Boardroom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Ion Boardroom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 Boardroom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8502691-933B-45FE-8764-BA278511EF2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1030</TotalTime>
  <Words>293</Words>
  <Application>Microsoft Office PowerPoint</Application>
  <PresentationFormat>Widescreen</PresentationFormat>
  <Paragraphs>28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Century Gothic</vt:lpstr>
      <vt:lpstr>Wingdings 3</vt:lpstr>
      <vt:lpstr>Ion Boardroom</vt:lpstr>
      <vt:lpstr>Στρατηγός Ντε Γκωλ Στρατηγική ανασυγκρότησης καθεστώτος</vt:lpstr>
      <vt:lpstr>Οι όροι του Ντε Γκωλ για ανασυγκρότηση καθεστώτος</vt:lpstr>
      <vt:lpstr>Τακτική του Ντε Γκωλ στο ζήτημα της Αλγερίας</vt:lpstr>
      <vt:lpstr>Οι κρίσεις και τα διλήμματα</vt:lpstr>
      <vt:lpstr>Παράγοντες υποστήριξης στρατηγικής Ντε Γκωλ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Στρατηγός Ντε Γκωλ Στρατηγική ανασυγκρότησης καθεστώτος</dc:title>
  <dc:creator>sroussos</dc:creator>
  <cp:lastModifiedBy>sroussos</cp:lastModifiedBy>
  <cp:revision>5</cp:revision>
  <dcterms:created xsi:type="dcterms:W3CDTF">2020-05-28T15:33:52Z</dcterms:created>
  <dcterms:modified xsi:type="dcterms:W3CDTF">2020-05-29T08:49:08Z</dcterms:modified>
</cp:coreProperties>
</file>