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21" r:id="rId3"/>
    <p:sldId id="322" r:id="rId4"/>
    <p:sldId id="317" r:id="rId5"/>
    <p:sldId id="274" r:id="rId6"/>
    <p:sldId id="295" r:id="rId7"/>
    <p:sldId id="296" r:id="rId8"/>
    <p:sldId id="294" r:id="rId9"/>
    <p:sldId id="306" r:id="rId10"/>
    <p:sldId id="307" r:id="rId11"/>
    <p:sldId id="309" r:id="rId12"/>
    <p:sldId id="310" r:id="rId13"/>
    <p:sldId id="315" r:id="rId14"/>
    <p:sldId id="311" r:id="rId15"/>
    <p:sldId id="312" r:id="rId16"/>
    <p:sldId id="313" r:id="rId17"/>
    <p:sldId id="314" r:id="rId18"/>
    <p:sldId id="325" r:id="rId19"/>
    <p:sldId id="326" r:id="rId20"/>
    <p:sldId id="327" r:id="rId21"/>
    <p:sldId id="328" r:id="rId22"/>
    <p:sldId id="293" r:id="rId23"/>
    <p:sldId id="278" r:id="rId24"/>
    <p:sldId id="324" r:id="rId25"/>
    <p:sldId id="323" r:id="rId26"/>
    <p:sldId id="276" r:id="rId27"/>
    <p:sldId id="256" r:id="rId28"/>
    <p:sldId id="259" r:id="rId29"/>
    <p:sldId id="260" r:id="rId30"/>
    <p:sldId id="261" r:id="rId31"/>
    <p:sldId id="262" r:id="rId32"/>
    <p:sldId id="318" r:id="rId33"/>
    <p:sldId id="263" r:id="rId34"/>
    <p:sldId id="291" r:id="rId35"/>
    <p:sldId id="271"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6430B5C-5C10-4420-A23E-172D9EE81A70}" type="datetimeFigureOut">
              <a:rPr lang="el-GR" smtClean="0"/>
              <a:t>27/5/2020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200593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6430B5C-5C10-4420-A23E-172D9EE81A70}" type="datetimeFigureOut">
              <a:rPr lang="el-GR" smtClean="0"/>
              <a:t>27/5/2020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136235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6430B5C-5C10-4420-A23E-172D9EE81A70}" type="datetimeFigureOut">
              <a:rPr lang="el-GR" smtClean="0"/>
              <a:t>27/5/2020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108097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6430B5C-5C10-4420-A23E-172D9EE81A70}" type="datetimeFigureOut">
              <a:rPr lang="el-GR" smtClean="0"/>
              <a:t>27/5/2020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208582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30B5C-5C10-4420-A23E-172D9EE81A70}" type="datetimeFigureOut">
              <a:rPr lang="el-GR" smtClean="0"/>
              <a:t>27/5/2020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51567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6430B5C-5C10-4420-A23E-172D9EE81A70}" type="datetimeFigureOut">
              <a:rPr lang="el-GR" smtClean="0"/>
              <a:t>27/5/2020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262998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6430B5C-5C10-4420-A23E-172D9EE81A70}" type="datetimeFigureOut">
              <a:rPr lang="el-GR" smtClean="0"/>
              <a:t>27/5/2020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161981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6430B5C-5C10-4420-A23E-172D9EE81A70}" type="datetimeFigureOut">
              <a:rPr lang="el-GR" smtClean="0"/>
              <a:t>27/5/2020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3499570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30B5C-5C10-4420-A23E-172D9EE81A70}" type="datetimeFigureOut">
              <a:rPr lang="el-GR" smtClean="0"/>
              <a:t>27/5/2020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275760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30B5C-5C10-4420-A23E-172D9EE81A70}" type="datetimeFigureOut">
              <a:rPr lang="el-GR" smtClean="0"/>
              <a:t>27/5/2020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342971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30B5C-5C10-4420-A23E-172D9EE81A70}" type="datetimeFigureOut">
              <a:rPr lang="el-GR" smtClean="0"/>
              <a:t>27/5/2020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184BC6E-AA0A-4465-864E-A158AD46EFB3}" type="slidenum">
              <a:rPr lang="el-GR" smtClean="0"/>
              <a:t>‹#›</a:t>
            </a:fld>
            <a:endParaRPr lang="el-GR"/>
          </a:p>
        </p:txBody>
      </p:sp>
    </p:spTree>
    <p:extLst>
      <p:ext uri="{BB962C8B-B14F-4D97-AF65-F5344CB8AC3E}">
        <p14:creationId xmlns:p14="http://schemas.microsoft.com/office/powerpoint/2010/main" val="381093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30B5C-5C10-4420-A23E-172D9EE81A70}" type="datetimeFigureOut">
              <a:rPr lang="el-GR" smtClean="0"/>
              <a:t>27/5/2020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4BC6E-AA0A-4465-864E-A158AD46EFB3}" type="slidenum">
              <a:rPr lang="el-GR" smtClean="0"/>
              <a:t>‹#›</a:t>
            </a:fld>
            <a:endParaRPr lang="el-GR"/>
          </a:p>
        </p:txBody>
      </p:sp>
    </p:spTree>
    <p:extLst>
      <p:ext uri="{BB962C8B-B14F-4D97-AF65-F5344CB8AC3E}">
        <p14:creationId xmlns:p14="http://schemas.microsoft.com/office/powerpoint/2010/main" val="965395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836712"/>
          </a:xfrm>
        </p:spPr>
        <p:txBody>
          <a:bodyPr>
            <a:noAutofit/>
          </a:bodyPr>
          <a:lstStyle/>
          <a:p>
            <a:r>
              <a:rPr lang="el-GR" sz="2800" b="1" dirty="0"/>
              <a:t>Τα ιστορικά γεγονότα, η τέχνη και το θέατρο </a:t>
            </a:r>
            <a:r>
              <a:rPr lang="el-GR" sz="2800" b="1" dirty="0" smtClean="0"/>
              <a:t/>
            </a:r>
            <a:br>
              <a:rPr lang="el-GR" sz="2800" b="1" dirty="0" smtClean="0"/>
            </a:br>
            <a:r>
              <a:rPr lang="el-GR" sz="2800" b="1" dirty="0" smtClean="0"/>
              <a:t>στον </a:t>
            </a:r>
            <a:r>
              <a:rPr lang="el-GR" sz="2800" b="1" dirty="0"/>
              <a:t>πόλεμο και τον μεσοπόλεμο </a:t>
            </a:r>
          </a:p>
        </p:txBody>
      </p:sp>
      <p:sp>
        <p:nvSpPr>
          <p:cNvPr id="3" name="Θέση περιεχομένου 2"/>
          <p:cNvSpPr>
            <a:spLocks noGrp="1"/>
          </p:cNvSpPr>
          <p:nvPr>
            <p:ph idx="1"/>
          </p:nvPr>
        </p:nvSpPr>
        <p:spPr>
          <a:xfrm>
            <a:off x="0" y="692696"/>
            <a:ext cx="9144000" cy="6165304"/>
          </a:xfrm>
        </p:spPr>
        <p:txBody>
          <a:bodyPr>
            <a:normAutofit fontScale="62500" lnSpcReduction="20000"/>
          </a:bodyPr>
          <a:lstStyle/>
          <a:p>
            <a:endParaRPr lang="el-GR" dirty="0" smtClean="0"/>
          </a:p>
          <a:p>
            <a:r>
              <a:rPr lang="el-GR" dirty="0" smtClean="0"/>
              <a:t>Μέχρι </a:t>
            </a:r>
            <a:r>
              <a:rPr lang="el-GR" dirty="0"/>
              <a:t>το 1914 ενδιέφερε η αισθητική του σκηνοθέτη, και το θέατρο μέσα στην κοινωνία. Η θέση του θεατή που παρατηρούσε από την πλατεία. Το βλέμμα και η ψευδαίσθηση</a:t>
            </a:r>
            <a:r>
              <a:rPr lang="el-GR" dirty="0" smtClean="0"/>
              <a:t>.</a:t>
            </a:r>
          </a:p>
          <a:p>
            <a:r>
              <a:rPr lang="el-GR" dirty="0"/>
              <a:t>Η δολοφονία του σταθερού προπολεμικού κόσμου συνέβη τη στιγμή που δολοφονείται ο Αρχιδούκας Φερδινάνδος της Αυστρίας.</a:t>
            </a:r>
          </a:p>
          <a:p>
            <a:r>
              <a:rPr lang="el-GR" dirty="0"/>
              <a:t>Ο τρόμος του μηχανικού </a:t>
            </a:r>
            <a:r>
              <a:rPr lang="el-GR" dirty="0" smtClean="0"/>
              <a:t>πολέμου, επαναπροσδιορίζει τη θέση των φιλοπόλεμων.</a:t>
            </a:r>
            <a:endParaRPr lang="el-GR" dirty="0"/>
          </a:p>
          <a:p>
            <a:r>
              <a:rPr lang="el-GR" dirty="0"/>
              <a:t>Η αστική τάξη και η ψυχαγωγία της φαντάζει γελοία</a:t>
            </a:r>
          </a:p>
          <a:p>
            <a:r>
              <a:rPr lang="el-GR" dirty="0"/>
              <a:t>Η αναπαράσταση του κόσμου φαντάζει πιο γελοία.</a:t>
            </a:r>
          </a:p>
          <a:p>
            <a:r>
              <a:rPr lang="el-GR" dirty="0"/>
              <a:t>Αρχίζει να επιχειρείται νέα ματιά πάνω στον κόσμο</a:t>
            </a:r>
          </a:p>
          <a:p>
            <a:r>
              <a:rPr lang="el-GR" dirty="0"/>
              <a:t>Η ρώσικη επανάσταση διασώζει από τις στάχτες του </a:t>
            </a:r>
            <a:r>
              <a:rPr lang="el-GR" dirty="0" smtClean="0"/>
              <a:t>Α΄ </a:t>
            </a:r>
            <a:r>
              <a:rPr lang="el-GR" dirty="0"/>
              <a:t>Παγκοσμίου πολέμου τις ιδέες της γαλλικής επανάστασης</a:t>
            </a:r>
          </a:p>
          <a:p>
            <a:r>
              <a:rPr lang="el-GR" dirty="0"/>
              <a:t>Για την ευρωπαϊκή αριστερά η ρώσικη επανάσταση ήταν η επιβεβαίωση της εξέλιξης της ιστορίας.</a:t>
            </a:r>
          </a:p>
          <a:p>
            <a:r>
              <a:rPr lang="el-GR" dirty="0"/>
              <a:t>Σίγουρα ο διεθνής κομμουνισμός με τον ταξικό του εχθρό και ο ναζισμός με τον φυλετικό του δεν θα είχαν κάνει καριέρα αν η αστική τάξη δεν είχε μόνη της καταστραφεί. </a:t>
            </a:r>
            <a:r>
              <a:rPr lang="el-GR" dirty="0" smtClean="0"/>
              <a:t>Ο </a:t>
            </a:r>
            <a:r>
              <a:rPr lang="el-GR" dirty="0"/>
              <a:t>κομμουνισμός χρησιμοποίησε όσα η δημοκρατία διακήρυττε και δεν τα υλοποιούσε, ειδικά το θέμα της ισοκατανομής του πλούτου. </a:t>
            </a:r>
          </a:p>
          <a:p>
            <a:r>
              <a:rPr lang="el-GR" dirty="0" smtClean="0"/>
              <a:t>Μεταξύ άλλων</a:t>
            </a:r>
            <a:r>
              <a:rPr lang="el-GR" dirty="0" smtClean="0"/>
              <a:t> </a:t>
            </a:r>
            <a:r>
              <a:rPr lang="el-GR" dirty="0" smtClean="0"/>
              <a:t>ο κομμουνισμός </a:t>
            </a:r>
            <a:r>
              <a:rPr lang="el-GR" dirty="0"/>
              <a:t>μίλησε για το χρήμα που διαφθείρει αντιτιθέμενος στον καπιταλισμό.</a:t>
            </a:r>
          </a:p>
          <a:p>
            <a:endParaRPr lang="el-GR" dirty="0" smtClean="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160679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n-US" sz="2800" dirty="0" smtClean="0"/>
              <a:t>Oscar </a:t>
            </a:r>
            <a:r>
              <a:rPr lang="en-US" sz="2800" dirty="0" err="1" smtClean="0"/>
              <a:t>Kokoshka</a:t>
            </a:r>
            <a:r>
              <a:rPr lang="en-US" sz="2800" dirty="0" smtClean="0"/>
              <a:t>, </a:t>
            </a:r>
            <a:r>
              <a:rPr lang="en-US" sz="2800" i="1" dirty="0" smtClean="0"/>
              <a:t>Murderer The Women’s Hope </a:t>
            </a:r>
            <a:r>
              <a:rPr lang="en-US" sz="2800" dirty="0" smtClean="0"/>
              <a:t>(1909)</a:t>
            </a: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836712"/>
            <a:ext cx="7920880" cy="5679271"/>
          </a:xfrm>
        </p:spPr>
      </p:pic>
    </p:spTree>
    <p:extLst>
      <p:ext uri="{BB962C8B-B14F-4D97-AF65-F5344CB8AC3E}">
        <p14:creationId xmlns:p14="http://schemas.microsoft.com/office/powerpoint/2010/main" val="242096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08720"/>
          </a:xfrm>
        </p:spPr>
        <p:txBody>
          <a:bodyPr>
            <a:normAutofit/>
          </a:bodyPr>
          <a:lstStyle/>
          <a:p>
            <a:r>
              <a:rPr lang="el-GR" sz="2800" b="1" dirty="0" smtClean="0"/>
              <a:t>Μαξ </a:t>
            </a:r>
            <a:r>
              <a:rPr lang="el-GR" sz="2800" b="1" dirty="0" err="1" smtClean="0"/>
              <a:t>Ράινχαρτ</a:t>
            </a:r>
            <a:endParaRPr lang="el-GR" sz="2800" b="1" dirty="0"/>
          </a:p>
        </p:txBody>
      </p:sp>
      <p:sp>
        <p:nvSpPr>
          <p:cNvPr id="3" name="Θέση περιεχομένου 2"/>
          <p:cNvSpPr>
            <a:spLocks noGrp="1"/>
          </p:cNvSpPr>
          <p:nvPr>
            <p:ph idx="1"/>
          </p:nvPr>
        </p:nvSpPr>
        <p:spPr>
          <a:xfrm>
            <a:off x="0" y="764704"/>
            <a:ext cx="9144000" cy="6093296"/>
          </a:xfrm>
        </p:spPr>
        <p:txBody>
          <a:bodyPr>
            <a:normAutofit fontScale="62500" lnSpcReduction="20000"/>
          </a:bodyPr>
          <a:lstStyle/>
          <a:p>
            <a:r>
              <a:rPr lang="el-GR" dirty="0"/>
              <a:t>Ο </a:t>
            </a:r>
            <a:r>
              <a:rPr lang="el-GR" dirty="0" err="1"/>
              <a:t>Ράινχαρτ</a:t>
            </a:r>
            <a:r>
              <a:rPr lang="el-GR" dirty="0"/>
              <a:t> ήταν ένα φαινόμενο. Ο ρόλος του ως σκηνοθέτη και θεατρικού ιμπρεσάριου δεν είχε προκάτοχο αλλά ούτε και πραγματικό διάδοχο, αν και η κληρονομιά που άφησε στο θέατρο ήταν τεράστια. </a:t>
            </a:r>
            <a:endParaRPr lang="el-GR" dirty="0" smtClean="0"/>
          </a:p>
          <a:p>
            <a:r>
              <a:rPr lang="el-GR" dirty="0" smtClean="0"/>
              <a:t>Η </a:t>
            </a:r>
            <a:r>
              <a:rPr lang="el-GR" dirty="0"/>
              <a:t>δραστηριότητά του, οι καινοτομίες του και η επιρροή του ήταν τόσο μεγάλες ώστε δεν επιδέχονται επαρκή συνόψιση, πολύ λιγότερο αμερόληπτη εκτίμηση. Οι πρώτες του προσπάθειες ως σκηνοθέτη ήταν το 1900. Μέχρι τον </a:t>
            </a:r>
            <a:r>
              <a:rPr lang="el-GR" dirty="0" smtClean="0"/>
              <a:t>Α’ </a:t>
            </a:r>
            <a:r>
              <a:rPr lang="el-GR" dirty="0"/>
              <a:t>παγκόσμιο πόλεμο παρουσίαζε γύρω στις 50 παραγωγές το χρόνο σε μια ντουζίνα θέατρα και περιοδεύοντες θιάσους, οι οποίοι μετέφεραν τη δουλειά του μαζί με ένα πλήθος από τους πιο προικισμένους ηθοποιούς των ημερών του, που είχαν συγκεντρωθεί γύρω του, σε ολόκληρη την Ευρώπη και μετά τον πόλεμο και στην Αμερική.  </a:t>
            </a:r>
            <a:endParaRPr lang="el-GR" dirty="0" smtClean="0"/>
          </a:p>
          <a:p>
            <a:r>
              <a:rPr lang="el-GR" dirty="0" smtClean="0"/>
              <a:t>Όχι </a:t>
            </a:r>
            <a:r>
              <a:rPr lang="el-GR" dirty="0"/>
              <a:t>μόνο υποστήριξε και χρησιμοποίησε κάθε  είδος θεατρικού πειραματισμού τον οποίο η φαντασία ή η τεχνολογία μπορούσε να παράσχει, αλλά επιπλέον διεύρυνε πάρα πολύ το δραματικό ρεπερτόριο. Η θεατρική του αυτοκρατορία επιζητούσε ακατάπαυστα να αποκτήσει νέα έργα, ενώ περισυνέλεγε αγνοημένα έργα του παρελθόντος, για να ικανοποιήσει την αδηφάγα όρεξη αυτού που σύντομα κατέληξε να ονομάζεται «μηχανή του </a:t>
            </a:r>
            <a:r>
              <a:rPr lang="el-GR" dirty="0" err="1"/>
              <a:t>Ράινχαρτ</a:t>
            </a:r>
            <a:r>
              <a:rPr lang="el-GR" dirty="0"/>
              <a:t>».  </a:t>
            </a:r>
            <a:endParaRPr lang="el-GR" dirty="0" smtClean="0"/>
          </a:p>
          <a:p>
            <a:r>
              <a:rPr lang="el-GR" dirty="0"/>
              <a:t>Ο </a:t>
            </a:r>
            <a:r>
              <a:rPr lang="el-GR" dirty="0" err="1"/>
              <a:t>Ράινχαρτ</a:t>
            </a:r>
            <a:r>
              <a:rPr lang="el-GR" dirty="0"/>
              <a:t> ανέβασε το 1903 το έργο του </a:t>
            </a:r>
            <a:r>
              <a:rPr lang="el-GR" dirty="0" err="1"/>
              <a:t>Ούγκο</a:t>
            </a:r>
            <a:r>
              <a:rPr lang="el-GR" dirty="0"/>
              <a:t> φον </a:t>
            </a:r>
            <a:r>
              <a:rPr lang="el-GR" dirty="0" err="1"/>
              <a:t>Χόφμανσταλ</a:t>
            </a:r>
            <a:r>
              <a:rPr lang="el-GR" dirty="0"/>
              <a:t> </a:t>
            </a:r>
            <a:r>
              <a:rPr lang="el-GR" i="1" dirty="0"/>
              <a:t>Ηλέκτρα</a:t>
            </a:r>
            <a:r>
              <a:rPr lang="el-GR" dirty="0"/>
              <a:t>. Στην </a:t>
            </a:r>
            <a:r>
              <a:rPr lang="el-GR" dirty="0" smtClean="0"/>
              <a:t>πραγματικότητα </a:t>
            </a:r>
            <a:r>
              <a:rPr lang="el-GR" dirty="0"/>
              <a:t>ήθελε να </a:t>
            </a:r>
            <a:r>
              <a:rPr lang="el-GR" dirty="0" smtClean="0"/>
              <a:t>αποφύγει να ανεβάσει </a:t>
            </a:r>
            <a:r>
              <a:rPr lang="el-GR" dirty="0"/>
              <a:t>ένα αρχαιοελληνικό θεατρικό έργο σε φιλολογική μετάφραση </a:t>
            </a:r>
            <a:r>
              <a:rPr lang="el-GR" dirty="0" smtClean="0"/>
              <a:t>που θα οδηγούσε τον ηθοποιό αναπόφευκτα και ρητορικό στόμφο. </a:t>
            </a:r>
            <a:r>
              <a:rPr lang="el-GR" dirty="0"/>
              <a:t>Έτσι ανέθεσε στον </a:t>
            </a:r>
            <a:r>
              <a:rPr lang="el-GR" dirty="0" err="1"/>
              <a:t>Χόφμανσταλ</a:t>
            </a:r>
            <a:r>
              <a:rPr lang="el-GR" dirty="0"/>
              <a:t> την απόδοση του σοφόκλειου έργου στην γερμανική γλώσσα, </a:t>
            </a:r>
            <a:r>
              <a:rPr lang="el-GR" dirty="0" smtClean="0"/>
              <a:t>που υιοθέτησε </a:t>
            </a:r>
            <a:r>
              <a:rPr lang="el-GR" dirty="0"/>
              <a:t>ένα ύφος ικανό να παρασταθεί στο </a:t>
            </a:r>
            <a:r>
              <a:rPr lang="el-GR" dirty="0" smtClean="0"/>
              <a:t>θέατρο και να μην παραπέμπει στη ρητορεία του ρομαντισμού. </a:t>
            </a:r>
            <a:endParaRPr lang="el-GR" dirty="0"/>
          </a:p>
          <a:p>
            <a:endParaRPr lang="el-GR" dirty="0"/>
          </a:p>
        </p:txBody>
      </p:sp>
    </p:spTree>
    <p:extLst>
      <p:ext uri="{BB962C8B-B14F-4D97-AF65-F5344CB8AC3E}">
        <p14:creationId xmlns:p14="http://schemas.microsoft.com/office/powerpoint/2010/main" val="164798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908720"/>
          </a:xfrm>
        </p:spPr>
        <p:txBody>
          <a:bodyPr>
            <a:normAutofit/>
          </a:bodyPr>
          <a:lstStyle/>
          <a:p>
            <a:r>
              <a:rPr lang="el-GR" sz="2800" b="1" i="1" dirty="0" smtClean="0"/>
              <a:t>Ηλέκτρα</a:t>
            </a:r>
            <a:r>
              <a:rPr lang="el-GR" sz="2800" b="1" dirty="0" smtClean="0"/>
              <a:t> του </a:t>
            </a:r>
            <a:r>
              <a:rPr lang="el-GR" sz="2800" b="1" dirty="0" err="1" smtClean="0"/>
              <a:t>Χόφμανσταλ</a:t>
            </a:r>
            <a:r>
              <a:rPr lang="el-GR" sz="2800" b="1" dirty="0" smtClean="0"/>
              <a:t> σε σκηνοθεσία </a:t>
            </a:r>
            <a:r>
              <a:rPr lang="el-GR" sz="2800" b="1" dirty="0" err="1" smtClean="0"/>
              <a:t>Μάξ</a:t>
            </a:r>
            <a:r>
              <a:rPr lang="el-GR" sz="2800" b="1" dirty="0" smtClean="0"/>
              <a:t> </a:t>
            </a:r>
            <a:r>
              <a:rPr lang="el-GR" sz="2800" b="1" dirty="0" err="1" smtClean="0"/>
              <a:t>Ράινχαρτ</a:t>
            </a:r>
            <a:endParaRPr lang="el-GR" sz="2800" b="1" dirty="0"/>
          </a:p>
        </p:txBody>
      </p:sp>
      <p:sp>
        <p:nvSpPr>
          <p:cNvPr id="3" name="Θέση περιεχομένου 2"/>
          <p:cNvSpPr>
            <a:spLocks noGrp="1"/>
          </p:cNvSpPr>
          <p:nvPr>
            <p:ph idx="1"/>
          </p:nvPr>
        </p:nvSpPr>
        <p:spPr>
          <a:xfrm>
            <a:off x="107504" y="692696"/>
            <a:ext cx="9036496" cy="6165304"/>
          </a:xfrm>
        </p:spPr>
        <p:txBody>
          <a:bodyPr>
            <a:normAutofit fontScale="62500" lnSpcReduction="20000"/>
          </a:bodyPr>
          <a:lstStyle/>
          <a:p>
            <a:r>
              <a:rPr lang="el-GR" dirty="0"/>
              <a:t>Η ηθοποιός </a:t>
            </a:r>
            <a:r>
              <a:rPr lang="el-GR" dirty="0" err="1"/>
              <a:t>Γκέρτρουντ</a:t>
            </a:r>
            <a:r>
              <a:rPr lang="el-GR" dirty="0"/>
              <a:t> </a:t>
            </a:r>
            <a:r>
              <a:rPr lang="el-GR" dirty="0" err="1"/>
              <a:t>Άιζολτ</a:t>
            </a:r>
            <a:r>
              <a:rPr lang="el-GR" dirty="0"/>
              <a:t> εντυπωσίασε με το σωματικό της </a:t>
            </a:r>
            <a:r>
              <a:rPr lang="el-GR" dirty="0" smtClean="0"/>
              <a:t>παίξιμο στο ρόλο της Ηλέκτρας. </a:t>
            </a:r>
            <a:r>
              <a:rPr lang="el-GR" dirty="0"/>
              <a:t>Φαίνεται πως παραβίασε κάποιο μέτρο, κάποια όρια, με την ερμηνεία της, τόσο στην κίνηση όσο και στη φωνή, με αλλοιωμένες κραυγές που παρέπεμπαν σε κάποιο «πρωτογονισμό». </a:t>
            </a:r>
            <a:endParaRPr lang="el-GR" dirty="0" smtClean="0"/>
          </a:p>
          <a:p>
            <a:r>
              <a:rPr lang="el-GR" dirty="0" smtClean="0"/>
              <a:t>Εντυπωσίασε </a:t>
            </a:r>
            <a:r>
              <a:rPr lang="el-GR" dirty="0"/>
              <a:t>περισσότερο τους </a:t>
            </a:r>
            <a:r>
              <a:rPr lang="el-GR" dirty="0" smtClean="0"/>
              <a:t>κριτικούς </a:t>
            </a:r>
            <a:r>
              <a:rPr lang="el-GR" dirty="0"/>
              <a:t>η χρήση που έκανε στο σώμα της η ηθοποιός δημιουργώντας μια σχέση μεταξύ σκηνής και κοινού, μεταξύ ηθοποιών και θεατών. Από τις κριτικές της εποχής, θετικές </a:t>
            </a:r>
            <a:r>
              <a:rPr lang="el-GR" dirty="0" smtClean="0"/>
              <a:t>και αρνητικές, </a:t>
            </a:r>
            <a:r>
              <a:rPr lang="el-GR" dirty="0"/>
              <a:t>καταλαβαίνουμε πως αυτό το είδος υποκριτικής δεν το είχαν ξαναδεί. </a:t>
            </a:r>
            <a:endParaRPr lang="el-GR" dirty="0" smtClean="0"/>
          </a:p>
          <a:p>
            <a:r>
              <a:rPr lang="el-GR" dirty="0" smtClean="0"/>
              <a:t>Η υποκριτική της χαρακτηρίστηκε από ένταση αλλά όχι δύναμη, στοιχείο που μέχρι τότε ήταν απαραίτητο όπως πίστευαν για την απόδοση του κλασικού παιξίματος μια αρχαιοελληνικής τραγωδίας. Αντίθετα </a:t>
            </a:r>
            <a:r>
              <a:rPr lang="el-GR" dirty="0"/>
              <a:t>οι κριτικοί </a:t>
            </a:r>
            <a:r>
              <a:rPr lang="el-GR" dirty="0" smtClean="0"/>
              <a:t>έκαναν μνεία </a:t>
            </a:r>
            <a:r>
              <a:rPr lang="el-GR" dirty="0"/>
              <a:t>στο νευρικό της παίξιμο, στην τραχιά φωνή που σχεδόν γρύλιζε. Μίλησαν για τα παραβιασμένα όρια του υγιούς που πέρασε στο ανώμαλο και στο παθολογικό. Ένα πάθος που αναπτύσσεται ως το βαθμό να αγγίζει το παράλογο. Τελικά αυτή η παθολογία μοιάζει να είναι η ίδια η διάλυση, η αποσύνθεση του εαυτού. Σε αυτό βοήθησε και το τέλος του έργου στο οποίο υπάρχει ο εκστατικός χορός της ηρωίδας που ολοκληρώνοντας τον καταρρέει και πέφτει νεκρή. Ένας χορός αρρωστημένος που δεν έχει όνομα, με τόσο πλούσια κινησιολογία που έφτανε στο γκροτέσκο. Κινήσεις που κάλυπταν όλη την γκάμα του υστερικού παροξυσμού και που παρέπεμπαν σε μαινάδες. </a:t>
            </a:r>
            <a:endParaRPr lang="el-GR" dirty="0" smtClean="0"/>
          </a:p>
          <a:p>
            <a:r>
              <a:rPr lang="el-GR" dirty="0" smtClean="0"/>
              <a:t>Για </a:t>
            </a:r>
            <a:r>
              <a:rPr lang="el-GR" dirty="0"/>
              <a:t>το σύγχρονο θεατή όλα αυτά σήμαιναν έναν άνθρωπο που έχει χάσει την ατομικότητα του και την προσωπικότητά του είτε μέσα από μια εκδήλωση υστερίας με άμεση σχέση με την ψυχολογία και την ιατρική είτε μέσα από μια νιτσεϊκή φιλοσοφική προσέγγιση όχι παθολογική δηλαδή.</a:t>
            </a:r>
          </a:p>
          <a:p>
            <a:endParaRPr lang="el-GR" dirty="0"/>
          </a:p>
        </p:txBody>
      </p:sp>
    </p:spTree>
    <p:extLst>
      <p:ext uri="{BB962C8B-B14F-4D97-AF65-F5344CB8AC3E}">
        <p14:creationId xmlns:p14="http://schemas.microsoft.com/office/powerpoint/2010/main" val="354016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2800" b="1" dirty="0" smtClean="0"/>
              <a:t>Συνέχεια…</a:t>
            </a:r>
            <a:endParaRPr lang="el-GR" sz="2800" b="1" dirty="0"/>
          </a:p>
        </p:txBody>
      </p:sp>
      <p:sp>
        <p:nvSpPr>
          <p:cNvPr id="3" name="Θέση περιεχομένου 2"/>
          <p:cNvSpPr>
            <a:spLocks noGrp="1"/>
          </p:cNvSpPr>
          <p:nvPr>
            <p:ph idx="1"/>
          </p:nvPr>
        </p:nvSpPr>
        <p:spPr>
          <a:xfrm>
            <a:off x="0" y="764704"/>
            <a:ext cx="9144000" cy="6093296"/>
          </a:xfrm>
        </p:spPr>
        <p:txBody>
          <a:bodyPr>
            <a:normAutofit fontScale="85000" lnSpcReduction="10000"/>
          </a:bodyPr>
          <a:lstStyle/>
          <a:p>
            <a:pPr lvl="0"/>
            <a:r>
              <a:rPr lang="el-GR" sz="2400" dirty="0">
                <a:solidFill>
                  <a:prstClr val="black"/>
                </a:solidFill>
              </a:rPr>
              <a:t>Κι  όλο αυτό λειτούργησε αποκρουστικά στην αισθητική και τη λογική της εποχής. Το σώμα της γίνεται ο τόπος όπου βρίσκεται η ρίζα του ρόλου, με άλλα λόγια ο ρόλος αυτός δεν θα μπορούσε να υπάρξει χωρίς το σώμα της. Οπότε το κοινό ασχολείται με τον πόνο του φαινομενικού σώματος πια. Δηλαδή δεν υπάρχει ένα διακριτό σημειωτικό σώμα που θα βοηθήσει το θεατή να ορθώσει την ψευδαισθησιακή του εικόνα για το έργο που βλέπει, αλλά αντίθετα η προσοχή του θα αγγίζει και την πραγματικότητα, αφού θα εγκαλείται να εκλάβει το σώμα και ως το όργανο του ταυτόχρονα εργάζεται μιμούμενο.   </a:t>
            </a:r>
          </a:p>
          <a:p>
            <a:pPr lvl="0"/>
            <a:r>
              <a:rPr lang="el-GR" sz="2400" dirty="0">
                <a:solidFill>
                  <a:prstClr val="black"/>
                </a:solidFill>
              </a:rPr>
              <a:t>Στόχος ήταν οι θεατές όχι να εννοήσουν και να καταλάβουν αλλά να αποκτήσουν την εμπειρία των γεγονότων.  Κανείς έπρεπε να αισθανθεί αφού έτσι κι αλλιώς η ψευδαίσθηση είχε καταρριφθεί. Οι θεατές αισθανόντουσαν στο έπακρο τις καταστάσεις, όπως όταν παρακολουθούσαν το νούμερο με τα ζώα στο τσίρκο. Και αυτός είναι ο λόγος που κάποιοι θεώρησαν το αποτέλεσμα μη καλλιτεχνικό. </a:t>
            </a:r>
          </a:p>
          <a:p>
            <a:pPr lvl="0"/>
            <a:r>
              <a:rPr lang="el-GR" sz="2400" dirty="0">
                <a:solidFill>
                  <a:prstClr val="black"/>
                </a:solidFill>
              </a:rPr>
              <a:t>Έπαψε πια να υπάρχει μια διαχωριστική γραμμή ανάμεσα στους θεατές και τους ηθοποιούς. Αλλά δεν υπέφερε μόνο η ηθοποιός από την απώλεια του εαυτού αλλά και οι θεατές.  Το παίξιμό της υπνώτιζε το κοινό της, δηλαδή το καθιστούσε δέσμιο χωρίς ελεύθερη βούληση, κάτι που ισοδυναμούσε με την απώλεια της ατομικότητας και της προσωπικότητας.  Κι αυτό σημαίνει πως στη διαδικασία της μετάλλαξης δεν ενέπιπταν μόνο οι ηθοποιοί αλλά και το κοινό.</a:t>
            </a:r>
          </a:p>
          <a:p>
            <a:endParaRPr lang="el-GR" dirty="0"/>
          </a:p>
        </p:txBody>
      </p:sp>
    </p:spTree>
    <p:extLst>
      <p:ext uri="{BB962C8B-B14F-4D97-AF65-F5344CB8AC3E}">
        <p14:creationId xmlns:p14="http://schemas.microsoft.com/office/powerpoint/2010/main" val="424515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l-GR" sz="2800" dirty="0" smtClean="0"/>
              <a:t>Το θέατρο των 5000 θεατών του Μαξ </a:t>
            </a:r>
            <a:r>
              <a:rPr lang="el-GR" sz="2800" dirty="0" err="1" smtClean="0"/>
              <a:t>Ράινχαρντ</a:t>
            </a: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1052736"/>
            <a:ext cx="7810364" cy="5701565"/>
          </a:xfrm>
        </p:spPr>
      </p:pic>
    </p:spTree>
    <p:extLst>
      <p:ext uri="{BB962C8B-B14F-4D97-AF65-F5344CB8AC3E}">
        <p14:creationId xmlns:p14="http://schemas.microsoft.com/office/powerpoint/2010/main" val="73670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827" y="1550455"/>
            <a:ext cx="7939613" cy="5176628"/>
          </a:xfrm>
        </p:spPr>
      </p:pic>
    </p:spTree>
    <p:extLst>
      <p:ext uri="{BB962C8B-B14F-4D97-AF65-F5344CB8AC3E}">
        <p14:creationId xmlns:p14="http://schemas.microsoft.com/office/powerpoint/2010/main" val="307839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387905"/>
            <a:ext cx="7776864" cy="5346594"/>
          </a:xfrm>
        </p:spPr>
      </p:pic>
    </p:spTree>
    <p:extLst>
      <p:ext uri="{BB962C8B-B14F-4D97-AF65-F5344CB8AC3E}">
        <p14:creationId xmlns:p14="http://schemas.microsoft.com/office/powerpoint/2010/main" val="268387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3768" y="1607290"/>
            <a:ext cx="4104456" cy="5143429"/>
          </a:xfrm>
        </p:spPr>
      </p:pic>
    </p:spTree>
    <p:extLst>
      <p:ext uri="{BB962C8B-B14F-4D97-AF65-F5344CB8AC3E}">
        <p14:creationId xmlns:p14="http://schemas.microsoft.com/office/powerpoint/2010/main" val="302383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Σοφοκλή</a:t>
            </a:r>
            <a:r>
              <a:rPr lang="el-GR" i="1" dirty="0" smtClean="0"/>
              <a:t>, Οιδίπους τύραννος</a:t>
            </a:r>
            <a:r>
              <a:rPr lang="en-US" dirty="0" smtClean="0"/>
              <a:t>, </a:t>
            </a:r>
            <a:r>
              <a:rPr lang="el-GR" dirty="0" err="1" smtClean="0"/>
              <a:t>σκην</a:t>
            </a:r>
            <a:r>
              <a:rPr lang="el-GR" dirty="0" smtClean="0"/>
              <a:t>. </a:t>
            </a:r>
            <a:r>
              <a:rPr lang="en-US" dirty="0" smtClean="0"/>
              <a:t>Max Reinhardt</a:t>
            </a:r>
            <a:r>
              <a:rPr lang="el-GR" dirty="0" smtClean="0"/>
              <a:t> (1910)</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800" y="1939131"/>
            <a:ext cx="6502400" cy="3848100"/>
          </a:xfrm>
        </p:spPr>
      </p:pic>
    </p:spTree>
    <p:extLst>
      <p:ext uri="{BB962C8B-B14F-4D97-AF65-F5344CB8AC3E}">
        <p14:creationId xmlns:p14="http://schemas.microsoft.com/office/powerpoint/2010/main" val="335091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356425"/>
            <a:ext cx="8280920" cy="5338462"/>
          </a:xfrm>
        </p:spPr>
      </p:pic>
    </p:spTree>
    <p:extLst>
      <p:ext uri="{BB962C8B-B14F-4D97-AF65-F5344CB8AC3E}">
        <p14:creationId xmlns:p14="http://schemas.microsoft.com/office/powerpoint/2010/main" val="277947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2800" b="1" dirty="0" smtClean="0"/>
              <a:t>Συνέχεια…</a:t>
            </a:r>
            <a:endParaRPr lang="el-GR" sz="2800" b="1" dirty="0"/>
          </a:p>
        </p:txBody>
      </p:sp>
      <p:sp>
        <p:nvSpPr>
          <p:cNvPr id="3" name="Θέση περιεχομένου 2"/>
          <p:cNvSpPr>
            <a:spLocks noGrp="1"/>
          </p:cNvSpPr>
          <p:nvPr>
            <p:ph idx="1"/>
          </p:nvPr>
        </p:nvSpPr>
        <p:spPr>
          <a:xfrm>
            <a:off x="0" y="548680"/>
            <a:ext cx="9144000" cy="6309320"/>
          </a:xfrm>
        </p:spPr>
        <p:txBody>
          <a:bodyPr>
            <a:normAutofit fontScale="62500" lnSpcReduction="20000"/>
          </a:bodyPr>
          <a:lstStyle/>
          <a:p>
            <a:endParaRPr lang="el-GR" dirty="0" smtClean="0"/>
          </a:p>
          <a:p>
            <a:r>
              <a:rPr lang="el-GR" dirty="0" smtClean="0"/>
              <a:t>Η </a:t>
            </a:r>
            <a:r>
              <a:rPr lang="el-GR" b="1" dirty="0"/>
              <a:t>μπολσεβίκικη επανάσταση </a:t>
            </a:r>
            <a:r>
              <a:rPr lang="el-GR" dirty="0"/>
              <a:t>και η </a:t>
            </a:r>
            <a:r>
              <a:rPr lang="el-GR" b="1" dirty="0"/>
              <a:t>φροϋδική ψυχανάλυση </a:t>
            </a:r>
            <a:r>
              <a:rPr lang="el-GR" dirty="0"/>
              <a:t>έσκισαν τις επιφανειακές  συμβάσεις της κοινωνίας και τους τοίχους του εαυτού. </a:t>
            </a:r>
          </a:p>
          <a:p>
            <a:r>
              <a:rPr lang="el-GR" dirty="0"/>
              <a:t>Οι ψυχαναλυτές έδειξαν πως </a:t>
            </a:r>
            <a:r>
              <a:rPr lang="el-GR" b="1" dirty="0"/>
              <a:t>η ανθρώπινη ψυχή είναι ένας σωρός από θραύσματα</a:t>
            </a:r>
            <a:r>
              <a:rPr lang="el-GR" dirty="0"/>
              <a:t>.</a:t>
            </a:r>
          </a:p>
          <a:p>
            <a:r>
              <a:rPr lang="el-GR" dirty="0"/>
              <a:t>Οι μπολσεβίκοι απέδειξαν πως </a:t>
            </a:r>
            <a:r>
              <a:rPr lang="el-GR" b="1" dirty="0"/>
              <a:t>μια ολόκληρη κοινωνία μπορεί να τιναχθεί στον αέρα</a:t>
            </a:r>
            <a:r>
              <a:rPr lang="el-GR" dirty="0"/>
              <a:t> και μαζί της κάθε αξία και πίστη στις οποίες στηριζόταν. </a:t>
            </a:r>
            <a:endParaRPr lang="el-GR" dirty="0" smtClean="0"/>
          </a:p>
          <a:p>
            <a:r>
              <a:rPr lang="el-GR" b="1" dirty="0"/>
              <a:t>Η Σοβιετική Ένωση γίνεται ο χώρος των πειραματισμών</a:t>
            </a:r>
            <a:r>
              <a:rPr lang="el-GR" dirty="0"/>
              <a:t>, όλοι οι δρόμοι της τέχνης οδηγούν στην Ρωσία. </a:t>
            </a:r>
            <a:r>
              <a:rPr lang="el-GR" b="1" dirty="0"/>
              <a:t>Το κίνημα </a:t>
            </a:r>
            <a:r>
              <a:rPr lang="en-US" b="1" dirty="0" err="1"/>
              <a:t>Oberiuty</a:t>
            </a:r>
            <a:r>
              <a:rPr lang="el-GR" dirty="0"/>
              <a:t>.</a:t>
            </a:r>
          </a:p>
          <a:p>
            <a:r>
              <a:rPr lang="el-GR" dirty="0" smtClean="0"/>
              <a:t>Το κίνημα </a:t>
            </a:r>
            <a:r>
              <a:rPr lang="en-US" dirty="0" err="1" smtClean="0"/>
              <a:t>Oberiuty</a:t>
            </a:r>
            <a:r>
              <a:rPr lang="en-US" dirty="0" smtClean="0"/>
              <a:t> </a:t>
            </a:r>
            <a:r>
              <a:rPr lang="el-GR" dirty="0" smtClean="0"/>
              <a:t>βρισκόταν πιο </a:t>
            </a:r>
            <a:r>
              <a:rPr lang="el-GR" dirty="0"/>
              <a:t>κοντά στο παράλογο εξαφανίστηκε μόλις επικράτησε ο Στάλιν. Στην </a:t>
            </a:r>
            <a:r>
              <a:rPr lang="el-GR" b="1" dirty="0"/>
              <a:t>Αμερική</a:t>
            </a:r>
            <a:r>
              <a:rPr lang="el-GR" dirty="0"/>
              <a:t> πέρασε ο </a:t>
            </a:r>
            <a:r>
              <a:rPr lang="el-GR" b="1" dirty="0" smtClean="0"/>
              <a:t>εξπρεσιονισμός</a:t>
            </a:r>
            <a:r>
              <a:rPr lang="el-GR" dirty="0" smtClean="0"/>
              <a:t> και όχι το </a:t>
            </a:r>
            <a:r>
              <a:rPr lang="en-US" dirty="0" err="1" smtClean="0"/>
              <a:t>Oberiuty</a:t>
            </a:r>
            <a:r>
              <a:rPr lang="en-US" dirty="0" smtClean="0"/>
              <a:t>.</a:t>
            </a:r>
            <a:endParaRPr lang="el-GR" dirty="0"/>
          </a:p>
          <a:p>
            <a:r>
              <a:rPr lang="el-GR" dirty="0"/>
              <a:t>Το θέατρο της </a:t>
            </a:r>
            <a:r>
              <a:rPr lang="en-US" dirty="0" err="1"/>
              <a:t>avant</a:t>
            </a:r>
            <a:r>
              <a:rPr lang="el-GR" dirty="0"/>
              <a:t>-</a:t>
            </a:r>
            <a:r>
              <a:rPr lang="en-US" dirty="0" err="1"/>
              <a:t>garde</a:t>
            </a:r>
            <a:r>
              <a:rPr lang="en-US" dirty="0"/>
              <a:t> </a:t>
            </a:r>
            <a:r>
              <a:rPr lang="el-GR" dirty="0" smtClean="0"/>
              <a:t>(πρωτοπορίας) </a:t>
            </a:r>
            <a:r>
              <a:rPr lang="el-GR" dirty="0" smtClean="0"/>
              <a:t>κρύβει ουσιαστικά το </a:t>
            </a:r>
            <a:r>
              <a:rPr lang="el-GR" b="1" dirty="0"/>
              <a:t>αταίριαστο ζευγάρι Φρόυντ και Λένιν</a:t>
            </a:r>
            <a:r>
              <a:rPr lang="el-GR" dirty="0"/>
              <a:t>. </a:t>
            </a:r>
          </a:p>
          <a:p>
            <a:r>
              <a:rPr lang="el-GR" dirty="0"/>
              <a:t> Ο </a:t>
            </a:r>
            <a:r>
              <a:rPr lang="el-GR" dirty="0" err="1"/>
              <a:t>Γιουνγκ</a:t>
            </a:r>
            <a:r>
              <a:rPr lang="el-GR" dirty="0"/>
              <a:t> προσθέτει το </a:t>
            </a:r>
            <a:r>
              <a:rPr lang="el-GR" b="1" dirty="0"/>
              <a:t>συλλογικό υποσυνείδητο </a:t>
            </a:r>
            <a:r>
              <a:rPr lang="el-GR" dirty="0"/>
              <a:t>που είναι μια δυνητικότητα η οποία από αρχαιοτάτων χρονών έχει περάσει σε εμάς σε μια ιδιαίτερη  μορφή ως </a:t>
            </a:r>
            <a:r>
              <a:rPr lang="el-GR" b="1" dirty="0"/>
              <a:t>ενισχυτικές εικόνες μνήμης</a:t>
            </a:r>
            <a:r>
              <a:rPr lang="el-GR" dirty="0"/>
              <a:t>. Δημιουργούνται δύο είδη τέχνης: α. το προσωπικό ασυνείδητο και </a:t>
            </a:r>
            <a:r>
              <a:rPr lang="el-GR" dirty="0" smtClean="0"/>
              <a:t>β. </a:t>
            </a:r>
            <a:r>
              <a:rPr lang="el-GR" dirty="0"/>
              <a:t>το συλλογικό ασυνείδητο. </a:t>
            </a:r>
            <a:endParaRPr lang="el-GR" dirty="0" smtClean="0"/>
          </a:p>
          <a:p>
            <a:r>
              <a:rPr lang="el-GR" dirty="0" smtClean="0"/>
              <a:t>Η </a:t>
            </a:r>
            <a:r>
              <a:rPr lang="el-GR" dirty="0"/>
              <a:t>τέχνη και ιδιαίτερα το θέατρο εκφράζει </a:t>
            </a:r>
            <a:r>
              <a:rPr lang="el-GR" b="1" dirty="0"/>
              <a:t>την αγωνία του ανθρώπου </a:t>
            </a:r>
            <a:r>
              <a:rPr lang="el-GR" dirty="0"/>
              <a:t>(γερμανοί εξπρεσιονιστές) </a:t>
            </a:r>
            <a:r>
              <a:rPr lang="en-US" dirty="0" smtClean="0"/>
              <a:t>, </a:t>
            </a:r>
            <a:r>
              <a:rPr lang="el-GR" b="1" dirty="0" smtClean="0"/>
              <a:t>την </a:t>
            </a:r>
            <a:r>
              <a:rPr lang="el-GR" b="1" dirty="0"/>
              <a:t>επιθυμία του να κατασκευάσει έναν κόσμο για τον καινούργιο άνθρωπο </a:t>
            </a:r>
            <a:r>
              <a:rPr lang="el-GR" dirty="0"/>
              <a:t>με μια εξαιρετική θέληση ελεύθερης </a:t>
            </a:r>
            <a:r>
              <a:rPr lang="el-GR" dirty="0" err="1" smtClean="0"/>
              <a:t>δημιουργίας(Μέγερχολντ</a:t>
            </a:r>
            <a:r>
              <a:rPr lang="el-GR" dirty="0"/>
              <a:t>, Ρώσοι κονστρουκτιβιστές</a:t>
            </a:r>
            <a:r>
              <a:rPr lang="el-GR" dirty="0" smtClean="0"/>
              <a:t>)</a:t>
            </a:r>
            <a:r>
              <a:rPr lang="en-US" dirty="0" smtClean="0"/>
              <a:t>,</a:t>
            </a:r>
            <a:r>
              <a:rPr lang="el-GR" dirty="0" smtClean="0"/>
              <a:t> </a:t>
            </a:r>
            <a:r>
              <a:rPr lang="el-GR" dirty="0"/>
              <a:t>την πρόθεση του να διδάξει στους άλλους  τη συνείδηση και να χρησιμοποιήσει την τέχνη για να επέμβει πάνω στην ιστορία (</a:t>
            </a:r>
            <a:r>
              <a:rPr lang="el-GR" dirty="0" err="1"/>
              <a:t>Πισκάτορ</a:t>
            </a:r>
            <a:r>
              <a:rPr lang="el-GR" dirty="0"/>
              <a:t>, Μπρεχτ</a:t>
            </a:r>
            <a:r>
              <a:rPr lang="el-GR" dirty="0" smtClean="0"/>
              <a:t>)</a:t>
            </a:r>
            <a:r>
              <a:rPr lang="en-US" dirty="0" smtClean="0"/>
              <a:t>.</a:t>
            </a:r>
            <a:endParaRPr lang="el-GR" dirty="0"/>
          </a:p>
          <a:p>
            <a:endParaRPr lang="el-GR" dirty="0"/>
          </a:p>
        </p:txBody>
      </p:sp>
    </p:spTree>
    <p:extLst>
      <p:ext uri="{BB962C8B-B14F-4D97-AF65-F5344CB8AC3E}">
        <p14:creationId xmlns:p14="http://schemas.microsoft.com/office/powerpoint/2010/main" val="230387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456744"/>
            <a:ext cx="4104456" cy="5275650"/>
          </a:xfrm>
        </p:spPr>
      </p:pic>
    </p:spTree>
    <p:extLst>
      <p:ext uri="{BB962C8B-B14F-4D97-AF65-F5344CB8AC3E}">
        <p14:creationId xmlns:p14="http://schemas.microsoft.com/office/powerpoint/2010/main" val="400530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Σοφοκλή</a:t>
            </a:r>
            <a:r>
              <a:rPr lang="el-GR" i="1" dirty="0"/>
              <a:t>, Οιδίπους τύραννος</a:t>
            </a:r>
            <a:r>
              <a:rPr lang="en-US" dirty="0"/>
              <a:t>, </a:t>
            </a:r>
            <a:r>
              <a:rPr lang="el-GR" dirty="0" err="1"/>
              <a:t>σκην</a:t>
            </a:r>
            <a:r>
              <a:rPr lang="el-GR" dirty="0"/>
              <a:t>. </a:t>
            </a:r>
            <a:r>
              <a:rPr lang="en-US" dirty="0"/>
              <a:t>Max Reinhardt</a:t>
            </a:r>
            <a:r>
              <a:rPr lang="el-GR" dirty="0"/>
              <a:t> (1910)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40768"/>
            <a:ext cx="8309339" cy="5274368"/>
          </a:xfrm>
        </p:spPr>
      </p:pic>
    </p:spTree>
    <p:extLst>
      <p:ext uri="{BB962C8B-B14F-4D97-AF65-F5344CB8AC3E}">
        <p14:creationId xmlns:p14="http://schemas.microsoft.com/office/powerpoint/2010/main" val="180984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764704"/>
          </a:xfrm>
        </p:spPr>
        <p:txBody>
          <a:bodyPr>
            <a:normAutofit/>
          </a:bodyPr>
          <a:lstStyle/>
          <a:p>
            <a:r>
              <a:rPr lang="el-GR" sz="3200" b="1" dirty="0"/>
              <a:t>Το εξπρεσιονιστικό θέατρο</a:t>
            </a:r>
            <a:endParaRPr lang="el-GR" sz="3200" dirty="0"/>
          </a:p>
        </p:txBody>
      </p:sp>
      <p:sp>
        <p:nvSpPr>
          <p:cNvPr id="3" name="Θέση περιεχομένου 2"/>
          <p:cNvSpPr>
            <a:spLocks noGrp="1"/>
          </p:cNvSpPr>
          <p:nvPr>
            <p:ph idx="1"/>
          </p:nvPr>
        </p:nvSpPr>
        <p:spPr>
          <a:xfrm>
            <a:off x="0" y="620688"/>
            <a:ext cx="9036496" cy="6237312"/>
          </a:xfrm>
        </p:spPr>
        <p:txBody>
          <a:bodyPr>
            <a:normAutofit fontScale="70000" lnSpcReduction="20000"/>
          </a:bodyPr>
          <a:lstStyle/>
          <a:p>
            <a:pPr marL="0" indent="0" algn="ctr">
              <a:buNone/>
            </a:pPr>
            <a:r>
              <a:rPr lang="el-GR" dirty="0"/>
              <a:t> </a:t>
            </a:r>
          </a:p>
          <a:p>
            <a:r>
              <a:rPr lang="el-GR" sz="3400" dirty="0"/>
              <a:t>Οι εξπρεσιονιστές δέχονται επιδράσεις από: </a:t>
            </a:r>
            <a:endParaRPr lang="el-GR" sz="3400" dirty="0" smtClean="0"/>
          </a:p>
          <a:p>
            <a:r>
              <a:rPr lang="el-GR" sz="3400" dirty="0" smtClean="0"/>
              <a:t>α</a:t>
            </a:r>
            <a:r>
              <a:rPr lang="el-GR" sz="3400" dirty="0"/>
              <a:t>) την φιλοσοφική σχολή του γερμανικού </a:t>
            </a:r>
            <a:r>
              <a:rPr lang="el-GR" sz="3400" b="1" dirty="0"/>
              <a:t>ιδεαλισμού </a:t>
            </a:r>
            <a:r>
              <a:rPr lang="el-GR" sz="3400" dirty="0"/>
              <a:t>(Καντ, Χέγκελ) και ειδικότερα από τον </a:t>
            </a:r>
            <a:r>
              <a:rPr lang="el-GR" sz="3400" b="1" dirty="0"/>
              <a:t>Σοπενχάουερ</a:t>
            </a:r>
            <a:r>
              <a:rPr lang="el-GR" sz="3400" dirty="0"/>
              <a:t>, </a:t>
            </a:r>
            <a:endParaRPr lang="el-GR" sz="3400" dirty="0" smtClean="0"/>
          </a:p>
          <a:p>
            <a:r>
              <a:rPr lang="el-GR" sz="3400" dirty="0" smtClean="0"/>
              <a:t>β</a:t>
            </a:r>
            <a:r>
              <a:rPr lang="el-GR" sz="3400" dirty="0"/>
              <a:t>) τον </a:t>
            </a:r>
            <a:r>
              <a:rPr lang="el-GR" sz="3400" b="1" dirty="0"/>
              <a:t>Νίτσε</a:t>
            </a:r>
            <a:r>
              <a:rPr lang="el-GR" sz="3400" dirty="0"/>
              <a:t> και τις απόψεις για τον υπεράνθρωπο, το διονυσιακό στοιχείο και τη θεωρία του βιταλισμού (ζωτικοκρατία), </a:t>
            </a:r>
            <a:endParaRPr lang="el-GR" sz="3400" dirty="0" smtClean="0"/>
          </a:p>
          <a:p>
            <a:r>
              <a:rPr lang="el-GR" sz="3400" dirty="0" smtClean="0"/>
              <a:t>γ</a:t>
            </a:r>
            <a:r>
              <a:rPr lang="el-GR" sz="3400" dirty="0"/>
              <a:t>) από το γάλλο διανοητή </a:t>
            </a:r>
            <a:r>
              <a:rPr lang="el-GR" sz="3400" b="1" dirty="0" err="1"/>
              <a:t>Ανρί</a:t>
            </a:r>
            <a:r>
              <a:rPr lang="el-GR" sz="3400" b="1" dirty="0"/>
              <a:t> </a:t>
            </a:r>
            <a:r>
              <a:rPr lang="el-GR" sz="3400" b="1" dirty="0" err="1"/>
              <a:t>Μπεργκσόν</a:t>
            </a:r>
            <a:r>
              <a:rPr lang="el-GR" sz="3400" b="1" dirty="0"/>
              <a:t> </a:t>
            </a:r>
            <a:r>
              <a:rPr lang="el-GR" sz="3400" dirty="0"/>
              <a:t>και ειδικά στην έννοια της </a:t>
            </a:r>
            <a:r>
              <a:rPr lang="el-GR" sz="3400" b="1" dirty="0"/>
              <a:t>ζωτικής ορμής </a:t>
            </a:r>
            <a:r>
              <a:rPr lang="el-GR" sz="3400" dirty="0"/>
              <a:t>(é</a:t>
            </a:r>
            <a:r>
              <a:rPr lang="en-US" sz="3400" dirty="0" err="1"/>
              <a:t>lan</a:t>
            </a:r>
            <a:r>
              <a:rPr lang="en-US" sz="3400" dirty="0"/>
              <a:t> vital</a:t>
            </a:r>
            <a:r>
              <a:rPr lang="el-GR" sz="3400" dirty="0"/>
              <a:t>), </a:t>
            </a:r>
            <a:endParaRPr lang="el-GR" sz="3400" dirty="0" smtClean="0"/>
          </a:p>
          <a:p>
            <a:r>
              <a:rPr lang="el-GR" sz="3400" dirty="0" smtClean="0"/>
              <a:t>δ</a:t>
            </a:r>
            <a:r>
              <a:rPr lang="el-GR" sz="3400" dirty="0"/>
              <a:t>) επίδραση της </a:t>
            </a:r>
            <a:r>
              <a:rPr lang="el-GR" sz="3400" b="1" dirty="0"/>
              <a:t>ψυχανάλυσης</a:t>
            </a:r>
            <a:r>
              <a:rPr lang="el-GR" sz="3400" dirty="0"/>
              <a:t> κυρίως στον τομέα της διερεύνησης του </a:t>
            </a:r>
            <a:r>
              <a:rPr lang="el-GR" sz="3400" b="1" dirty="0"/>
              <a:t>υποσυνείδητου</a:t>
            </a:r>
            <a:r>
              <a:rPr lang="el-GR" sz="3400" dirty="0"/>
              <a:t> και της </a:t>
            </a:r>
            <a:r>
              <a:rPr lang="el-GR" sz="3400" b="1" dirty="0"/>
              <a:t>ερμηνείας των ονείρων</a:t>
            </a:r>
            <a:r>
              <a:rPr lang="el-GR" sz="3400" dirty="0"/>
              <a:t>. </a:t>
            </a:r>
          </a:p>
          <a:p>
            <a:pPr marL="0" indent="0">
              <a:buNone/>
            </a:pPr>
            <a:r>
              <a:rPr lang="el-GR" sz="3400" b="1" i="1" dirty="0"/>
              <a:t>Ζωτικοκρατία: </a:t>
            </a:r>
            <a:r>
              <a:rPr lang="el-GR" sz="3400" i="1" dirty="0"/>
              <a:t>θεωρία που αποδίδει τα φαινόμενα της ζωής στην ύπαρξη μιας ζωτικής αρχής, η οποία διαφοροποιείται από τις φυσικές και χημικές δυνάμεις που παρεμβαίνουν στις διαδικασίες της ζωής. Από μια άποψη η θεωρία αυτή συνδέεται με τον ανιμισμό. Η δύναμη αυτή βρίσκεται ενδιάμεσα στης ψυχής και του σώματος. Δύναμη όχι αθάνατη ούτε έλλογη (πρώτοι </a:t>
            </a:r>
            <a:r>
              <a:rPr lang="el-GR" sz="3400" i="1" dirty="0" err="1"/>
              <a:t>βιταλιστές</a:t>
            </a:r>
            <a:r>
              <a:rPr lang="el-GR" sz="3400" i="1" dirty="0"/>
              <a:t> Πυθαγόρας, Αριστοτέλης). </a:t>
            </a:r>
            <a:endParaRPr lang="el-GR" sz="3400" i="1" dirty="0" smtClean="0"/>
          </a:p>
          <a:p>
            <a:pPr marL="0" indent="0">
              <a:buNone/>
            </a:pPr>
            <a:r>
              <a:rPr lang="el-GR" sz="3400" b="1" i="1" dirty="0" smtClean="0"/>
              <a:t>Ζωτική </a:t>
            </a:r>
            <a:r>
              <a:rPr lang="el-GR" sz="3400" b="1" i="1" dirty="0"/>
              <a:t>ορμή</a:t>
            </a:r>
            <a:r>
              <a:rPr lang="el-GR" sz="3400" i="1" dirty="0"/>
              <a:t>: </a:t>
            </a:r>
            <a:r>
              <a:rPr lang="el-GR" sz="3400" i="1" dirty="0" smtClean="0"/>
              <a:t>κοντά σε αυτό που αναφέρεται ο Σοπενχάουερ </a:t>
            </a:r>
            <a:r>
              <a:rPr lang="en-US" sz="3400" i="1" dirty="0" smtClean="0"/>
              <a:t>will-to-live, </a:t>
            </a:r>
            <a:r>
              <a:rPr lang="el-GR" sz="3400" i="1" dirty="0" smtClean="0"/>
              <a:t>η </a:t>
            </a:r>
            <a:r>
              <a:rPr lang="el-GR" sz="3400" i="1" dirty="0"/>
              <a:t>βούληση ως μεταφυσική αρχή κατανόησης του κόσμου και του ατόμου</a:t>
            </a:r>
          </a:p>
          <a:p>
            <a:endParaRPr lang="el-GR" sz="3400" dirty="0"/>
          </a:p>
        </p:txBody>
      </p:sp>
    </p:spTree>
    <p:extLst>
      <p:ext uri="{BB962C8B-B14F-4D97-AF65-F5344CB8AC3E}">
        <p14:creationId xmlns:p14="http://schemas.microsoft.com/office/powerpoint/2010/main" val="3145147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a:bodyPr>
          <a:lstStyle/>
          <a:p>
            <a:pPr marL="0" indent="0"/>
            <a:r>
              <a:rPr lang="el-GR" sz="2800" b="1" dirty="0"/>
              <a:t>Βασικά γνωρίσματα του εξπρεσιονισμού</a:t>
            </a:r>
          </a:p>
        </p:txBody>
      </p:sp>
      <p:sp>
        <p:nvSpPr>
          <p:cNvPr id="3" name="Content Placeholder 2"/>
          <p:cNvSpPr>
            <a:spLocks noGrp="1"/>
          </p:cNvSpPr>
          <p:nvPr>
            <p:ph idx="1"/>
          </p:nvPr>
        </p:nvSpPr>
        <p:spPr>
          <a:xfrm>
            <a:off x="0" y="548680"/>
            <a:ext cx="9144000" cy="6309320"/>
          </a:xfrm>
        </p:spPr>
        <p:txBody>
          <a:bodyPr>
            <a:normAutofit fontScale="25000" lnSpcReduction="20000"/>
          </a:bodyPr>
          <a:lstStyle/>
          <a:p>
            <a:pPr marL="0" indent="0">
              <a:buNone/>
            </a:pPr>
            <a:r>
              <a:rPr lang="el-GR" dirty="0"/>
              <a:t> </a:t>
            </a:r>
          </a:p>
          <a:p>
            <a:r>
              <a:rPr lang="el-GR" sz="9600" b="1" dirty="0"/>
              <a:t>Δυναμική έκφραση της πολιτικής διαμαρτυρίας</a:t>
            </a:r>
            <a:r>
              <a:rPr lang="el-GR" sz="9600" dirty="0"/>
              <a:t>. Επικρατεί </a:t>
            </a:r>
            <a:r>
              <a:rPr lang="el-GR" sz="9600" b="1" dirty="0"/>
              <a:t>η έννοια του δυναμικού έναντι του πολιτικού</a:t>
            </a:r>
            <a:r>
              <a:rPr lang="el-GR" sz="9600" dirty="0" smtClean="0"/>
              <a:t>. Εδώ κάπου υπάρχει μια αντίφαση: το πολιτικό προϋποθέτει έλλογη θέση, ενώ εδώ έχουμε χειραγώγηση, οπότε το πολιτικό δεν ασκείται από τη μάζα, η οποία ακολουθεί ως </a:t>
            </a:r>
            <a:r>
              <a:rPr lang="el-GR" sz="9600" b="1" dirty="0" smtClean="0"/>
              <a:t>μαγεμένος οπαδός </a:t>
            </a:r>
            <a:r>
              <a:rPr lang="el-GR" sz="9600" dirty="0" smtClean="0"/>
              <a:t>τον ηγέτη της. </a:t>
            </a:r>
            <a:endParaRPr lang="el-GR" sz="9600" dirty="0"/>
          </a:p>
          <a:p>
            <a:r>
              <a:rPr lang="el-GR" sz="9600" b="1" dirty="0" smtClean="0"/>
              <a:t>1. πνευματικότητα</a:t>
            </a:r>
            <a:r>
              <a:rPr lang="el-GR" sz="9600" dirty="0" smtClean="0"/>
              <a:t> </a:t>
            </a:r>
            <a:r>
              <a:rPr lang="el-GR" sz="9600" dirty="0"/>
              <a:t>(μας παραπέμπει και στα ολοκληρωτικά καθεστώτα του μεσοπολέμου</a:t>
            </a:r>
            <a:r>
              <a:rPr lang="el-GR" sz="9600" dirty="0" smtClean="0"/>
              <a:t>). Υπάρχουν περίπου </a:t>
            </a:r>
            <a:r>
              <a:rPr lang="el-GR" sz="9600" dirty="0" smtClean="0"/>
              <a:t>ενενήντα</a:t>
            </a:r>
            <a:r>
              <a:rPr lang="el-GR" sz="9600" dirty="0" smtClean="0"/>
              <a:t> </a:t>
            </a:r>
            <a:r>
              <a:rPr lang="el-GR" sz="9600" dirty="0" smtClean="0"/>
              <a:t>ορισμοί της. Σήμερα δεν έχει μόνο μεταφυσική έννοια. </a:t>
            </a:r>
            <a:endParaRPr lang="el-GR" sz="9600" dirty="0"/>
          </a:p>
          <a:p>
            <a:r>
              <a:rPr lang="el-GR" sz="9600" dirty="0" smtClean="0"/>
              <a:t>2. έντονη </a:t>
            </a:r>
            <a:r>
              <a:rPr lang="el-GR" sz="9600" b="1" dirty="0"/>
              <a:t>συγκινησιακή φόρτιση </a:t>
            </a:r>
            <a:r>
              <a:rPr lang="el-GR" sz="9600" dirty="0"/>
              <a:t>(ίσως και χειραγώγηση του κοινού χωρίς να προέχει η σκέψη). </a:t>
            </a:r>
            <a:r>
              <a:rPr lang="el-GR" sz="9600" dirty="0" smtClean="0"/>
              <a:t>Πβ</a:t>
            </a:r>
            <a:r>
              <a:rPr lang="el-GR" sz="9600" dirty="0" smtClean="0"/>
              <a:t>. σκηνοθεσίες του </a:t>
            </a:r>
            <a:r>
              <a:rPr lang="en-US" sz="9600" dirty="0" smtClean="0"/>
              <a:t>Max </a:t>
            </a:r>
            <a:r>
              <a:rPr lang="en-US" sz="9600" dirty="0" smtClean="0"/>
              <a:t>Reinhardt</a:t>
            </a:r>
            <a:r>
              <a:rPr lang="el-GR" sz="9600" dirty="0" smtClean="0"/>
              <a:t>.</a:t>
            </a:r>
            <a:r>
              <a:rPr lang="el-GR" sz="9600" dirty="0"/>
              <a:t> </a:t>
            </a:r>
          </a:p>
          <a:p>
            <a:r>
              <a:rPr lang="el-GR" sz="9600" dirty="0"/>
              <a:t>Η ανατροπή της ρεαλιστικής αντίληψης και η παραχώρηση στην </a:t>
            </a:r>
            <a:r>
              <a:rPr lang="el-GR" sz="9600" b="1" dirty="0"/>
              <a:t>ονειρική, υποβλητική ατμόσφαιρα</a:t>
            </a:r>
            <a:r>
              <a:rPr lang="el-GR" sz="9600" dirty="0"/>
              <a:t> που αποδίδει την αλήθεια όπως τη βιώνει ο συγγραφέας/ δημιουργός</a:t>
            </a:r>
            <a:r>
              <a:rPr lang="el-GR" sz="9600" dirty="0" smtClean="0"/>
              <a:t>.</a:t>
            </a:r>
            <a:endParaRPr lang="el-GR" sz="9600" dirty="0"/>
          </a:p>
          <a:p>
            <a:r>
              <a:rPr lang="el-GR" sz="9600" dirty="0"/>
              <a:t>Ο </a:t>
            </a:r>
            <a:r>
              <a:rPr lang="el-GR" sz="9600" b="1" dirty="0"/>
              <a:t>πρωταγωνιστής/ ηγέτης τρομοκρατεί τον θεατή </a:t>
            </a:r>
            <a:r>
              <a:rPr lang="el-GR" sz="9600" dirty="0"/>
              <a:t>με το να επισημαίνει την εφιαλτική όψη του κόσμου και έπειτα τον οδηγεί στην πρωτοποριακή αυθεντική </a:t>
            </a:r>
            <a:r>
              <a:rPr lang="el-GR" sz="9600" dirty="0" smtClean="0"/>
              <a:t>σκέψη</a:t>
            </a:r>
            <a:r>
              <a:rPr lang="en-US" sz="9600" dirty="0" smtClean="0"/>
              <a:t> (</a:t>
            </a:r>
            <a:r>
              <a:rPr lang="el-GR" sz="9600" dirty="0" smtClean="0"/>
              <a:t>αισιόδοξη ή πεσιμιστική). Συνήθως υπάρχει ένας πρωταγωνιστής. Το εγώ καταλαμβάνει κεντρική θέση. Ο Νέος Άνθρωπος είναι το δραματικό πρόσωπο (ήρωας) ανάμεσα στη μάζα των αλλοτριωμένων που πετυχαίνει τον στόχο του όταν βρίσκει τον εαυτό του.</a:t>
            </a:r>
            <a:endParaRPr lang="el-GR" sz="9600" dirty="0"/>
          </a:p>
        </p:txBody>
      </p:sp>
    </p:spTree>
    <p:extLst>
      <p:ext uri="{BB962C8B-B14F-4D97-AF65-F5344CB8AC3E}">
        <p14:creationId xmlns:p14="http://schemas.microsoft.com/office/powerpoint/2010/main" val="3620907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rmAutofit fontScale="90000"/>
          </a:bodyPr>
          <a:lstStyle/>
          <a:p>
            <a:r>
              <a:rPr lang="el-GR" sz="2800" b="1" dirty="0" smtClean="0"/>
              <a:t>Συνέχεια…</a:t>
            </a:r>
            <a:endParaRPr lang="el-GR" sz="2800" b="1" dirty="0"/>
          </a:p>
        </p:txBody>
      </p:sp>
      <p:sp>
        <p:nvSpPr>
          <p:cNvPr id="3" name="Θέση περιεχομένου 2"/>
          <p:cNvSpPr>
            <a:spLocks noGrp="1"/>
          </p:cNvSpPr>
          <p:nvPr>
            <p:ph idx="1"/>
          </p:nvPr>
        </p:nvSpPr>
        <p:spPr>
          <a:xfrm>
            <a:off x="107504" y="404664"/>
            <a:ext cx="8928992" cy="6453336"/>
          </a:xfrm>
        </p:spPr>
        <p:txBody>
          <a:bodyPr>
            <a:normAutofit fontScale="62500" lnSpcReduction="20000"/>
          </a:bodyPr>
          <a:lstStyle/>
          <a:p>
            <a:r>
              <a:rPr lang="el-GR" dirty="0"/>
              <a:t>Ο λόγος είναι περισσότερο </a:t>
            </a:r>
            <a:r>
              <a:rPr lang="el-GR" b="1" dirty="0"/>
              <a:t>ποιητικός και αφαιρετικός</a:t>
            </a:r>
            <a:r>
              <a:rPr lang="el-GR" dirty="0"/>
              <a:t>.</a:t>
            </a:r>
          </a:p>
          <a:p>
            <a:r>
              <a:rPr lang="el-GR" dirty="0"/>
              <a:t>Η δομή της πλοκής: </a:t>
            </a:r>
            <a:r>
              <a:rPr lang="el-GR" b="1" dirty="0"/>
              <a:t>ονειρική συνειρμική λογική</a:t>
            </a:r>
            <a:r>
              <a:rPr lang="el-GR" dirty="0"/>
              <a:t>. Συχνά υπάρχει </a:t>
            </a:r>
            <a:r>
              <a:rPr lang="el-GR" dirty="0" smtClean="0"/>
              <a:t>επίδραση από τη </a:t>
            </a:r>
            <a:r>
              <a:rPr lang="el-GR" dirty="0"/>
              <a:t>δομή </a:t>
            </a:r>
            <a:r>
              <a:rPr lang="el-GR" dirty="0" smtClean="0"/>
              <a:t>του θεατρικού έργου </a:t>
            </a:r>
            <a:r>
              <a:rPr lang="el-GR" i="1" dirty="0"/>
              <a:t>Προς </a:t>
            </a:r>
            <a:r>
              <a:rPr lang="el-GR" i="1" dirty="0" err="1"/>
              <a:t>Δαμασκόν</a:t>
            </a:r>
            <a:r>
              <a:rPr lang="el-GR" i="1" dirty="0"/>
              <a:t> </a:t>
            </a:r>
            <a:r>
              <a:rPr lang="el-GR" dirty="0"/>
              <a:t>του </a:t>
            </a:r>
            <a:r>
              <a:rPr lang="el-GR" dirty="0" err="1"/>
              <a:t>Στρίντμπεργκ</a:t>
            </a:r>
            <a:r>
              <a:rPr lang="el-GR" dirty="0"/>
              <a:t>: από σταθμό σε σταθμό μέσα από διαδοχικές συνθήκες ο Νέος </a:t>
            </a:r>
            <a:r>
              <a:rPr lang="el-GR" dirty="0" smtClean="0"/>
              <a:t>Άνθρωπος, </a:t>
            </a:r>
            <a:r>
              <a:rPr lang="el-GR" dirty="0" smtClean="0"/>
              <a:t>ερχό</a:t>
            </a:r>
            <a:r>
              <a:rPr lang="el-GR" dirty="0"/>
              <a:t>μ</a:t>
            </a:r>
            <a:r>
              <a:rPr lang="el-GR" dirty="0" smtClean="0"/>
              <a:t>ενος </a:t>
            </a:r>
            <a:r>
              <a:rPr lang="el-GR" dirty="0"/>
              <a:t>αντιμέτωπος με τη </a:t>
            </a:r>
            <a:r>
              <a:rPr lang="el-GR" dirty="0" smtClean="0"/>
              <a:t>μάζα, </a:t>
            </a:r>
            <a:r>
              <a:rPr lang="el-GR" dirty="0"/>
              <a:t>βρίσκει τις ίδιες αλλοτριωμένες καταστάσεις (μηχανοποιημένη εργασία, βασιλεία του χρήματος) αντί για δημιουργική παραγωγικότητα. Ο ήρωας του </a:t>
            </a:r>
            <a:r>
              <a:rPr lang="el-GR" i="1" dirty="0" smtClean="0"/>
              <a:t>Από </a:t>
            </a:r>
            <a:r>
              <a:rPr lang="el-GR" i="1" dirty="0"/>
              <a:t>την αυγή ως τα </a:t>
            </a:r>
            <a:r>
              <a:rPr lang="el-GR" i="1" dirty="0" smtClean="0"/>
              <a:t>μεσάνυχτα </a:t>
            </a:r>
            <a:r>
              <a:rPr lang="el-GR" dirty="0" smtClean="0"/>
              <a:t>του </a:t>
            </a:r>
            <a:r>
              <a:rPr lang="el-GR" dirty="0" err="1" smtClean="0"/>
              <a:t>Γκέογκ</a:t>
            </a:r>
            <a:r>
              <a:rPr lang="el-GR" dirty="0" smtClean="0"/>
              <a:t> Κάιζερ διατρέχει </a:t>
            </a:r>
            <a:r>
              <a:rPr lang="el-GR" dirty="0"/>
              <a:t>σταθμούς (</a:t>
            </a:r>
            <a:r>
              <a:rPr lang="el-GR" dirty="0" err="1"/>
              <a:t>ποληλατοδρόμιο</a:t>
            </a:r>
            <a:r>
              <a:rPr lang="el-GR" dirty="0"/>
              <a:t>, αίθουσα χορού, στρατός σωτηρίας…). Αντίστοιχα και ο </a:t>
            </a:r>
            <a:r>
              <a:rPr lang="el-GR" i="1" dirty="0"/>
              <a:t>Ζητιάνος</a:t>
            </a:r>
            <a:r>
              <a:rPr lang="el-GR" dirty="0"/>
              <a:t> του </a:t>
            </a:r>
            <a:r>
              <a:rPr lang="el-GR" dirty="0" err="1"/>
              <a:t>Ζόργκε</a:t>
            </a:r>
            <a:r>
              <a:rPr lang="el-GR" dirty="0"/>
              <a:t>. Πάντως όταν υπάρχει φως σωτηρίας, </a:t>
            </a:r>
            <a:r>
              <a:rPr lang="el-GR" dirty="0" smtClean="0"/>
              <a:t>διέξοδος, </a:t>
            </a:r>
            <a:r>
              <a:rPr lang="el-GR" dirty="0"/>
              <a:t>αυτό γίνεται με τη μορφή </a:t>
            </a:r>
            <a:r>
              <a:rPr lang="el-GR" dirty="0" smtClean="0"/>
              <a:t>μονολόγων</a:t>
            </a:r>
            <a:r>
              <a:rPr lang="el-GR" dirty="0" smtClean="0"/>
              <a:t>, όπως συμβαίνει με</a:t>
            </a:r>
            <a:r>
              <a:rPr lang="el-GR" dirty="0" smtClean="0"/>
              <a:t> </a:t>
            </a:r>
            <a:r>
              <a:rPr lang="el-GR" dirty="0"/>
              <a:t>Το τέλος της</a:t>
            </a:r>
            <a:r>
              <a:rPr lang="el-GR" i="1" dirty="0"/>
              <a:t> Σονάτας των </a:t>
            </a:r>
            <a:r>
              <a:rPr lang="el-GR" i="1" dirty="0" smtClean="0"/>
              <a:t>φαντασμάτων</a:t>
            </a:r>
            <a:r>
              <a:rPr lang="el-GR" dirty="0"/>
              <a:t> </a:t>
            </a:r>
            <a:r>
              <a:rPr lang="el-GR" dirty="0" smtClean="0"/>
              <a:t>του </a:t>
            </a:r>
            <a:r>
              <a:rPr lang="el-GR" dirty="0" err="1" smtClean="0"/>
              <a:t>Στρίντμπεργκ</a:t>
            </a:r>
            <a:r>
              <a:rPr lang="el-GR" dirty="0" smtClean="0"/>
              <a:t>.</a:t>
            </a:r>
            <a:endParaRPr lang="el-GR" dirty="0"/>
          </a:p>
          <a:p>
            <a:r>
              <a:rPr lang="el-GR" dirty="0"/>
              <a:t>Ο σκηνικός χώρος παίζει ως </a:t>
            </a:r>
            <a:r>
              <a:rPr lang="el-GR" b="1" dirty="0"/>
              <a:t>αντανάκλαση της σκέψης του </a:t>
            </a:r>
            <a:r>
              <a:rPr lang="el-GR" b="1" dirty="0" smtClean="0"/>
              <a:t>πρωταγωνιστή, </a:t>
            </a:r>
            <a:r>
              <a:rPr lang="el-GR" dirty="0"/>
              <a:t>γίνεται </a:t>
            </a:r>
            <a:r>
              <a:rPr lang="el-GR" b="1" dirty="0"/>
              <a:t>υποβλητικός</a:t>
            </a:r>
            <a:r>
              <a:rPr lang="el-GR" dirty="0"/>
              <a:t>. </a:t>
            </a:r>
          </a:p>
          <a:p>
            <a:r>
              <a:rPr lang="el-GR" dirty="0"/>
              <a:t>Ο </a:t>
            </a:r>
            <a:r>
              <a:rPr lang="el-GR" b="1" dirty="0"/>
              <a:t>χρόνος είναι </a:t>
            </a:r>
            <a:r>
              <a:rPr lang="el-GR" b="1" dirty="0" smtClean="0"/>
              <a:t>συμπυκνωμένος, </a:t>
            </a:r>
            <a:r>
              <a:rPr lang="el-GR" dirty="0"/>
              <a:t>όπως της ονειρικής αφήγησης.</a:t>
            </a:r>
          </a:p>
          <a:p>
            <a:r>
              <a:rPr lang="el-GR" dirty="0"/>
              <a:t>Ο </a:t>
            </a:r>
            <a:r>
              <a:rPr lang="el-GR" b="1" dirty="0"/>
              <a:t>σκηνοθέτης αναλαμβάνει να ερμηνεύσει το κείμενο</a:t>
            </a:r>
            <a:r>
              <a:rPr lang="el-GR" dirty="0"/>
              <a:t>, να δημιουργήσει χώρο και να καθοδηγήσει τους ηθοποιούς.</a:t>
            </a:r>
          </a:p>
          <a:p>
            <a:r>
              <a:rPr lang="el-GR" dirty="0"/>
              <a:t>Ο </a:t>
            </a:r>
            <a:r>
              <a:rPr lang="el-GR" b="1" dirty="0"/>
              <a:t>ηθοποιός λειτουργεί πάνω στο ρυθμό του </a:t>
            </a:r>
            <a:r>
              <a:rPr lang="el-GR" b="1" dirty="0" smtClean="0"/>
              <a:t>κειμένου, </a:t>
            </a:r>
            <a:r>
              <a:rPr lang="el-GR" dirty="0"/>
              <a:t>υπηρετώντας τη σκέψη –αισθητική του δημιουργού του, φιλτραρισμένα βέβαια από την ερμηνεία του </a:t>
            </a:r>
            <a:r>
              <a:rPr lang="el-GR" dirty="0" smtClean="0"/>
              <a:t>σκηνοθέτη.</a:t>
            </a:r>
          </a:p>
          <a:p>
            <a:r>
              <a:rPr lang="el-GR" b="1" dirty="0"/>
              <a:t>Ο ηθοποιός του εξπρεσιονισμού </a:t>
            </a:r>
            <a:r>
              <a:rPr lang="el-GR" dirty="0" smtClean="0"/>
              <a:t>υποκρίνεται φανερά. </a:t>
            </a:r>
            <a:r>
              <a:rPr lang="el-GR" dirty="0"/>
              <a:t>Συνδυάζει </a:t>
            </a:r>
            <a:r>
              <a:rPr lang="el-GR" b="1" dirty="0"/>
              <a:t>παθητική ρητορική και ονειρική έκσταση</a:t>
            </a:r>
            <a:r>
              <a:rPr lang="el-GR" dirty="0"/>
              <a:t>. Η </a:t>
            </a:r>
            <a:r>
              <a:rPr lang="el-GR" dirty="0" smtClean="0"/>
              <a:t>‘μελωδία’, ο ρυθμός της παράστασης στηρίζεται στη </a:t>
            </a:r>
            <a:r>
              <a:rPr lang="el-GR" b="1" dirty="0" smtClean="0"/>
              <a:t>μεγαλειώδη χειρονομία</a:t>
            </a:r>
            <a:r>
              <a:rPr lang="el-GR" dirty="0" smtClean="0"/>
              <a:t>. Όπως συμβαίνει με την </a:t>
            </a:r>
            <a:r>
              <a:rPr lang="el-GR" dirty="0"/>
              <a:t>ετοιμοθάνατη πριμαντόνα </a:t>
            </a:r>
            <a:r>
              <a:rPr lang="el-GR" dirty="0" smtClean="0"/>
              <a:t>της </a:t>
            </a:r>
            <a:r>
              <a:rPr lang="el-GR" dirty="0" smtClean="0"/>
              <a:t>λυρικής σκηνής, </a:t>
            </a:r>
            <a:r>
              <a:rPr lang="el-GR" dirty="0" smtClean="0"/>
              <a:t>που </a:t>
            </a:r>
            <a:r>
              <a:rPr lang="el-GR" dirty="0"/>
              <a:t>συγκινεί με την αφήγησή της </a:t>
            </a:r>
            <a:r>
              <a:rPr lang="el-GR" dirty="0" smtClean="0"/>
              <a:t>τον θεατή περισσότερο </a:t>
            </a:r>
            <a:r>
              <a:rPr lang="el-GR" dirty="0"/>
              <a:t>από μια ετοιμοθάνατη που σφαδάζει.</a:t>
            </a:r>
          </a:p>
          <a:p>
            <a:endParaRPr lang="el-GR" dirty="0"/>
          </a:p>
        </p:txBody>
      </p:sp>
    </p:spTree>
    <p:extLst>
      <p:ext uri="{BB962C8B-B14F-4D97-AF65-F5344CB8AC3E}">
        <p14:creationId xmlns:p14="http://schemas.microsoft.com/office/powerpoint/2010/main" val="1663517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712968" cy="980728"/>
          </a:xfrm>
        </p:spPr>
        <p:txBody>
          <a:bodyPr>
            <a:noAutofit/>
          </a:bodyPr>
          <a:lstStyle/>
          <a:p>
            <a:r>
              <a:rPr lang="el-GR" sz="3200" b="1" dirty="0"/>
              <a:t>Τα πρώιμα έργα του γερμανικού </a:t>
            </a:r>
            <a:r>
              <a:rPr lang="el-GR" sz="3200" b="1" dirty="0" smtClean="0"/>
              <a:t>εξπρεσιονισμού</a:t>
            </a:r>
            <a:r>
              <a:rPr lang="en-US" sz="3200" b="1" dirty="0" smtClean="0"/>
              <a:t> </a:t>
            </a:r>
            <a:r>
              <a:rPr lang="el-GR" sz="3200" b="1" dirty="0" smtClean="0"/>
              <a:t>στο θέατρο</a:t>
            </a:r>
            <a:endParaRPr lang="el-GR" sz="3200" b="1" dirty="0"/>
          </a:p>
        </p:txBody>
      </p:sp>
      <p:sp>
        <p:nvSpPr>
          <p:cNvPr id="3" name="Θέση περιεχομένου 2"/>
          <p:cNvSpPr>
            <a:spLocks noGrp="1"/>
          </p:cNvSpPr>
          <p:nvPr>
            <p:ph idx="1"/>
          </p:nvPr>
        </p:nvSpPr>
        <p:spPr>
          <a:xfrm>
            <a:off x="0" y="980728"/>
            <a:ext cx="9144000" cy="5877272"/>
          </a:xfrm>
        </p:spPr>
        <p:txBody>
          <a:bodyPr>
            <a:normAutofit fontScale="77500" lnSpcReduction="20000"/>
          </a:bodyPr>
          <a:lstStyle/>
          <a:p>
            <a:r>
              <a:rPr lang="el-GR" dirty="0"/>
              <a:t>Τα πρώιμα έργα του γερμανικού εξπρεσιονισμού ακολουθούσαν </a:t>
            </a:r>
            <a:r>
              <a:rPr lang="el-GR" dirty="0" err="1"/>
              <a:t>αντιρεαλιστικές</a:t>
            </a:r>
            <a:r>
              <a:rPr lang="el-GR" dirty="0"/>
              <a:t> διατυπώσεις, όπως </a:t>
            </a:r>
            <a:r>
              <a:rPr lang="el-GR" dirty="0" err="1"/>
              <a:t>γκροτέσκ</a:t>
            </a:r>
            <a:r>
              <a:rPr lang="el-GR" dirty="0"/>
              <a:t> απεικονίσεις, υπερβολική κίνηση και τηλεγραφικό διάλογο (πολύ αφαιρετικό). </a:t>
            </a:r>
            <a:endParaRPr lang="el-GR" dirty="0" smtClean="0"/>
          </a:p>
          <a:p>
            <a:r>
              <a:rPr lang="el-GR" dirty="0" smtClean="0"/>
              <a:t>Δύο </a:t>
            </a:r>
            <a:r>
              <a:rPr lang="el-GR" dirty="0"/>
              <a:t>έργα </a:t>
            </a:r>
            <a:r>
              <a:rPr lang="el-GR" b="1" i="1" dirty="0"/>
              <a:t>Ο γιος</a:t>
            </a:r>
            <a:r>
              <a:rPr lang="el-GR" b="1" dirty="0"/>
              <a:t> του </a:t>
            </a:r>
            <a:r>
              <a:rPr lang="en-US" b="1" dirty="0"/>
              <a:t>Walter </a:t>
            </a:r>
            <a:r>
              <a:rPr lang="en-US" b="1" dirty="0" err="1"/>
              <a:t>Hasenclever</a:t>
            </a:r>
            <a:r>
              <a:rPr lang="en-US" b="1" dirty="0"/>
              <a:t> </a:t>
            </a:r>
            <a:r>
              <a:rPr lang="el-GR" dirty="0"/>
              <a:t>και το </a:t>
            </a:r>
            <a:r>
              <a:rPr lang="el-GR" b="1" i="1" dirty="0"/>
              <a:t>Απ’ το πρωί ως τα μεσάνυχτα </a:t>
            </a:r>
            <a:r>
              <a:rPr lang="el-GR" b="1" dirty="0"/>
              <a:t>του </a:t>
            </a:r>
            <a:r>
              <a:rPr lang="en-US" b="1" dirty="0" smtClean="0"/>
              <a:t>Georg </a:t>
            </a:r>
            <a:r>
              <a:rPr lang="en-US" b="1" dirty="0"/>
              <a:t>Kaiser</a:t>
            </a:r>
            <a:r>
              <a:rPr lang="el-GR" dirty="0"/>
              <a:t> καλούν του θεατές να δουν μια διαστρεβλωμένη δραματική πράξη μέσα από τα </a:t>
            </a:r>
            <a:r>
              <a:rPr lang="el-GR" dirty="0" smtClean="0"/>
              <a:t>‘πυρετώδη μάτια’ </a:t>
            </a:r>
            <a:r>
              <a:rPr lang="el-GR" dirty="0"/>
              <a:t>του πρωταγωνιστή (ο οποίος σε ένα μεγάλο βαθμό φέρει </a:t>
            </a:r>
            <a:r>
              <a:rPr lang="el-GR" dirty="0" smtClean="0"/>
              <a:t>την οπτική </a:t>
            </a:r>
            <a:r>
              <a:rPr lang="el-GR" dirty="0"/>
              <a:t>του </a:t>
            </a:r>
            <a:r>
              <a:rPr lang="el-GR" dirty="0" smtClean="0"/>
              <a:t>συγγραφέα). Κανένα </a:t>
            </a:r>
            <a:r>
              <a:rPr lang="el-GR" dirty="0"/>
              <a:t>από τα δύο δράματα δεν αγνοεί τους πραγματικούς παράγοντες που σπρώχνουν τον πρωταγωνιστή στις πνευματικές </a:t>
            </a:r>
            <a:r>
              <a:rPr lang="el-GR" dirty="0" smtClean="0"/>
              <a:t>επιθυμίες. </a:t>
            </a:r>
          </a:p>
          <a:p>
            <a:r>
              <a:rPr lang="el-GR" dirty="0" smtClean="0"/>
              <a:t>Στο </a:t>
            </a:r>
            <a:r>
              <a:rPr lang="el-GR" dirty="0"/>
              <a:t>δράμα </a:t>
            </a:r>
            <a:r>
              <a:rPr lang="el-GR" i="1" dirty="0"/>
              <a:t>Γ</a:t>
            </a:r>
            <a:r>
              <a:rPr lang="el-GR" i="1" dirty="0" smtClean="0"/>
              <a:t>ιος </a:t>
            </a:r>
            <a:r>
              <a:rPr lang="el-GR" dirty="0"/>
              <a:t>έχουμε την </a:t>
            </a:r>
            <a:r>
              <a:rPr lang="el-GR" b="1" dirty="0"/>
              <a:t>επανάσταση της νεότερης γενιάς ενάντια στην αστική κοινωνία </a:t>
            </a:r>
            <a:r>
              <a:rPr lang="el-GR" dirty="0"/>
              <a:t>καθώς αυτή με τις αντιλήψεις της δεν αφήνει περιθώρια στους νέους να πραγματοποιήσουν τα όνειρά τους. Αν υπάρχει κάποια περίπτωση απελευθέρωσης είναι να σκοτώσει ο γιος τον πατέρα, το σύμβολο της καταπίεσης. </a:t>
            </a:r>
          </a:p>
          <a:p>
            <a:r>
              <a:rPr lang="el-GR" dirty="0"/>
              <a:t>Όπως ο </a:t>
            </a:r>
            <a:r>
              <a:rPr lang="el-GR" dirty="0" err="1"/>
              <a:t>Στρίντμπεργκ</a:t>
            </a:r>
            <a:r>
              <a:rPr lang="el-GR" dirty="0"/>
              <a:t> έτσι και οι πρώιμοι εξπρεσιονιστές </a:t>
            </a:r>
            <a:r>
              <a:rPr lang="el-GR" b="1" dirty="0"/>
              <a:t>διερεύνησαν τις τάσεις μεταξύ των πνευματικών επιθυμιών και των υλικών πιέσεων</a:t>
            </a:r>
            <a:r>
              <a:rPr lang="el-GR" dirty="0"/>
              <a:t>.</a:t>
            </a:r>
          </a:p>
          <a:p>
            <a:endParaRPr lang="el-GR" dirty="0"/>
          </a:p>
        </p:txBody>
      </p:sp>
    </p:spTree>
    <p:extLst>
      <p:ext uri="{BB962C8B-B14F-4D97-AF65-F5344CB8AC3E}">
        <p14:creationId xmlns:p14="http://schemas.microsoft.com/office/powerpoint/2010/main" val="2725564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a:bodyPr>
          <a:lstStyle/>
          <a:p>
            <a:r>
              <a:rPr lang="el-GR" sz="2800" b="1" dirty="0"/>
              <a:t>Είδη του εξπρεσιονιστικού θεάτρου:</a:t>
            </a:r>
          </a:p>
        </p:txBody>
      </p:sp>
      <p:sp>
        <p:nvSpPr>
          <p:cNvPr id="3" name="Content Placeholder 2"/>
          <p:cNvSpPr>
            <a:spLocks noGrp="1"/>
          </p:cNvSpPr>
          <p:nvPr>
            <p:ph idx="1"/>
          </p:nvPr>
        </p:nvSpPr>
        <p:spPr>
          <a:xfrm>
            <a:off x="0" y="332656"/>
            <a:ext cx="9144000" cy="6525344"/>
          </a:xfrm>
        </p:spPr>
        <p:txBody>
          <a:bodyPr>
            <a:normAutofit fontScale="62500" lnSpcReduction="20000"/>
          </a:bodyPr>
          <a:lstStyle/>
          <a:p>
            <a:pPr marL="0" indent="0">
              <a:buNone/>
            </a:pPr>
            <a:r>
              <a:rPr lang="el-GR" dirty="0"/>
              <a:t> </a:t>
            </a:r>
          </a:p>
          <a:p>
            <a:r>
              <a:rPr lang="en-US" b="1" dirty="0" smtClean="0"/>
              <a:t>1. </a:t>
            </a:r>
            <a:r>
              <a:rPr lang="el-GR" b="1" dirty="0" smtClean="0"/>
              <a:t>Το </a:t>
            </a:r>
            <a:r>
              <a:rPr lang="el-GR" b="1" dirty="0"/>
              <a:t>θέατρο της </a:t>
            </a:r>
            <a:r>
              <a:rPr lang="el-GR" b="1" dirty="0" smtClean="0"/>
              <a:t>κραυγής (</a:t>
            </a:r>
            <a:r>
              <a:rPr lang="en-US" b="1" dirty="0" err="1" smtClean="0"/>
              <a:t>Schrei</a:t>
            </a:r>
            <a:r>
              <a:rPr lang="en-US" b="1" dirty="0" smtClean="0"/>
              <a:t>)</a:t>
            </a:r>
            <a:r>
              <a:rPr lang="el-GR" dirty="0" smtClean="0"/>
              <a:t>- </a:t>
            </a:r>
            <a:r>
              <a:rPr lang="el-GR" dirty="0"/>
              <a:t>σύμβολο η κραυγή: εξέγερση των νέων ως κορύφωση της δυναμικής έκφρασης του καλλιτέχνη, ως μεταφορική έκφραση των βίαιων συναισθημάτων που γεννά η επαφή με τον κόσμο</a:t>
            </a:r>
            <a:r>
              <a:rPr lang="el-GR" dirty="0" smtClean="0"/>
              <a:t>.</a:t>
            </a:r>
            <a:endParaRPr lang="en-US" dirty="0" smtClean="0"/>
          </a:p>
          <a:p>
            <a:r>
              <a:rPr lang="el-GR" b="1" dirty="0" smtClean="0"/>
              <a:t>Ο ηθοποιός καθίσταται προνομιούχος διάμεσος</a:t>
            </a:r>
            <a:r>
              <a:rPr lang="el-GR" dirty="0" smtClean="0"/>
              <a:t>. Πρέπει να εκφράσει τον άνθρωπο που ξεπηδά από τη ζούγκλα της πραγματικότητας, </a:t>
            </a:r>
            <a:r>
              <a:rPr lang="el-GR" b="1" dirty="0" smtClean="0"/>
              <a:t>εκστατικό και εμψυχωμένο από μια </a:t>
            </a:r>
            <a:r>
              <a:rPr lang="el-GR" b="1" dirty="0" smtClean="0"/>
              <a:t>‘θεία’ </a:t>
            </a:r>
            <a:r>
              <a:rPr lang="el-GR" b="1" dirty="0" smtClean="0"/>
              <a:t>τρέλα</a:t>
            </a:r>
            <a:r>
              <a:rPr lang="el-GR" dirty="0" smtClean="0"/>
              <a:t>: δεν πρέπει να μιμηθεί την πραγματικότητα αλλά να παίξει με </a:t>
            </a:r>
            <a:r>
              <a:rPr lang="el-GR" b="1" dirty="0" smtClean="0"/>
              <a:t>θεατρικό τρόπο</a:t>
            </a:r>
            <a:r>
              <a:rPr lang="el-GR" dirty="0" smtClean="0"/>
              <a:t>. </a:t>
            </a:r>
            <a:endParaRPr lang="el-GR" dirty="0"/>
          </a:p>
          <a:p>
            <a:r>
              <a:rPr lang="el-GR" b="1" dirty="0"/>
              <a:t>Η δραματουργία</a:t>
            </a:r>
            <a:r>
              <a:rPr lang="el-GR" dirty="0"/>
              <a:t>: ο ήρωας πρωταγωνιστής έχει ήδη φτάσει στο επίπεδο της </a:t>
            </a:r>
            <a:r>
              <a:rPr lang="el-GR" b="1" dirty="0"/>
              <a:t>πνευματικής αφύπνισης </a:t>
            </a:r>
            <a:r>
              <a:rPr lang="el-GR" dirty="0"/>
              <a:t>και </a:t>
            </a:r>
            <a:r>
              <a:rPr lang="el-GR" b="1" dirty="0"/>
              <a:t>στόχος είναι να εκφράσει με τον πιο δυνατό τρόπο την βούληση και την επιθυμία του</a:t>
            </a:r>
            <a:r>
              <a:rPr lang="el-GR" dirty="0"/>
              <a:t>.</a:t>
            </a:r>
          </a:p>
          <a:p>
            <a:r>
              <a:rPr lang="el-GR" b="1" dirty="0"/>
              <a:t>Σκηνική πρακτική: </a:t>
            </a:r>
            <a:r>
              <a:rPr lang="el-GR" dirty="0"/>
              <a:t>στο επίκεντρο ακούγεται ο λόγος του συγγραφέα. Ο </a:t>
            </a:r>
            <a:r>
              <a:rPr lang="el-GR" b="1" dirty="0"/>
              <a:t>αφαιρετικός χώρος</a:t>
            </a:r>
            <a:r>
              <a:rPr lang="el-GR" dirty="0"/>
              <a:t>, η </a:t>
            </a:r>
            <a:r>
              <a:rPr lang="el-GR" b="1" dirty="0"/>
              <a:t>υποβλητική ατμόσφαιρα </a:t>
            </a:r>
            <a:r>
              <a:rPr lang="el-GR" dirty="0"/>
              <a:t>και ο </a:t>
            </a:r>
            <a:r>
              <a:rPr lang="el-GR" b="1" dirty="0"/>
              <a:t>φωτισμός</a:t>
            </a:r>
            <a:r>
              <a:rPr lang="el-GR" dirty="0"/>
              <a:t> στοχεύουν στην </a:t>
            </a:r>
            <a:r>
              <a:rPr lang="el-GR" b="1" dirty="0"/>
              <a:t>ενδυνάμωση της συγκινησιακής φόρτισης</a:t>
            </a:r>
            <a:r>
              <a:rPr lang="el-GR" dirty="0"/>
              <a:t>. Η </a:t>
            </a:r>
            <a:r>
              <a:rPr lang="el-GR" b="1" dirty="0"/>
              <a:t>χειρονομία της έκστασης </a:t>
            </a:r>
            <a:r>
              <a:rPr lang="el-GR" dirty="0"/>
              <a:t>αποτελεί το βασικό γνώρισμα της στάσης της κίνησης του ηθοποιού.  Είναι η κορύφωση της συναισθηματικής έντασης και σηματοδοτεί την </a:t>
            </a:r>
            <a:r>
              <a:rPr lang="el-GR" b="1" dirty="0"/>
              <a:t>έκρηξη και ταυτόχρονα την απελευθέρωση της εσωτερικής ενέργειας</a:t>
            </a:r>
            <a:r>
              <a:rPr lang="el-GR" dirty="0"/>
              <a:t>. </a:t>
            </a:r>
          </a:p>
          <a:p>
            <a:r>
              <a:rPr lang="el-GR" dirty="0" smtClean="0"/>
              <a:t>Θεατρικές παραγωγές: </a:t>
            </a:r>
            <a:r>
              <a:rPr lang="en-US" dirty="0" smtClean="0"/>
              <a:t>Walter </a:t>
            </a:r>
            <a:r>
              <a:rPr lang="en-US" dirty="0" err="1" smtClean="0"/>
              <a:t>Hasenclever</a:t>
            </a:r>
            <a:r>
              <a:rPr lang="en-US" dirty="0" smtClean="0"/>
              <a:t>, </a:t>
            </a:r>
            <a:r>
              <a:rPr lang="en-US" i="1" dirty="0" smtClean="0"/>
              <a:t>Son</a:t>
            </a:r>
            <a:r>
              <a:rPr lang="el-GR" i="1" dirty="0" smtClean="0"/>
              <a:t> (Γιος)</a:t>
            </a:r>
            <a:r>
              <a:rPr lang="en-US" dirty="0" smtClean="0"/>
              <a:t>, </a:t>
            </a:r>
            <a:r>
              <a:rPr lang="el-GR" dirty="0" err="1" smtClean="0"/>
              <a:t>σκην</a:t>
            </a:r>
            <a:r>
              <a:rPr lang="el-GR" dirty="0" smtClean="0"/>
              <a:t>.</a:t>
            </a:r>
            <a:r>
              <a:rPr lang="en-US" dirty="0" smtClean="0"/>
              <a:t> Richard </a:t>
            </a:r>
            <a:r>
              <a:rPr lang="en-US" dirty="0" err="1" smtClean="0"/>
              <a:t>Weichert</a:t>
            </a:r>
            <a:r>
              <a:rPr lang="en-US" dirty="0" smtClean="0"/>
              <a:t>, Paul </a:t>
            </a:r>
            <a:r>
              <a:rPr lang="en-US" dirty="0" err="1" smtClean="0"/>
              <a:t>Kornfeld</a:t>
            </a:r>
            <a:r>
              <a:rPr lang="en-US" dirty="0" smtClean="0"/>
              <a:t>, </a:t>
            </a:r>
            <a:r>
              <a:rPr lang="en-US" i="1" dirty="0" smtClean="0"/>
              <a:t>The </a:t>
            </a:r>
            <a:r>
              <a:rPr lang="en-US" i="1" dirty="0" smtClean="0"/>
              <a:t>Seduction</a:t>
            </a:r>
            <a:r>
              <a:rPr lang="el-GR" i="1" dirty="0" smtClean="0"/>
              <a:t> (Μεταστροφή)</a:t>
            </a:r>
            <a:r>
              <a:rPr lang="en-US" dirty="0" smtClean="0"/>
              <a:t>, </a:t>
            </a:r>
            <a:r>
              <a:rPr lang="el-GR" dirty="0" err="1" smtClean="0"/>
              <a:t>σκην</a:t>
            </a:r>
            <a:r>
              <a:rPr lang="el-GR" dirty="0" smtClean="0"/>
              <a:t>. </a:t>
            </a:r>
            <a:r>
              <a:rPr lang="en-US" dirty="0" smtClean="0"/>
              <a:t>Gustav </a:t>
            </a:r>
            <a:r>
              <a:rPr lang="en-US" dirty="0" err="1" smtClean="0"/>
              <a:t>Hartung</a:t>
            </a:r>
            <a:r>
              <a:rPr lang="en-US" dirty="0" smtClean="0"/>
              <a:t>, </a:t>
            </a:r>
            <a:r>
              <a:rPr lang="en-US" dirty="0" err="1" smtClean="0"/>
              <a:t>Reinhard</a:t>
            </a:r>
            <a:r>
              <a:rPr lang="en-US" dirty="0" smtClean="0"/>
              <a:t> </a:t>
            </a:r>
            <a:r>
              <a:rPr lang="en-US" dirty="0" err="1" smtClean="0"/>
              <a:t>Sorge</a:t>
            </a:r>
            <a:r>
              <a:rPr lang="el-GR" dirty="0" smtClean="0"/>
              <a:t>,</a:t>
            </a:r>
            <a:r>
              <a:rPr lang="en-US" dirty="0" smtClean="0"/>
              <a:t> </a:t>
            </a:r>
            <a:r>
              <a:rPr lang="el-GR" dirty="0" smtClean="0"/>
              <a:t>Ο </a:t>
            </a:r>
            <a:r>
              <a:rPr lang="el-GR" i="1" dirty="0"/>
              <a:t>Ζητιάνος </a:t>
            </a:r>
            <a:r>
              <a:rPr lang="el-GR" dirty="0" err="1" smtClean="0"/>
              <a:t>σκην</a:t>
            </a:r>
            <a:r>
              <a:rPr lang="el-GR" dirty="0" smtClean="0"/>
              <a:t>. </a:t>
            </a:r>
            <a:r>
              <a:rPr lang="el-GR" dirty="0"/>
              <a:t>Μαξ </a:t>
            </a:r>
            <a:r>
              <a:rPr lang="el-GR" dirty="0" err="1"/>
              <a:t>Ράινχαρτ</a:t>
            </a:r>
            <a:r>
              <a:rPr lang="el-GR" dirty="0" smtClean="0"/>
              <a:t>.</a:t>
            </a:r>
            <a:endParaRPr lang="en-US" dirty="0" smtClean="0"/>
          </a:p>
          <a:p>
            <a:r>
              <a:rPr lang="el-GR" dirty="0" smtClean="0"/>
              <a:t>Σε αυτό το είδος θεάτρου υπάγονται και πρωτοποριακές σκηνοθεσίες της τραγωδίας εκείνα τα χρόνια στην Ευρώπη.</a:t>
            </a:r>
            <a:endParaRPr lang="en-US" dirty="0" smtClean="0"/>
          </a:p>
          <a:p>
            <a:r>
              <a:rPr lang="el-GR" dirty="0" smtClean="0"/>
              <a:t>Ως στιλ εφαρμόστηκε </a:t>
            </a:r>
            <a:r>
              <a:rPr lang="el-GR" dirty="0" smtClean="0"/>
              <a:t>κυρίως σε </a:t>
            </a:r>
            <a:r>
              <a:rPr lang="el-GR" dirty="0" smtClean="0"/>
              <a:t>περιφερειακά θέατρα της </a:t>
            </a:r>
            <a:r>
              <a:rPr lang="el-GR" dirty="0" smtClean="0"/>
              <a:t>Γερμανίας, </a:t>
            </a:r>
            <a:r>
              <a:rPr lang="el-GR" dirty="0" smtClean="0"/>
              <a:t>που υπήρχε μεγαλύτερη ελευθερία στην έκφραση.</a:t>
            </a:r>
          </a:p>
          <a:p>
            <a:pPr marL="0" indent="0">
              <a:buNone/>
            </a:pPr>
            <a:endParaRPr lang="el-GR" dirty="0"/>
          </a:p>
        </p:txBody>
      </p:sp>
    </p:spTree>
    <p:extLst>
      <p:ext uri="{BB962C8B-B14F-4D97-AF65-F5344CB8AC3E}">
        <p14:creationId xmlns:p14="http://schemas.microsoft.com/office/powerpoint/2010/main" val="3464231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err="1"/>
              <a:t>Χάζενκλεβερ</a:t>
            </a:r>
            <a:r>
              <a:rPr lang="el-GR" dirty="0" smtClean="0"/>
              <a:t>,</a:t>
            </a:r>
            <a:r>
              <a:rPr lang="el-GR" i="1" dirty="0" smtClean="0"/>
              <a:t> </a:t>
            </a:r>
            <a:r>
              <a:rPr lang="el-GR" i="1" dirty="0" smtClean="0"/>
              <a:t>Γιος </a:t>
            </a:r>
            <a:r>
              <a:rPr lang="en-US" dirty="0" smtClean="0"/>
              <a:t>(1918)</a:t>
            </a:r>
            <a:endParaRPr lang="el-G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1479860"/>
            <a:ext cx="4032448" cy="5133307"/>
          </a:xfrm>
        </p:spPr>
      </p:pic>
    </p:spTree>
    <p:extLst>
      <p:ext uri="{BB962C8B-B14F-4D97-AF65-F5344CB8AC3E}">
        <p14:creationId xmlns:p14="http://schemas.microsoft.com/office/powerpoint/2010/main" val="3111031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normAutofit/>
          </a:bodyPr>
          <a:lstStyle/>
          <a:p>
            <a:r>
              <a:rPr lang="el-GR" sz="3200" dirty="0" err="1"/>
              <a:t>Χάζενκλεβερ</a:t>
            </a:r>
            <a:r>
              <a:rPr lang="el-GR" sz="3200" dirty="0" smtClean="0"/>
              <a:t>, </a:t>
            </a:r>
            <a:r>
              <a:rPr lang="el-GR" sz="3200" i="1" dirty="0" smtClean="0"/>
              <a:t>Γιος </a:t>
            </a:r>
            <a:r>
              <a:rPr lang="en-US" sz="3200" dirty="0" smtClean="0"/>
              <a:t>(191</a:t>
            </a:r>
            <a:r>
              <a:rPr lang="el-GR" sz="3200" dirty="0"/>
              <a:t>8</a:t>
            </a:r>
            <a:r>
              <a:rPr lang="en-US" sz="3200" dirty="0" smtClean="0"/>
              <a:t>) </a:t>
            </a:r>
            <a:r>
              <a:rPr lang="el-GR" sz="3200" dirty="0" smtClean="0"/>
              <a:t>σκίτσο: </a:t>
            </a:r>
            <a:r>
              <a:rPr lang="el-GR" sz="3200" dirty="0" err="1" smtClean="0"/>
              <a:t>Ζιβέρτ</a:t>
            </a:r>
            <a:endParaRPr lang="el-GR"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274638"/>
            <a:ext cx="6552728" cy="5478080"/>
          </a:xfrm>
        </p:spPr>
      </p:pic>
    </p:spTree>
    <p:extLst>
      <p:ext uri="{BB962C8B-B14F-4D97-AF65-F5344CB8AC3E}">
        <p14:creationId xmlns:p14="http://schemas.microsoft.com/office/powerpoint/2010/main" val="2775841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06090"/>
          </a:xfrm>
        </p:spPr>
        <p:txBody>
          <a:bodyPr>
            <a:normAutofit/>
          </a:bodyPr>
          <a:lstStyle/>
          <a:p>
            <a:r>
              <a:rPr lang="el-GR" sz="3600" dirty="0" err="1" smtClean="0"/>
              <a:t>Χάζενκλεβερ</a:t>
            </a:r>
            <a:r>
              <a:rPr lang="el-GR" sz="3600" dirty="0" smtClean="0"/>
              <a:t>, </a:t>
            </a:r>
            <a:r>
              <a:rPr lang="el-GR" sz="3600" i="1" dirty="0" smtClean="0"/>
              <a:t>Γιος</a:t>
            </a:r>
            <a:r>
              <a:rPr lang="en-US" sz="3600" dirty="0" smtClean="0"/>
              <a:t> </a:t>
            </a:r>
            <a:r>
              <a:rPr lang="el-GR" sz="3600" dirty="0" smtClean="0"/>
              <a:t>(</a:t>
            </a:r>
            <a:r>
              <a:rPr lang="en-US" sz="3600" dirty="0" smtClean="0"/>
              <a:t>1919</a:t>
            </a:r>
            <a:r>
              <a:rPr lang="el-GR" sz="3600" dirty="0" smtClean="0"/>
              <a:t>)</a:t>
            </a:r>
            <a:r>
              <a:rPr lang="en-US" sz="3600" dirty="0" smtClean="0"/>
              <a:t>, </a:t>
            </a:r>
            <a:r>
              <a:rPr lang="el-GR" sz="3600" dirty="0" smtClean="0"/>
              <a:t>σκίτσο: </a:t>
            </a:r>
            <a:r>
              <a:rPr lang="el-GR" sz="3600" dirty="0" err="1" smtClean="0"/>
              <a:t>Ρίεγκμπερτ</a:t>
            </a:r>
            <a:endParaRPr lang="el-GR"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374584"/>
            <a:ext cx="4896544" cy="5288267"/>
          </a:xfrm>
        </p:spPr>
      </p:pic>
    </p:spTree>
    <p:extLst>
      <p:ext uri="{BB962C8B-B14F-4D97-AF65-F5344CB8AC3E}">
        <p14:creationId xmlns:p14="http://schemas.microsoft.com/office/powerpoint/2010/main" val="417013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l-GR" sz="3200" b="1" dirty="0" smtClean="0"/>
              <a:t>Συνέχεια…</a:t>
            </a:r>
            <a:endParaRPr lang="el-GR" sz="3200" b="1" dirty="0"/>
          </a:p>
        </p:txBody>
      </p:sp>
      <p:sp>
        <p:nvSpPr>
          <p:cNvPr id="3" name="Θέση περιεχομένου 2"/>
          <p:cNvSpPr>
            <a:spLocks noGrp="1"/>
          </p:cNvSpPr>
          <p:nvPr>
            <p:ph idx="1"/>
          </p:nvPr>
        </p:nvSpPr>
        <p:spPr>
          <a:xfrm>
            <a:off x="107504" y="548680"/>
            <a:ext cx="9036496" cy="6309320"/>
          </a:xfrm>
        </p:spPr>
        <p:txBody>
          <a:bodyPr>
            <a:normAutofit fontScale="85000" lnSpcReduction="20000"/>
          </a:bodyPr>
          <a:lstStyle/>
          <a:p>
            <a:r>
              <a:rPr lang="el-GR" dirty="0"/>
              <a:t>Ο σκηνοθέτης μεσουρανεί στο θέατρο. Κάθε παράσταση των σημαντικών σκηνοθετών σε Γαλλία, Ιταλία, Ρωσία, Γερμανία αποτελεί μια εμπειρία που </a:t>
            </a:r>
            <a:r>
              <a:rPr lang="el-GR" b="1" dirty="0"/>
              <a:t>προϋποθέτει δέσμευση</a:t>
            </a:r>
            <a:r>
              <a:rPr lang="el-GR" dirty="0"/>
              <a:t> και αποφέρει χρήσιμα διδάγματα. </a:t>
            </a:r>
          </a:p>
          <a:p>
            <a:r>
              <a:rPr lang="el-GR" dirty="0">
                <a:ea typeface="Calibri"/>
                <a:cs typeface="Times New Roman"/>
              </a:rPr>
              <a:t>Από το 1914 έως το 1940 ενδιαφέρει </a:t>
            </a:r>
            <a:r>
              <a:rPr lang="el-GR" b="1" dirty="0">
                <a:ea typeface="Calibri"/>
                <a:cs typeface="Times New Roman"/>
              </a:rPr>
              <a:t>η στράτευση του σκηνοθέτη </a:t>
            </a:r>
            <a:r>
              <a:rPr lang="el-GR" dirty="0">
                <a:ea typeface="Calibri"/>
                <a:cs typeface="Times New Roman"/>
              </a:rPr>
              <a:t>και ο κοινωνικός του ρόλος.  Ο </a:t>
            </a:r>
            <a:r>
              <a:rPr lang="el-GR" b="1" dirty="0">
                <a:ea typeface="Calibri"/>
                <a:cs typeface="Times New Roman"/>
              </a:rPr>
              <a:t>θεατής</a:t>
            </a:r>
            <a:r>
              <a:rPr lang="el-GR" dirty="0">
                <a:ea typeface="Calibri"/>
                <a:cs typeface="Times New Roman"/>
              </a:rPr>
              <a:t> ενδιαφέρει ως </a:t>
            </a:r>
            <a:r>
              <a:rPr lang="el-GR" b="1" dirty="0">
                <a:ea typeface="Calibri"/>
                <a:cs typeface="Times New Roman"/>
              </a:rPr>
              <a:t>ενεργός συμμετέχων </a:t>
            </a:r>
            <a:r>
              <a:rPr lang="el-GR" dirty="0">
                <a:ea typeface="Calibri"/>
                <a:cs typeface="Times New Roman"/>
              </a:rPr>
              <a:t>ή εβρισκόμενος σε </a:t>
            </a:r>
            <a:r>
              <a:rPr lang="el-GR" b="1" dirty="0">
                <a:ea typeface="Calibri"/>
                <a:cs typeface="Times New Roman"/>
              </a:rPr>
              <a:t>διανοητική εγρήγορση</a:t>
            </a:r>
            <a:r>
              <a:rPr lang="el-GR" dirty="0">
                <a:ea typeface="Calibri"/>
                <a:cs typeface="Times New Roman"/>
              </a:rPr>
              <a:t>. Γι’ αυτό πολλοί σκηνοθέτες θέλουν να αλλάξουν ριζικά </a:t>
            </a:r>
            <a:r>
              <a:rPr lang="el-GR" b="1" dirty="0">
                <a:ea typeface="Calibri"/>
                <a:cs typeface="Times New Roman"/>
              </a:rPr>
              <a:t>τον χώρο </a:t>
            </a:r>
            <a:r>
              <a:rPr lang="el-GR" dirty="0">
                <a:ea typeface="Calibri"/>
                <a:cs typeface="Times New Roman"/>
              </a:rPr>
              <a:t>και </a:t>
            </a:r>
            <a:r>
              <a:rPr lang="el-GR" b="1" dirty="0">
                <a:ea typeface="Calibri"/>
                <a:cs typeface="Times New Roman"/>
              </a:rPr>
              <a:t>τις τεχνικές </a:t>
            </a:r>
            <a:r>
              <a:rPr lang="el-GR" dirty="0">
                <a:ea typeface="Calibri"/>
                <a:cs typeface="Times New Roman"/>
              </a:rPr>
              <a:t>που συμβαίνει το θεατρικό γεγονός. Γίνεται χρήση νέων τεχνολογιών, νέων εκφραστικών στοιχείων. Χρήση και του κινηματογράφου αλλά όχι με σκοπό να αλλοιώσει τη θεατρική σύμβαση. </a:t>
            </a:r>
            <a:endParaRPr lang="el-GR" dirty="0" smtClean="0"/>
          </a:p>
          <a:p>
            <a:r>
              <a:rPr lang="el-GR" dirty="0" smtClean="0"/>
              <a:t>Οι </a:t>
            </a:r>
            <a:r>
              <a:rPr lang="el-GR" dirty="0"/>
              <a:t>θεατρικοί συγγραφείς </a:t>
            </a:r>
            <a:r>
              <a:rPr lang="el-GR" b="1" dirty="0"/>
              <a:t>εξερεύνησαν τη φόρμα </a:t>
            </a:r>
            <a:r>
              <a:rPr lang="el-GR" dirty="0"/>
              <a:t>στη δεκαετία του 1920 για να </a:t>
            </a:r>
            <a:r>
              <a:rPr lang="el-GR" b="1" dirty="0"/>
              <a:t>εκφράσουν την θρυμματισμένη πραγματικότητα</a:t>
            </a:r>
            <a:r>
              <a:rPr lang="el-GR" dirty="0"/>
              <a:t>. Έσπασαν τον καθρέφτη της αναπαράστασης και προκάλεσαν αποκαλυπτικά οράματα. </a:t>
            </a:r>
          </a:p>
          <a:p>
            <a:r>
              <a:rPr lang="el-GR" dirty="0"/>
              <a:t>Πολλά νέα κινήματα τόνισαν το </a:t>
            </a:r>
            <a:r>
              <a:rPr lang="el-GR" b="1" dirty="0"/>
              <a:t>πολλαπλό της </a:t>
            </a:r>
            <a:r>
              <a:rPr lang="el-GR" b="1" dirty="0" smtClean="0"/>
              <a:t>προσωπικότητας</a:t>
            </a:r>
            <a:r>
              <a:rPr lang="el-GR" dirty="0" smtClean="0"/>
              <a:t>.</a:t>
            </a:r>
            <a:endParaRPr lang="el-GR" dirty="0"/>
          </a:p>
          <a:p>
            <a:endParaRPr lang="el-GR" dirty="0"/>
          </a:p>
          <a:p>
            <a:endParaRPr lang="el-GR" dirty="0"/>
          </a:p>
        </p:txBody>
      </p:sp>
    </p:spTree>
    <p:extLst>
      <p:ext uri="{BB962C8B-B14F-4D97-AF65-F5344CB8AC3E}">
        <p14:creationId xmlns:p14="http://schemas.microsoft.com/office/powerpoint/2010/main" val="1135332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706090"/>
          </a:xfrm>
        </p:spPr>
        <p:txBody>
          <a:bodyPr>
            <a:normAutofit fontScale="90000"/>
          </a:bodyPr>
          <a:lstStyle/>
          <a:p>
            <a:r>
              <a:rPr lang="el-GR" sz="3600" dirty="0" smtClean="0"/>
              <a:t>Σίλερ</a:t>
            </a:r>
            <a:r>
              <a:rPr lang="en-US" sz="3600" dirty="0" smtClean="0"/>
              <a:t>, </a:t>
            </a:r>
            <a:r>
              <a:rPr lang="el-GR" sz="3600" i="1" dirty="0" smtClean="0"/>
              <a:t>Γουλιέλμος </a:t>
            </a:r>
            <a:r>
              <a:rPr lang="el-GR" sz="3600" i="1" dirty="0" err="1" smtClean="0"/>
              <a:t>Τέλλος</a:t>
            </a:r>
            <a:r>
              <a:rPr lang="en-US" sz="3600" dirty="0" smtClean="0"/>
              <a:t> (1919)</a:t>
            </a:r>
            <a:r>
              <a:rPr lang="el-GR" sz="3600" dirty="0"/>
              <a:t> </a:t>
            </a:r>
            <a:r>
              <a:rPr lang="el-GR" sz="3600" dirty="0" smtClean="0"/>
              <a:t>Σκηνικά: Ε. </a:t>
            </a:r>
            <a:r>
              <a:rPr lang="el-GR" sz="3600" dirty="0" err="1" smtClean="0"/>
              <a:t>Πίρχαν</a:t>
            </a:r>
            <a:endParaRPr lang="el-GR"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248526"/>
            <a:ext cx="7416824" cy="5332696"/>
          </a:xfrm>
        </p:spPr>
      </p:pic>
    </p:spTree>
    <p:extLst>
      <p:ext uri="{BB962C8B-B14F-4D97-AF65-F5344CB8AC3E}">
        <p14:creationId xmlns:p14="http://schemas.microsoft.com/office/powerpoint/2010/main" val="2398795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err="1" smtClean="0"/>
              <a:t>Σκην</a:t>
            </a:r>
            <a:r>
              <a:rPr lang="el-GR" sz="2800" dirty="0" smtClean="0"/>
              <a:t>. </a:t>
            </a:r>
            <a:r>
              <a:rPr lang="el-GR" sz="2800" dirty="0" err="1" smtClean="0"/>
              <a:t>Γιέσνερ</a:t>
            </a:r>
            <a:r>
              <a:rPr lang="en-US" sz="2800" dirty="0" smtClean="0"/>
              <a:t>, </a:t>
            </a:r>
            <a:r>
              <a:rPr lang="el-GR" sz="2800" i="1" dirty="0" smtClean="0"/>
              <a:t>Ριχάρδος Γ΄</a:t>
            </a:r>
            <a:r>
              <a:rPr lang="en-US" sz="2800" i="1" dirty="0" smtClean="0"/>
              <a:t> </a:t>
            </a:r>
            <a:r>
              <a:rPr lang="en-US" sz="2800" dirty="0" smtClean="0"/>
              <a:t>(1919)</a:t>
            </a:r>
            <a:r>
              <a:rPr lang="el-GR" sz="2800" dirty="0"/>
              <a:t> </a:t>
            </a:r>
            <a:r>
              <a:rPr lang="el-GR" sz="2800" dirty="0" smtClean="0"/>
              <a:t>Σκηνικά: </a:t>
            </a:r>
            <a:r>
              <a:rPr lang="el-GR" sz="2800" dirty="0" err="1" smtClean="0"/>
              <a:t>Πίρχαν</a:t>
            </a:r>
            <a:r>
              <a:rPr lang="en-US" sz="2800" dirty="0" smtClean="0"/>
              <a:t> </a:t>
            </a:r>
            <a:endParaRPr lang="el-GR"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222720"/>
            <a:ext cx="7416824" cy="5332696"/>
          </a:xfrm>
        </p:spPr>
      </p:pic>
    </p:spTree>
    <p:extLst>
      <p:ext uri="{BB962C8B-B14F-4D97-AF65-F5344CB8AC3E}">
        <p14:creationId xmlns:p14="http://schemas.microsoft.com/office/powerpoint/2010/main" val="3584334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76672"/>
          </a:xfrm>
        </p:spPr>
        <p:txBody>
          <a:bodyPr>
            <a:normAutofit fontScale="90000"/>
          </a:bodyPr>
          <a:lstStyle/>
          <a:p>
            <a:r>
              <a:rPr lang="el-GR" sz="2800" b="1" dirty="0" smtClean="0"/>
              <a:t>Συνέχεια… </a:t>
            </a:r>
            <a:endParaRPr lang="el-GR" sz="2800" b="1" dirty="0"/>
          </a:p>
        </p:txBody>
      </p:sp>
      <p:sp>
        <p:nvSpPr>
          <p:cNvPr id="3" name="Content Placeholder 2"/>
          <p:cNvSpPr>
            <a:spLocks noGrp="1"/>
          </p:cNvSpPr>
          <p:nvPr>
            <p:ph idx="1"/>
          </p:nvPr>
        </p:nvSpPr>
        <p:spPr>
          <a:xfrm>
            <a:off x="107504" y="620688"/>
            <a:ext cx="8928992" cy="6237312"/>
          </a:xfrm>
        </p:spPr>
        <p:txBody>
          <a:bodyPr>
            <a:normAutofit fontScale="62500" lnSpcReduction="20000"/>
          </a:bodyPr>
          <a:lstStyle/>
          <a:p>
            <a:r>
              <a:rPr lang="en-US" b="1" dirty="0"/>
              <a:t>2. </a:t>
            </a:r>
            <a:r>
              <a:rPr lang="el-GR" b="1" dirty="0"/>
              <a:t>Το θέατρο του καθαρού πνεύματος</a:t>
            </a:r>
          </a:p>
          <a:p>
            <a:r>
              <a:rPr lang="el-GR" dirty="0"/>
              <a:t>Βασικός εκφραστής ο </a:t>
            </a:r>
            <a:r>
              <a:rPr lang="en-US" dirty="0" err="1"/>
              <a:t>Lothal</a:t>
            </a:r>
            <a:r>
              <a:rPr lang="en-US" dirty="0"/>
              <a:t> </a:t>
            </a:r>
            <a:r>
              <a:rPr lang="en-US" dirty="0" smtClean="0"/>
              <a:t>Schreyer</a:t>
            </a:r>
            <a:r>
              <a:rPr lang="el-GR" dirty="0" smtClean="0"/>
              <a:t>.</a:t>
            </a:r>
            <a:endParaRPr lang="en-US" dirty="0"/>
          </a:p>
          <a:p>
            <a:r>
              <a:rPr lang="en-US" b="1" dirty="0"/>
              <a:t>Geist:</a:t>
            </a:r>
            <a:r>
              <a:rPr lang="en-US" dirty="0"/>
              <a:t> </a:t>
            </a:r>
            <a:r>
              <a:rPr lang="el-GR" dirty="0"/>
              <a:t>το πνεύμα η διανόηση, η ψυχή και η ουσία. Πνευματική-μυστικιστική έκφραση του εξπρεσιονισμού. Απόδοση του εσωτερικού παλμού του ήρωα. </a:t>
            </a:r>
            <a:r>
              <a:rPr lang="el-GR" dirty="0" smtClean="0"/>
              <a:t>Χαρακτηριστικά του το τηλεγραφικό </a:t>
            </a:r>
            <a:r>
              <a:rPr lang="el-GR" dirty="0"/>
              <a:t>ύφος γραφής, </a:t>
            </a:r>
            <a:r>
              <a:rPr lang="el-GR" dirty="0" smtClean="0"/>
              <a:t>η μυστηριακή </a:t>
            </a:r>
            <a:r>
              <a:rPr lang="el-GR" dirty="0"/>
              <a:t>ατμόσφαιρα</a:t>
            </a:r>
            <a:r>
              <a:rPr lang="el-GR" dirty="0" smtClean="0"/>
              <a:t>.</a:t>
            </a:r>
            <a:endParaRPr lang="el-GR" dirty="0"/>
          </a:p>
          <a:p>
            <a:r>
              <a:rPr lang="el-GR" b="1" dirty="0"/>
              <a:t> </a:t>
            </a:r>
            <a:r>
              <a:rPr lang="en-US" b="1" dirty="0" smtClean="0"/>
              <a:t>3. </a:t>
            </a:r>
            <a:r>
              <a:rPr lang="el-GR" b="1" dirty="0" smtClean="0"/>
              <a:t>Η </a:t>
            </a:r>
            <a:r>
              <a:rPr lang="el-GR" b="1" dirty="0"/>
              <a:t>εμβληματική μέθοδος, το «δράμα του εγώ». </a:t>
            </a:r>
          </a:p>
          <a:p>
            <a:r>
              <a:rPr lang="el-GR" dirty="0"/>
              <a:t>Η ανάπτυξη του εξπρεσιονιστικού θεάτρου στο Βερολίνο μετά τη λήξη του πολέμου. Η δημιουργία μιας πρωτοποριακής θεατρικής κοινότητας.</a:t>
            </a:r>
          </a:p>
          <a:p>
            <a:r>
              <a:rPr lang="el-GR" dirty="0"/>
              <a:t>Η λέξη </a:t>
            </a:r>
            <a:r>
              <a:rPr lang="el-GR" b="1" dirty="0"/>
              <a:t>εμβληματικός </a:t>
            </a:r>
            <a:r>
              <a:rPr lang="el-GR" dirty="0"/>
              <a:t>παραπέμπει στην κατά κύριο λόγο </a:t>
            </a:r>
            <a:r>
              <a:rPr lang="el-GR" b="1" dirty="0"/>
              <a:t>σκηνοθετική λογική </a:t>
            </a:r>
            <a:r>
              <a:rPr lang="el-GR" dirty="0"/>
              <a:t>σύμφωνα με την οποία </a:t>
            </a:r>
            <a:r>
              <a:rPr lang="el-GR" b="1" dirty="0"/>
              <a:t>όλα τα επιμέρους στοιχεία ενοποιούνται προκειμένου να παρουσιάζουν κάθε στιγμή και με τρόπο επιβλητικό την κυρίαρχη ιδέα του κειμένου</a:t>
            </a:r>
            <a:r>
              <a:rPr lang="el-GR" dirty="0"/>
              <a:t>.</a:t>
            </a:r>
          </a:p>
          <a:p>
            <a:r>
              <a:rPr lang="el-GR" dirty="0"/>
              <a:t>Η τελευταία αυτή εκδοχή του εξπρεσιονιστικού θεάτρου είναι στενά συνυφασμένη με μια </a:t>
            </a:r>
            <a:r>
              <a:rPr lang="el-GR" b="1" dirty="0"/>
              <a:t>λογική έντονης πολιτικοποίησης </a:t>
            </a:r>
            <a:r>
              <a:rPr lang="el-GR" dirty="0"/>
              <a:t>που απορρέει κυρίως από τις έντονες κοινωνικές και ιδεολογικές ζυμώσεις της </a:t>
            </a:r>
            <a:r>
              <a:rPr lang="el-GR" dirty="0" smtClean="0"/>
              <a:t>περιόδου.</a:t>
            </a:r>
            <a:endParaRPr lang="el-GR" dirty="0"/>
          </a:p>
          <a:p>
            <a:r>
              <a:rPr lang="el-GR" dirty="0"/>
              <a:t>Η δραματουργία των </a:t>
            </a:r>
            <a:r>
              <a:rPr lang="el-GR" dirty="0" err="1" smtClean="0"/>
              <a:t>Γκεοργκ</a:t>
            </a:r>
            <a:r>
              <a:rPr lang="el-GR" dirty="0" smtClean="0"/>
              <a:t> Κάιζερ, </a:t>
            </a:r>
            <a:r>
              <a:rPr lang="el-GR" i="1" dirty="0" smtClean="0"/>
              <a:t>Από την αυγή ως τα μεσάνυχτα (1912)</a:t>
            </a:r>
            <a:r>
              <a:rPr lang="el-GR" dirty="0" smtClean="0"/>
              <a:t>, </a:t>
            </a:r>
            <a:r>
              <a:rPr lang="el-GR" dirty="0"/>
              <a:t>και </a:t>
            </a:r>
            <a:r>
              <a:rPr lang="el-GR" dirty="0" err="1"/>
              <a:t>Ερνστ</a:t>
            </a:r>
            <a:r>
              <a:rPr lang="el-GR" dirty="0"/>
              <a:t> </a:t>
            </a:r>
            <a:r>
              <a:rPr lang="el-GR" dirty="0" err="1" smtClean="0"/>
              <a:t>Τόλλερ</a:t>
            </a:r>
            <a:r>
              <a:rPr lang="el-GR" dirty="0" smtClean="0"/>
              <a:t>, </a:t>
            </a:r>
            <a:r>
              <a:rPr lang="el-GR" i="1" dirty="0" smtClean="0"/>
              <a:t>Η μεταστροφή </a:t>
            </a:r>
            <a:r>
              <a:rPr lang="el-GR" dirty="0" smtClean="0"/>
              <a:t>(1916) </a:t>
            </a:r>
            <a:endParaRPr lang="el-GR" dirty="0"/>
          </a:p>
          <a:p>
            <a:r>
              <a:rPr lang="el-GR" dirty="0"/>
              <a:t>Το ύφος των εμβληματικών παραστάσεων διαφοροποιείται ανάλογα με τον σκηνοθέτη ωστόσο η έμφαση δίνεται στην αρχιτεκτονική κατασκευή της παράστασης, την οργανική της ενότητα σε συνδυασμό με την νοηματική εξέλιξη του έργου, την επιβλητική διάσταση του σκηνικού χώρου, και την χορογραφία των σκηνών </a:t>
            </a:r>
            <a:r>
              <a:rPr lang="el-GR" dirty="0" smtClean="0"/>
              <a:t>πλήθους, π.χ. </a:t>
            </a:r>
            <a:r>
              <a:rPr lang="el-GR" i="1" dirty="0" smtClean="0"/>
              <a:t>Η Μεταστροφή </a:t>
            </a:r>
            <a:r>
              <a:rPr lang="el-GR" dirty="0" smtClean="0"/>
              <a:t>του </a:t>
            </a:r>
            <a:r>
              <a:rPr lang="el-GR" dirty="0" err="1" smtClean="0"/>
              <a:t>Τόλλερ</a:t>
            </a:r>
            <a:r>
              <a:rPr lang="el-GR" dirty="0" smtClean="0"/>
              <a:t> ανεβασμένη από τον Μάρτιν το 1919.</a:t>
            </a:r>
            <a:endParaRPr lang="el-GR" dirty="0"/>
          </a:p>
          <a:p>
            <a:endParaRPr lang="el-GR" dirty="0"/>
          </a:p>
          <a:p>
            <a:endParaRPr lang="el-GR" dirty="0"/>
          </a:p>
        </p:txBody>
      </p:sp>
    </p:spTree>
    <p:extLst>
      <p:ext uri="{BB962C8B-B14F-4D97-AF65-F5344CB8AC3E}">
        <p14:creationId xmlns:p14="http://schemas.microsoft.com/office/powerpoint/2010/main" val="2630381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l-GR" sz="3200" dirty="0" err="1" smtClean="0"/>
              <a:t>Τόλλερ</a:t>
            </a:r>
            <a:r>
              <a:rPr lang="el-GR" sz="3200" dirty="0" smtClean="0"/>
              <a:t>,</a:t>
            </a:r>
            <a:r>
              <a:rPr lang="en-US" sz="3200" dirty="0" smtClean="0"/>
              <a:t> </a:t>
            </a:r>
            <a:r>
              <a:rPr lang="en-US" sz="3200" i="1" dirty="0" smtClean="0"/>
              <a:t>Transformation</a:t>
            </a:r>
            <a:r>
              <a:rPr lang="el-GR" sz="3200" i="1" dirty="0" smtClean="0"/>
              <a:t>/ Μεταστροφή</a:t>
            </a:r>
            <a:r>
              <a:rPr lang="en-US" sz="3200" dirty="0" smtClean="0"/>
              <a:t> (1919), </a:t>
            </a:r>
            <a:r>
              <a:rPr lang="el-GR" sz="3200" dirty="0" smtClean="0"/>
              <a:t>σκηνικά </a:t>
            </a:r>
            <a:r>
              <a:rPr lang="el-GR" sz="3200" dirty="0" err="1" smtClean="0"/>
              <a:t>Ναππάχ</a:t>
            </a:r>
            <a:r>
              <a:rPr lang="en-US" sz="3200" dirty="0" smtClean="0"/>
              <a:t>, </a:t>
            </a:r>
            <a:r>
              <a:rPr lang="el-GR" sz="3200" dirty="0" smtClean="0"/>
              <a:t>σκηνοθεσία Καρλ </a:t>
            </a:r>
            <a:r>
              <a:rPr lang="el-GR" sz="3200" dirty="0" err="1" smtClean="0"/>
              <a:t>Χάιντς</a:t>
            </a:r>
            <a:r>
              <a:rPr lang="el-GR" sz="3200" dirty="0" smtClean="0"/>
              <a:t> </a:t>
            </a:r>
            <a:r>
              <a:rPr lang="el-GR" sz="3200" dirty="0" err="1" smtClean="0"/>
              <a:t>Μάρτινς</a:t>
            </a:r>
            <a:endParaRPr lang="el-GR" sz="3200"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443352"/>
            <a:ext cx="8064896" cy="4927652"/>
          </a:xfrm>
        </p:spPr>
      </p:pic>
    </p:spTree>
    <p:extLst>
      <p:ext uri="{BB962C8B-B14F-4D97-AF65-F5344CB8AC3E}">
        <p14:creationId xmlns:p14="http://schemas.microsoft.com/office/powerpoint/2010/main" val="3406667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US" dirty="0" smtClean="0"/>
              <a:t>Toller, </a:t>
            </a:r>
            <a:r>
              <a:rPr lang="en-US" i="1" dirty="0" smtClean="0"/>
              <a:t>Transformation</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052736"/>
            <a:ext cx="8227055" cy="5586171"/>
          </a:xfrm>
        </p:spPr>
      </p:pic>
    </p:spTree>
    <p:extLst>
      <p:ext uri="{BB962C8B-B14F-4D97-AF65-F5344CB8AC3E}">
        <p14:creationId xmlns:p14="http://schemas.microsoft.com/office/powerpoint/2010/main" val="1307908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normAutofit fontScale="90000"/>
          </a:bodyPr>
          <a:lstStyle/>
          <a:p>
            <a:r>
              <a:rPr lang="el-GR" sz="2800" dirty="0" smtClean="0"/>
              <a:t>Κάιζερ</a:t>
            </a:r>
            <a:r>
              <a:rPr lang="en-US" sz="2800" dirty="0" smtClean="0"/>
              <a:t>,</a:t>
            </a:r>
            <a:r>
              <a:rPr lang="el-GR" sz="2800" dirty="0" smtClean="0"/>
              <a:t> </a:t>
            </a:r>
            <a:r>
              <a:rPr lang="el-GR" sz="2800" i="1" dirty="0" smtClean="0"/>
              <a:t>Από την αυγή ως τα μεσάνυχτα</a:t>
            </a:r>
            <a:r>
              <a:rPr lang="el-GR" sz="2800" dirty="0" smtClean="0"/>
              <a:t>, σκηνογραφία: Σ. </a:t>
            </a:r>
            <a:r>
              <a:rPr lang="el-GR" sz="2800" dirty="0" err="1" smtClean="0"/>
              <a:t>Κλάιν</a:t>
            </a:r>
            <a:r>
              <a:rPr lang="el-GR" sz="2800" dirty="0" smtClean="0"/>
              <a:t>, σκηνοθεσία Β. </a:t>
            </a:r>
            <a:r>
              <a:rPr lang="el-GR" sz="2800" dirty="0" err="1" smtClean="0"/>
              <a:t>Μπαρνόφσκι</a:t>
            </a:r>
            <a:r>
              <a:rPr lang="el-GR" sz="2800" dirty="0" smtClean="0"/>
              <a:t> (1921)</a:t>
            </a:r>
            <a:endParaRPr lang="el-GR" sz="2800" i="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96752"/>
            <a:ext cx="8007657" cy="5373138"/>
          </a:xfrm>
        </p:spPr>
      </p:pic>
    </p:spTree>
    <p:extLst>
      <p:ext uri="{BB962C8B-B14F-4D97-AF65-F5344CB8AC3E}">
        <p14:creationId xmlns:p14="http://schemas.microsoft.com/office/powerpoint/2010/main" val="230986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t>Συνέχεια…</a:t>
            </a:r>
            <a:endParaRPr lang="el-GR" sz="3200" b="1" dirty="0"/>
          </a:p>
        </p:txBody>
      </p:sp>
      <p:sp>
        <p:nvSpPr>
          <p:cNvPr id="3" name="Θέση περιεχομένου 2"/>
          <p:cNvSpPr>
            <a:spLocks noGrp="1"/>
          </p:cNvSpPr>
          <p:nvPr>
            <p:ph idx="1"/>
          </p:nvPr>
        </p:nvSpPr>
        <p:spPr>
          <a:xfrm>
            <a:off x="0" y="476672"/>
            <a:ext cx="9144000" cy="6381328"/>
          </a:xfrm>
        </p:spPr>
        <p:txBody>
          <a:bodyPr>
            <a:normAutofit fontScale="77500" lnSpcReduction="20000"/>
          </a:bodyPr>
          <a:lstStyle/>
          <a:p>
            <a:r>
              <a:rPr lang="el-GR" b="1" dirty="0"/>
              <a:t>Διαμέσου του υποσυνείδητου </a:t>
            </a:r>
            <a:r>
              <a:rPr lang="el-GR" dirty="0"/>
              <a:t>ο </a:t>
            </a:r>
            <a:r>
              <a:rPr lang="el-GR" b="1" dirty="0"/>
              <a:t>υποκειμενικός </a:t>
            </a:r>
            <a:r>
              <a:rPr lang="el-GR" dirty="0"/>
              <a:t>και ο </a:t>
            </a:r>
            <a:r>
              <a:rPr lang="el-GR" b="1" dirty="0"/>
              <a:t>αντικειμενικός κόσμος </a:t>
            </a:r>
            <a:r>
              <a:rPr lang="el-GR" dirty="0"/>
              <a:t>μπορούν να έρθουν σε </a:t>
            </a:r>
            <a:r>
              <a:rPr lang="el-GR" b="1" dirty="0"/>
              <a:t>λογική σχέση πάνω στη σκηνή</a:t>
            </a:r>
            <a:r>
              <a:rPr lang="el-GR" dirty="0"/>
              <a:t>.</a:t>
            </a:r>
          </a:p>
          <a:p>
            <a:r>
              <a:rPr lang="el-GR" dirty="0"/>
              <a:t>Η </a:t>
            </a:r>
            <a:r>
              <a:rPr lang="en-US" dirty="0" err="1"/>
              <a:t>avant</a:t>
            </a:r>
            <a:r>
              <a:rPr lang="el-GR" dirty="0"/>
              <a:t>- </a:t>
            </a:r>
            <a:r>
              <a:rPr lang="en-US" dirty="0" err="1" smtClean="0"/>
              <a:t>garde</a:t>
            </a:r>
            <a:r>
              <a:rPr lang="el-GR" dirty="0" smtClean="0"/>
              <a:t> (πρωτοπορία) </a:t>
            </a:r>
            <a:r>
              <a:rPr lang="en-US" dirty="0" smtClean="0"/>
              <a:t> </a:t>
            </a:r>
            <a:r>
              <a:rPr lang="el-GR" dirty="0"/>
              <a:t>αλλάζει την αισθητική των αργών μπουρζουά και </a:t>
            </a:r>
            <a:r>
              <a:rPr lang="el-GR" dirty="0" smtClean="0"/>
              <a:t>των συμβολιστών. </a:t>
            </a:r>
            <a:r>
              <a:rPr lang="el-GR" dirty="0"/>
              <a:t>Τώρα υπάρχει </a:t>
            </a:r>
            <a:r>
              <a:rPr lang="el-GR" b="1" dirty="0"/>
              <a:t>βομβαρδισμός εικόνων, μηχανικές κινήσεις, κινηματογραφικό μοντάζ</a:t>
            </a:r>
            <a:r>
              <a:rPr lang="en-US" b="1" dirty="0"/>
              <a:t>.</a:t>
            </a:r>
            <a:endParaRPr lang="el-GR" b="1" dirty="0"/>
          </a:p>
          <a:p>
            <a:r>
              <a:rPr lang="el-GR" dirty="0"/>
              <a:t>Υπάρχει το παράδοξο η τέχνη της </a:t>
            </a:r>
            <a:r>
              <a:rPr lang="en-US" b="1" dirty="0" err="1"/>
              <a:t>avant</a:t>
            </a:r>
            <a:r>
              <a:rPr lang="el-GR" b="1" dirty="0"/>
              <a:t>-</a:t>
            </a:r>
            <a:r>
              <a:rPr lang="en-US" b="1" dirty="0" err="1"/>
              <a:t>garde</a:t>
            </a:r>
            <a:r>
              <a:rPr lang="el-GR" b="1" dirty="0"/>
              <a:t> να μπορεί να ευδοκιμήσει </a:t>
            </a:r>
            <a:r>
              <a:rPr lang="el-GR" b="1" dirty="0" smtClean="0"/>
              <a:t>μόνο μέσα </a:t>
            </a:r>
            <a:r>
              <a:rPr lang="el-GR" b="1" dirty="0"/>
              <a:t>σε φιλελεύθερα καθεστώτα</a:t>
            </a:r>
            <a:r>
              <a:rPr lang="el-GR" dirty="0"/>
              <a:t>, τα οποία ταυτόχρονα κριτικάρει. Αντίθετα τα ολοκληρωτικά καθεστώτα την εκδίωξαν γιατί δεν τα υπηρέτησε. </a:t>
            </a:r>
            <a:endParaRPr lang="en-US" dirty="0"/>
          </a:p>
          <a:p>
            <a:r>
              <a:rPr lang="el-GR" dirty="0"/>
              <a:t>Η τέχνη επηρεάζεται από την </a:t>
            </a:r>
            <a:r>
              <a:rPr lang="el-GR" dirty="0" smtClean="0"/>
              <a:t>‘ένδοξη’ </a:t>
            </a:r>
            <a:r>
              <a:rPr lang="el-GR" dirty="0"/>
              <a:t>δεκαετία του 1920 και την </a:t>
            </a:r>
            <a:r>
              <a:rPr lang="el-GR" dirty="0" smtClean="0"/>
              <a:t>‘τραγική’ </a:t>
            </a:r>
            <a:r>
              <a:rPr lang="el-GR" dirty="0"/>
              <a:t>του 1930. Δύο </a:t>
            </a:r>
            <a:r>
              <a:rPr lang="el-GR" dirty="0" smtClean="0"/>
              <a:t>ολοκληρωτικά καθεστώτα</a:t>
            </a:r>
            <a:r>
              <a:rPr lang="el-GR" dirty="0" smtClean="0"/>
              <a:t> </a:t>
            </a:r>
            <a:r>
              <a:rPr lang="el-GR" dirty="0" err="1"/>
              <a:t>στοχοποιούν</a:t>
            </a:r>
            <a:r>
              <a:rPr lang="el-GR" dirty="0"/>
              <a:t> την μοντέρνα τέχνη. Ο Στάλιν τους κονστρουκτιβιστές και ο Χίτλερ τους εκφυλισμένους καλλιτέχνες.</a:t>
            </a:r>
            <a:endParaRPr lang="en-US" dirty="0"/>
          </a:p>
          <a:p>
            <a:r>
              <a:rPr lang="el-GR" dirty="0"/>
              <a:t>Είτε </a:t>
            </a:r>
            <a:r>
              <a:rPr lang="el-GR" b="1" dirty="0"/>
              <a:t>διαφωνούντες</a:t>
            </a:r>
            <a:r>
              <a:rPr lang="el-GR" dirty="0"/>
              <a:t> και </a:t>
            </a:r>
            <a:r>
              <a:rPr lang="el-GR" b="1" dirty="0"/>
              <a:t>στρατευμένοι στον επαναστατικό αγώνα</a:t>
            </a:r>
            <a:r>
              <a:rPr lang="el-GR" dirty="0"/>
              <a:t>, είτε απλά </a:t>
            </a:r>
            <a:r>
              <a:rPr lang="el-GR" b="1" dirty="0"/>
              <a:t>τολμηροί στους πειραματισμούς τους</a:t>
            </a:r>
            <a:r>
              <a:rPr lang="el-GR" dirty="0"/>
              <a:t>, οι γερμανοί σκηνοθέτες βρίσκονται σε πλήρη αντίθεση με την πολιτική του Χίτλερ, και </a:t>
            </a:r>
            <a:r>
              <a:rPr lang="el-GR" b="1" dirty="0"/>
              <a:t>αυτοεξορίζονται</a:t>
            </a:r>
            <a:r>
              <a:rPr lang="el-GR" dirty="0"/>
              <a:t> (</a:t>
            </a:r>
            <a:r>
              <a:rPr lang="el-GR" dirty="0" err="1"/>
              <a:t>Πισκάτορ</a:t>
            </a:r>
            <a:r>
              <a:rPr lang="el-GR" dirty="0"/>
              <a:t>, Μπρεχτ, καλλιτέχνες του </a:t>
            </a:r>
            <a:r>
              <a:rPr lang="en-US" dirty="0"/>
              <a:t>Bauhaus</a:t>
            </a:r>
            <a:r>
              <a:rPr lang="el-GR" dirty="0"/>
              <a:t>).</a:t>
            </a:r>
          </a:p>
          <a:p>
            <a:endParaRPr lang="el-GR" dirty="0"/>
          </a:p>
        </p:txBody>
      </p:sp>
    </p:spTree>
    <p:extLst>
      <p:ext uri="{BB962C8B-B14F-4D97-AF65-F5344CB8AC3E}">
        <p14:creationId xmlns:p14="http://schemas.microsoft.com/office/powerpoint/2010/main" val="126941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20688"/>
          </a:xfrm>
        </p:spPr>
        <p:txBody>
          <a:bodyPr>
            <a:normAutofit/>
          </a:bodyPr>
          <a:lstStyle/>
          <a:p>
            <a:r>
              <a:rPr lang="el-GR" sz="2800" b="1" dirty="0"/>
              <a:t>ΕΞΠΡΕΣΙΟΝΙΣΜΟΣ</a:t>
            </a:r>
            <a:endParaRPr lang="el-GR" sz="2800" dirty="0"/>
          </a:p>
        </p:txBody>
      </p:sp>
      <p:sp>
        <p:nvSpPr>
          <p:cNvPr id="5" name="Content Placeholder 4"/>
          <p:cNvSpPr>
            <a:spLocks noGrp="1"/>
          </p:cNvSpPr>
          <p:nvPr>
            <p:ph idx="1"/>
          </p:nvPr>
        </p:nvSpPr>
        <p:spPr>
          <a:xfrm>
            <a:off x="0" y="548680"/>
            <a:ext cx="9144000" cy="6309320"/>
          </a:xfrm>
        </p:spPr>
        <p:txBody>
          <a:bodyPr>
            <a:normAutofit fontScale="70000" lnSpcReduction="20000"/>
          </a:bodyPr>
          <a:lstStyle/>
          <a:p>
            <a:pPr marL="0" indent="0">
              <a:buNone/>
            </a:pPr>
            <a:r>
              <a:rPr lang="el-GR" dirty="0"/>
              <a:t>Ενάντια στην παθητική διάθεση των ιμπρεσιονιστών, οι εξπρεσιονιστές προωθούσαν την </a:t>
            </a:r>
            <a:r>
              <a:rPr lang="el-GR" b="1" dirty="0"/>
              <a:t>ΔΥΝΑΜΙΚΗ ΑΥΤΟ-ΕΚΦΡΑΣΗ</a:t>
            </a:r>
            <a:r>
              <a:rPr lang="el-GR" dirty="0"/>
              <a:t>. Αρχικά στη ζωγραφική μετά στις άλλες τέχνες. Ο εξπρεσιονισμός δεν είναι αποκλειστικά γερμανικό φαινόμενο και δεν είναι αυστηρά οργανωμένο κίνημα, στην πραγματικότητα στους κόλπους του αναπτύσσονται διάφορες τάσεις που έχουν κάποια κοινά γνωρίσματα:</a:t>
            </a:r>
          </a:p>
          <a:p>
            <a:pPr lvl="0"/>
            <a:r>
              <a:rPr lang="el-GR" dirty="0" smtClean="0"/>
              <a:t>(α)</a:t>
            </a:r>
            <a:r>
              <a:rPr lang="el-GR" b="1" dirty="0" smtClean="0"/>
              <a:t> υποκειμενική </a:t>
            </a:r>
            <a:r>
              <a:rPr lang="el-GR" b="1" dirty="0"/>
              <a:t>έκφραση </a:t>
            </a:r>
            <a:r>
              <a:rPr lang="el-GR" dirty="0"/>
              <a:t>του καλλιτέχνη με στόχο την πρόσληψη και μετάδοση στον θεατή των έντονων έως και βίαιων αισθήσεων που γεννά η επαφή με την πραγματικότητα.</a:t>
            </a:r>
          </a:p>
          <a:p>
            <a:pPr lvl="0"/>
            <a:r>
              <a:rPr lang="el-GR" dirty="0" smtClean="0"/>
              <a:t>(β) εξέγερση </a:t>
            </a:r>
            <a:r>
              <a:rPr lang="el-GR" b="1" dirty="0"/>
              <a:t>ενάντια στην μιμητική αναπαράσταση </a:t>
            </a:r>
            <a:r>
              <a:rPr lang="el-GR" dirty="0"/>
              <a:t>της πραγματικότητας</a:t>
            </a:r>
          </a:p>
          <a:p>
            <a:r>
              <a:rPr lang="el-GR" dirty="0" smtClean="0"/>
              <a:t>(γ) αναζήτηση </a:t>
            </a:r>
            <a:r>
              <a:rPr lang="el-GR" dirty="0"/>
              <a:t>νέων τρόπων απεικόνισης που </a:t>
            </a:r>
            <a:r>
              <a:rPr lang="el-GR" b="1" dirty="0"/>
              <a:t>παραμορφώνουν</a:t>
            </a:r>
            <a:r>
              <a:rPr lang="el-GR" dirty="0"/>
              <a:t> τις παραδοσιακές αντιλήψεις για την καλαίσθητη ή βασισμένη σε κανόνες αναπαράσταση και προκαλούν την έντονη ή βίαια αντίδραση του θεατή. Με το εσωτερικό </a:t>
            </a:r>
            <a:r>
              <a:rPr lang="el-GR" dirty="0" smtClean="0"/>
              <a:t>μάτι οι εξπρεσιονιστές (αντίθετα από τους ιμπρεσιονιστές) προσπαθούν </a:t>
            </a:r>
            <a:r>
              <a:rPr lang="el-GR" dirty="0"/>
              <a:t>να </a:t>
            </a:r>
            <a:r>
              <a:rPr lang="el-GR" dirty="0" smtClean="0"/>
              <a:t>ακολουθήσουν </a:t>
            </a:r>
            <a:r>
              <a:rPr lang="el-GR" dirty="0"/>
              <a:t>το περίγραμμα της εικόνας που πέρασε μέσα από τις παραμορφώσεις που επιβάλλει το υποσυνείδητο </a:t>
            </a:r>
            <a:r>
              <a:rPr lang="el-GR" dirty="0" smtClean="0"/>
              <a:t>τους: </a:t>
            </a:r>
            <a:r>
              <a:rPr lang="el-GR" dirty="0"/>
              <a:t>δυναμικές ανισορροπίες, αλλοίωση όγκων, χρωματική παρόξυνση. </a:t>
            </a:r>
          </a:p>
          <a:p>
            <a:pPr lvl="0"/>
            <a:r>
              <a:rPr lang="el-GR" dirty="0" smtClean="0"/>
              <a:t>(δ) βασικό </a:t>
            </a:r>
            <a:r>
              <a:rPr lang="el-GR" dirty="0"/>
              <a:t>στοιχείο του κινήματος η έννοια του </a:t>
            </a:r>
            <a:r>
              <a:rPr lang="el-GR" b="1" dirty="0"/>
              <a:t>ΝΕΟΥ ΑΝΘΡΩΠΟΥ </a:t>
            </a:r>
            <a:r>
              <a:rPr lang="el-GR" dirty="0"/>
              <a:t>η επανάσταση της νέας γενιάς ενάντια στο κοινωνικό και πολιτικό κατεστημένο και στην κυρίαρχη κουλτούρα που το στηρίζει</a:t>
            </a:r>
            <a:r>
              <a:rPr lang="el-GR" dirty="0" smtClean="0"/>
              <a:t>.</a:t>
            </a:r>
          </a:p>
          <a:p>
            <a:endParaRPr lang="el-GR" dirty="0"/>
          </a:p>
        </p:txBody>
      </p:sp>
    </p:spTree>
    <p:extLst>
      <p:ext uri="{BB962C8B-B14F-4D97-AF65-F5344CB8AC3E}">
        <p14:creationId xmlns:p14="http://schemas.microsoft.com/office/powerpoint/2010/main" val="378389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rmAutofit/>
          </a:bodyPr>
          <a:lstStyle/>
          <a:p>
            <a:r>
              <a:rPr lang="el-GR" sz="2800" b="1" dirty="0" smtClean="0"/>
              <a:t>Συνέχεια…</a:t>
            </a:r>
            <a:endParaRPr lang="el-GR" sz="2800" b="1" dirty="0"/>
          </a:p>
        </p:txBody>
      </p:sp>
      <p:sp>
        <p:nvSpPr>
          <p:cNvPr id="3" name="Θέση περιεχομένου 2"/>
          <p:cNvSpPr>
            <a:spLocks noGrp="1"/>
          </p:cNvSpPr>
          <p:nvPr>
            <p:ph idx="1"/>
          </p:nvPr>
        </p:nvSpPr>
        <p:spPr>
          <a:xfrm>
            <a:off x="107504" y="692696"/>
            <a:ext cx="8928992" cy="6048672"/>
          </a:xfrm>
        </p:spPr>
        <p:txBody>
          <a:bodyPr>
            <a:normAutofit fontScale="62500" lnSpcReduction="20000"/>
          </a:bodyPr>
          <a:lstStyle/>
          <a:p>
            <a:pPr marL="0" indent="0">
              <a:buNone/>
            </a:pPr>
            <a:r>
              <a:rPr lang="el-GR" dirty="0"/>
              <a:t>Χρονολογική εξέλιξη και κατευθύνσεις </a:t>
            </a:r>
          </a:p>
          <a:p>
            <a:r>
              <a:rPr lang="el-GR" dirty="0"/>
              <a:t>Ξεκινά το 1914 στη Γερμανία με την έναρξη του πολέμου. </a:t>
            </a:r>
            <a:r>
              <a:rPr lang="el-GR" b="1" dirty="0"/>
              <a:t>Η νέα γενιά στρέφεται ενάντια στις αριστοκρατικές αντιλήψεις</a:t>
            </a:r>
            <a:r>
              <a:rPr lang="el-GR" dirty="0"/>
              <a:t> </a:t>
            </a:r>
            <a:r>
              <a:rPr lang="el-GR" dirty="0" smtClean="0"/>
              <a:t>που </a:t>
            </a:r>
            <a:r>
              <a:rPr lang="el-GR" dirty="0"/>
              <a:t>κυριαρχούν και στις </a:t>
            </a:r>
            <a:r>
              <a:rPr lang="el-GR" b="1" dirty="0"/>
              <a:t>πατριαρχικές δομές</a:t>
            </a:r>
            <a:r>
              <a:rPr lang="el-GR" dirty="0"/>
              <a:t>, ενάντια στην </a:t>
            </a:r>
            <a:r>
              <a:rPr lang="el-GR" b="1" dirty="0"/>
              <a:t>οικογένεια</a:t>
            </a:r>
            <a:r>
              <a:rPr lang="el-GR" dirty="0"/>
              <a:t>, το </a:t>
            </a:r>
            <a:r>
              <a:rPr lang="el-GR" b="1" dirty="0"/>
              <a:t>εκπαιδευτικό σύστημα </a:t>
            </a:r>
            <a:r>
              <a:rPr lang="el-GR" dirty="0"/>
              <a:t>ως βασικοί φορείς της κυρίαρχης ηθικής ιδεολογίας. Με την έναρξη του πολέμου κάποιοι υιοθετούν εν μέρει τα ιδανικά του εθνικισμού που προβάλλει το επίσημο κράτος, αλλά γρήγορα απογοητεύονται όταν βλέπουν πως ο πόλεμος αν και βίαιο γεγονός δεν ανατρέπει τις προηγούμενες κοινωνικές δομές κι έτσι </a:t>
            </a:r>
            <a:r>
              <a:rPr lang="el-GR" b="1" dirty="0"/>
              <a:t>οι περισσότεροι στρατεύονται </a:t>
            </a:r>
            <a:r>
              <a:rPr lang="el-GR" b="1" dirty="0" smtClean="0"/>
              <a:t>στο </a:t>
            </a:r>
            <a:r>
              <a:rPr lang="el-GR" b="1" dirty="0"/>
              <a:t>αντιπολεμικό κίνημα</a:t>
            </a:r>
            <a:r>
              <a:rPr lang="el-GR" dirty="0"/>
              <a:t>. </a:t>
            </a:r>
            <a:endParaRPr lang="en-US" dirty="0" smtClean="0"/>
          </a:p>
          <a:p>
            <a:pPr>
              <a:lnSpc>
                <a:spcPct val="115000"/>
              </a:lnSpc>
              <a:spcAft>
                <a:spcPts val="1000"/>
              </a:spcAft>
            </a:pPr>
            <a:r>
              <a:rPr lang="el-GR" dirty="0">
                <a:ea typeface="Calibri"/>
                <a:cs typeface="Times New Roman"/>
              </a:rPr>
              <a:t>Παρόλο που η λογοκρισία πριν και κατά τη διάρκεια του Μεγάλου Πολέμου δεν άφησε τα περισσότερα έργα του εξπρεσιονισμού να ανέβουν στη σκηνή, </a:t>
            </a:r>
            <a:r>
              <a:rPr lang="el-GR" b="1" dirty="0">
                <a:ea typeface="Calibri"/>
                <a:cs typeface="Times New Roman"/>
              </a:rPr>
              <a:t>το εξπρεσιονιστικό θέατρο άνθισε στη Γερμανία αμέσως μετά τον πόλεμο</a:t>
            </a:r>
            <a:r>
              <a:rPr lang="el-GR" dirty="0">
                <a:ea typeface="Calibri"/>
                <a:cs typeface="Times New Roman"/>
              </a:rPr>
              <a:t>. Η αισιοδοξία ότι μετά την ήττα του Πολέμου και την άνοδο των σοβιετικών στη Ρωσία θα μπορούσαν να </a:t>
            </a:r>
            <a:r>
              <a:rPr lang="el-GR" dirty="0" smtClean="0">
                <a:ea typeface="Calibri"/>
                <a:cs typeface="Times New Roman"/>
              </a:rPr>
              <a:t>ανατρέψουν</a:t>
            </a:r>
            <a:r>
              <a:rPr lang="el-GR" dirty="0" smtClean="0">
                <a:ea typeface="Calibri"/>
                <a:cs typeface="Times New Roman"/>
              </a:rPr>
              <a:t> </a:t>
            </a:r>
            <a:r>
              <a:rPr lang="el-GR" dirty="0">
                <a:ea typeface="Calibri"/>
                <a:cs typeface="Times New Roman"/>
              </a:rPr>
              <a:t>τη συμβατική γερμανική κοινωνία, έστρεψε </a:t>
            </a:r>
            <a:r>
              <a:rPr lang="el-GR" b="1" dirty="0">
                <a:ea typeface="Calibri"/>
                <a:cs typeface="Times New Roman"/>
              </a:rPr>
              <a:t>το ενδιαφέρον πολλών εξπρεσιονιστών προς μια </a:t>
            </a:r>
            <a:r>
              <a:rPr lang="el-GR" b="1" dirty="0" smtClean="0">
                <a:ea typeface="Calibri"/>
                <a:cs typeface="Times New Roman"/>
              </a:rPr>
              <a:t>σοσιαλιστική ουτοπία</a:t>
            </a:r>
            <a:r>
              <a:rPr lang="el-GR" dirty="0" smtClean="0">
                <a:ea typeface="Calibri"/>
                <a:cs typeface="Times New Roman"/>
              </a:rPr>
              <a:t>. </a:t>
            </a:r>
            <a:endParaRPr lang="el-GR" dirty="0" smtClean="0"/>
          </a:p>
          <a:p>
            <a:r>
              <a:rPr lang="el-GR" dirty="0" smtClean="0"/>
              <a:t>Μετά </a:t>
            </a:r>
            <a:r>
              <a:rPr lang="el-GR" dirty="0"/>
              <a:t>τη λήξη του πολέμου το κίνημα αποκτά </a:t>
            </a:r>
            <a:r>
              <a:rPr lang="el-GR" b="1" dirty="0"/>
              <a:t>σαφή πολιτικό προσανατολισμό</a:t>
            </a:r>
            <a:r>
              <a:rPr lang="el-GR" dirty="0"/>
              <a:t>:</a:t>
            </a:r>
          </a:p>
          <a:p>
            <a:r>
              <a:rPr lang="el-GR" dirty="0"/>
              <a:t>Α) ορισμένοι υιοθετούν των </a:t>
            </a:r>
            <a:r>
              <a:rPr lang="el-GR" b="1" dirty="0"/>
              <a:t>μαρξιστική επαναστατική κοσμοθεωρία</a:t>
            </a:r>
          </a:p>
          <a:p>
            <a:r>
              <a:rPr lang="el-GR" dirty="0"/>
              <a:t>Β) ορισμένοι αντιδρούν με κυνισμό ή προβάλλουν ένα περισσότερο </a:t>
            </a:r>
            <a:r>
              <a:rPr lang="el-GR" b="1" dirty="0"/>
              <a:t>μεταφυσικό όραμα για την αναγέννηση της γερμανικής κοινωνίας</a:t>
            </a:r>
            <a:r>
              <a:rPr lang="el-GR" dirty="0"/>
              <a:t>.</a:t>
            </a:r>
          </a:p>
          <a:p>
            <a:endParaRPr lang="el-GR" dirty="0"/>
          </a:p>
        </p:txBody>
      </p:sp>
    </p:spTree>
    <p:extLst>
      <p:ext uri="{BB962C8B-B14F-4D97-AF65-F5344CB8AC3E}">
        <p14:creationId xmlns:p14="http://schemas.microsoft.com/office/powerpoint/2010/main" val="213001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l-GR" sz="2800" b="1" dirty="0" smtClean="0"/>
              <a:t>Η Γερμανία στον μεσοπόλεμο</a:t>
            </a:r>
            <a:endParaRPr lang="el-GR" sz="2800" b="1" dirty="0"/>
          </a:p>
        </p:txBody>
      </p:sp>
      <p:sp>
        <p:nvSpPr>
          <p:cNvPr id="3" name="Content Placeholder 2"/>
          <p:cNvSpPr>
            <a:spLocks noGrp="1"/>
          </p:cNvSpPr>
          <p:nvPr>
            <p:ph idx="1"/>
          </p:nvPr>
        </p:nvSpPr>
        <p:spPr>
          <a:xfrm>
            <a:off x="457200" y="1196752"/>
            <a:ext cx="8229600" cy="5661248"/>
          </a:xfrm>
        </p:spPr>
        <p:txBody>
          <a:bodyPr>
            <a:normAutofit fontScale="70000" lnSpcReduction="20000"/>
          </a:bodyPr>
          <a:lstStyle/>
          <a:p>
            <a:r>
              <a:rPr lang="el-GR" dirty="0" smtClean="0"/>
              <a:t>Η εκδικητική συνθήκη των Βερσαλλιών της λήξης του πολέμου για τους ηττημένους και ιδιαίτερα τους Γερμανούς. Δημιουργούνται ανεξάρτητα κράτη που έχουν μέσα τους γερμανόφωνους (</a:t>
            </a:r>
            <a:r>
              <a:rPr lang="el-GR" dirty="0" err="1" smtClean="0"/>
              <a:t>Ασκεναζίμ</a:t>
            </a:r>
            <a:r>
              <a:rPr lang="el-GR" dirty="0" smtClean="0"/>
              <a:t> Εβραίους) ή γερμανούς κατοίκους (π.χ. Σουδήτες στην Τσεχία). Επαναπατρίζονται 10.000.000 Γερμανοί.</a:t>
            </a:r>
          </a:p>
          <a:p>
            <a:r>
              <a:rPr lang="el-GR" dirty="0" smtClean="0"/>
              <a:t>Σοσιαλιστές και άκρα αριστερά δεν ομονοούν, στα πρώτα μεταπολεμικά χρόνια</a:t>
            </a:r>
          </a:p>
          <a:p>
            <a:r>
              <a:rPr lang="el-GR" dirty="0" smtClean="0"/>
              <a:t>1919 Εξοντώνονται οι Σπαρτακιστές μετά από τη συνωμοσία των Σοσιαλιστών με τον Στρατό </a:t>
            </a:r>
          </a:p>
          <a:p>
            <a:r>
              <a:rPr lang="el-GR" dirty="0" smtClean="0"/>
              <a:t>1921 Δημιουργία του εθνικοσοσιαλιστικού κόμματος</a:t>
            </a:r>
          </a:p>
          <a:p>
            <a:r>
              <a:rPr lang="el-GR" dirty="0" smtClean="0"/>
              <a:t>1923-1929 Οικονομική ανάκαμψη, παρ’ όλες τις αποζημιώσεις που πληρώνει στους Γάλλους και αφού έχει χάσει σημαντικό τμήμα των εδαφών της.  Βιώνει και επαναλαμβανόμενους λιμούς.</a:t>
            </a:r>
          </a:p>
          <a:p>
            <a:r>
              <a:rPr lang="el-GR" dirty="0" smtClean="0"/>
              <a:t>1929 η παγκόσμια κρίση καταστρέφει την οικονομία της χώρας</a:t>
            </a:r>
          </a:p>
          <a:p>
            <a:r>
              <a:rPr lang="el-GR" dirty="0" smtClean="0"/>
              <a:t>Ισχυροποίηση του Εθνικοσοσιαλιστικού κόμματος (άνεργοι και μεγαλοβιομήχανοι). Οι σοσιαλιστές απέχουν από τις σημαντικές ψηφοφορίες.  </a:t>
            </a:r>
          </a:p>
          <a:p>
            <a:endParaRPr lang="el-GR" dirty="0"/>
          </a:p>
        </p:txBody>
      </p:sp>
    </p:spTree>
    <p:extLst>
      <p:ext uri="{BB962C8B-B14F-4D97-AF65-F5344CB8AC3E}">
        <p14:creationId xmlns:p14="http://schemas.microsoft.com/office/powerpoint/2010/main" val="182092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522391"/>
          </a:xfrm>
        </p:spPr>
        <p:txBody>
          <a:bodyPr>
            <a:normAutofit/>
          </a:bodyPr>
          <a:lstStyle/>
          <a:p>
            <a:pPr marL="0" indent="0"/>
            <a:r>
              <a:rPr lang="el-GR" sz="2800" b="1" dirty="0" smtClean="0"/>
              <a:t>Πρόδρομοι του εξπρεσιονιστικού θεάτρου</a:t>
            </a:r>
            <a:endParaRPr lang="el-GR" sz="2800" b="1" dirty="0"/>
          </a:p>
        </p:txBody>
      </p:sp>
      <p:sp>
        <p:nvSpPr>
          <p:cNvPr id="3" name="Content Placeholder 2"/>
          <p:cNvSpPr>
            <a:spLocks noGrp="1"/>
          </p:cNvSpPr>
          <p:nvPr>
            <p:ph idx="1"/>
          </p:nvPr>
        </p:nvSpPr>
        <p:spPr>
          <a:xfrm>
            <a:off x="0" y="404664"/>
            <a:ext cx="9144000" cy="6336704"/>
          </a:xfrm>
        </p:spPr>
        <p:txBody>
          <a:bodyPr>
            <a:normAutofit fontScale="62500" lnSpcReduction="20000"/>
          </a:bodyPr>
          <a:lstStyle/>
          <a:p>
            <a:endParaRPr lang="el-GR" dirty="0" smtClean="0"/>
          </a:p>
          <a:p>
            <a:r>
              <a:rPr lang="el-GR" dirty="0" smtClean="0"/>
              <a:t>1</a:t>
            </a:r>
            <a:r>
              <a:rPr lang="el-GR" dirty="0"/>
              <a:t>.  </a:t>
            </a:r>
            <a:r>
              <a:rPr lang="el-GR" dirty="0" err="1"/>
              <a:t>Γκέοργκ</a:t>
            </a:r>
            <a:r>
              <a:rPr lang="el-GR" dirty="0"/>
              <a:t> </a:t>
            </a:r>
            <a:r>
              <a:rPr lang="el-GR" dirty="0" err="1"/>
              <a:t>Μπύχνερ</a:t>
            </a:r>
            <a:r>
              <a:rPr lang="el-GR" dirty="0"/>
              <a:t> με το </a:t>
            </a:r>
            <a:r>
              <a:rPr lang="el-GR" b="1" i="1" dirty="0" err="1"/>
              <a:t>Βόυτσεκ</a:t>
            </a:r>
            <a:r>
              <a:rPr lang="el-GR" b="1" i="1" dirty="0"/>
              <a:t> </a:t>
            </a:r>
            <a:r>
              <a:rPr lang="el-GR" dirty="0"/>
              <a:t>που περιέχει </a:t>
            </a:r>
            <a:r>
              <a:rPr lang="el-GR" dirty="0" err="1"/>
              <a:t>πρωτοεξπρεσιονιστικά</a:t>
            </a:r>
            <a:r>
              <a:rPr lang="el-GR" dirty="0"/>
              <a:t> </a:t>
            </a:r>
            <a:r>
              <a:rPr lang="el-GR" dirty="0" smtClean="0"/>
              <a:t>γνωρίσματα (περιγραφή ήρωα και στοιχεία της πλοκής).</a:t>
            </a:r>
            <a:endParaRPr lang="el-GR" dirty="0"/>
          </a:p>
          <a:p>
            <a:r>
              <a:rPr lang="el-GR" dirty="0"/>
              <a:t>2.  Επιδράσεις δέχεται και από το </a:t>
            </a:r>
            <a:r>
              <a:rPr lang="el-GR" b="1" dirty="0"/>
              <a:t>γαλλικό συμβολισμό</a:t>
            </a:r>
            <a:r>
              <a:rPr lang="el-GR" dirty="0"/>
              <a:t>: απόρριψη νατουραλισμού προβολή επί σκηνής του προσωπικού οράματος του ποιητή, ιδιάζουσα χρήση συμβόλων. </a:t>
            </a:r>
          </a:p>
          <a:p>
            <a:r>
              <a:rPr lang="el-GR" dirty="0"/>
              <a:t>3.  Η όψιμη δραματουργία του </a:t>
            </a:r>
            <a:r>
              <a:rPr lang="el-GR" b="1" dirty="0" err="1"/>
              <a:t>Στρίντμπεργκ</a:t>
            </a:r>
            <a:r>
              <a:rPr lang="el-GR" dirty="0"/>
              <a:t>.</a:t>
            </a:r>
          </a:p>
          <a:p>
            <a:r>
              <a:rPr lang="el-GR" dirty="0"/>
              <a:t>4.  </a:t>
            </a:r>
            <a:r>
              <a:rPr lang="el-GR" dirty="0" smtClean="0"/>
              <a:t>Τα έργα </a:t>
            </a:r>
            <a:r>
              <a:rPr lang="el-GR" dirty="0"/>
              <a:t>του Φρανκ </a:t>
            </a:r>
            <a:r>
              <a:rPr lang="el-GR" dirty="0" err="1"/>
              <a:t>Βέντερκιντ</a:t>
            </a:r>
            <a:r>
              <a:rPr lang="el-GR" dirty="0"/>
              <a:t> </a:t>
            </a:r>
            <a:r>
              <a:rPr lang="el-GR" b="1" i="1" dirty="0" err="1"/>
              <a:t>Λούλου</a:t>
            </a:r>
            <a:r>
              <a:rPr lang="el-GR" dirty="0"/>
              <a:t> και το </a:t>
            </a:r>
            <a:r>
              <a:rPr lang="el-GR" b="1" i="1" dirty="0"/>
              <a:t>Ξύπνημα της άνοιξης</a:t>
            </a:r>
            <a:r>
              <a:rPr lang="el-GR" dirty="0" smtClean="0"/>
              <a:t>. Ως δραματουργία και ως σκηνική απόδοση.</a:t>
            </a:r>
            <a:endParaRPr lang="el-GR" dirty="0"/>
          </a:p>
          <a:p>
            <a:r>
              <a:rPr lang="el-GR" dirty="0"/>
              <a:t>5.  Η επίδραση που άσκησε ο σκηνοθέτης </a:t>
            </a:r>
            <a:r>
              <a:rPr lang="el-GR" b="1" dirty="0"/>
              <a:t>Μαξ </a:t>
            </a:r>
            <a:r>
              <a:rPr lang="el-GR" b="1" dirty="0" err="1"/>
              <a:t>Ράινχαρτ</a:t>
            </a:r>
            <a:r>
              <a:rPr lang="el-GR" dirty="0"/>
              <a:t> (εικαστική όψη της σκηνής, κίνηση του ηθοποιού. Χρήση του φωτισμού, υποβλητική ατμόσφαιρα, σύνθεση σκηνών πλήθους). </a:t>
            </a:r>
          </a:p>
          <a:p>
            <a:r>
              <a:rPr lang="el-GR" dirty="0"/>
              <a:t>7.  Τα </a:t>
            </a:r>
            <a:r>
              <a:rPr lang="el-GR" b="1" dirty="0"/>
              <a:t>λογοτεχνικά καμπαρέ </a:t>
            </a:r>
            <a:r>
              <a:rPr lang="el-GR" dirty="0"/>
              <a:t>που στηρίζονταν στην αιχμηρή </a:t>
            </a:r>
            <a:r>
              <a:rPr lang="el-GR" b="1" dirty="0"/>
              <a:t>σάτιρα</a:t>
            </a:r>
            <a:r>
              <a:rPr lang="el-GR" dirty="0"/>
              <a:t>, την </a:t>
            </a:r>
            <a:r>
              <a:rPr lang="el-GR" b="1" dirty="0"/>
              <a:t>αποσπασματική δομή του θεάματος</a:t>
            </a:r>
            <a:r>
              <a:rPr lang="el-GR" dirty="0"/>
              <a:t>, το </a:t>
            </a:r>
            <a:r>
              <a:rPr lang="el-GR" b="1" dirty="0"/>
              <a:t>στυλιζαρισμένο ύφος </a:t>
            </a:r>
            <a:r>
              <a:rPr lang="el-GR" dirty="0"/>
              <a:t>της εκφοράς και της κίνησης, την </a:t>
            </a:r>
            <a:r>
              <a:rPr lang="el-GR" b="1" dirty="0"/>
              <a:t>άμεση επαφή </a:t>
            </a:r>
            <a:r>
              <a:rPr lang="el-GR" dirty="0"/>
              <a:t>με το κοινό.</a:t>
            </a:r>
          </a:p>
          <a:p>
            <a:r>
              <a:rPr lang="el-GR" dirty="0"/>
              <a:t>8.  Η ανάπτυξη της τέχνης του χορού. Η </a:t>
            </a:r>
            <a:r>
              <a:rPr lang="el-GR" dirty="0" smtClean="0"/>
              <a:t>(</a:t>
            </a:r>
            <a:r>
              <a:rPr lang="el-GR" dirty="0" err="1" smtClean="0"/>
              <a:t>ευ)ρυθμική</a:t>
            </a:r>
            <a:r>
              <a:rPr lang="el-GR" dirty="0" smtClean="0"/>
              <a:t> του</a:t>
            </a:r>
            <a:r>
              <a:rPr lang="el-GR" b="1" dirty="0" smtClean="0"/>
              <a:t> </a:t>
            </a:r>
            <a:r>
              <a:rPr lang="el-GR" b="1" dirty="0" err="1" smtClean="0"/>
              <a:t>Εμίλ</a:t>
            </a:r>
            <a:r>
              <a:rPr lang="el-GR" b="1" dirty="0" smtClean="0"/>
              <a:t> Ζακ </a:t>
            </a:r>
            <a:r>
              <a:rPr lang="el-GR" b="1" dirty="0" err="1"/>
              <a:t>Νταλκρόουζ</a:t>
            </a:r>
            <a:r>
              <a:rPr lang="el-GR" dirty="0"/>
              <a:t> και η </a:t>
            </a:r>
            <a:r>
              <a:rPr lang="el-GR" dirty="0" err="1"/>
              <a:t>ευκινητική</a:t>
            </a:r>
            <a:r>
              <a:rPr lang="el-GR" dirty="0"/>
              <a:t> του </a:t>
            </a:r>
            <a:r>
              <a:rPr lang="el-GR" b="1" dirty="0" smtClean="0"/>
              <a:t>Ρούντολφ φον </a:t>
            </a:r>
            <a:r>
              <a:rPr lang="el-GR" b="1" dirty="0" err="1" smtClean="0"/>
              <a:t>Λαμπάν</a:t>
            </a:r>
            <a:r>
              <a:rPr lang="el-GR" dirty="0"/>
              <a:t>, καθώς και οι απόψεις των </a:t>
            </a:r>
            <a:r>
              <a:rPr lang="el-GR" b="1" dirty="0" err="1"/>
              <a:t>Κρέιγκ</a:t>
            </a:r>
            <a:r>
              <a:rPr lang="el-GR" dirty="0"/>
              <a:t> και </a:t>
            </a:r>
            <a:r>
              <a:rPr lang="el-GR" b="1" dirty="0" err="1"/>
              <a:t>Άππια</a:t>
            </a:r>
            <a:r>
              <a:rPr lang="el-GR" b="1" dirty="0"/>
              <a:t> </a:t>
            </a:r>
            <a:r>
              <a:rPr lang="el-GR" dirty="0"/>
              <a:t>για την </a:t>
            </a:r>
            <a:r>
              <a:rPr lang="el-GR" b="1" dirty="0"/>
              <a:t>αφαιρετική σύνθεση του σκηνικού θεάματος</a:t>
            </a:r>
            <a:r>
              <a:rPr lang="el-GR" dirty="0"/>
              <a:t>. </a:t>
            </a:r>
          </a:p>
          <a:p>
            <a:r>
              <a:rPr lang="el-GR" dirty="0"/>
              <a:t>9.  Οι </a:t>
            </a:r>
            <a:r>
              <a:rPr lang="el-GR" b="1" dirty="0"/>
              <a:t>πειραματισμοί των φουτουριστών στο θέατρο</a:t>
            </a:r>
            <a:r>
              <a:rPr lang="el-GR" dirty="0"/>
              <a:t>: η </a:t>
            </a:r>
            <a:r>
              <a:rPr lang="el-GR" dirty="0" err="1"/>
              <a:t>αντιρεαλιστική</a:t>
            </a:r>
            <a:r>
              <a:rPr lang="el-GR" dirty="0"/>
              <a:t> αντίληψή τους για τη σκηνογραφία και την υποκριτική.</a:t>
            </a:r>
          </a:p>
          <a:p>
            <a:r>
              <a:rPr lang="el-GR" dirty="0"/>
              <a:t>10.  Χρήση στοιχείων από το χώρο του </a:t>
            </a:r>
            <a:r>
              <a:rPr lang="el-GR" b="1" dirty="0"/>
              <a:t>λαϊκού θεάματος</a:t>
            </a:r>
            <a:r>
              <a:rPr lang="el-GR" dirty="0" smtClean="0"/>
              <a:t>.</a:t>
            </a:r>
          </a:p>
          <a:p>
            <a:r>
              <a:rPr lang="el-GR" dirty="0" smtClean="0"/>
              <a:t>11. Το έργο του </a:t>
            </a:r>
            <a:r>
              <a:rPr lang="en-US" dirty="0" smtClean="0"/>
              <a:t>Oscar </a:t>
            </a:r>
            <a:r>
              <a:rPr lang="en-US" dirty="0" err="1" smtClean="0"/>
              <a:t>Kokoshka</a:t>
            </a:r>
            <a:r>
              <a:rPr lang="en-US" dirty="0" smtClean="0"/>
              <a:t>, </a:t>
            </a:r>
            <a:r>
              <a:rPr lang="el-GR" i="1" dirty="0" smtClean="0"/>
              <a:t>Δολοφόνος, η ελπίδα των γυναικών</a:t>
            </a:r>
            <a:endParaRPr lang="el-GR" i="1" dirty="0"/>
          </a:p>
          <a:p>
            <a:endParaRPr lang="el-GR" dirty="0"/>
          </a:p>
        </p:txBody>
      </p:sp>
    </p:spTree>
    <p:extLst>
      <p:ext uri="{BB962C8B-B14F-4D97-AF65-F5344CB8AC3E}">
        <p14:creationId xmlns:p14="http://schemas.microsoft.com/office/powerpoint/2010/main" val="120003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Oscar </a:t>
            </a:r>
            <a:r>
              <a:rPr lang="en-US" sz="2800" b="1" dirty="0" err="1" smtClean="0"/>
              <a:t>Kokoshka</a:t>
            </a:r>
            <a:r>
              <a:rPr lang="en-US" sz="2800" b="1" dirty="0" smtClean="0"/>
              <a:t>, </a:t>
            </a:r>
            <a:r>
              <a:rPr lang="en-US" sz="2800" b="1" i="1" dirty="0" smtClean="0"/>
              <a:t>Murderer the Women’s Hope</a:t>
            </a:r>
            <a:r>
              <a:rPr lang="en-US" sz="2800" b="1" dirty="0" smtClean="0"/>
              <a:t>, </a:t>
            </a:r>
            <a:r>
              <a:rPr lang="el-GR" sz="2800" b="1" dirty="0" smtClean="0"/>
              <a:t>Βιέννη</a:t>
            </a:r>
            <a:r>
              <a:rPr lang="en-US" sz="2800" b="1" dirty="0" smtClean="0"/>
              <a:t> (1909)</a:t>
            </a:r>
            <a:endParaRPr lang="el-G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18024"/>
            <a:ext cx="9201680" cy="5079328"/>
          </a:xfrm>
        </p:spPr>
      </p:pic>
    </p:spTree>
    <p:extLst>
      <p:ext uri="{BB962C8B-B14F-4D97-AF65-F5344CB8AC3E}">
        <p14:creationId xmlns:p14="http://schemas.microsoft.com/office/powerpoint/2010/main" val="3147184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2950</Words>
  <Application>Microsoft Office PowerPoint</Application>
  <PresentationFormat>Προβολή στην οθόνη (4:3)</PresentationFormat>
  <Paragraphs>149</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Office Theme</vt:lpstr>
      <vt:lpstr>Τα ιστορικά γεγονότα, η τέχνη και το θέατρο  στον πόλεμο και τον μεσοπόλεμο </vt:lpstr>
      <vt:lpstr>Συνέχεια…</vt:lpstr>
      <vt:lpstr>Συνέχεια…</vt:lpstr>
      <vt:lpstr>Συνέχεια…</vt:lpstr>
      <vt:lpstr>ΕΞΠΡΕΣΙΟΝΙΣΜΟΣ</vt:lpstr>
      <vt:lpstr>Συνέχεια…</vt:lpstr>
      <vt:lpstr>Η Γερμανία στον μεσοπόλεμο</vt:lpstr>
      <vt:lpstr>Πρόδρομοι του εξπρεσιονιστικού θεάτρου</vt:lpstr>
      <vt:lpstr>Oscar Kokoshka, Murderer the Women’s Hope, Βιέννη (1909)</vt:lpstr>
      <vt:lpstr>Oscar Kokoshka, Murderer The Women’s Hope (1909)</vt:lpstr>
      <vt:lpstr>Μαξ Ράινχαρτ</vt:lpstr>
      <vt:lpstr>Ηλέκτρα του Χόφμανσταλ σε σκηνοθεσία Μάξ Ράινχαρτ</vt:lpstr>
      <vt:lpstr>Συνέχεια…</vt:lpstr>
      <vt:lpstr>Το θέατρο των 5000 θεατών του Μαξ Ράινχαρντ</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lpstr>Σοφοκλή, Οιδίπους τύραννος, σκην. Max Reinhardt (1910)</vt:lpstr>
      <vt:lpstr>Το εξπρεσιονιστικό θέατρο</vt:lpstr>
      <vt:lpstr>Βασικά γνωρίσματα του εξπρεσιονισμού</vt:lpstr>
      <vt:lpstr>Συνέχεια…</vt:lpstr>
      <vt:lpstr>Τα πρώιμα έργα του γερμανικού εξπρεσιονισμού στο θέατρο</vt:lpstr>
      <vt:lpstr>Είδη του εξπρεσιονιστικού θεάτρου:</vt:lpstr>
      <vt:lpstr>Χάζενκλεβερ, Γιος (1918)</vt:lpstr>
      <vt:lpstr>Χάζενκλεβερ, Γιος (1918) σκίτσο: Ζιβέρτ</vt:lpstr>
      <vt:lpstr>Χάζενκλεβερ, Γιος (1919), σκίτσο: Ρίεγκμπερτ</vt:lpstr>
      <vt:lpstr>Σίλερ, Γουλιέλμος Τέλλος (1919) Σκηνικά: Ε. Πίρχαν</vt:lpstr>
      <vt:lpstr>Σκην. Γιέσνερ, Ριχάρδος Γ΄ (1919) Σκηνικά: Πίρχαν </vt:lpstr>
      <vt:lpstr>Συνέχεια… </vt:lpstr>
      <vt:lpstr>Τόλλερ, Transformation/ Μεταστροφή (1919), σκηνικά Ναππάχ, σκηνοθεσία Καρλ Χάιντς Μάρτινς</vt:lpstr>
      <vt:lpstr>Toller, Transformation</vt:lpstr>
      <vt:lpstr>Κάιζερ, Από την αυγή ως τα μεσάνυχτα, σκηνογραφία: Σ. Κλάιν, σκηνοθεσία Β. Μπαρνόφσκι (1921)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dc:creator>
  <cp:lastModifiedBy>NATALY</cp:lastModifiedBy>
  <cp:revision>56</cp:revision>
  <dcterms:created xsi:type="dcterms:W3CDTF">2019-04-17T17:14:41Z</dcterms:created>
  <dcterms:modified xsi:type="dcterms:W3CDTF">2020-05-27T05:10:08Z</dcterms:modified>
</cp:coreProperties>
</file>