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57" r:id="rId2"/>
    <p:sldId id="275" r:id="rId3"/>
    <p:sldId id="276" r:id="rId4"/>
    <p:sldId id="27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8" r:id="rId22"/>
    <p:sldId id="279" r:id="rId23"/>
    <p:sldId id="329" r:id="rId24"/>
    <p:sldId id="280" r:id="rId25"/>
    <p:sldId id="281" r:id="rId26"/>
    <p:sldId id="282" r:id="rId27"/>
    <p:sldId id="283" r:id="rId28"/>
    <p:sldId id="317" r:id="rId29"/>
    <p:sldId id="318" r:id="rId30"/>
    <p:sldId id="307" r:id="rId31"/>
    <p:sldId id="308" r:id="rId32"/>
    <p:sldId id="309" r:id="rId33"/>
    <p:sldId id="310" r:id="rId34"/>
    <p:sldId id="330" r:id="rId35"/>
    <p:sldId id="331" r:id="rId36"/>
    <p:sldId id="332" r:id="rId37"/>
    <p:sldId id="333" r:id="rId38"/>
    <p:sldId id="334" r:id="rId39"/>
    <p:sldId id="335" r:id="rId40"/>
    <p:sldId id="336" r:id="rId41"/>
    <p:sldId id="337" r:id="rId42"/>
    <p:sldId id="338" r:id="rId43"/>
    <p:sldId id="284" r:id="rId44"/>
    <p:sldId id="313" r:id="rId45"/>
    <p:sldId id="286" r:id="rId46"/>
    <p:sldId id="287" r:id="rId47"/>
    <p:sldId id="314" r:id="rId48"/>
    <p:sldId id="288" r:id="rId49"/>
    <p:sldId id="289" r:id="rId50"/>
    <p:sldId id="290" r:id="rId51"/>
    <p:sldId id="312" r:id="rId52"/>
    <p:sldId id="324" r:id="rId53"/>
    <p:sldId id="325" r:id="rId54"/>
    <p:sldId id="292" r:id="rId55"/>
    <p:sldId id="294" r:id="rId56"/>
    <p:sldId id="293" r:id="rId57"/>
    <p:sldId id="295" r:id="rId58"/>
    <p:sldId id="296" r:id="rId59"/>
    <p:sldId id="300" r:id="rId60"/>
    <p:sldId id="297" r:id="rId61"/>
    <p:sldId id="298" r:id="rId62"/>
    <p:sldId id="305" r:id="rId63"/>
    <p:sldId id="306" r:id="rId64"/>
    <p:sldId id="315" r:id="rId65"/>
    <p:sldId id="316" r:id="rId66"/>
    <p:sldId id="323" r:id="rId6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97D87-862C-46B3-945D-CB6CAB54577A}" type="datetimeFigureOut">
              <a:rPr lang="el-GR" smtClean="0"/>
              <a:pPr/>
              <a:t>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374E5C-8CEF-402F-AEE9-71A554038F4E}" type="slidenum">
              <a:rPr lang="el-GR" smtClean="0"/>
              <a:pPr/>
              <a:t>‹#›</a:t>
            </a:fld>
            <a:endParaRPr lang="el-GR"/>
          </a:p>
        </p:txBody>
      </p:sp>
    </p:spTree>
    <p:extLst>
      <p:ext uri="{BB962C8B-B14F-4D97-AF65-F5344CB8AC3E}">
        <p14:creationId xmlns:p14="http://schemas.microsoft.com/office/powerpoint/2010/main" xmlns="" val="165644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887F350-8112-454A-A916-F945CDDADD54}" type="slidenum">
              <a:rPr lang="el-GR" smtClean="0"/>
              <a:pPr eaLnBrk="1" hangingPunct="1"/>
              <a:t>28</a:t>
            </a:fld>
            <a:endParaRPr lang="el-GR"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743FA93-9C3E-4F93-8620-165DB5B76292}" type="slidenum">
              <a:rPr lang="el-GR" smtClean="0"/>
              <a:pPr eaLnBrk="1" hangingPunct="1"/>
              <a:t>29</a:t>
            </a:fld>
            <a:endParaRPr lang="el-GR"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19E3F8F-3AE6-4A25-8854-74037247BD01}" type="slidenum">
              <a:rPr lang="el-GR" smtClean="0"/>
              <a:pPr eaLnBrk="1" hangingPunct="1"/>
              <a:t>34</a:t>
            </a:fld>
            <a:endParaRPr lang="el-GR" smtClean="0"/>
          </a:p>
        </p:txBody>
      </p:sp>
      <p:sp>
        <p:nvSpPr>
          <p:cNvPr id="68611" name="Rectangle 2"/>
          <p:cNvSpPr>
            <a:spLocks noGrp="1" noRot="1" noChangeAspect="1" noChangeArrowheads="1" noTextEdit="1"/>
          </p:cNvSpPr>
          <p:nvPr>
            <p:ph type="sldImg"/>
          </p:nvPr>
        </p:nvSpPr>
        <p:spPr bwMode="auto">
          <a:xfrm>
            <a:off x="1160463" y="703263"/>
            <a:ext cx="4583112" cy="34369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2" name="Rectangle 3"/>
          <p:cNvSpPr>
            <a:spLocks noGrp="1" noChangeArrowheads="1"/>
          </p:cNvSpPr>
          <p:nvPr>
            <p:ph type="body" idx="1"/>
          </p:nvPr>
        </p:nvSpPr>
        <p:spPr bwMode="auto">
          <a:xfrm>
            <a:off x="941388" y="4351338"/>
            <a:ext cx="5014912" cy="41417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799" tIns="45900" rIns="91799" bIns="45900" numCol="1" anchor="t" anchorCtr="0" compatLnSpc="1">
            <a:prstTxWarp prst="textNoShape">
              <a:avLst/>
            </a:prstTxWarp>
          </a:bodyPr>
          <a:lstStyle/>
          <a:p>
            <a:pPr eaLnBrk="1" hangingPunct="1">
              <a:spcBef>
                <a:spcPct val="0"/>
              </a:spcBef>
            </a:pPr>
            <a:r>
              <a:rPr lang="en-GB" sz="900" smtClean="0">
                <a:cs typeface="Arial" charset="0"/>
              </a:rPr>
              <a:t>Why is compliance such a problem in patients with schizophrenia? Many different factors affect patients’ behaviour.</a:t>
            </a:r>
            <a:r>
              <a:rPr lang="en-GB" sz="900" smtClean="0">
                <a:cs typeface="Times New Roman" pitchFamily="18" charset="0"/>
              </a:rPr>
              <a:t> </a:t>
            </a:r>
            <a:r>
              <a:rPr lang="en-GB" sz="900" smtClean="0">
                <a:cs typeface="Arial" charset="0"/>
              </a:rPr>
              <a:t>These factors are commonly divided into four groups: patient; physician; medication; and environment related (Oehl et al., 2000). In patients with schizophrenia, patient-related factors include poor insight into their illness and the need for medication, impaired judgement, and behavioural problems such as drug abuse (Perkins et al., 2002; Lacro et al., 2002). The physician can influence compliance by choosing simple treatments, controlling patients’ symptoms well, and clearly explaining and considering the medication side effects. All of these factors are difficult with antipsychotics. They clearly overlap with those directly related to the medication itself.</a:t>
            </a:r>
          </a:p>
          <a:p>
            <a:pPr eaLnBrk="1" hangingPunct="1">
              <a:spcBef>
                <a:spcPct val="0"/>
              </a:spcBef>
            </a:pPr>
            <a:endParaRPr lang="en-GB" sz="900" smtClean="0">
              <a:cs typeface="Arial" charset="0"/>
            </a:endParaRPr>
          </a:p>
          <a:p>
            <a:pPr eaLnBrk="1" hangingPunct="1">
              <a:spcBef>
                <a:spcPct val="0"/>
              </a:spcBef>
            </a:pPr>
            <a:r>
              <a:rPr lang="en-GB" sz="900" b="1" smtClean="0"/>
              <a:t>References</a:t>
            </a:r>
          </a:p>
          <a:p>
            <a:pPr eaLnBrk="1" hangingPunct="1">
              <a:lnSpc>
                <a:spcPct val="85000"/>
              </a:lnSpc>
              <a:spcBef>
                <a:spcPct val="0"/>
              </a:spcBef>
            </a:pPr>
            <a:r>
              <a:rPr lang="en-GB" sz="900" smtClean="0">
                <a:cs typeface="Times New Roman" pitchFamily="18" charset="0"/>
              </a:rPr>
              <a:t>Lacro JP, Dunn LB, Dolder CR, Leckband SG, Jeste DV. Prevalence of and risk factors for medication nonadherence in patients with schizophrenia: a comprehensive review of recent literature. J Clin Psychiatry 2002;63:892–909. </a:t>
            </a:r>
          </a:p>
          <a:p>
            <a:pPr eaLnBrk="1" hangingPunct="1">
              <a:lnSpc>
                <a:spcPct val="85000"/>
              </a:lnSpc>
              <a:spcBef>
                <a:spcPct val="0"/>
              </a:spcBef>
            </a:pPr>
            <a:endParaRPr lang="en-US" sz="900" smtClean="0">
              <a:cs typeface="Times New Roman" pitchFamily="18" charset="0"/>
            </a:endParaRPr>
          </a:p>
          <a:p>
            <a:pPr eaLnBrk="1" hangingPunct="1">
              <a:lnSpc>
                <a:spcPct val="85000"/>
              </a:lnSpc>
              <a:spcBef>
                <a:spcPct val="0"/>
              </a:spcBef>
            </a:pPr>
            <a:r>
              <a:rPr lang="en-US" sz="900" smtClean="0">
                <a:cs typeface="Times New Roman" pitchFamily="18" charset="0"/>
              </a:rPr>
              <a:t>Oehl M</a:t>
            </a:r>
            <a:r>
              <a:rPr lang="en-US" sz="900" smtClean="0">
                <a:solidFill>
                  <a:srgbClr val="000000"/>
                </a:solidFill>
                <a:cs typeface="Times New Roman" pitchFamily="18" charset="0"/>
              </a:rPr>
              <a:t>, </a:t>
            </a:r>
            <a:r>
              <a:rPr lang="en-GB" sz="900" smtClean="0">
                <a:solidFill>
                  <a:srgbClr val="000000"/>
                </a:solidFill>
                <a:cs typeface="Times New Roman" pitchFamily="18" charset="0"/>
              </a:rPr>
              <a:t>Hummer M, Fleischhacker WW</a:t>
            </a:r>
            <a:r>
              <a:rPr lang="en-US" sz="900" smtClean="0">
                <a:solidFill>
                  <a:srgbClr val="000000"/>
                </a:solidFill>
                <a:cs typeface="Times New Roman" pitchFamily="18" charset="0"/>
              </a:rPr>
              <a:t>. </a:t>
            </a:r>
            <a:r>
              <a:rPr lang="en-GB" sz="900" smtClean="0">
                <a:cs typeface="Times New Roman" pitchFamily="18" charset="0"/>
              </a:rPr>
              <a:t>Compliance with antipsychotic treatment.</a:t>
            </a:r>
            <a:r>
              <a:rPr lang="en-US" sz="900" smtClean="0">
                <a:solidFill>
                  <a:srgbClr val="000000"/>
                </a:solidFill>
                <a:cs typeface="Times New Roman" pitchFamily="18" charset="0"/>
              </a:rPr>
              <a:t> Acta</a:t>
            </a:r>
            <a:r>
              <a:rPr lang="en-US" sz="900" smtClean="0">
                <a:cs typeface="Times New Roman" pitchFamily="18" charset="0"/>
              </a:rPr>
              <a:t> Psychiatr Scand 2000;102(Suppl. 407):83–6.</a:t>
            </a:r>
            <a:r>
              <a:rPr lang="en-GB" sz="900" smtClean="0">
                <a:cs typeface="Times New Roman" pitchFamily="18" charset="0"/>
              </a:rPr>
              <a:t> </a:t>
            </a:r>
          </a:p>
          <a:p>
            <a:pPr eaLnBrk="1" hangingPunct="1">
              <a:lnSpc>
                <a:spcPct val="85000"/>
              </a:lnSpc>
              <a:spcBef>
                <a:spcPct val="0"/>
              </a:spcBef>
            </a:pPr>
            <a:endParaRPr lang="en-GB" sz="900" smtClean="0">
              <a:cs typeface="Times New Roman" pitchFamily="18" charset="0"/>
            </a:endParaRPr>
          </a:p>
          <a:p>
            <a:pPr eaLnBrk="1" hangingPunct="1">
              <a:lnSpc>
                <a:spcPct val="85000"/>
              </a:lnSpc>
              <a:spcBef>
                <a:spcPct val="0"/>
              </a:spcBef>
            </a:pPr>
            <a:r>
              <a:rPr lang="en-GB" sz="900" smtClean="0">
                <a:cs typeface="Times New Roman" pitchFamily="18" charset="0"/>
              </a:rPr>
              <a:t>Perkins DO. Predictors of noncompliance in patients with schizophrenia. J Clin Psychiatry 2002;63:1121–8. </a:t>
            </a:r>
          </a:p>
          <a:p>
            <a:pPr eaLnBrk="1" hangingPunct="1">
              <a:lnSpc>
                <a:spcPct val="85000"/>
              </a:lnSpc>
              <a:spcBef>
                <a:spcPct val="0"/>
              </a:spcBef>
            </a:pPr>
            <a:endParaRPr lang="en-GB" sz="900" smtClean="0">
              <a:cs typeface="Times New Roman" pitchFamily="18" charset="0"/>
            </a:endParaRPr>
          </a:p>
          <a:p>
            <a:pPr eaLnBrk="1" hangingPunct="1">
              <a:spcBef>
                <a:spcPct val="0"/>
              </a:spcBef>
            </a:pPr>
            <a:endParaRPr lang="en-GB" sz="9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304B550-519A-4067-B541-CE0473F49F4A}" type="slidenum">
              <a:rPr lang="el-GR" smtClean="0"/>
              <a:pPr eaLnBrk="1" hangingPunct="1"/>
              <a:t>38</a:t>
            </a:fld>
            <a:endParaRPr lang="el-GR"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15363"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15364"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15365"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15366" name="Rectangle 6"/>
          <p:cNvSpPr>
            <a:spLocks noGrp="1" noChangeArrowheads="1"/>
          </p:cNvSpPr>
          <p:nvPr>
            <p:ph type="sldNum" sz="quarter" idx="4"/>
          </p:nvPr>
        </p:nvSpPr>
        <p:spPr/>
        <p:txBody>
          <a:bodyPr/>
          <a:lstStyle>
            <a:lvl1pPr>
              <a:defRPr/>
            </a:lvl1pPr>
          </a:lstStyle>
          <a:p>
            <a:fld id="{AA981F7B-E4CD-4227-8D38-D2D842BBE1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215586428"/>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n-US">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n-US">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F805D4AC-4600-4C7E-AD53-95C5B2A903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830362574"/>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858000" y="0"/>
            <a:ext cx="2286000" cy="64770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0" y="0"/>
            <a:ext cx="6705600" cy="64770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n-US">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n-US">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34010786-C85A-4F94-A62D-8FCBEEC942A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801792320"/>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Τίτλος και Κείμενο επάνω από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762000"/>
          </a:xfrm>
        </p:spPr>
        <p:txBody>
          <a:bodyPr/>
          <a:lstStyle/>
          <a:p>
            <a:r>
              <a:rPr lang="el-GR"/>
              <a:t>Στυλ κύριου τίτλου</a:t>
            </a:r>
          </a:p>
        </p:txBody>
      </p:sp>
      <p:sp>
        <p:nvSpPr>
          <p:cNvPr id="3" name="Θέση κειμένου 2"/>
          <p:cNvSpPr>
            <a:spLocks noGrp="1"/>
          </p:cNvSpPr>
          <p:nvPr>
            <p:ph type="body" sz="half" idx="1"/>
          </p:nvPr>
        </p:nvSpPr>
        <p:spPr>
          <a:xfrm>
            <a:off x="1371600" y="762000"/>
            <a:ext cx="7772400" cy="27813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1371600" y="3695700"/>
            <a:ext cx="7772400" cy="27813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a:xfrm>
            <a:off x="0" y="6629400"/>
            <a:ext cx="1905000" cy="228600"/>
          </a:xfrm>
        </p:spPr>
        <p:txBody>
          <a:bodyPr/>
          <a:lstStyle>
            <a:lvl1pPr>
              <a:defRPr/>
            </a:lvl1pPr>
          </a:lstStyle>
          <a:p>
            <a:endParaRPr lang="en-US">
              <a:solidFill>
                <a:srgbClr val="000000"/>
              </a:solidFill>
            </a:endParaRPr>
          </a:p>
        </p:txBody>
      </p:sp>
      <p:sp>
        <p:nvSpPr>
          <p:cNvPr id="6" name="Θέση υποσέλιδου 5"/>
          <p:cNvSpPr>
            <a:spLocks noGrp="1"/>
          </p:cNvSpPr>
          <p:nvPr>
            <p:ph type="ftr" sz="quarter" idx="11"/>
          </p:nvPr>
        </p:nvSpPr>
        <p:spPr>
          <a:xfrm>
            <a:off x="3124200" y="6629400"/>
            <a:ext cx="2895600" cy="228600"/>
          </a:xfrm>
        </p:spPr>
        <p:txBody>
          <a:bodyPr/>
          <a:lstStyle>
            <a:lvl1pPr>
              <a:defRPr/>
            </a:lvl1pPr>
          </a:lstStyle>
          <a:p>
            <a:endParaRPr lang="en-US">
              <a:solidFill>
                <a:srgbClr val="000000"/>
              </a:solidFill>
            </a:endParaRPr>
          </a:p>
        </p:txBody>
      </p:sp>
      <p:sp>
        <p:nvSpPr>
          <p:cNvPr id="7" name="Θέση αριθμού διαφάνειας 6"/>
          <p:cNvSpPr>
            <a:spLocks noGrp="1"/>
          </p:cNvSpPr>
          <p:nvPr>
            <p:ph type="sldNum" sz="quarter" idx="12"/>
          </p:nvPr>
        </p:nvSpPr>
        <p:spPr>
          <a:xfrm>
            <a:off x="7239000" y="6629400"/>
            <a:ext cx="1905000" cy="228600"/>
          </a:xfrm>
        </p:spPr>
        <p:txBody>
          <a:bodyPr/>
          <a:lstStyle>
            <a:lvl1pPr>
              <a:defRPr/>
            </a:lvl1pPr>
          </a:lstStyle>
          <a:p>
            <a:fld id="{5118E94D-A749-40F1-8FD4-9BBF1A8537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739590199"/>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762000"/>
          </a:xfrm>
        </p:spPr>
        <p:txBody>
          <a:bodyPr/>
          <a:lstStyle/>
          <a:p>
            <a:r>
              <a:rPr lang="el-GR"/>
              <a:t>Στυλ κύριου τίτλου</a:t>
            </a:r>
          </a:p>
        </p:txBody>
      </p:sp>
      <p:sp>
        <p:nvSpPr>
          <p:cNvPr id="3" name="Θέση κειμένου 2"/>
          <p:cNvSpPr>
            <a:spLocks noGrp="1"/>
          </p:cNvSpPr>
          <p:nvPr>
            <p:ph type="body" sz="half" idx="1"/>
          </p:nvPr>
        </p:nvSpPr>
        <p:spPr>
          <a:xfrm>
            <a:off x="1371600" y="762000"/>
            <a:ext cx="3810000" cy="57150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quarter" idx="2"/>
          </p:nvPr>
        </p:nvSpPr>
        <p:spPr>
          <a:xfrm>
            <a:off x="5334000" y="762000"/>
            <a:ext cx="3810000" cy="27813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περιεχομένου 4"/>
          <p:cNvSpPr>
            <a:spLocks noGrp="1"/>
          </p:cNvSpPr>
          <p:nvPr>
            <p:ph sz="quarter" idx="3"/>
          </p:nvPr>
        </p:nvSpPr>
        <p:spPr>
          <a:xfrm>
            <a:off x="5334000" y="3695700"/>
            <a:ext cx="3810000" cy="27813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ημερομηνίας 5"/>
          <p:cNvSpPr>
            <a:spLocks noGrp="1"/>
          </p:cNvSpPr>
          <p:nvPr>
            <p:ph type="dt" sz="half" idx="10"/>
          </p:nvPr>
        </p:nvSpPr>
        <p:spPr>
          <a:xfrm>
            <a:off x="0" y="6629400"/>
            <a:ext cx="1905000" cy="228600"/>
          </a:xfrm>
        </p:spPr>
        <p:txBody>
          <a:bodyPr/>
          <a:lstStyle>
            <a:lvl1pPr>
              <a:defRPr/>
            </a:lvl1pPr>
          </a:lstStyle>
          <a:p>
            <a:endParaRPr lang="en-US">
              <a:solidFill>
                <a:srgbClr val="000000"/>
              </a:solidFill>
            </a:endParaRPr>
          </a:p>
        </p:txBody>
      </p:sp>
      <p:sp>
        <p:nvSpPr>
          <p:cNvPr id="7" name="Θέση υποσέλιδου 6"/>
          <p:cNvSpPr>
            <a:spLocks noGrp="1"/>
          </p:cNvSpPr>
          <p:nvPr>
            <p:ph type="ftr" sz="quarter" idx="11"/>
          </p:nvPr>
        </p:nvSpPr>
        <p:spPr>
          <a:xfrm>
            <a:off x="3124200" y="6629400"/>
            <a:ext cx="2895600" cy="228600"/>
          </a:xfrm>
        </p:spPr>
        <p:txBody>
          <a:bodyPr/>
          <a:lstStyle>
            <a:lvl1pPr>
              <a:defRPr/>
            </a:lvl1pPr>
          </a:lstStyle>
          <a:p>
            <a:endParaRPr lang="en-US">
              <a:solidFill>
                <a:srgbClr val="000000"/>
              </a:solidFill>
            </a:endParaRPr>
          </a:p>
        </p:txBody>
      </p:sp>
      <p:sp>
        <p:nvSpPr>
          <p:cNvPr id="8" name="Θέση αριθμού διαφάνειας 7"/>
          <p:cNvSpPr>
            <a:spLocks noGrp="1"/>
          </p:cNvSpPr>
          <p:nvPr>
            <p:ph type="sldNum" sz="quarter" idx="12"/>
          </p:nvPr>
        </p:nvSpPr>
        <p:spPr>
          <a:xfrm>
            <a:off x="7239000" y="6629400"/>
            <a:ext cx="1905000" cy="228600"/>
          </a:xfrm>
        </p:spPr>
        <p:txBody>
          <a:bodyPr/>
          <a:lstStyle>
            <a:lvl1pPr>
              <a:defRPr/>
            </a:lvl1pPr>
          </a:lstStyle>
          <a:p>
            <a:fld id="{8179E469-5324-4753-B594-CC3E2CCF63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936456545"/>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762000"/>
          </a:xfrm>
        </p:spPr>
        <p:txBody>
          <a:bodyPr/>
          <a:lstStyle/>
          <a:p>
            <a:r>
              <a:rPr lang="el-GR"/>
              <a:t>Στυλ κύριου τίτλου</a:t>
            </a:r>
          </a:p>
        </p:txBody>
      </p:sp>
      <p:sp>
        <p:nvSpPr>
          <p:cNvPr id="3" name="Θέση κειμένου 2"/>
          <p:cNvSpPr>
            <a:spLocks noGrp="1"/>
          </p:cNvSpPr>
          <p:nvPr>
            <p:ph type="body" sz="half" idx="1"/>
          </p:nvPr>
        </p:nvSpPr>
        <p:spPr>
          <a:xfrm>
            <a:off x="1371600" y="762000"/>
            <a:ext cx="3810000" cy="57150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5334000" y="762000"/>
            <a:ext cx="3810000" cy="57150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a:xfrm>
            <a:off x="0" y="6629400"/>
            <a:ext cx="1905000" cy="228600"/>
          </a:xfrm>
        </p:spPr>
        <p:txBody>
          <a:bodyPr/>
          <a:lstStyle>
            <a:lvl1pPr>
              <a:defRPr/>
            </a:lvl1pPr>
          </a:lstStyle>
          <a:p>
            <a:endParaRPr lang="en-US">
              <a:solidFill>
                <a:srgbClr val="000000"/>
              </a:solidFill>
            </a:endParaRPr>
          </a:p>
        </p:txBody>
      </p:sp>
      <p:sp>
        <p:nvSpPr>
          <p:cNvPr id="6" name="Θέση υποσέλιδου 5"/>
          <p:cNvSpPr>
            <a:spLocks noGrp="1"/>
          </p:cNvSpPr>
          <p:nvPr>
            <p:ph type="ftr" sz="quarter" idx="11"/>
          </p:nvPr>
        </p:nvSpPr>
        <p:spPr>
          <a:xfrm>
            <a:off x="3124200" y="6629400"/>
            <a:ext cx="2895600" cy="228600"/>
          </a:xfrm>
        </p:spPr>
        <p:txBody>
          <a:bodyPr/>
          <a:lstStyle>
            <a:lvl1pPr>
              <a:defRPr/>
            </a:lvl1pPr>
          </a:lstStyle>
          <a:p>
            <a:endParaRPr lang="en-US">
              <a:solidFill>
                <a:srgbClr val="000000"/>
              </a:solidFill>
            </a:endParaRPr>
          </a:p>
        </p:txBody>
      </p:sp>
      <p:sp>
        <p:nvSpPr>
          <p:cNvPr id="7" name="Θέση αριθμού διαφάνειας 6"/>
          <p:cNvSpPr>
            <a:spLocks noGrp="1"/>
          </p:cNvSpPr>
          <p:nvPr>
            <p:ph type="sldNum" sz="quarter" idx="12"/>
          </p:nvPr>
        </p:nvSpPr>
        <p:spPr>
          <a:xfrm>
            <a:off x="7239000" y="6629400"/>
            <a:ext cx="1905000" cy="228600"/>
          </a:xfrm>
        </p:spPr>
        <p:txBody>
          <a:bodyPr/>
          <a:lstStyle>
            <a:lvl1pPr>
              <a:defRPr/>
            </a:lvl1pPr>
          </a:lstStyle>
          <a:p>
            <a:fld id="{45ED9D4F-CEC4-476C-8BC7-F22FDEA5E4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626923285"/>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Τίτλος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304800"/>
            <a:ext cx="7543800" cy="1431925"/>
          </a:xfrm>
        </p:spPr>
        <p:txBody>
          <a:bodyPr/>
          <a:lstStyle/>
          <a:p>
            <a:r>
              <a:rPr lang="el-GR" smtClean="0"/>
              <a:t>Kλικ για επεξεργασία του τίτλου</a:t>
            </a:r>
            <a:endParaRPr lang="el-GR"/>
          </a:p>
        </p:txBody>
      </p:sp>
      <p:sp>
        <p:nvSpPr>
          <p:cNvPr id="3" name="2 - Θέση γραφήματος"/>
          <p:cNvSpPr>
            <a:spLocks noGrp="1"/>
          </p:cNvSpPr>
          <p:nvPr>
            <p:ph type="chart" idx="1"/>
          </p:nvPr>
        </p:nvSpPr>
        <p:spPr>
          <a:xfrm>
            <a:off x="1066800" y="1981200"/>
            <a:ext cx="7543800" cy="4114800"/>
          </a:xfrm>
        </p:spPr>
        <p:txBody>
          <a:bodyPr/>
          <a:lstStyle/>
          <a:p>
            <a:pPr lvl="0"/>
            <a:endParaRPr lang="el-GR" noProof="0" smtClean="0"/>
          </a:p>
        </p:txBody>
      </p:sp>
      <p:sp>
        <p:nvSpPr>
          <p:cNvPr id="4" name="Rectangle 17"/>
          <p:cNvSpPr>
            <a:spLocks noGrp="1" noChangeArrowheads="1"/>
          </p:cNvSpPr>
          <p:nvPr>
            <p:ph type="dt" sz="half" idx="10"/>
          </p:nvPr>
        </p:nvSpPr>
        <p:spPr/>
        <p:txBody>
          <a:bodyPr/>
          <a:lstStyle>
            <a:lvl1pPr>
              <a:defRPr/>
            </a:lvl1pPr>
          </a:lstStyle>
          <a:p>
            <a:pPr>
              <a:defRPr/>
            </a:pPr>
            <a:endParaRPr lang="el-GR"/>
          </a:p>
        </p:txBody>
      </p:sp>
      <p:sp>
        <p:nvSpPr>
          <p:cNvPr id="5" name="Rectangle 18"/>
          <p:cNvSpPr>
            <a:spLocks noGrp="1" noChangeArrowheads="1"/>
          </p:cNvSpPr>
          <p:nvPr>
            <p:ph type="ftr" sz="quarter" idx="11"/>
          </p:nvPr>
        </p:nvSpPr>
        <p:spPr/>
        <p:txBody>
          <a:bodyPr/>
          <a:lstStyle>
            <a:lvl1pPr>
              <a:defRPr/>
            </a:lvl1pPr>
          </a:lstStyle>
          <a:p>
            <a:pPr>
              <a:defRPr/>
            </a:pPr>
            <a:endParaRPr lang="el-GR"/>
          </a:p>
        </p:txBody>
      </p:sp>
      <p:sp>
        <p:nvSpPr>
          <p:cNvPr id="6" name="Rectangle 19"/>
          <p:cNvSpPr>
            <a:spLocks noGrp="1" noChangeArrowheads="1"/>
          </p:cNvSpPr>
          <p:nvPr>
            <p:ph type="sldNum" sz="quarter" idx="12"/>
          </p:nvPr>
        </p:nvSpPr>
        <p:spPr/>
        <p:txBody>
          <a:bodyPr/>
          <a:lstStyle>
            <a:lvl1pPr>
              <a:defRPr/>
            </a:lvl1pPr>
          </a:lstStyle>
          <a:p>
            <a:pPr>
              <a:defRPr/>
            </a:pPr>
            <a:fld id="{F55970BA-B27F-4C1B-87C6-D9BDE338E1D4}" type="slidenum">
              <a:rPr lang="el-GR"/>
              <a:pPr>
                <a:defRPr/>
              </a:pPr>
              <a:t>‹#›</a:t>
            </a:fld>
            <a:endParaRPr lang="el-GR"/>
          </a:p>
        </p:txBody>
      </p:sp>
    </p:spTree>
    <p:extLst>
      <p:ext uri="{BB962C8B-B14F-4D97-AF65-F5344CB8AC3E}">
        <p14:creationId xmlns:p14="http://schemas.microsoft.com/office/powerpoint/2010/main" xmlns="" val="125145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n-US">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n-US">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539A9094-D182-4782-B932-AA8BAC519B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638572571"/>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n-US">
              <a:solidFill>
                <a:srgbClr val="000000"/>
              </a:solidFill>
            </a:endParaRPr>
          </a:p>
        </p:txBody>
      </p:sp>
      <p:sp>
        <p:nvSpPr>
          <p:cNvPr id="5" name="Θέση υποσέλιδου 4"/>
          <p:cNvSpPr>
            <a:spLocks noGrp="1"/>
          </p:cNvSpPr>
          <p:nvPr>
            <p:ph type="ftr" sz="quarter" idx="11"/>
          </p:nvPr>
        </p:nvSpPr>
        <p:spPr/>
        <p:txBody>
          <a:bodyPr/>
          <a:lstStyle>
            <a:lvl1pPr>
              <a:defRPr/>
            </a:lvl1pPr>
          </a:lstStyle>
          <a:p>
            <a:endParaRPr lang="en-US">
              <a:solidFill>
                <a:srgbClr val="000000"/>
              </a:solidFill>
            </a:endParaRPr>
          </a:p>
        </p:txBody>
      </p:sp>
      <p:sp>
        <p:nvSpPr>
          <p:cNvPr id="6" name="Θέση αριθμού διαφάνειας 5"/>
          <p:cNvSpPr>
            <a:spLocks noGrp="1"/>
          </p:cNvSpPr>
          <p:nvPr>
            <p:ph type="sldNum" sz="quarter" idx="12"/>
          </p:nvPr>
        </p:nvSpPr>
        <p:spPr/>
        <p:txBody>
          <a:bodyPr/>
          <a:lstStyle>
            <a:lvl1pPr>
              <a:defRPr/>
            </a:lvl1pPr>
          </a:lstStyle>
          <a:p>
            <a:fld id="{AA2A84EF-5608-4A5D-85AF-E1460BABD1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017392875"/>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lvl1pPr>
              <a:defRPr/>
            </a:lvl1pPr>
          </a:lstStyle>
          <a:p>
            <a:endParaRPr lang="en-US">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n-US">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FDBD0ED4-93E1-4222-9B2F-C92EB19C2C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441449801"/>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lvl1pPr>
              <a:defRPr/>
            </a:lvl1pPr>
          </a:lstStyle>
          <a:p>
            <a:endParaRPr lang="en-US">
              <a:solidFill>
                <a:srgbClr val="000000"/>
              </a:solidFill>
            </a:endParaRPr>
          </a:p>
        </p:txBody>
      </p:sp>
      <p:sp>
        <p:nvSpPr>
          <p:cNvPr id="8" name="Θέση υποσέλιδου 7"/>
          <p:cNvSpPr>
            <a:spLocks noGrp="1"/>
          </p:cNvSpPr>
          <p:nvPr>
            <p:ph type="ftr" sz="quarter" idx="11"/>
          </p:nvPr>
        </p:nvSpPr>
        <p:spPr/>
        <p:txBody>
          <a:bodyPr/>
          <a:lstStyle>
            <a:lvl1pPr>
              <a:defRPr/>
            </a:lvl1pPr>
          </a:lstStyle>
          <a:p>
            <a:endParaRPr lang="en-US">
              <a:solidFill>
                <a:srgbClr val="000000"/>
              </a:solidFill>
            </a:endParaRPr>
          </a:p>
        </p:txBody>
      </p:sp>
      <p:sp>
        <p:nvSpPr>
          <p:cNvPr id="9" name="Θέση αριθμού διαφάνειας 8"/>
          <p:cNvSpPr>
            <a:spLocks noGrp="1"/>
          </p:cNvSpPr>
          <p:nvPr>
            <p:ph type="sldNum" sz="quarter" idx="12"/>
          </p:nvPr>
        </p:nvSpPr>
        <p:spPr/>
        <p:txBody>
          <a:bodyPr/>
          <a:lstStyle>
            <a:lvl1pPr>
              <a:defRPr/>
            </a:lvl1pPr>
          </a:lstStyle>
          <a:p>
            <a:fld id="{126CEB83-700F-4469-8BDF-17A01BE40C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27869465"/>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lvl1pPr>
              <a:defRPr/>
            </a:lvl1pPr>
          </a:lstStyle>
          <a:p>
            <a:endParaRPr lang="en-US">
              <a:solidFill>
                <a:srgbClr val="000000"/>
              </a:solidFill>
            </a:endParaRPr>
          </a:p>
        </p:txBody>
      </p:sp>
      <p:sp>
        <p:nvSpPr>
          <p:cNvPr id="4" name="Θέση υποσέλιδου 3"/>
          <p:cNvSpPr>
            <a:spLocks noGrp="1"/>
          </p:cNvSpPr>
          <p:nvPr>
            <p:ph type="ftr" sz="quarter" idx="11"/>
          </p:nvPr>
        </p:nvSpPr>
        <p:spPr/>
        <p:txBody>
          <a:bodyPr/>
          <a:lstStyle>
            <a:lvl1pPr>
              <a:defRPr/>
            </a:lvl1pPr>
          </a:lstStyle>
          <a:p>
            <a:endParaRPr lang="en-US">
              <a:solidFill>
                <a:srgbClr val="000000"/>
              </a:solidFill>
            </a:endParaRPr>
          </a:p>
        </p:txBody>
      </p:sp>
      <p:sp>
        <p:nvSpPr>
          <p:cNvPr id="5" name="Θέση αριθμού διαφάνειας 4"/>
          <p:cNvSpPr>
            <a:spLocks noGrp="1"/>
          </p:cNvSpPr>
          <p:nvPr>
            <p:ph type="sldNum" sz="quarter" idx="12"/>
          </p:nvPr>
        </p:nvSpPr>
        <p:spPr/>
        <p:txBody>
          <a:bodyPr/>
          <a:lstStyle>
            <a:lvl1pPr>
              <a:defRPr/>
            </a:lvl1pPr>
          </a:lstStyle>
          <a:p>
            <a:fld id="{B18971DB-2499-4798-8F14-48AEC8BF63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918805130"/>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n-US">
              <a:solidFill>
                <a:srgbClr val="000000"/>
              </a:solidFill>
            </a:endParaRPr>
          </a:p>
        </p:txBody>
      </p:sp>
      <p:sp>
        <p:nvSpPr>
          <p:cNvPr id="3" name="Θέση υποσέλιδου 2"/>
          <p:cNvSpPr>
            <a:spLocks noGrp="1"/>
          </p:cNvSpPr>
          <p:nvPr>
            <p:ph type="ftr" sz="quarter" idx="11"/>
          </p:nvPr>
        </p:nvSpPr>
        <p:spPr/>
        <p:txBody>
          <a:bodyPr/>
          <a:lstStyle>
            <a:lvl1pPr>
              <a:defRPr/>
            </a:lvl1pPr>
          </a:lstStyle>
          <a:p>
            <a:endParaRPr lang="en-US">
              <a:solidFill>
                <a:srgbClr val="000000"/>
              </a:solidFill>
            </a:endParaRPr>
          </a:p>
        </p:txBody>
      </p:sp>
      <p:sp>
        <p:nvSpPr>
          <p:cNvPr id="4" name="Θέση αριθμού διαφάνειας 3"/>
          <p:cNvSpPr>
            <a:spLocks noGrp="1"/>
          </p:cNvSpPr>
          <p:nvPr>
            <p:ph type="sldNum" sz="quarter" idx="12"/>
          </p:nvPr>
        </p:nvSpPr>
        <p:spPr/>
        <p:txBody>
          <a:bodyPr/>
          <a:lstStyle>
            <a:lvl1pPr>
              <a:defRPr/>
            </a:lvl1pPr>
          </a:lstStyle>
          <a:p>
            <a:fld id="{EB3A8F0E-7325-42BB-BD5F-796B449F9E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737298309"/>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n-US">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n-US">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58FB0532-9A5C-4042-AF9C-608FE62A71A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158018085"/>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n-US">
              <a:solidFill>
                <a:srgbClr val="000000"/>
              </a:solidFill>
            </a:endParaRPr>
          </a:p>
        </p:txBody>
      </p:sp>
      <p:sp>
        <p:nvSpPr>
          <p:cNvPr id="6" name="Θέση υποσέλιδου 5"/>
          <p:cNvSpPr>
            <a:spLocks noGrp="1"/>
          </p:cNvSpPr>
          <p:nvPr>
            <p:ph type="ftr" sz="quarter" idx="11"/>
          </p:nvPr>
        </p:nvSpPr>
        <p:spPr/>
        <p:txBody>
          <a:bodyPr/>
          <a:lstStyle>
            <a:lvl1pPr>
              <a:defRPr/>
            </a:lvl1pPr>
          </a:lstStyle>
          <a:p>
            <a:endParaRPr lang="en-US">
              <a:solidFill>
                <a:srgbClr val="000000"/>
              </a:solidFill>
            </a:endParaRPr>
          </a:p>
        </p:txBody>
      </p:sp>
      <p:sp>
        <p:nvSpPr>
          <p:cNvPr id="7" name="Θέση αριθμού διαφάνειας 6"/>
          <p:cNvSpPr>
            <a:spLocks noGrp="1"/>
          </p:cNvSpPr>
          <p:nvPr>
            <p:ph type="sldNum" sz="quarter" idx="12"/>
          </p:nvPr>
        </p:nvSpPr>
        <p:spPr/>
        <p:txBody>
          <a:bodyPr/>
          <a:lstStyle>
            <a:lvl1pPr>
              <a:defRPr/>
            </a:lvl1pPr>
          </a:lstStyle>
          <a:p>
            <a:fld id="{CDDBD72F-5415-4971-9179-EB293DF3D7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170471985"/>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39" name="Rectangle 3"/>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40"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vl1pPr>
          </a:lstStyle>
          <a:p>
            <a:pPr fontAlgn="base">
              <a:spcBef>
                <a:spcPct val="0"/>
              </a:spcBef>
              <a:spcAft>
                <a:spcPct val="0"/>
              </a:spcAft>
            </a:pPr>
            <a:endParaRPr lang="en-US">
              <a:solidFill>
                <a:srgbClr val="000000"/>
              </a:solidFill>
            </a:endParaRPr>
          </a:p>
        </p:txBody>
      </p:sp>
      <p:sp>
        <p:nvSpPr>
          <p:cNvPr id="14341"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lvl1pPr>
          </a:lstStyle>
          <a:p>
            <a:pPr fontAlgn="base">
              <a:spcBef>
                <a:spcPct val="0"/>
              </a:spcBef>
              <a:spcAft>
                <a:spcPct val="0"/>
              </a:spcAft>
            </a:pPr>
            <a:endParaRPr lang="en-US">
              <a:solidFill>
                <a:srgbClr val="000000"/>
              </a:solidFill>
            </a:endParaRPr>
          </a:p>
        </p:txBody>
      </p:sp>
      <p:sp>
        <p:nvSpPr>
          <p:cNvPr id="14342"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lvl1pPr>
          </a:lstStyle>
          <a:p>
            <a:pPr fontAlgn="base">
              <a:spcBef>
                <a:spcPct val="0"/>
              </a:spcBef>
              <a:spcAft>
                <a:spcPct val="0"/>
              </a:spcAft>
            </a:pPr>
            <a:fld id="{5F958E30-2F73-4699-A707-7AAA4114E258}"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xmlns="" val="2421165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p:fade thruBlk="1"/>
  </p:transition>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Impact" pitchFamily="34" charset="0"/>
        </a:defRPr>
      </a:lvl2pPr>
      <a:lvl3pPr algn="ctr" rtl="0" fontAlgn="base">
        <a:spcBef>
          <a:spcPct val="0"/>
        </a:spcBef>
        <a:spcAft>
          <a:spcPct val="0"/>
        </a:spcAft>
        <a:defRPr sz="4000">
          <a:solidFill>
            <a:schemeClr val="tx2"/>
          </a:solidFill>
          <a:latin typeface="Impact" pitchFamily="34" charset="0"/>
        </a:defRPr>
      </a:lvl3pPr>
      <a:lvl4pPr algn="ctr" rtl="0" fontAlgn="base">
        <a:spcBef>
          <a:spcPct val="0"/>
        </a:spcBef>
        <a:spcAft>
          <a:spcPct val="0"/>
        </a:spcAft>
        <a:defRPr sz="4000">
          <a:solidFill>
            <a:schemeClr val="tx2"/>
          </a:solidFill>
          <a:latin typeface="Impact" pitchFamily="34" charset="0"/>
        </a:defRPr>
      </a:lvl4pPr>
      <a:lvl5pPr algn="ctr" rtl="0" fontAlgn="base">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defRPr>
      </a:lvl2pPr>
      <a:lvl3pPr marL="1143000" indent="-228600" algn="l" rtl="0" fontAlgn="base">
        <a:spcBef>
          <a:spcPct val="20000"/>
        </a:spcBef>
        <a:spcAft>
          <a:spcPct val="0"/>
        </a:spcAft>
        <a:buChar char="•"/>
        <a:defRPr sz="2400" b="1">
          <a:solidFill>
            <a:schemeClr val="tx1"/>
          </a:solidFill>
          <a:latin typeface="+mn-lt"/>
        </a:defRPr>
      </a:lvl3pPr>
      <a:lvl4pPr marL="1600200" indent="-228600" algn="l" rtl="0" fontAlgn="base">
        <a:spcBef>
          <a:spcPct val="20000"/>
        </a:spcBef>
        <a:spcAft>
          <a:spcPct val="0"/>
        </a:spcAft>
        <a:buChar char="•"/>
        <a:defRPr sz="2000" b="1">
          <a:solidFill>
            <a:schemeClr val="tx1"/>
          </a:solidFill>
          <a:latin typeface="+mn-lt"/>
        </a:defRPr>
      </a:lvl4pPr>
      <a:lvl5pPr marL="2057400" indent="-228600" algn="l" rtl="0" fontAlgn="base">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762000"/>
          </a:xfrm>
        </p:spPr>
        <p:txBody>
          <a:bodyPr/>
          <a:lstStyle/>
          <a:p>
            <a:r>
              <a:rPr lang="el-GR" dirty="0" smtClean="0"/>
              <a:t>Ψυχοφαρμακολογία </a:t>
            </a:r>
            <a:endParaRPr lang="el-GR" dirty="0"/>
          </a:p>
        </p:txBody>
      </p:sp>
      <p:sp>
        <p:nvSpPr>
          <p:cNvPr id="4" name="3 - Θέση περιεχομένου"/>
          <p:cNvSpPr>
            <a:spLocks noGrp="1"/>
          </p:cNvSpPr>
          <p:nvPr>
            <p:ph idx="1"/>
          </p:nvPr>
        </p:nvSpPr>
        <p:spPr/>
        <p:txBody>
          <a:bodyPr/>
          <a:lstStyle/>
          <a:p>
            <a:endParaRPr lang="el-GR" dirty="0"/>
          </a:p>
        </p:txBody>
      </p:sp>
    </p:spTree>
    <p:extLst>
      <p:ext uri="{BB962C8B-B14F-4D97-AF65-F5344CB8AC3E}">
        <p14:creationId xmlns:p14="http://schemas.microsoft.com/office/powerpoint/2010/main" xmlns="" val="1452566979"/>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l-GR" sz="3200" b="1" dirty="0">
                <a:solidFill>
                  <a:srgbClr val="000000"/>
                </a:solidFill>
              </a:rPr>
              <a:t>Θεραπείες  προ εξελίξεως ψυχοφαρμακολογίας </a:t>
            </a:r>
            <a:endParaRPr lang="el-GR" dirty="0">
              <a:solidFill>
                <a:schemeClr val="accent1">
                  <a:lumMod val="75000"/>
                </a:schemeClr>
              </a:solidFill>
            </a:endParaRPr>
          </a:p>
        </p:txBody>
      </p:sp>
      <p:sp>
        <p:nvSpPr>
          <p:cNvPr id="14339" name="Content Placeholder 2"/>
          <p:cNvSpPr>
            <a:spLocks noGrp="1"/>
          </p:cNvSpPr>
          <p:nvPr>
            <p:ph idx="1"/>
          </p:nvPr>
        </p:nvSpPr>
        <p:spPr/>
        <p:txBody>
          <a:bodyPr/>
          <a:lstStyle/>
          <a:p>
            <a:pPr marL="0" indent="0" algn="ctr">
              <a:buNone/>
            </a:pPr>
            <a:r>
              <a:rPr lang="el-GR" dirty="0" smtClean="0"/>
              <a:t>Ψυχοθεραπεία και Ψυχανάλυση</a:t>
            </a:r>
          </a:p>
        </p:txBody>
      </p:sp>
      <p:pic>
        <p:nvPicPr>
          <p:cNvPr id="14340" name="Picture 2" descr="C:\Users\User\Desktop\B' Panepistimiaki\Mathima antipsyxvtika\Sigmund_Freud_LIF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11525" y="2363788"/>
            <a:ext cx="2628900" cy="3729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95584153"/>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l-GR" sz="3200" b="1" dirty="0">
                <a:solidFill>
                  <a:srgbClr val="000000"/>
                </a:solidFill>
              </a:rPr>
              <a:t>Θεραπείες  προ εξελίξεως ψυχοφαρμακολογίας </a:t>
            </a:r>
            <a:endParaRPr lang="el-GR" dirty="0">
              <a:solidFill>
                <a:schemeClr val="accent1">
                  <a:lumMod val="75000"/>
                </a:schemeClr>
              </a:solidFill>
            </a:endParaRPr>
          </a:p>
        </p:txBody>
      </p:sp>
      <p:sp>
        <p:nvSpPr>
          <p:cNvPr id="15363" name="Content Placeholder 2"/>
          <p:cNvSpPr>
            <a:spLocks noGrp="1"/>
          </p:cNvSpPr>
          <p:nvPr>
            <p:ph idx="1"/>
          </p:nvPr>
        </p:nvSpPr>
        <p:spPr>
          <a:xfrm>
            <a:off x="457200" y="1628775"/>
            <a:ext cx="8229600" cy="4373563"/>
          </a:xfrm>
        </p:spPr>
        <p:txBody>
          <a:bodyPr/>
          <a:lstStyle/>
          <a:p>
            <a:pPr marL="0" indent="0" algn="ctr">
              <a:buNone/>
            </a:pPr>
            <a:r>
              <a:rPr lang="el-GR" b="1" dirty="0" smtClean="0"/>
              <a:t>Υδροθεραπεία</a:t>
            </a:r>
          </a:p>
          <a:p>
            <a:pPr algn="ctr"/>
            <a:endParaRPr lang="en-US" b="1" dirty="0" smtClean="0"/>
          </a:p>
        </p:txBody>
      </p:sp>
      <p:pic>
        <p:nvPicPr>
          <p:cNvPr id="15364" name="Picture 2" descr="C:\Users\User\Desktop\B' Panepistimiaki\Mathima antipsyxvtika\StElizabeths-patients-in-bath.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8175" y="2133600"/>
            <a:ext cx="5473700" cy="435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59903866"/>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l-GR" sz="3200" b="1" dirty="0">
                <a:solidFill>
                  <a:srgbClr val="000000"/>
                </a:solidFill>
              </a:rPr>
              <a:t>Θεραπείες  προ εξελίξεως ψυχοφαρμακολογίας </a:t>
            </a:r>
            <a:endParaRPr lang="el-GR" dirty="0">
              <a:solidFill>
                <a:schemeClr val="accent1">
                  <a:lumMod val="75000"/>
                </a:schemeClr>
              </a:solidFill>
            </a:endParaRPr>
          </a:p>
        </p:txBody>
      </p:sp>
      <p:sp>
        <p:nvSpPr>
          <p:cNvPr id="3" name="Content Placeholder 2"/>
          <p:cNvSpPr>
            <a:spLocks noGrp="1"/>
          </p:cNvSpPr>
          <p:nvPr>
            <p:ph idx="1"/>
          </p:nvPr>
        </p:nvSpPr>
        <p:spPr/>
        <p:txBody>
          <a:bodyPr rtlCol="0">
            <a:normAutofit/>
          </a:bodyPr>
          <a:lstStyle/>
          <a:p>
            <a:pPr marL="0" indent="0" algn="ctr" fontAlgn="auto">
              <a:spcAft>
                <a:spcPts val="0"/>
              </a:spcAft>
              <a:buNone/>
              <a:defRPr/>
            </a:pPr>
            <a:r>
              <a:rPr lang="el-GR" dirty="0" smtClean="0"/>
              <a:t>Επιληπτικές Κρίσεις</a:t>
            </a:r>
            <a:endParaRPr lang="el-GR" dirty="0"/>
          </a:p>
          <a:p>
            <a:pPr marL="114300" indent="0" algn="ctr" fontAlgn="auto">
              <a:spcAft>
                <a:spcPts val="0"/>
              </a:spcAft>
              <a:buFont typeface="Arial" pitchFamily="34" charset="0"/>
              <a:buNone/>
              <a:defRPr/>
            </a:pPr>
            <a:r>
              <a:rPr lang="el-GR" sz="1800" dirty="0" smtClean="0"/>
              <a:t>Έγχυση Καμφοράς ή </a:t>
            </a:r>
            <a:r>
              <a:rPr lang="el-GR" sz="1800" dirty="0" err="1" smtClean="0"/>
              <a:t>Μετραζόλης</a:t>
            </a:r>
            <a:endParaRPr lang="el-GR" sz="1800" dirty="0" smtClean="0"/>
          </a:p>
          <a:p>
            <a:pPr marL="0" indent="0" algn="ctr" fontAlgn="auto">
              <a:spcAft>
                <a:spcPts val="0"/>
              </a:spcAft>
              <a:buNone/>
              <a:defRPr/>
            </a:pPr>
            <a:r>
              <a:rPr lang="el-GR" dirty="0" smtClean="0"/>
              <a:t>Ινσουλινικό Κώμα</a:t>
            </a:r>
          </a:p>
          <a:p>
            <a:pPr marL="114300" indent="0" algn="ctr" fontAlgn="auto">
              <a:spcAft>
                <a:spcPts val="0"/>
              </a:spcAft>
              <a:buFont typeface="Arial" pitchFamily="34" charset="0"/>
              <a:buNone/>
              <a:defRPr/>
            </a:pPr>
            <a:r>
              <a:rPr lang="el-GR" sz="1600" dirty="0" smtClean="0"/>
              <a:t>Έγχυση ινσουλίνης</a:t>
            </a:r>
          </a:p>
          <a:p>
            <a:pPr marL="114300" indent="0" algn="ctr" fontAlgn="auto">
              <a:spcAft>
                <a:spcPts val="0"/>
              </a:spcAft>
              <a:buFont typeface="Arial" pitchFamily="34" charset="0"/>
              <a:buNone/>
              <a:defRPr/>
            </a:pPr>
            <a:endParaRPr lang="el-GR" sz="1600" dirty="0"/>
          </a:p>
          <a:p>
            <a:pPr marL="114300" indent="0" algn="ctr" fontAlgn="auto">
              <a:spcAft>
                <a:spcPts val="0"/>
              </a:spcAft>
              <a:buFont typeface="Arial" pitchFamily="34" charset="0"/>
              <a:buNone/>
              <a:defRPr/>
            </a:pPr>
            <a:endParaRPr lang="el-GR" sz="1600" dirty="0" smtClean="0"/>
          </a:p>
        </p:txBody>
      </p:sp>
      <p:pic>
        <p:nvPicPr>
          <p:cNvPr id="16388" name="Picture 2" descr="C:\Users\User\Desktop\B' Panepistimiaki\Mathima antipsyxvtika\Insulin_shock_therap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3438" y="3429000"/>
            <a:ext cx="4332287" cy="277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3" descr="C:\Users\User\Desktop\B' Panepistimiaki\Mathima antipsyxvtika\insuli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0113" y="3284538"/>
            <a:ext cx="2411412" cy="3201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40793984"/>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l-GR" sz="3200" b="1" dirty="0">
                <a:solidFill>
                  <a:srgbClr val="000000"/>
                </a:solidFill>
              </a:rPr>
              <a:t>Θεραπείες  προ εξελίξεως ψυχοφαρμακολογίας </a:t>
            </a:r>
            <a:endParaRPr lang="el-GR" dirty="0">
              <a:solidFill>
                <a:schemeClr val="accent1">
                  <a:lumMod val="75000"/>
                </a:schemeClr>
              </a:solidFill>
            </a:endParaRPr>
          </a:p>
        </p:txBody>
      </p:sp>
      <p:sp>
        <p:nvSpPr>
          <p:cNvPr id="17411" name="Content Placeholder 2"/>
          <p:cNvSpPr>
            <a:spLocks noGrp="1"/>
          </p:cNvSpPr>
          <p:nvPr>
            <p:ph idx="1"/>
          </p:nvPr>
        </p:nvSpPr>
        <p:spPr/>
        <p:txBody>
          <a:bodyPr/>
          <a:lstStyle/>
          <a:p>
            <a:pPr marL="0" indent="0" algn="ctr">
              <a:buNone/>
            </a:pPr>
            <a:r>
              <a:rPr lang="el-GR" dirty="0" err="1" smtClean="0"/>
              <a:t>Ηλεκτροσπασμοθεραπεία</a:t>
            </a:r>
            <a:r>
              <a:rPr lang="el-GR" dirty="0" smtClean="0"/>
              <a:t> </a:t>
            </a:r>
            <a:r>
              <a:rPr lang="en-US" dirty="0" smtClean="0"/>
              <a:t>(</a:t>
            </a:r>
            <a:r>
              <a:rPr lang="en-US" dirty="0" err="1" smtClean="0"/>
              <a:t>ECT</a:t>
            </a:r>
            <a:r>
              <a:rPr lang="en-US" dirty="0" smtClean="0"/>
              <a:t>)</a:t>
            </a:r>
            <a:endParaRPr lang="el-GR" dirty="0" smtClean="0"/>
          </a:p>
        </p:txBody>
      </p:sp>
      <p:pic>
        <p:nvPicPr>
          <p:cNvPr id="17412" name="Picture 2" descr="C:\Users\User\Desktop\B' Panepistimiaki\Mathima antipsyxvtika\lobotomy-ec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3213" y="2492375"/>
            <a:ext cx="3241675" cy="324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64914247"/>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l-GR" sz="3200" b="1" dirty="0">
                <a:solidFill>
                  <a:srgbClr val="000000"/>
                </a:solidFill>
              </a:rPr>
              <a:t>Θεραπείες  προ εξελίξεως ψυχοφαρμακολογίας </a:t>
            </a:r>
            <a:endParaRPr lang="el-GR" dirty="0">
              <a:solidFill>
                <a:schemeClr val="accent1">
                  <a:lumMod val="75000"/>
                </a:schemeClr>
              </a:solidFill>
            </a:endParaRPr>
          </a:p>
        </p:txBody>
      </p:sp>
      <p:sp>
        <p:nvSpPr>
          <p:cNvPr id="18435" name="Content Placeholder 2"/>
          <p:cNvSpPr>
            <a:spLocks noGrp="1"/>
          </p:cNvSpPr>
          <p:nvPr>
            <p:ph idx="1"/>
          </p:nvPr>
        </p:nvSpPr>
        <p:spPr/>
        <p:txBody>
          <a:bodyPr/>
          <a:lstStyle/>
          <a:p>
            <a:pPr marL="0" indent="0" algn="ctr">
              <a:buNone/>
            </a:pPr>
            <a:r>
              <a:rPr lang="el-GR" dirty="0" smtClean="0"/>
              <a:t>Ψυχοχειρουργική (λοβοτομές)</a:t>
            </a:r>
          </a:p>
        </p:txBody>
      </p:sp>
      <p:pic>
        <p:nvPicPr>
          <p:cNvPr id="18436" name="Picture 2" descr="C:\Users\User\Desktop\B' Panepistimiaki\Mathima antipsyxvtika\Icepicks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59338" y="2781300"/>
            <a:ext cx="3825875"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3" descr="C:\Users\User\Desktop\B' Panepistimiaki\Mathima antipsyxvtika\Mad-In-AmericaJun03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213" y="2517775"/>
            <a:ext cx="3686175" cy="3287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97263066"/>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l-GR" sz="3200" b="1" dirty="0">
                <a:solidFill>
                  <a:srgbClr val="000000"/>
                </a:solidFill>
              </a:rPr>
              <a:t>Θεραπείες  προ εξελίξεως ψυχοφαρμακολογίας </a:t>
            </a:r>
            <a:endParaRPr lang="el-GR" dirty="0">
              <a:solidFill>
                <a:schemeClr val="accent1">
                  <a:lumMod val="75000"/>
                </a:schemeClr>
              </a:solidFill>
            </a:endParaRPr>
          </a:p>
        </p:txBody>
      </p:sp>
      <p:sp>
        <p:nvSpPr>
          <p:cNvPr id="3" name="Content Placeholder 2"/>
          <p:cNvSpPr>
            <a:spLocks noGrp="1"/>
          </p:cNvSpPr>
          <p:nvPr>
            <p:ph idx="1"/>
          </p:nvPr>
        </p:nvSpPr>
        <p:spPr/>
        <p:txBody>
          <a:bodyPr rtlCol="0">
            <a:normAutofit/>
          </a:bodyPr>
          <a:lstStyle/>
          <a:p>
            <a:pPr marL="0" indent="0" algn="ctr" fontAlgn="auto">
              <a:spcAft>
                <a:spcPts val="0"/>
              </a:spcAft>
              <a:buNone/>
              <a:defRPr/>
            </a:pPr>
            <a:r>
              <a:rPr lang="el-GR" dirty="0" smtClean="0"/>
              <a:t>Υπνοθεραπεία</a:t>
            </a:r>
          </a:p>
          <a:p>
            <a:pPr marL="114300" indent="0" algn="ctr" fontAlgn="auto">
              <a:spcAft>
                <a:spcPts val="0"/>
              </a:spcAft>
              <a:buFont typeface="Arial" pitchFamily="34" charset="0"/>
              <a:buNone/>
              <a:defRPr/>
            </a:pPr>
            <a:r>
              <a:rPr lang="el-GR" sz="1600" dirty="0" smtClean="0"/>
              <a:t>Οι ασθενείς λάμβαναν βαρβιτουρικά και ουσιαστικά βυθίζονταν σε φαρμακευτικό κώμα</a:t>
            </a:r>
          </a:p>
          <a:p>
            <a:pPr marL="114300" indent="0" algn="ctr" fontAlgn="auto">
              <a:spcAft>
                <a:spcPts val="0"/>
              </a:spcAft>
              <a:buFont typeface="Arial" pitchFamily="34" charset="0"/>
              <a:buNone/>
              <a:defRPr/>
            </a:pPr>
            <a:endParaRPr lang="el-GR" sz="1600" dirty="0"/>
          </a:p>
          <a:p>
            <a:pPr marL="114300" indent="0" algn="ctr" fontAlgn="auto">
              <a:spcAft>
                <a:spcPts val="0"/>
              </a:spcAft>
              <a:buFont typeface="Arial" pitchFamily="34" charset="0"/>
              <a:buNone/>
              <a:defRPr/>
            </a:pPr>
            <a:endParaRPr lang="el-GR" sz="1600" dirty="0"/>
          </a:p>
        </p:txBody>
      </p:sp>
      <p:pic>
        <p:nvPicPr>
          <p:cNvPr id="19460" name="Picture 2" descr="C:\Users\User\Desktop\B' Panepistimiaki\Mathima antipsyxvtika\a90a5340ef0b9e9a99a0fa088731_grand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4075" y="2781300"/>
            <a:ext cx="4887913" cy="347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25703484"/>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l-GR" sz="3200" b="1" dirty="0">
                <a:solidFill>
                  <a:srgbClr val="000000"/>
                </a:solidFill>
              </a:rPr>
              <a:t>Θεραπείες  προ εξελίξεως ψυχοφαρμακολογίας </a:t>
            </a:r>
            <a:endParaRPr lang="el-GR" dirty="0">
              <a:solidFill>
                <a:schemeClr val="accent1">
                  <a:lumMod val="75000"/>
                </a:schemeClr>
              </a:solidFill>
            </a:endParaRPr>
          </a:p>
        </p:txBody>
      </p:sp>
      <p:sp>
        <p:nvSpPr>
          <p:cNvPr id="3" name="Content Placeholder 2"/>
          <p:cNvSpPr>
            <a:spLocks noGrp="1"/>
          </p:cNvSpPr>
          <p:nvPr>
            <p:ph idx="1"/>
          </p:nvPr>
        </p:nvSpPr>
        <p:spPr/>
        <p:txBody>
          <a:bodyPr rtlCol="0">
            <a:normAutofit/>
          </a:bodyPr>
          <a:lstStyle/>
          <a:p>
            <a:pPr marL="0" indent="0" algn="ctr" fontAlgn="auto">
              <a:spcAft>
                <a:spcPts val="0"/>
              </a:spcAft>
              <a:buNone/>
              <a:defRPr/>
            </a:pPr>
            <a:r>
              <a:rPr lang="el-GR" dirty="0" smtClean="0"/>
              <a:t>Στείρωση των Ψυχωτικών </a:t>
            </a:r>
          </a:p>
          <a:p>
            <a:pPr marL="114300" indent="0" algn="ctr" fontAlgn="auto">
              <a:spcAft>
                <a:spcPts val="0"/>
              </a:spcAft>
              <a:buFont typeface="Arial" pitchFamily="34" charset="0"/>
              <a:buNone/>
              <a:defRPr/>
            </a:pPr>
            <a:r>
              <a:rPr lang="el-GR" dirty="0"/>
              <a:t> </a:t>
            </a:r>
            <a:r>
              <a:rPr lang="el-GR" dirty="0" smtClean="0"/>
              <a:t>ασθενών ως κομμάτι της ευγονικής</a:t>
            </a:r>
          </a:p>
          <a:p>
            <a:pPr algn="ctr" fontAlgn="auto">
              <a:spcAft>
                <a:spcPts val="0"/>
              </a:spcAft>
              <a:defRPr/>
            </a:pPr>
            <a:endParaRPr lang="el-GR" dirty="0"/>
          </a:p>
          <a:p>
            <a:pPr algn="ctr" fontAlgn="auto">
              <a:spcAft>
                <a:spcPts val="0"/>
              </a:spcAft>
              <a:defRPr/>
            </a:pPr>
            <a:endParaRPr lang="el-GR" dirty="0" smtClean="0"/>
          </a:p>
          <a:p>
            <a:pPr algn="ctr" fontAlgn="auto">
              <a:spcAft>
                <a:spcPts val="0"/>
              </a:spcAft>
              <a:defRPr/>
            </a:pPr>
            <a:endParaRPr lang="el-GR" dirty="0"/>
          </a:p>
        </p:txBody>
      </p:sp>
      <p:pic>
        <p:nvPicPr>
          <p:cNvPr id="20484" name="Picture 2" descr="C:\Users\User\Desktop\B' Panepistimiaki\Mathima antipsyxvtika\EugenicsTreeUSl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06688" y="2760663"/>
            <a:ext cx="38100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23659584"/>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l-GR" sz="3200" b="1" dirty="0">
                <a:solidFill>
                  <a:srgbClr val="000000"/>
                </a:solidFill>
              </a:rPr>
              <a:t>Θεραπείες  προ εξελίξεως ψυχοφαρμακολογίας </a:t>
            </a:r>
            <a:endParaRPr lang="el-GR" dirty="0">
              <a:solidFill>
                <a:schemeClr val="accent1">
                  <a:lumMod val="75000"/>
                </a:schemeClr>
              </a:solidFill>
            </a:endParaRPr>
          </a:p>
        </p:txBody>
      </p:sp>
      <p:sp>
        <p:nvSpPr>
          <p:cNvPr id="21507" name="Content Placeholder 2"/>
          <p:cNvSpPr>
            <a:spLocks noGrp="1"/>
          </p:cNvSpPr>
          <p:nvPr>
            <p:ph idx="1"/>
          </p:nvPr>
        </p:nvSpPr>
        <p:spPr/>
        <p:txBody>
          <a:bodyPr/>
          <a:lstStyle/>
          <a:p>
            <a:pPr marL="0" indent="0">
              <a:buNone/>
            </a:pPr>
            <a:r>
              <a:rPr lang="el-GR" dirty="0" smtClean="0"/>
              <a:t>Η ναζιστική εξολόθρευση των ψυχικά ασθενών</a:t>
            </a:r>
          </a:p>
        </p:txBody>
      </p:sp>
      <p:pic>
        <p:nvPicPr>
          <p:cNvPr id="21508" name="Picture 2" descr="C:\Users\User\Desktop\B' Panepistimiaki\Mathima antipsyxvtika\ike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975" y="2311400"/>
            <a:ext cx="5040313" cy="41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31071514"/>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l-GR" sz="3200" b="1" dirty="0" smtClean="0">
                <a:solidFill>
                  <a:srgbClr val="000000"/>
                </a:solidFill>
              </a:rPr>
              <a:t>Η επανάσταση της ψυχοφαρμακολογίας </a:t>
            </a:r>
            <a:endParaRPr lang="el-GR" dirty="0">
              <a:solidFill>
                <a:schemeClr val="accent1">
                  <a:lumMod val="75000"/>
                </a:schemeClr>
              </a:solidFill>
            </a:endParaRPr>
          </a:p>
        </p:txBody>
      </p:sp>
      <p:sp>
        <p:nvSpPr>
          <p:cNvPr id="22531" name="Content Placeholder 2"/>
          <p:cNvSpPr>
            <a:spLocks noGrp="1"/>
          </p:cNvSpPr>
          <p:nvPr>
            <p:ph idx="1"/>
          </p:nvPr>
        </p:nvSpPr>
        <p:spPr>
          <a:xfrm>
            <a:off x="179512" y="762000"/>
            <a:ext cx="8964488" cy="5715000"/>
          </a:xfrm>
        </p:spPr>
        <p:txBody>
          <a:bodyPr/>
          <a:lstStyle/>
          <a:p>
            <a:pPr marL="0" indent="0">
              <a:buNone/>
            </a:pPr>
            <a:r>
              <a:rPr lang="el-GR" dirty="0" smtClean="0"/>
              <a:t> Στις 11/12/1950 </a:t>
            </a:r>
            <a:r>
              <a:rPr lang="el-GR" dirty="0" err="1" smtClean="0"/>
              <a:t>πρωτοσυντίθεται</a:t>
            </a:r>
            <a:r>
              <a:rPr lang="el-GR" dirty="0" smtClean="0"/>
              <a:t> η </a:t>
            </a:r>
            <a:r>
              <a:rPr lang="el-GR" dirty="0" err="1" smtClean="0"/>
              <a:t>χλωροπρομαζίνη</a:t>
            </a:r>
            <a:r>
              <a:rPr lang="el-GR" dirty="0" smtClean="0"/>
              <a:t> που τελικά κυκλοφορεί ως </a:t>
            </a:r>
            <a:r>
              <a:rPr lang="en-US" dirty="0" err="1" smtClean="0"/>
              <a:t>Thorazine</a:t>
            </a:r>
            <a:r>
              <a:rPr lang="el-GR" dirty="0" smtClean="0"/>
              <a:t>.</a:t>
            </a:r>
          </a:p>
        </p:txBody>
      </p:sp>
      <p:pic>
        <p:nvPicPr>
          <p:cNvPr id="22532" name="Picture 2" descr="C:\Users\User\Desktop\B' Panepistimiaki\Mathima antipsyxvtika\561px-Chlorpromazine-3D-ball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00338" y="2636838"/>
            <a:ext cx="3479800" cy="371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32448639"/>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C:\Users\User\Desktop\B' Panepistimiaki\Mathima antipsyxvtika\thoraz4.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575" y="2235200"/>
            <a:ext cx="5873750" cy="410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pPr fontAlgn="auto">
              <a:spcAft>
                <a:spcPts val="0"/>
              </a:spcAft>
              <a:defRPr/>
            </a:pPr>
            <a:r>
              <a:rPr lang="el-GR" sz="3200" b="1" dirty="0">
                <a:solidFill>
                  <a:srgbClr val="000000"/>
                </a:solidFill>
              </a:rPr>
              <a:t>Η επανάσταση της ψυχοφαρμακολογίας </a:t>
            </a:r>
            <a:endParaRPr lang="el-GR" dirty="0">
              <a:solidFill>
                <a:schemeClr val="accent1">
                  <a:lumMod val="75000"/>
                </a:schemeClr>
              </a:solidFill>
            </a:endParaRPr>
          </a:p>
        </p:txBody>
      </p:sp>
      <p:pic>
        <p:nvPicPr>
          <p:cNvPr id="23556" name="Picture 2" descr="C:\Users\User\Desktop\B' Panepistimiaki\Mathima antipsyxvtika\thorazin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1998663"/>
            <a:ext cx="3025775" cy="467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7" name="Rectangle 3"/>
          <p:cNvSpPr>
            <a:spLocks noChangeArrowheads="1"/>
          </p:cNvSpPr>
          <p:nvPr/>
        </p:nvSpPr>
        <p:spPr bwMode="auto">
          <a:xfrm>
            <a:off x="363537" y="1124744"/>
            <a:ext cx="81583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i="1" dirty="0"/>
              <a:t>To </a:t>
            </a:r>
            <a:r>
              <a:rPr lang="el-GR" i="1" dirty="0" err="1"/>
              <a:t>αντισταμινικό</a:t>
            </a:r>
            <a:r>
              <a:rPr lang="el-GR" i="1" dirty="0"/>
              <a:t> τελικά δίνεται  το 1954 για πρώτη φορά σε ψυχικούς ασθενείς </a:t>
            </a:r>
          </a:p>
        </p:txBody>
      </p:sp>
    </p:spTree>
    <p:extLst>
      <p:ext uri="{BB962C8B-B14F-4D97-AF65-F5344CB8AC3E}">
        <p14:creationId xmlns:p14="http://schemas.microsoft.com/office/powerpoint/2010/main" xmlns="" val="1273958710"/>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974" y="476672"/>
            <a:ext cx="9144000" cy="762000"/>
          </a:xfrm>
        </p:spPr>
        <p:txBody>
          <a:bodyPr/>
          <a:lstStyle/>
          <a:p>
            <a:r>
              <a:rPr lang="el-GR" dirty="0"/>
              <a:t>Ψυχοφαρμακολογία</a:t>
            </a:r>
          </a:p>
        </p:txBody>
      </p:sp>
      <p:sp>
        <p:nvSpPr>
          <p:cNvPr id="3" name="Θέση περιεχομένου 2"/>
          <p:cNvSpPr>
            <a:spLocks noGrp="1"/>
          </p:cNvSpPr>
          <p:nvPr>
            <p:ph idx="1"/>
          </p:nvPr>
        </p:nvSpPr>
        <p:spPr>
          <a:xfrm>
            <a:off x="0" y="1916832"/>
            <a:ext cx="9144000" cy="4560168"/>
          </a:xfrm>
        </p:spPr>
        <p:txBody>
          <a:bodyPr/>
          <a:lstStyle/>
          <a:p>
            <a:pPr marL="0" indent="0">
              <a:buNone/>
            </a:pPr>
            <a:r>
              <a:rPr lang="el-GR" dirty="0"/>
              <a:t>Ψυχοφαρμακολογία είναι η μελέτη της τροποποίησης που προκαλούν τα φάρμακα στην συμπεριφορά. </a:t>
            </a:r>
            <a:endParaRPr lang="el-GR" dirty="0" smtClean="0"/>
          </a:p>
          <a:p>
            <a:pPr marL="0" indent="0">
              <a:buNone/>
            </a:pPr>
            <a:endParaRPr lang="el-GR" dirty="0"/>
          </a:p>
          <a:p>
            <a:pPr marL="0" indent="0">
              <a:buNone/>
            </a:pPr>
            <a:endParaRPr lang="el-GR" dirty="0"/>
          </a:p>
          <a:p>
            <a:pPr marL="0" indent="0">
              <a:buNone/>
            </a:pPr>
            <a:r>
              <a:rPr lang="el-GR" sz="2400" b="0" i="1" dirty="0"/>
              <a:t>Οι φαρμακολογικοί παράγοντες που χρησιμοποιούνται στην θεραπεία των ψυχικών διαταραχών αναφέρονται με τους γενικούς όρους ψυχοτρόπα φάρμακα, </a:t>
            </a:r>
            <a:r>
              <a:rPr lang="el-GR" sz="2400" b="0" i="1" dirty="0" err="1"/>
              <a:t>ψυχοδραστικά</a:t>
            </a:r>
            <a:r>
              <a:rPr lang="el-GR" sz="2400" b="0" i="1" dirty="0"/>
              <a:t> φάρμακα ή, λιγότερο δόκιμα, ψυχοφάρμακα. </a:t>
            </a:r>
          </a:p>
        </p:txBody>
      </p:sp>
    </p:spTree>
    <p:extLst>
      <p:ext uri="{BB962C8B-B14F-4D97-AF65-F5344CB8AC3E}">
        <p14:creationId xmlns:p14="http://schemas.microsoft.com/office/powerpoint/2010/main" xmlns="" val="3352898280"/>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36712"/>
            <a:ext cx="9144000" cy="6021287"/>
          </a:xfrm>
          <a:prstGeom prst="rect">
            <a:avLst/>
          </a:prstGeom>
        </p:spPr>
      </p:pic>
      <p:sp>
        <p:nvSpPr>
          <p:cNvPr id="3" name="Ορθογώνιο 2"/>
          <p:cNvSpPr/>
          <p:nvPr/>
        </p:nvSpPr>
        <p:spPr>
          <a:xfrm>
            <a:off x="0" y="190381"/>
            <a:ext cx="9144000" cy="461665"/>
          </a:xfrm>
          <a:prstGeom prst="rect">
            <a:avLst/>
          </a:prstGeom>
        </p:spPr>
        <p:txBody>
          <a:bodyPr wrap="square">
            <a:spAutoFit/>
          </a:bodyPr>
          <a:lstStyle/>
          <a:p>
            <a:pPr algn="ctr"/>
            <a:r>
              <a:rPr lang="el-GR" sz="2400" i="1" dirty="0"/>
              <a:t>Η Ιστορική εξέλιξη της θεραπείας των ψυχιατρικών παθήσεων. </a:t>
            </a:r>
          </a:p>
        </p:txBody>
      </p:sp>
    </p:spTree>
    <p:extLst>
      <p:ext uri="{BB962C8B-B14F-4D97-AF65-F5344CB8AC3E}">
        <p14:creationId xmlns:p14="http://schemas.microsoft.com/office/powerpoint/2010/main" xmlns="" val="2424169603"/>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3528" y="1997839"/>
            <a:ext cx="8424936" cy="4524315"/>
          </a:xfrm>
          <a:prstGeom prst="rect">
            <a:avLst/>
          </a:prstGeom>
        </p:spPr>
        <p:txBody>
          <a:bodyPr wrap="square">
            <a:spAutoFit/>
          </a:bodyPr>
          <a:lstStyle/>
          <a:p>
            <a:r>
              <a:rPr lang="el-GR" dirty="0" smtClean="0"/>
              <a:t>Δύο </a:t>
            </a:r>
            <a:r>
              <a:rPr lang="el-GR" dirty="0"/>
              <a:t>βασικές έννοιες της φαρμακολογίας είναι οι εξής</a:t>
            </a:r>
            <a:r>
              <a:rPr lang="el-GR" dirty="0" smtClean="0"/>
              <a:t>:</a:t>
            </a:r>
          </a:p>
          <a:p>
            <a:endParaRPr lang="el-GR" dirty="0"/>
          </a:p>
          <a:p>
            <a:r>
              <a:rPr lang="el-GR" b="1" dirty="0" smtClean="0"/>
              <a:t>Η </a:t>
            </a:r>
            <a:r>
              <a:rPr lang="el-GR" b="1" dirty="0" err="1"/>
              <a:t>φαρμακοκινητική</a:t>
            </a:r>
            <a:r>
              <a:rPr lang="el-GR" dirty="0"/>
              <a:t>, η οποία σημαίνει ποιες μεταβολές προκαλεί ο οργανισμός στο φάρμακο</a:t>
            </a:r>
            <a:r>
              <a:rPr lang="el-GR" dirty="0" smtClean="0"/>
              <a:t>.</a:t>
            </a:r>
          </a:p>
          <a:p>
            <a:endParaRPr lang="el-GR" dirty="0" smtClean="0"/>
          </a:p>
          <a:p>
            <a:pPr marL="285750" indent="-285750">
              <a:buFont typeface="Wingdings" pitchFamily="2" charset="2"/>
              <a:buChar char="ü"/>
            </a:pPr>
            <a:r>
              <a:rPr lang="el-GR" dirty="0" err="1" smtClean="0"/>
              <a:t>Απορρόφηση:Για</a:t>
            </a:r>
            <a:r>
              <a:rPr lang="el-GR" dirty="0" smtClean="0"/>
              <a:t> </a:t>
            </a:r>
            <a:r>
              <a:rPr lang="el-GR" dirty="0"/>
              <a:t>να δράσει ένα ψυχοτρόπο φάρμακο πρέπει να φτάσει στον εγκέφαλο. Για να φτάσει στον εγκέφαλο πρέπει πρώτα να περάσει στην κυκλοφορία του αίματος. </a:t>
            </a:r>
            <a:endParaRPr lang="el-GR" dirty="0" smtClean="0"/>
          </a:p>
          <a:p>
            <a:pPr marL="285750" indent="-285750">
              <a:buFont typeface="Wingdings" pitchFamily="2" charset="2"/>
              <a:buChar char="ü"/>
            </a:pPr>
            <a:r>
              <a:rPr lang="el-GR" dirty="0"/>
              <a:t> </a:t>
            </a:r>
            <a:r>
              <a:rPr lang="el-GR" dirty="0" smtClean="0"/>
              <a:t>Κατανομή: Όταν </a:t>
            </a:r>
            <a:r>
              <a:rPr lang="el-GR" dirty="0"/>
              <a:t>βρεθούν στην κυκλοφορία, άλλα φάρμακα διαλύονται στο αίμα, ενώ άλλα συνδέονται εν μέρει με τις πρωτεΐνες του πλάσματος, κυρίως την </a:t>
            </a:r>
            <a:r>
              <a:rPr lang="el-GR" dirty="0" err="1"/>
              <a:t>αλβουμίνη</a:t>
            </a:r>
            <a:r>
              <a:rPr lang="el-GR" dirty="0"/>
              <a:t>. </a:t>
            </a:r>
            <a:endParaRPr lang="el-GR" dirty="0" smtClean="0"/>
          </a:p>
          <a:p>
            <a:pPr marL="285750" indent="-285750">
              <a:buFont typeface="Wingdings" pitchFamily="2" charset="2"/>
              <a:buChar char="ü"/>
            </a:pPr>
            <a:r>
              <a:rPr lang="el-GR" dirty="0"/>
              <a:t>Μεταβολισμός και </a:t>
            </a:r>
            <a:r>
              <a:rPr lang="el-GR" dirty="0" err="1" smtClean="0"/>
              <a:t>απέκκριση:Προκειμένου</a:t>
            </a:r>
            <a:r>
              <a:rPr lang="el-GR" dirty="0" smtClean="0"/>
              <a:t> </a:t>
            </a:r>
            <a:r>
              <a:rPr lang="el-GR" dirty="0"/>
              <a:t>να απαλλαγεί από το φάρμακο, ο οργανισμός προσπαθεί να το εξουδετερώσει με τον μεταβολισμό και την απέκκριση. Μεταβολισμός είναι η χημική μετατροπή του φαρμάκου σε άλλες χημικές ενώσεις, λιγότερο δραστικές ή και αδρανείς, οι οποίες είναι πιο εύκολο να αποβληθούν από τους νεφρούς. </a:t>
            </a:r>
          </a:p>
        </p:txBody>
      </p:sp>
      <p:sp>
        <p:nvSpPr>
          <p:cNvPr id="3" name="Ορθογώνιο 2"/>
          <p:cNvSpPr/>
          <p:nvPr/>
        </p:nvSpPr>
        <p:spPr>
          <a:xfrm>
            <a:off x="467544" y="548680"/>
            <a:ext cx="8676456" cy="461665"/>
          </a:xfrm>
          <a:prstGeom prst="rect">
            <a:avLst/>
          </a:prstGeom>
        </p:spPr>
        <p:txBody>
          <a:bodyPr wrap="square">
            <a:spAutoFit/>
          </a:bodyPr>
          <a:lstStyle/>
          <a:p>
            <a:pPr lvl="0" algn="ctr"/>
            <a:r>
              <a:rPr lang="el-GR" sz="2400" b="1" i="1" dirty="0" err="1">
                <a:solidFill>
                  <a:srgbClr val="000000"/>
                </a:solidFill>
              </a:rPr>
              <a:t>Bασικές</a:t>
            </a:r>
            <a:r>
              <a:rPr lang="el-GR" sz="2400" b="1" i="1" dirty="0">
                <a:solidFill>
                  <a:srgbClr val="000000"/>
                </a:solidFill>
              </a:rPr>
              <a:t> έννοιες της φαρμακολογίας</a:t>
            </a:r>
          </a:p>
        </p:txBody>
      </p:sp>
    </p:spTree>
    <p:extLst>
      <p:ext uri="{BB962C8B-B14F-4D97-AF65-F5344CB8AC3E}">
        <p14:creationId xmlns:p14="http://schemas.microsoft.com/office/powerpoint/2010/main" xmlns="" val="1970927786"/>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5536" y="1772816"/>
            <a:ext cx="8820472" cy="4524315"/>
          </a:xfrm>
          <a:prstGeom prst="rect">
            <a:avLst/>
          </a:prstGeom>
        </p:spPr>
        <p:txBody>
          <a:bodyPr wrap="square">
            <a:spAutoFit/>
          </a:bodyPr>
          <a:lstStyle/>
          <a:p>
            <a:endParaRPr lang="el-GR" dirty="0"/>
          </a:p>
          <a:p>
            <a:r>
              <a:rPr lang="el-GR" b="1" dirty="0" smtClean="0"/>
              <a:t>Η </a:t>
            </a:r>
            <a:r>
              <a:rPr lang="el-GR" b="1" dirty="0"/>
              <a:t>φαρμακοδυναμική</a:t>
            </a:r>
            <a:r>
              <a:rPr lang="el-GR" dirty="0"/>
              <a:t>, η οποία σημαίνει ποιες μεταβολές προκαλεί το φάρμακο στον οργανισμό</a:t>
            </a:r>
            <a:r>
              <a:rPr lang="el-GR" dirty="0" smtClean="0"/>
              <a:t>.</a:t>
            </a:r>
          </a:p>
          <a:p>
            <a:r>
              <a:rPr lang="el-GR" dirty="0"/>
              <a:t>Τα ψυχοτρόπα φάρμακα προκαλούν διάφορες μεταβολές στον οργανισμό δρώντας στους υποδοχείς, οι οποίοι βρίσκονται στην μεμβράνες των νευρικών κυττάρων. </a:t>
            </a:r>
            <a:endParaRPr lang="el-GR" dirty="0" smtClean="0"/>
          </a:p>
          <a:p>
            <a:pPr marL="285750" indent="-285750">
              <a:buFont typeface="Wingdings" pitchFamily="2" charset="2"/>
              <a:buChar char="ü"/>
            </a:pPr>
            <a:r>
              <a:rPr lang="el-GR" dirty="0" smtClean="0"/>
              <a:t>Δραστικότητα </a:t>
            </a:r>
            <a:r>
              <a:rPr lang="el-GR" dirty="0"/>
              <a:t>ενός φαρμάκου είναι η σχετική δόση που απαιτείται για να επιτευχθεί ένα συγκεκριμένο αποτέλεσμα. Αν απαιτείται μικρή δόση, τότε η δραστικότητα του φαρμάκου είναι μεγάλη, και αντιστρόφως.</a:t>
            </a:r>
          </a:p>
          <a:p>
            <a:pPr marL="285750" indent="-285750">
              <a:buFont typeface="Wingdings" pitchFamily="2" charset="2"/>
              <a:buChar char="ü"/>
            </a:pPr>
            <a:r>
              <a:rPr lang="el-GR" dirty="0" smtClean="0"/>
              <a:t>Αποτελεσματικότητα </a:t>
            </a:r>
            <a:r>
              <a:rPr lang="el-GR" dirty="0"/>
              <a:t>ενός φαρμάκου είναι η ικανότητά του να επιφέρει το επιθυμητό αποτέλεσμα, όταν  χορηγηθεί σε επαρκή δόση. Συνεπώς δεν αποκλείεται ένα φάρμακο  να έχει μεγάλη αποτελεσματικότητα, αλλά μικρή δραστικότητα, αν πρέπει να χορηγηθεί σε μεγάλες δόσεις, προκειμένου να έχει την αποτελεσματικότητα αυτή, και αντιστρόφως.</a:t>
            </a:r>
          </a:p>
          <a:p>
            <a:pPr marL="285750" indent="-285750">
              <a:buFont typeface="Wingdings" pitchFamily="2" charset="2"/>
              <a:buChar char="ü"/>
            </a:pPr>
            <a:r>
              <a:rPr lang="el-GR" dirty="0" smtClean="0"/>
              <a:t>Η </a:t>
            </a:r>
            <a:r>
              <a:rPr lang="el-GR" dirty="0"/>
              <a:t>καμπύλη δόσης-ανταπόκρισης δείχνει το θεραπευτικό αποτέλεσμα ως συνάρτηση της δόσης του φαρμάκου.</a:t>
            </a:r>
          </a:p>
          <a:p>
            <a:pPr marL="285750" indent="-285750">
              <a:buFont typeface="Wingdings" pitchFamily="2" charset="2"/>
              <a:buChar char="ü"/>
            </a:pPr>
            <a:endParaRPr lang="el-GR" dirty="0"/>
          </a:p>
        </p:txBody>
      </p:sp>
      <p:sp>
        <p:nvSpPr>
          <p:cNvPr id="4" name="Ορθογώνιο 3"/>
          <p:cNvSpPr/>
          <p:nvPr/>
        </p:nvSpPr>
        <p:spPr>
          <a:xfrm>
            <a:off x="467544" y="548680"/>
            <a:ext cx="8676456" cy="461665"/>
          </a:xfrm>
          <a:prstGeom prst="rect">
            <a:avLst/>
          </a:prstGeom>
        </p:spPr>
        <p:txBody>
          <a:bodyPr wrap="square">
            <a:spAutoFit/>
          </a:bodyPr>
          <a:lstStyle/>
          <a:p>
            <a:pPr lvl="0" algn="ctr"/>
            <a:r>
              <a:rPr lang="el-GR" sz="2400" b="1" i="1" dirty="0" err="1">
                <a:solidFill>
                  <a:srgbClr val="000000"/>
                </a:solidFill>
              </a:rPr>
              <a:t>Bασικές</a:t>
            </a:r>
            <a:r>
              <a:rPr lang="el-GR" sz="2400" b="1" i="1" dirty="0">
                <a:solidFill>
                  <a:srgbClr val="000000"/>
                </a:solidFill>
              </a:rPr>
              <a:t> έννοιες της φαρμακολογίας</a:t>
            </a:r>
          </a:p>
        </p:txBody>
      </p:sp>
    </p:spTree>
    <p:extLst>
      <p:ext uri="{BB962C8B-B14F-4D97-AF65-F5344CB8AC3E}">
        <p14:creationId xmlns:p14="http://schemas.microsoft.com/office/powerpoint/2010/main" xmlns="" val="3667917664"/>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63" y="30770"/>
            <a:ext cx="9036496" cy="4801314"/>
          </a:xfrm>
          <a:prstGeom prst="rect">
            <a:avLst/>
          </a:prstGeom>
        </p:spPr>
        <p:txBody>
          <a:bodyPr wrap="square">
            <a:spAutoFit/>
          </a:bodyPr>
          <a:lstStyle/>
          <a:p>
            <a:pPr algn="just"/>
            <a:r>
              <a:rPr lang="el-GR" sz="2400" b="1" i="1" dirty="0"/>
              <a:t>Νοσηλευτικές ευθύνες στη φαρμακοθεραπεία του  ψυχικά </a:t>
            </a:r>
            <a:r>
              <a:rPr lang="el-GR" sz="2400" b="1" i="1" dirty="0" smtClean="0"/>
              <a:t>πάσχοντα</a:t>
            </a:r>
            <a:endParaRPr lang="en-US" sz="2400" b="1" i="1" dirty="0" smtClean="0"/>
          </a:p>
          <a:p>
            <a:pPr algn="just"/>
            <a:endParaRPr lang="el-GR" sz="2400" dirty="0"/>
          </a:p>
          <a:p>
            <a:r>
              <a:rPr lang="el-GR" dirty="0"/>
              <a:t>Οι ευθύνες του ψυχιατρικού νοσηλευτή στη χορήγηση της φαρμακευτικής αγωγής αφορούν στα εξής</a:t>
            </a:r>
            <a:r>
              <a:rPr lang="el-GR" dirty="0" smtClean="0"/>
              <a:t>:</a:t>
            </a:r>
            <a:endParaRPr lang="en-US" dirty="0" smtClean="0"/>
          </a:p>
          <a:p>
            <a:endParaRPr lang="en-US" dirty="0"/>
          </a:p>
          <a:p>
            <a:endParaRPr lang="en-US" dirty="0" smtClean="0"/>
          </a:p>
          <a:p>
            <a:endParaRPr lang="en-US" dirty="0"/>
          </a:p>
          <a:p>
            <a:endParaRPr lang="el-GR" dirty="0"/>
          </a:p>
          <a:p>
            <a:r>
              <a:rPr lang="el-GR" dirty="0"/>
              <a:t>1.	Λήψη και καταγραφή του φαρμακευτικού ιστορικού του αρρώστου.</a:t>
            </a:r>
          </a:p>
          <a:p>
            <a:endParaRPr lang="el-GR" dirty="0"/>
          </a:p>
          <a:p>
            <a:r>
              <a:rPr lang="el-GR" dirty="0"/>
              <a:t>2.	Σχεδιασμός και προγραμματισμός των απαραίτητων εργαστηριακών εξετάσεων.</a:t>
            </a:r>
          </a:p>
          <a:p>
            <a:endParaRPr lang="el-GR" dirty="0"/>
          </a:p>
          <a:p>
            <a:r>
              <a:rPr lang="el-GR" dirty="0"/>
              <a:t>3.	Γνώση των φαρμάκων, των παρενεργειών και των ανεπιθύμητων ενεργειών για κάθε ομάδα φαρμάκων των αντίστοιχων νοσημάτων.</a:t>
            </a:r>
          </a:p>
        </p:txBody>
      </p:sp>
    </p:spTree>
    <p:extLst>
      <p:ext uri="{BB962C8B-B14F-4D97-AF65-F5344CB8AC3E}">
        <p14:creationId xmlns:p14="http://schemas.microsoft.com/office/powerpoint/2010/main" xmlns="" val="3671524732"/>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339752" y="620688"/>
            <a:ext cx="4209550" cy="461665"/>
          </a:xfrm>
          <a:prstGeom prst="rect">
            <a:avLst/>
          </a:prstGeom>
        </p:spPr>
        <p:txBody>
          <a:bodyPr wrap="none">
            <a:spAutoFit/>
          </a:bodyPr>
          <a:lstStyle/>
          <a:p>
            <a:r>
              <a:rPr lang="el-GR" sz="2400" b="1" dirty="0" err="1"/>
              <a:t>ΑΝΤΙΨΥΧΩΤΙΚΑ</a:t>
            </a:r>
            <a:r>
              <a:rPr lang="el-GR" sz="2400" b="1" dirty="0"/>
              <a:t> ΦΑΡΜΑΚΑ</a:t>
            </a:r>
          </a:p>
        </p:txBody>
      </p:sp>
      <p:sp>
        <p:nvSpPr>
          <p:cNvPr id="4" name="Ορθογώνιο 3"/>
          <p:cNvSpPr/>
          <p:nvPr/>
        </p:nvSpPr>
        <p:spPr>
          <a:xfrm>
            <a:off x="39897" y="1196752"/>
            <a:ext cx="9036496" cy="5109091"/>
          </a:xfrm>
          <a:prstGeom prst="rect">
            <a:avLst/>
          </a:prstGeom>
        </p:spPr>
        <p:txBody>
          <a:bodyPr wrap="square">
            <a:spAutoFit/>
          </a:bodyPr>
          <a:lstStyle/>
          <a:p>
            <a:pPr algn="just"/>
            <a:r>
              <a:rPr lang="el-GR" sz="2200" dirty="0"/>
              <a:t>Ονομάζονται και νευροληπτικά ή μείζονα ηρεμιστικά. Περιλαμβάνουν τα πρώτης γενιάς (</a:t>
            </a:r>
            <a:r>
              <a:rPr lang="el-GR" sz="2200" b="1" dirty="0"/>
              <a:t>«κλασσικά»</a:t>
            </a:r>
            <a:r>
              <a:rPr lang="el-GR" sz="2200" dirty="0"/>
              <a:t>) και τα δεύτερης γενιάς (</a:t>
            </a:r>
            <a:r>
              <a:rPr lang="el-GR" sz="2200" b="1" dirty="0"/>
              <a:t>«άτυπα»</a:t>
            </a:r>
            <a:r>
              <a:rPr lang="el-GR" sz="2200" dirty="0"/>
              <a:t>) </a:t>
            </a:r>
            <a:r>
              <a:rPr lang="el-GR" sz="2200" dirty="0" err="1" smtClean="0"/>
              <a:t>αντιψυχωτικά</a:t>
            </a:r>
            <a:r>
              <a:rPr lang="el-GR" sz="2200" dirty="0" smtClean="0"/>
              <a:t>.</a:t>
            </a:r>
            <a:r>
              <a:rPr lang="en-US" sz="2200" dirty="0" smtClean="0"/>
              <a:t> </a:t>
            </a:r>
          </a:p>
          <a:p>
            <a:pPr algn="just"/>
            <a:r>
              <a:rPr lang="el-GR" sz="2000" dirty="0" smtClean="0"/>
              <a:t>Τα </a:t>
            </a:r>
            <a:r>
              <a:rPr lang="el-GR" sz="2000" dirty="0"/>
              <a:t>κυριότερα </a:t>
            </a:r>
            <a:r>
              <a:rPr lang="el-GR" sz="2000" b="1" dirty="0"/>
              <a:t>«κλασσικά» </a:t>
            </a:r>
            <a:r>
              <a:rPr lang="el-GR" sz="2000" dirty="0" err="1"/>
              <a:t>αντιψυχωτικά</a:t>
            </a:r>
            <a:r>
              <a:rPr lang="el-GR" sz="2000" dirty="0"/>
              <a:t>, σύμφωνα με τις οικογένειες στις οποίες ανήκουν, είναι οι εξής</a:t>
            </a:r>
            <a:r>
              <a:rPr lang="el-GR" sz="2000" dirty="0" smtClean="0"/>
              <a:t>:</a:t>
            </a:r>
            <a:endParaRPr lang="el-GR" sz="2000" dirty="0"/>
          </a:p>
          <a:p>
            <a:pPr algn="just"/>
            <a:r>
              <a:rPr lang="el-GR" sz="2000" dirty="0" err="1"/>
              <a:t>Φαινοθειαζίνες</a:t>
            </a:r>
            <a:r>
              <a:rPr lang="el-GR" sz="2000" dirty="0"/>
              <a:t>: </a:t>
            </a:r>
            <a:r>
              <a:rPr lang="el-GR" sz="2000" dirty="0" err="1"/>
              <a:t>χλωροπρομαζίνη</a:t>
            </a:r>
            <a:r>
              <a:rPr lang="el-GR" sz="2000" dirty="0"/>
              <a:t> (</a:t>
            </a:r>
            <a:r>
              <a:rPr lang="en-US" sz="2000" dirty="0" err="1"/>
              <a:t>Largactil</a:t>
            </a:r>
            <a:r>
              <a:rPr lang="en-US" sz="2000" dirty="0"/>
              <a:t>), </a:t>
            </a:r>
            <a:r>
              <a:rPr lang="el-GR" sz="2000" dirty="0" err="1"/>
              <a:t>λεβοπρομαζίνη</a:t>
            </a:r>
            <a:r>
              <a:rPr lang="el-GR" sz="2000" dirty="0"/>
              <a:t> (</a:t>
            </a:r>
            <a:r>
              <a:rPr lang="en-US" sz="2000" dirty="0" err="1"/>
              <a:t>Nozinan</a:t>
            </a:r>
            <a:r>
              <a:rPr lang="en-US" sz="2000" dirty="0"/>
              <a:t>), </a:t>
            </a:r>
            <a:r>
              <a:rPr lang="el-GR" sz="2000" dirty="0" err="1"/>
              <a:t>τριφθοριοπεραζίνη</a:t>
            </a:r>
            <a:r>
              <a:rPr lang="el-GR" sz="2000" dirty="0"/>
              <a:t> (</a:t>
            </a:r>
            <a:r>
              <a:rPr lang="en-US" sz="2000" dirty="0" err="1"/>
              <a:t>Stelazine</a:t>
            </a:r>
            <a:r>
              <a:rPr lang="en-US" sz="2000" dirty="0"/>
              <a:t>) </a:t>
            </a:r>
          </a:p>
          <a:p>
            <a:pPr algn="just"/>
            <a:r>
              <a:rPr lang="en-US" sz="2000" dirty="0"/>
              <a:t>Bo</a:t>
            </a:r>
            <a:r>
              <a:rPr lang="el-GR" sz="2000" dirty="0" err="1"/>
              <a:t>υτυροφαινόνες</a:t>
            </a:r>
            <a:r>
              <a:rPr lang="el-GR" sz="2000" dirty="0"/>
              <a:t>:  </a:t>
            </a:r>
            <a:r>
              <a:rPr lang="el-GR" sz="2000" dirty="0" err="1"/>
              <a:t>αλοπεριδόλη</a:t>
            </a:r>
            <a:r>
              <a:rPr lang="el-GR" sz="2000" dirty="0"/>
              <a:t> (</a:t>
            </a:r>
            <a:r>
              <a:rPr lang="en-US" sz="2000" dirty="0" err="1"/>
              <a:t>Aloperidin</a:t>
            </a:r>
            <a:r>
              <a:rPr lang="en-US" sz="2000" dirty="0"/>
              <a:t>)</a:t>
            </a:r>
          </a:p>
          <a:p>
            <a:pPr algn="just"/>
            <a:r>
              <a:rPr lang="el-GR" sz="2000" dirty="0" err="1"/>
              <a:t>Θειοξανθένια</a:t>
            </a:r>
            <a:r>
              <a:rPr lang="el-GR" sz="2000" dirty="0"/>
              <a:t>: </a:t>
            </a:r>
            <a:r>
              <a:rPr lang="el-GR" sz="2000" dirty="0" err="1"/>
              <a:t>Φλουπενθιξόλη</a:t>
            </a:r>
            <a:r>
              <a:rPr lang="el-GR" sz="2000" dirty="0"/>
              <a:t> (</a:t>
            </a:r>
            <a:r>
              <a:rPr lang="en-US" sz="2000" dirty="0" err="1"/>
              <a:t>Flupitol</a:t>
            </a:r>
            <a:r>
              <a:rPr lang="en-US" sz="2000" dirty="0"/>
              <a:t>)</a:t>
            </a:r>
          </a:p>
          <a:p>
            <a:pPr algn="just"/>
            <a:r>
              <a:rPr lang="el-GR" sz="2000" dirty="0"/>
              <a:t>Άλλα: </a:t>
            </a:r>
            <a:r>
              <a:rPr lang="el-GR" sz="2000" dirty="0" err="1"/>
              <a:t>ζουκλοπενθιξόλη</a:t>
            </a:r>
            <a:r>
              <a:rPr lang="el-GR" sz="2000" dirty="0"/>
              <a:t> (</a:t>
            </a:r>
            <a:r>
              <a:rPr lang="en-US" sz="2000" dirty="0" err="1"/>
              <a:t>Clopixol</a:t>
            </a:r>
            <a:r>
              <a:rPr lang="en-US" sz="2000" dirty="0"/>
              <a:t>), </a:t>
            </a:r>
            <a:r>
              <a:rPr lang="el-GR" sz="2000" dirty="0" err="1"/>
              <a:t>πιμοζίδη</a:t>
            </a:r>
            <a:r>
              <a:rPr lang="el-GR" sz="2000" dirty="0"/>
              <a:t> (</a:t>
            </a:r>
            <a:r>
              <a:rPr lang="en-US" sz="2000" dirty="0" err="1"/>
              <a:t>Pirium</a:t>
            </a:r>
            <a:r>
              <a:rPr lang="en-US" sz="2000" dirty="0"/>
              <a:t>) </a:t>
            </a:r>
            <a:r>
              <a:rPr lang="el-GR" sz="2000" dirty="0"/>
              <a:t>κλπ.</a:t>
            </a:r>
          </a:p>
          <a:p>
            <a:pPr algn="just"/>
            <a:endParaRPr lang="el-GR" sz="2000" dirty="0"/>
          </a:p>
          <a:p>
            <a:pPr algn="just"/>
            <a:r>
              <a:rPr lang="el-GR" sz="2000" dirty="0"/>
              <a:t>Τα </a:t>
            </a:r>
            <a:r>
              <a:rPr lang="el-GR" sz="2000" b="1" dirty="0"/>
              <a:t>«άτυπα» </a:t>
            </a:r>
            <a:r>
              <a:rPr lang="el-GR" sz="2000" dirty="0" err="1"/>
              <a:t>αντιψυχωτικά</a:t>
            </a:r>
            <a:r>
              <a:rPr lang="el-GR" sz="2000" dirty="0"/>
              <a:t> είναι τα εξής: </a:t>
            </a:r>
          </a:p>
          <a:p>
            <a:pPr algn="just"/>
            <a:r>
              <a:rPr lang="el-GR" sz="2000" dirty="0"/>
              <a:t> </a:t>
            </a:r>
          </a:p>
          <a:p>
            <a:pPr algn="just"/>
            <a:r>
              <a:rPr lang="el-GR" sz="2000" dirty="0"/>
              <a:t>η </a:t>
            </a:r>
            <a:r>
              <a:rPr lang="el-GR" sz="2000" dirty="0" err="1"/>
              <a:t>αμισουλπρίδη</a:t>
            </a:r>
            <a:r>
              <a:rPr lang="el-GR" sz="2000" dirty="0"/>
              <a:t> (</a:t>
            </a:r>
            <a:r>
              <a:rPr lang="en-US" sz="2000" dirty="0" err="1"/>
              <a:t>Solian</a:t>
            </a:r>
            <a:r>
              <a:rPr lang="en-US" sz="2000" dirty="0"/>
              <a:t>) </a:t>
            </a:r>
            <a:r>
              <a:rPr lang="en-US" sz="2000" dirty="0" smtClean="0"/>
              <a:t>,</a:t>
            </a:r>
            <a:r>
              <a:rPr lang="el-GR" sz="2000" dirty="0" smtClean="0"/>
              <a:t>η </a:t>
            </a:r>
            <a:r>
              <a:rPr lang="el-GR" sz="2000" dirty="0" err="1"/>
              <a:t>αριπιπραζόλη</a:t>
            </a:r>
            <a:r>
              <a:rPr lang="el-GR" sz="2000" dirty="0"/>
              <a:t> (</a:t>
            </a:r>
            <a:r>
              <a:rPr lang="en-US" sz="2000" dirty="0" err="1"/>
              <a:t>Abilify</a:t>
            </a:r>
            <a:r>
              <a:rPr lang="en-US" sz="2000" dirty="0" smtClean="0"/>
              <a:t>), </a:t>
            </a:r>
            <a:r>
              <a:rPr lang="el-GR" sz="2000" dirty="0" smtClean="0"/>
              <a:t>η </a:t>
            </a:r>
            <a:r>
              <a:rPr lang="el-GR" sz="2000" dirty="0" err="1"/>
              <a:t>ζιπρασιδόνη</a:t>
            </a:r>
            <a:r>
              <a:rPr lang="el-GR" sz="2000" dirty="0"/>
              <a:t> (</a:t>
            </a:r>
            <a:r>
              <a:rPr lang="en-US" sz="2000" dirty="0"/>
              <a:t>Geodon</a:t>
            </a:r>
            <a:r>
              <a:rPr lang="en-US" sz="2000" dirty="0" smtClean="0"/>
              <a:t>), </a:t>
            </a:r>
            <a:r>
              <a:rPr lang="el-GR" sz="2000" dirty="0" smtClean="0"/>
              <a:t>η </a:t>
            </a:r>
            <a:r>
              <a:rPr lang="el-GR" sz="2000" dirty="0" err="1"/>
              <a:t>κλοζαπίνη</a:t>
            </a:r>
            <a:r>
              <a:rPr lang="el-GR" sz="2000" dirty="0"/>
              <a:t> (</a:t>
            </a:r>
            <a:r>
              <a:rPr lang="en-US" sz="2000" dirty="0" err="1"/>
              <a:t>Leponex</a:t>
            </a:r>
            <a:r>
              <a:rPr lang="en-US" sz="2000" dirty="0" smtClean="0"/>
              <a:t>), </a:t>
            </a:r>
            <a:r>
              <a:rPr lang="el-GR" sz="2000" dirty="0" smtClean="0"/>
              <a:t>η </a:t>
            </a:r>
            <a:r>
              <a:rPr lang="el-GR" sz="2000" dirty="0" err="1"/>
              <a:t>κουετιαπίνη</a:t>
            </a:r>
            <a:r>
              <a:rPr lang="el-GR" sz="2000" dirty="0"/>
              <a:t> (</a:t>
            </a:r>
            <a:r>
              <a:rPr lang="en-US" sz="2000" dirty="0"/>
              <a:t>Seroquel</a:t>
            </a:r>
            <a:r>
              <a:rPr lang="en-US" sz="2000" dirty="0" smtClean="0"/>
              <a:t>), </a:t>
            </a:r>
            <a:r>
              <a:rPr lang="el-GR" sz="2000" dirty="0" smtClean="0"/>
              <a:t>η </a:t>
            </a:r>
            <a:r>
              <a:rPr lang="el-GR" sz="2000" dirty="0" err="1"/>
              <a:t>ολανζαπίνη</a:t>
            </a:r>
            <a:r>
              <a:rPr lang="el-GR" sz="2000" dirty="0"/>
              <a:t> (</a:t>
            </a:r>
            <a:r>
              <a:rPr lang="en-US" sz="2000" dirty="0" err="1"/>
              <a:t>Zyprexa</a:t>
            </a:r>
            <a:r>
              <a:rPr lang="en-US" sz="2000" dirty="0" smtClean="0"/>
              <a:t>),</a:t>
            </a:r>
            <a:r>
              <a:rPr lang="el-GR" sz="2000" dirty="0" smtClean="0"/>
              <a:t>η </a:t>
            </a:r>
            <a:r>
              <a:rPr lang="el-GR" sz="2000" dirty="0" err="1"/>
              <a:t>παλιπεριδόνη</a:t>
            </a:r>
            <a:r>
              <a:rPr lang="el-GR" sz="2000" dirty="0"/>
              <a:t> (</a:t>
            </a:r>
            <a:r>
              <a:rPr lang="en-US" sz="2000" dirty="0" err="1"/>
              <a:t>Invega</a:t>
            </a:r>
            <a:r>
              <a:rPr lang="en-US" sz="2000" dirty="0" smtClean="0"/>
              <a:t>), </a:t>
            </a:r>
            <a:r>
              <a:rPr lang="el-GR" sz="2000" dirty="0" smtClean="0"/>
              <a:t>η </a:t>
            </a:r>
            <a:r>
              <a:rPr lang="el-GR" sz="2000" dirty="0" err="1"/>
              <a:t>ρισπεριδόνη</a:t>
            </a:r>
            <a:r>
              <a:rPr lang="el-GR" sz="2000" dirty="0"/>
              <a:t> (</a:t>
            </a:r>
            <a:r>
              <a:rPr lang="en-US" sz="2000" dirty="0"/>
              <a:t>Risperdal</a:t>
            </a:r>
            <a:r>
              <a:rPr lang="en-US" sz="2000" dirty="0" smtClean="0"/>
              <a:t>), </a:t>
            </a:r>
            <a:r>
              <a:rPr lang="el-GR" sz="2000" dirty="0" smtClean="0"/>
              <a:t>η </a:t>
            </a:r>
            <a:r>
              <a:rPr lang="el-GR" sz="2000" dirty="0" err="1"/>
              <a:t>σερτινδόλη</a:t>
            </a:r>
            <a:r>
              <a:rPr lang="el-GR" sz="2000" dirty="0"/>
              <a:t> (</a:t>
            </a:r>
            <a:r>
              <a:rPr lang="en-US" sz="2000" dirty="0" err="1"/>
              <a:t>Serdolect</a:t>
            </a:r>
            <a:r>
              <a:rPr lang="en-US" sz="2000" dirty="0"/>
              <a:t>)</a:t>
            </a:r>
          </a:p>
        </p:txBody>
      </p:sp>
    </p:spTree>
    <p:extLst>
      <p:ext uri="{BB962C8B-B14F-4D97-AF65-F5344CB8AC3E}">
        <p14:creationId xmlns:p14="http://schemas.microsoft.com/office/powerpoint/2010/main" xmlns="" val="3110095267"/>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419872" y="332656"/>
            <a:ext cx="1726755" cy="523220"/>
          </a:xfrm>
          <a:prstGeom prst="rect">
            <a:avLst/>
          </a:prstGeom>
        </p:spPr>
        <p:txBody>
          <a:bodyPr wrap="none">
            <a:spAutoFit/>
          </a:bodyPr>
          <a:lstStyle/>
          <a:p>
            <a:r>
              <a:rPr lang="el-GR" sz="2800" b="1" dirty="0"/>
              <a:t>Ενδείξεις</a:t>
            </a:r>
            <a:endParaRPr lang="el-GR" sz="2400" b="1" dirty="0"/>
          </a:p>
        </p:txBody>
      </p:sp>
      <p:sp>
        <p:nvSpPr>
          <p:cNvPr id="3" name="Ορθογώνιο 2"/>
          <p:cNvSpPr/>
          <p:nvPr/>
        </p:nvSpPr>
        <p:spPr>
          <a:xfrm>
            <a:off x="124628" y="1556792"/>
            <a:ext cx="9144000" cy="4154984"/>
          </a:xfrm>
          <a:prstGeom prst="rect">
            <a:avLst/>
          </a:prstGeom>
        </p:spPr>
        <p:txBody>
          <a:bodyPr wrap="square">
            <a:spAutoFit/>
          </a:bodyPr>
          <a:lstStyle/>
          <a:p>
            <a:pPr marL="342900" indent="-342900">
              <a:buFont typeface="Wingdings" pitchFamily="2" charset="2"/>
              <a:buChar char="ü"/>
            </a:pPr>
            <a:r>
              <a:rPr lang="el-GR" sz="2400" dirty="0" smtClean="0"/>
              <a:t>Πρωτοπαθείς </a:t>
            </a:r>
            <a:r>
              <a:rPr lang="el-GR" sz="2400" dirty="0"/>
              <a:t>ψυχωτικές διαταραχές σε οξεία ή </a:t>
            </a:r>
            <a:r>
              <a:rPr lang="el-GR" sz="2400" dirty="0" err="1"/>
              <a:t>χρονία</a:t>
            </a:r>
            <a:r>
              <a:rPr lang="el-GR" sz="2400" dirty="0"/>
              <a:t> φάση (σχιζοφρένεια, παραληρητική διαταραχή, βραχεία ψυχωτική διαταραχή, </a:t>
            </a:r>
            <a:r>
              <a:rPr lang="el-GR" sz="2400" dirty="0" err="1"/>
              <a:t>σχιζοσυναισθηματική</a:t>
            </a:r>
            <a:r>
              <a:rPr lang="el-GR" sz="2400" dirty="0"/>
              <a:t> διαταραχή κλπ.)</a:t>
            </a:r>
          </a:p>
          <a:p>
            <a:pPr marL="342900" indent="-342900">
              <a:buFont typeface="Wingdings" pitchFamily="2" charset="2"/>
              <a:buChar char="ü"/>
            </a:pPr>
            <a:r>
              <a:rPr lang="el-GR" sz="2400" dirty="0" smtClean="0"/>
              <a:t>Δευτεροπαθείς </a:t>
            </a:r>
            <a:r>
              <a:rPr lang="el-GR" sz="2400" dirty="0"/>
              <a:t>ψυχώσεις (π.χ. σε άνοια, νόσο </a:t>
            </a:r>
            <a:r>
              <a:rPr lang="el-GR" sz="2400" dirty="0" err="1"/>
              <a:t>Huntington</a:t>
            </a:r>
            <a:r>
              <a:rPr lang="el-GR" sz="2400" dirty="0"/>
              <a:t>, χρήση ουσιών κλπ.)</a:t>
            </a:r>
          </a:p>
          <a:p>
            <a:pPr marL="342900" indent="-342900">
              <a:buFont typeface="Wingdings" pitchFamily="2" charset="2"/>
              <a:buChar char="ü"/>
            </a:pPr>
            <a:r>
              <a:rPr lang="el-GR" sz="2400" dirty="0" smtClean="0"/>
              <a:t>Μανιακή </a:t>
            </a:r>
            <a:r>
              <a:rPr lang="el-GR" sz="2400" dirty="0"/>
              <a:t>φάση της διπολικής διαταραχής</a:t>
            </a:r>
          </a:p>
          <a:p>
            <a:pPr marL="342900" indent="-342900">
              <a:buFont typeface="Wingdings" pitchFamily="2" charset="2"/>
              <a:buChar char="ü"/>
            </a:pPr>
            <a:r>
              <a:rPr lang="el-GR" sz="2400" dirty="0" smtClean="0"/>
              <a:t>Θεραπεία </a:t>
            </a:r>
            <a:r>
              <a:rPr lang="el-GR" sz="2400" dirty="0"/>
              <a:t>συντήρησης στη διπολική διαταραχή</a:t>
            </a:r>
          </a:p>
          <a:p>
            <a:pPr marL="342900" indent="-342900">
              <a:buFont typeface="Wingdings" pitchFamily="2" charset="2"/>
              <a:buChar char="ü"/>
            </a:pPr>
            <a:r>
              <a:rPr lang="el-GR" sz="2400" dirty="0" smtClean="0"/>
              <a:t>Ψυχωτική </a:t>
            </a:r>
            <a:r>
              <a:rPr lang="el-GR" sz="2400" dirty="0"/>
              <a:t>κατάθλιψη</a:t>
            </a:r>
          </a:p>
          <a:p>
            <a:pPr marL="342900" indent="-342900">
              <a:buFont typeface="Wingdings" pitchFamily="2" charset="2"/>
              <a:buChar char="ü"/>
            </a:pPr>
            <a:r>
              <a:rPr lang="el-GR" sz="2400" dirty="0" smtClean="0"/>
              <a:t>Καταστολή </a:t>
            </a:r>
            <a:r>
              <a:rPr lang="el-GR" sz="2400" dirty="0"/>
              <a:t>ψυχοκινητικής διέγερσης</a:t>
            </a:r>
          </a:p>
          <a:p>
            <a:pPr marL="342900" indent="-342900">
              <a:buFont typeface="Wingdings" pitchFamily="2" charset="2"/>
              <a:buChar char="ü"/>
            </a:pPr>
            <a:r>
              <a:rPr lang="el-GR" sz="2400" dirty="0" smtClean="0"/>
              <a:t>Κινητικές </a:t>
            </a:r>
            <a:r>
              <a:rPr lang="el-GR" sz="2400" dirty="0"/>
              <a:t>διαταραχές (νόσος </a:t>
            </a:r>
            <a:r>
              <a:rPr lang="el-GR" sz="2400" dirty="0" err="1"/>
              <a:t>Gilles</a:t>
            </a:r>
            <a:r>
              <a:rPr lang="el-GR" sz="2400" dirty="0"/>
              <a:t> </a:t>
            </a:r>
            <a:r>
              <a:rPr lang="el-GR" sz="2400" dirty="0" err="1"/>
              <a:t>de</a:t>
            </a:r>
            <a:r>
              <a:rPr lang="el-GR" sz="2400" dirty="0"/>
              <a:t> </a:t>
            </a:r>
            <a:r>
              <a:rPr lang="el-GR" sz="2400" dirty="0" err="1"/>
              <a:t>la</a:t>
            </a:r>
            <a:r>
              <a:rPr lang="el-GR" sz="2400" dirty="0"/>
              <a:t> </a:t>
            </a:r>
            <a:r>
              <a:rPr lang="el-GR" sz="2400" dirty="0" err="1"/>
              <a:t>Tourette</a:t>
            </a:r>
            <a:r>
              <a:rPr lang="el-GR" sz="2400" dirty="0"/>
              <a:t>, νόσος </a:t>
            </a:r>
            <a:r>
              <a:rPr lang="el-GR" sz="2400" dirty="0" err="1"/>
              <a:t>Huntington</a:t>
            </a:r>
            <a:r>
              <a:rPr lang="el-GR" sz="2400" dirty="0" smtClean="0"/>
              <a:t>)</a:t>
            </a:r>
            <a:endParaRPr lang="el-GR" sz="2400" dirty="0"/>
          </a:p>
        </p:txBody>
      </p:sp>
    </p:spTree>
    <p:extLst>
      <p:ext uri="{BB962C8B-B14F-4D97-AF65-F5344CB8AC3E}">
        <p14:creationId xmlns:p14="http://schemas.microsoft.com/office/powerpoint/2010/main" xmlns="" val="2860543111"/>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483768" y="404664"/>
            <a:ext cx="3640548" cy="461665"/>
          </a:xfrm>
          <a:prstGeom prst="rect">
            <a:avLst/>
          </a:prstGeom>
        </p:spPr>
        <p:txBody>
          <a:bodyPr wrap="none">
            <a:spAutoFit/>
          </a:bodyPr>
          <a:lstStyle/>
          <a:p>
            <a:r>
              <a:rPr lang="el-GR" sz="2400" b="1" dirty="0"/>
              <a:t>Ανεπιθύμητες </a:t>
            </a:r>
            <a:r>
              <a:rPr lang="el-GR" sz="2400" b="1" dirty="0" smtClean="0"/>
              <a:t>ενέργειες</a:t>
            </a:r>
            <a:endParaRPr lang="el-GR" sz="2400" b="1" dirty="0"/>
          </a:p>
        </p:txBody>
      </p:sp>
      <p:sp>
        <p:nvSpPr>
          <p:cNvPr id="3" name="Ορθογώνιο 2"/>
          <p:cNvSpPr/>
          <p:nvPr/>
        </p:nvSpPr>
        <p:spPr>
          <a:xfrm>
            <a:off x="0" y="876181"/>
            <a:ext cx="4379498" cy="6265241"/>
          </a:xfrm>
          <a:prstGeom prst="rect">
            <a:avLst/>
          </a:prstGeom>
        </p:spPr>
        <p:txBody>
          <a:bodyPr wrap="square">
            <a:spAutoFit/>
          </a:bodyPr>
          <a:lstStyle/>
          <a:p>
            <a:pPr>
              <a:lnSpc>
                <a:spcPct val="115000"/>
              </a:lnSpc>
              <a:spcAft>
                <a:spcPts val="0"/>
              </a:spcAft>
            </a:pPr>
            <a:r>
              <a:rPr lang="el-GR" sz="1600" b="1" dirty="0">
                <a:ea typeface="Times New Roman"/>
                <a:cs typeface="Times New Roman"/>
              </a:rPr>
              <a:t>Μη νευρολογικές ανεπιθύμητες ενέργειες </a:t>
            </a:r>
            <a:endParaRPr lang="el-GR" sz="1100" dirty="0">
              <a:ea typeface="Calibri"/>
              <a:cs typeface="Times New Roman"/>
            </a:endParaRPr>
          </a:p>
          <a:p>
            <a:pPr marL="342900" lvl="0" indent="-342900">
              <a:lnSpc>
                <a:spcPct val="115000"/>
              </a:lnSpc>
              <a:spcAft>
                <a:spcPts val="0"/>
              </a:spcAft>
              <a:buFont typeface="Symbol"/>
              <a:buChar char=""/>
              <a:tabLst>
                <a:tab pos="457200" algn="l"/>
              </a:tabLst>
            </a:pPr>
            <a:r>
              <a:rPr lang="el-GR" sz="1400" b="1" dirty="0">
                <a:ea typeface="Times New Roman"/>
                <a:cs typeface="Times New Roman"/>
              </a:rPr>
              <a:t>Καρδιακές αρρυθμίες </a:t>
            </a:r>
            <a:r>
              <a:rPr lang="el-GR" sz="1400" dirty="0">
                <a:ea typeface="Times New Roman"/>
                <a:cs typeface="Times New Roman"/>
              </a:rPr>
              <a:t>(σχετίζονται με παράταση των διαστημάτων </a:t>
            </a:r>
            <a:r>
              <a:rPr lang="en-US" sz="1400" dirty="0" err="1">
                <a:ea typeface="Times New Roman"/>
                <a:cs typeface="Times New Roman"/>
              </a:rPr>
              <a:t>QT</a:t>
            </a:r>
            <a:r>
              <a:rPr lang="el-GR" sz="1400" dirty="0">
                <a:ea typeface="Times New Roman"/>
                <a:cs typeface="Times New Roman"/>
              </a:rPr>
              <a:t>) Κίνδυνος ξαφνικού θανάτου. Αντιμετωπίζεται με διακοπή του φαρμάκου</a:t>
            </a:r>
            <a:endParaRPr lang="el-GR" sz="1400" dirty="0">
              <a:ea typeface="Calibri"/>
              <a:cs typeface="Times New Roman"/>
            </a:endParaRPr>
          </a:p>
          <a:p>
            <a:pPr marL="342900" lvl="0" indent="-342900">
              <a:lnSpc>
                <a:spcPct val="115000"/>
              </a:lnSpc>
              <a:spcAft>
                <a:spcPts val="0"/>
              </a:spcAft>
              <a:buFont typeface="Symbol"/>
              <a:buChar char=""/>
              <a:tabLst>
                <a:tab pos="457200" algn="l"/>
              </a:tabLst>
            </a:pPr>
            <a:r>
              <a:rPr lang="el-GR" sz="1400" b="1" dirty="0" err="1">
                <a:ea typeface="Times New Roman"/>
                <a:cs typeface="Times New Roman"/>
              </a:rPr>
              <a:t>Ορθοστατική</a:t>
            </a:r>
            <a:r>
              <a:rPr lang="el-GR" sz="1400" b="1" dirty="0">
                <a:ea typeface="Times New Roman"/>
                <a:cs typeface="Times New Roman"/>
              </a:rPr>
              <a:t> υπόταση</a:t>
            </a:r>
            <a:r>
              <a:rPr lang="el-GR" sz="1400" dirty="0">
                <a:ea typeface="Times New Roman"/>
                <a:cs typeface="Times New Roman"/>
              </a:rPr>
              <a:t>. </a:t>
            </a:r>
            <a:endParaRPr lang="el-GR" sz="1400" dirty="0">
              <a:ea typeface="Calibri"/>
              <a:cs typeface="Times New Roman"/>
            </a:endParaRPr>
          </a:p>
          <a:p>
            <a:pPr marL="342900" lvl="0" indent="-342900">
              <a:lnSpc>
                <a:spcPct val="115000"/>
              </a:lnSpc>
              <a:spcAft>
                <a:spcPts val="0"/>
              </a:spcAft>
              <a:buFont typeface="Symbol"/>
              <a:buChar char=""/>
              <a:tabLst>
                <a:tab pos="457200" algn="l"/>
              </a:tabLst>
            </a:pPr>
            <a:r>
              <a:rPr lang="el-GR" sz="1400" dirty="0">
                <a:ea typeface="Times New Roman"/>
                <a:cs typeface="Times New Roman"/>
              </a:rPr>
              <a:t>Παροδική </a:t>
            </a:r>
            <a:r>
              <a:rPr lang="el-GR" sz="1400" b="1" dirty="0" err="1">
                <a:ea typeface="Times New Roman"/>
                <a:cs typeface="Times New Roman"/>
              </a:rPr>
              <a:t>λευκοπενία</a:t>
            </a:r>
            <a:r>
              <a:rPr lang="el-GR" sz="1400" dirty="0">
                <a:ea typeface="Times New Roman"/>
                <a:cs typeface="Times New Roman"/>
              </a:rPr>
              <a:t>, συνήθως ακίνδυνη.</a:t>
            </a:r>
            <a:endParaRPr lang="el-GR" sz="1400" dirty="0">
              <a:ea typeface="Calibri"/>
              <a:cs typeface="Times New Roman"/>
            </a:endParaRPr>
          </a:p>
          <a:p>
            <a:pPr marL="342900" lvl="0" indent="-342900">
              <a:lnSpc>
                <a:spcPct val="115000"/>
              </a:lnSpc>
              <a:spcAft>
                <a:spcPts val="0"/>
              </a:spcAft>
              <a:buFont typeface="Symbol"/>
              <a:buChar char=""/>
              <a:tabLst>
                <a:tab pos="457200" algn="l"/>
              </a:tabLst>
            </a:pPr>
            <a:r>
              <a:rPr lang="el-GR" sz="1400" b="1" dirty="0" err="1">
                <a:ea typeface="Times New Roman"/>
                <a:cs typeface="Times New Roman"/>
              </a:rPr>
              <a:t>Ακκοκιοκυτταραιμία</a:t>
            </a:r>
            <a:r>
              <a:rPr lang="el-GR" sz="1400" dirty="0">
                <a:ea typeface="Times New Roman"/>
                <a:cs typeface="Times New Roman"/>
              </a:rPr>
              <a:t>. </a:t>
            </a:r>
            <a:endParaRPr lang="el-GR" sz="1400" dirty="0">
              <a:ea typeface="Calibri"/>
              <a:cs typeface="Times New Roman"/>
            </a:endParaRPr>
          </a:p>
          <a:p>
            <a:pPr marL="342900" lvl="0" indent="-342900">
              <a:lnSpc>
                <a:spcPct val="115000"/>
              </a:lnSpc>
              <a:spcAft>
                <a:spcPts val="0"/>
              </a:spcAft>
              <a:buFont typeface="Symbol"/>
              <a:buChar char=""/>
              <a:tabLst>
                <a:tab pos="457200" algn="l"/>
              </a:tabLst>
            </a:pPr>
            <a:r>
              <a:rPr lang="el-GR" sz="1400" dirty="0">
                <a:ea typeface="Times New Roman"/>
                <a:cs typeface="Times New Roman"/>
              </a:rPr>
              <a:t> </a:t>
            </a:r>
            <a:r>
              <a:rPr lang="el-GR" sz="1400" b="1" dirty="0" err="1">
                <a:ea typeface="Times New Roman"/>
                <a:cs typeface="Times New Roman"/>
              </a:rPr>
              <a:t>Αντιχολινεργικές</a:t>
            </a:r>
            <a:r>
              <a:rPr lang="el-GR" sz="1400" b="1" dirty="0">
                <a:ea typeface="Times New Roman"/>
                <a:cs typeface="Times New Roman"/>
              </a:rPr>
              <a:t> παρενέργειες: </a:t>
            </a:r>
            <a:r>
              <a:rPr lang="el-GR" sz="1400" dirty="0">
                <a:ea typeface="Times New Roman"/>
                <a:cs typeface="Times New Roman"/>
              </a:rPr>
              <a:t>ξηροστομία και ξηρότητα βλεννογόνων, θάμβος όρασης, δυσκοιλιότητα, κατακράτηση ούρων, μυδρίαση. </a:t>
            </a:r>
            <a:endParaRPr lang="el-GR" sz="1400" dirty="0">
              <a:ea typeface="Calibri"/>
              <a:cs typeface="Times New Roman"/>
            </a:endParaRPr>
          </a:p>
          <a:p>
            <a:pPr marL="342900" lvl="0" indent="-342900">
              <a:lnSpc>
                <a:spcPct val="115000"/>
              </a:lnSpc>
              <a:spcAft>
                <a:spcPts val="0"/>
              </a:spcAft>
              <a:buFont typeface="Symbol"/>
              <a:buChar char=""/>
              <a:tabLst>
                <a:tab pos="457200" algn="l"/>
              </a:tabLst>
            </a:pPr>
            <a:r>
              <a:rPr lang="el-GR" sz="1400" b="1" dirty="0" err="1">
                <a:ea typeface="Times New Roman"/>
                <a:cs typeface="Times New Roman"/>
              </a:rPr>
              <a:t>Υπερπρολακτιναιμία</a:t>
            </a:r>
            <a:r>
              <a:rPr lang="el-GR" sz="1400" b="1" dirty="0">
                <a:ea typeface="Times New Roman"/>
                <a:cs typeface="Times New Roman"/>
              </a:rPr>
              <a:t>.</a:t>
            </a:r>
            <a:r>
              <a:rPr lang="el-GR" sz="1400" dirty="0">
                <a:ea typeface="Times New Roman"/>
                <a:cs typeface="Times New Roman"/>
              </a:rPr>
              <a:t> Η αύξηση της </a:t>
            </a:r>
            <a:r>
              <a:rPr lang="el-GR" sz="1400" dirty="0" err="1">
                <a:ea typeface="Times New Roman"/>
                <a:cs typeface="Times New Roman"/>
              </a:rPr>
              <a:t>προλακτίνης</a:t>
            </a:r>
            <a:r>
              <a:rPr lang="el-GR" sz="1400" dirty="0">
                <a:ea typeface="Times New Roman"/>
                <a:cs typeface="Times New Roman"/>
              </a:rPr>
              <a:t> προκαλεί διόγκωση των μαστών, γυναικομαστία και ανικανότητα στους άνδρες, αμηνόρροια και </a:t>
            </a:r>
            <a:r>
              <a:rPr lang="el-GR" sz="1400" dirty="0" err="1">
                <a:ea typeface="Times New Roman"/>
                <a:cs typeface="Times New Roman"/>
              </a:rPr>
              <a:t>ανοργασμία</a:t>
            </a:r>
            <a:r>
              <a:rPr lang="el-GR" sz="1400" dirty="0">
                <a:ea typeface="Times New Roman"/>
                <a:cs typeface="Times New Roman"/>
              </a:rPr>
              <a:t> στις γυναίκες, και μείωση της οστικής πυκνότητας. </a:t>
            </a:r>
            <a:endParaRPr lang="el-GR" sz="1400" dirty="0">
              <a:ea typeface="Calibri"/>
              <a:cs typeface="Times New Roman"/>
            </a:endParaRPr>
          </a:p>
          <a:p>
            <a:pPr marL="342900" lvl="0" indent="-342900">
              <a:lnSpc>
                <a:spcPct val="115000"/>
              </a:lnSpc>
              <a:spcAft>
                <a:spcPts val="0"/>
              </a:spcAft>
              <a:buFont typeface="Symbol"/>
              <a:buChar char=""/>
              <a:tabLst>
                <a:tab pos="457200" algn="l"/>
              </a:tabLst>
            </a:pPr>
            <a:r>
              <a:rPr lang="el-GR" sz="1400" b="1" dirty="0">
                <a:ea typeface="Times New Roman"/>
                <a:cs typeface="Times New Roman"/>
              </a:rPr>
              <a:t>Σεξουαλική δυσλειτουργία. </a:t>
            </a:r>
            <a:endParaRPr lang="el-GR" sz="1400" dirty="0">
              <a:ea typeface="Calibri"/>
              <a:cs typeface="Times New Roman"/>
            </a:endParaRPr>
          </a:p>
          <a:p>
            <a:pPr marL="342900" lvl="0" indent="-342900">
              <a:lnSpc>
                <a:spcPct val="115000"/>
              </a:lnSpc>
              <a:spcAft>
                <a:spcPts val="0"/>
              </a:spcAft>
              <a:buFont typeface="Symbol"/>
              <a:buChar char=""/>
              <a:tabLst>
                <a:tab pos="457200" algn="l"/>
              </a:tabLst>
            </a:pPr>
            <a:r>
              <a:rPr lang="el-GR" sz="1400" b="1" dirty="0">
                <a:ea typeface="Times New Roman"/>
                <a:cs typeface="Times New Roman"/>
              </a:rPr>
              <a:t>Αύξηση βάρους. </a:t>
            </a:r>
            <a:endParaRPr lang="el-GR" sz="1400" dirty="0">
              <a:ea typeface="Calibri"/>
              <a:cs typeface="Times New Roman"/>
            </a:endParaRPr>
          </a:p>
          <a:p>
            <a:pPr marL="342900" lvl="0" indent="-342900">
              <a:lnSpc>
                <a:spcPct val="115000"/>
              </a:lnSpc>
              <a:spcAft>
                <a:spcPts val="0"/>
              </a:spcAft>
              <a:buFont typeface="Symbol"/>
              <a:buChar char=""/>
              <a:tabLst>
                <a:tab pos="457200" algn="l"/>
              </a:tabLst>
            </a:pPr>
            <a:r>
              <a:rPr lang="el-GR" sz="1400" b="1" dirty="0">
                <a:ea typeface="Times New Roman"/>
                <a:cs typeface="Times New Roman"/>
              </a:rPr>
              <a:t>Αλλεργική δερματίτιδα. </a:t>
            </a:r>
            <a:endParaRPr lang="el-GR" sz="1400" dirty="0">
              <a:ea typeface="Calibri"/>
              <a:cs typeface="Times New Roman"/>
            </a:endParaRPr>
          </a:p>
          <a:p>
            <a:pPr marL="342900" lvl="0" indent="-342900">
              <a:lnSpc>
                <a:spcPct val="115000"/>
              </a:lnSpc>
              <a:spcAft>
                <a:spcPts val="0"/>
              </a:spcAft>
              <a:buFont typeface="Symbol"/>
              <a:buChar char=""/>
              <a:tabLst>
                <a:tab pos="457200" algn="l"/>
              </a:tabLst>
            </a:pPr>
            <a:r>
              <a:rPr lang="el-GR" sz="1400" b="1" dirty="0">
                <a:ea typeface="Times New Roman"/>
                <a:cs typeface="Times New Roman"/>
              </a:rPr>
              <a:t>Φωτοευαισθησία, </a:t>
            </a:r>
            <a:r>
              <a:rPr lang="el-GR" sz="1400" b="1" dirty="0" err="1">
                <a:ea typeface="Times New Roman"/>
                <a:cs typeface="Times New Roman"/>
              </a:rPr>
              <a:t>δυσχρωματισμός</a:t>
            </a:r>
            <a:r>
              <a:rPr lang="el-GR" sz="1400" b="1" dirty="0">
                <a:ea typeface="Times New Roman"/>
                <a:cs typeface="Times New Roman"/>
              </a:rPr>
              <a:t> του</a:t>
            </a:r>
            <a:r>
              <a:rPr lang="el-GR" sz="1400" dirty="0">
                <a:ea typeface="Times New Roman"/>
                <a:cs typeface="Times New Roman"/>
              </a:rPr>
              <a:t> </a:t>
            </a:r>
            <a:r>
              <a:rPr lang="el-GR" sz="1400" b="1" dirty="0">
                <a:ea typeface="Times New Roman"/>
                <a:cs typeface="Times New Roman"/>
              </a:rPr>
              <a:t>δέρματος</a:t>
            </a:r>
            <a:r>
              <a:rPr lang="el-GR" sz="1400" dirty="0">
                <a:ea typeface="Times New Roman"/>
                <a:cs typeface="Times New Roman"/>
              </a:rPr>
              <a:t>. </a:t>
            </a:r>
            <a:endParaRPr lang="el-GR" sz="1400" dirty="0">
              <a:ea typeface="Calibri"/>
              <a:cs typeface="Times New Roman"/>
            </a:endParaRPr>
          </a:p>
          <a:p>
            <a:pPr marL="342900" lvl="0" indent="-342900">
              <a:lnSpc>
                <a:spcPct val="115000"/>
              </a:lnSpc>
              <a:spcAft>
                <a:spcPts val="0"/>
              </a:spcAft>
              <a:buFont typeface="Symbol"/>
              <a:buChar char=""/>
              <a:tabLst>
                <a:tab pos="457200" algn="l"/>
              </a:tabLst>
            </a:pPr>
            <a:r>
              <a:rPr lang="el-GR" sz="1400" b="1" dirty="0">
                <a:ea typeface="Times New Roman"/>
                <a:cs typeface="Times New Roman"/>
              </a:rPr>
              <a:t>Ίκτερος </a:t>
            </a:r>
            <a:endParaRPr lang="el-GR" sz="1400" dirty="0">
              <a:ea typeface="Calibri"/>
              <a:cs typeface="Times New Roman"/>
            </a:endParaRPr>
          </a:p>
          <a:p>
            <a:pPr marL="342900" lvl="0" indent="-342900">
              <a:lnSpc>
                <a:spcPct val="115000"/>
              </a:lnSpc>
              <a:spcAft>
                <a:spcPts val="0"/>
              </a:spcAft>
              <a:buFont typeface="Symbol"/>
              <a:buChar char=""/>
              <a:tabLst>
                <a:tab pos="457200" algn="l"/>
              </a:tabLst>
            </a:pPr>
            <a:r>
              <a:rPr lang="el-GR" sz="1400" b="1" dirty="0">
                <a:ea typeface="Times New Roman"/>
                <a:cs typeface="Times New Roman"/>
              </a:rPr>
              <a:t>Σακχαρώδης διαβήτης. </a:t>
            </a:r>
            <a:endParaRPr lang="el-GR" sz="1400" dirty="0">
              <a:ea typeface="Calibri"/>
              <a:cs typeface="Times New Roman"/>
            </a:endParaRPr>
          </a:p>
          <a:p>
            <a:pPr marL="342900" lvl="0" indent="-342900">
              <a:lnSpc>
                <a:spcPct val="115000"/>
              </a:lnSpc>
              <a:spcAft>
                <a:spcPts val="0"/>
              </a:spcAft>
              <a:buFont typeface="Symbol"/>
              <a:buChar char=""/>
              <a:tabLst>
                <a:tab pos="457200" algn="l"/>
              </a:tabLst>
            </a:pPr>
            <a:r>
              <a:rPr lang="el-GR" sz="1400" b="1" dirty="0" err="1">
                <a:ea typeface="Times New Roman"/>
                <a:cs typeface="Times New Roman"/>
              </a:rPr>
              <a:t>Δυσλιπιδαιμία</a:t>
            </a:r>
            <a:r>
              <a:rPr lang="el-GR" sz="1400" b="1" dirty="0">
                <a:ea typeface="Times New Roman"/>
                <a:cs typeface="Times New Roman"/>
              </a:rPr>
              <a:t>. </a:t>
            </a:r>
            <a:endParaRPr lang="el-GR" sz="1400" dirty="0">
              <a:effectLst/>
              <a:ea typeface="Calibri"/>
              <a:cs typeface="Times New Roman"/>
            </a:endParaRPr>
          </a:p>
        </p:txBody>
      </p:sp>
      <p:sp>
        <p:nvSpPr>
          <p:cNvPr id="4" name="Ορθογώνιο 3"/>
          <p:cNvSpPr/>
          <p:nvPr/>
        </p:nvSpPr>
        <p:spPr>
          <a:xfrm>
            <a:off x="4572000" y="876181"/>
            <a:ext cx="4572000" cy="3200876"/>
          </a:xfrm>
          <a:prstGeom prst="rect">
            <a:avLst/>
          </a:prstGeom>
        </p:spPr>
        <p:txBody>
          <a:bodyPr>
            <a:spAutoFit/>
          </a:bodyPr>
          <a:lstStyle/>
          <a:p>
            <a:r>
              <a:rPr lang="el-GR" sz="1600" b="1" dirty="0"/>
              <a:t>Νευρολογικές ανεπιθύμητες ενέργειες</a:t>
            </a:r>
          </a:p>
          <a:p>
            <a:pPr algn="just"/>
            <a:r>
              <a:rPr lang="el-GR" dirty="0"/>
              <a:t>•	</a:t>
            </a:r>
            <a:r>
              <a:rPr lang="el-GR" sz="1400" dirty="0" err="1"/>
              <a:t>Eπιληψία</a:t>
            </a:r>
            <a:r>
              <a:rPr lang="el-GR" sz="1400" dirty="0"/>
              <a:t>. </a:t>
            </a:r>
          </a:p>
          <a:p>
            <a:pPr algn="just"/>
            <a:r>
              <a:rPr lang="el-GR" sz="1400" dirty="0"/>
              <a:t>•	Καταστολή. </a:t>
            </a:r>
          </a:p>
          <a:p>
            <a:pPr algn="just"/>
            <a:r>
              <a:rPr lang="el-GR" sz="1400" dirty="0"/>
              <a:t>•	Κεντρικό </a:t>
            </a:r>
            <a:r>
              <a:rPr lang="el-GR" sz="1400" dirty="0" err="1"/>
              <a:t>αντιχολινεργικό</a:t>
            </a:r>
            <a:r>
              <a:rPr lang="el-GR" sz="1400" dirty="0"/>
              <a:t> σύνδρομο. σε ηλικιωμένους ασθενείς. Περιλαμβάνει συμπτώματα οξείας σύγχυσης (</a:t>
            </a:r>
            <a:r>
              <a:rPr lang="el-GR" sz="1400" dirty="0" err="1"/>
              <a:t>delirium</a:t>
            </a:r>
            <a:r>
              <a:rPr lang="el-GR" sz="1400" dirty="0"/>
              <a:t>) (ανησυχία, αποπροσανατολισμό σε χώρο, χρόνο και πρόσωπο), ψευδαισθήσεις, επιληπτικές κρίσεις, υψηλό πυρετό και μυδρίαση. Μπορεί να οδηγήσει σε κώμα. </a:t>
            </a:r>
          </a:p>
          <a:p>
            <a:pPr algn="just"/>
            <a:r>
              <a:rPr lang="el-GR" sz="1400" dirty="0"/>
              <a:t>•	Κινητικές διαταραχές οφειλόμενες σε νευροληπτικά φάρμακα. Αυτές λέγονται και </a:t>
            </a:r>
            <a:r>
              <a:rPr lang="el-GR" sz="1400" dirty="0" err="1"/>
              <a:t>εξωπυραμιδικά</a:t>
            </a:r>
            <a:r>
              <a:rPr lang="el-GR" sz="1400" dirty="0"/>
              <a:t> συμπτώματα (</a:t>
            </a:r>
            <a:r>
              <a:rPr lang="el-GR" sz="1400" dirty="0" err="1"/>
              <a:t>ΕΠΣ</a:t>
            </a:r>
            <a:r>
              <a:rPr lang="el-GR" sz="1400" dirty="0"/>
              <a:t>), και οφείλονται στον ανταγωνισμό της </a:t>
            </a:r>
            <a:r>
              <a:rPr lang="el-GR" sz="1400" dirty="0" err="1"/>
              <a:t>ντοπαμίνης</a:t>
            </a:r>
            <a:r>
              <a:rPr lang="el-GR" sz="1400" dirty="0"/>
              <a:t>. Εμπίπτουν στις παρακάτω πέντε κατηγορίες: </a:t>
            </a:r>
            <a:endParaRPr lang="en-US" sz="1400" dirty="0" smtClean="0"/>
          </a:p>
        </p:txBody>
      </p:sp>
    </p:spTree>
    <p:extLst>
      <p:ext uri="{BB962C8B-B14F-4D97-AF65-F5344CB8AC3E}">
        <p14:creationId xmlns:p14="http://schemas.microsoft.com/office/powerpoint/2010/main" xmlns="" val="212626980"/>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672" y="620688"/>
            <a:ext cx="8928995" cy="6401753"/>
          </a:xfrm>
          <a:prstGeom prst="rect">
            <a:avLst/>
          </a:prstGeom>
        </p:spPr>
        <p:txBody>
          <a:bodyPr wrap="square">
            <a:spAutoFit/>
          </a:bodyPr>
          <a:lstStyle/>
          <a:p>
            <a:pPr lvl="0" algn="just"/>
            <a:r>
              <a:rPr lang="el-GR" b="1" dirty="0">
                <a:solidFill>
                  <a:srgbClr val="000000"/>
                </a:solidFill>
                <a:ea typeface="Times New Roman"/>
                <a:cs typeface="Times New Roman"/>
              </a:rPr>
              <a:t>Φαρμακευτικός </a:t>
            </a:r>
            <a:r>
              <a:rPr lang="el-GR" b="1" dirty="0" err="1">
                <a:solidFill>
                  <a:srgbClr val="000000"/>
                </a:solidFill>
                <a:ea typeface="Times New Roman"/>
                <a:cs typeface="Times New Roman"/>
              </a:rPr>
              <a:t>παρκινσονισμός</a:t>
            </a:r>
            <a:r>
              <a:rPr lang="el-GR" b="1" dirty="0">
                <a:solidFill>
                  <a:srgbClr val="000000"/>
                </a:solidFill>
                <a:ea typeface="Times New Roman"/>
                <a:cs typeface="Times New Roman"/>
              </a:rPr>
              <a:t>. </a:t>
            </a:r>
            <a:r>
              <a:rPr lang="el-GR" dirty="0">
                <a:solidFill>
                  <a:srgbClr val="000000"/>
                </a:solidFill>
                <a:ea typeface="Times New Roman"/>
                <a:cs typeface="Times New Roman"/>
              </a:rPr>
              <a:t>Συμπτώματα: τρόμος, μυϊκή δυσκαμψία, βραδυκινησία, ανέκφραστο πρόσωπο, φαινόμενο οδοντωτού τροχού, συρτό βάδισμα, σκυφτή στάση, </a:t>
            </a:r>
            <a:r>
              <a:rPr lang="el-GR" dirty="0" smtClean="0">
                <a:solidFill>
                  <a:srgbClr val="000000"/>
                </a:solidFill>
                <a:ea typeface="Times New Roman"/>
                <a:cs typeface="Times New Roman"/>
              </a:rPr>
              <a:t>σιελόρροια.</a:t>
            </a:r>
          </a:p>
          <a:p>
            <a:pPr lvl="0" algn="just"/>
            <a:endParaRPr lang="en-US" dirty="0" smtClean="0">
              <a:solidFill>
                <a:srgbClr val="000000"/>
              </a:solidFill>
              <a:ea typeface="Times New Roman"/>
              <a:cs typeface="Times New Roman"/>
            </a:endParaRPr>
          </a:p>
          <a:p>
            <a:pPr lvl="0" algn="just"/>
            <a:r>
              <a:rPr lang="el-GR" b="1" dirty="0" smtClean="0">
                <a:solidFill>
                  <a:srgbClr val="000000"/>
                </a:solidFill>
                <a:ea typeface="Times New Roman"/>
                <a:cs typeface="Times New Roman"/>
              </a:rPr>
              <a:t>Οξεία </a:t>
            </a:r>
            <a:r>
              <a:rPr lang="el-GR" b="1" dirty="0">
                <a:solidFill>
                  <a:srgbClr val="000000"/>
                </a:solidFill>
                <a:ea typeface="Times New Roman"/>
                <a:cs typeface="Times New Roman"/>
              </a:rPr>
              <a:t>δυστονία. </a:t>
            </a:r>
            <a:r>
              <a:rPr lang="el-GR" dirty="0">
                <a:solidFill>
                  <a:srgbClr val="000000"/>
                </a:solidFill>
                <a:ea typeface="Times New Roman"/>
                <a:cs typeface="Times New Roman"/>
              </a:rPr>
              <a:t>Εμφανίζεται μέσα στις πρώτες ώρες ή μέρες της θεραπείας και συχνότερα, αλλά όχι αποκλειστικά, σε νέους άρρενες. Συνίσταται σε παρατεταμένη σύσπαση των μυών του τραχήλου (ραιβόκρανο), της κάτω γνάθου, της γλώσσας, ολόκληρου του σώματος (</a:t>
            </a:r>
            <a:r>
              <a:rPr lang="el-GR" dirty="0" err="1">
                <a:solidFill>
                  <a:srgbClr val="000000"/>
                </a:solidFill>
                <a:ea typeface="Times New Roman"/>
                <a:cs typeface="Times New Roman"/>
              </a:rPr>
              <a:t>οπισθότονος</a:t>
            </a:r>
            <a:r>
              <a:rPr lang="el-GR" dirty="0">
                <a:solidFill>
                  <a:srgbClr val="000000"/>
                </a:solidFill>
                <a:ea typeface="Times New Roman"/>
                <a:cs typeface="Times New Roman"/>
              </a:rPr>
              <a:t>), των οφθαλμών (</a:t>
            </a:r>
            <a:r>
              <a:rPr lang="el-GR" dirty="0" err="1">
                <a:solidFill>
                  <a:srgbClr val="000000"/>
                </a:solidFill>
                <a:ea typeface="Times New Roman"/>
                <a:cs typeface="Times New Roman"/>
              </a:rPr>
              <a:t>οφθαλμοπληγία</a:t>
            </a:r>
            <a:r>
              <a:rPr lang="el-GR" dirty="0">
                <a:solidFill>
                  <a:srgbClr val="000000"/>
                </a:solidFill>
                <a:ea typeface="Times New Roman"/>
                <a:cs typeface="Times New Roman"/>
              </a:rPr>
              <a:t>). </a:t>
            </a:r>
            <a:endParaRPr lang="el-GR" dirty="0" smtClean="0">
              <a:solidFill>
                <a:srgbClr val="000000"/>
              </a:solidFill>
              <a:ea typeface="Times New Roman"/>
              <a:cs typeface="Times New Roman"/>
            </a:endParaRPr>
          </a:p>
          <a:p>
            <a:pPr lvl="0" algn="just"/>
            <a:endParaRPr lang="en-US" dirty="0" smtClean="0">
              <a:solidFill>
                <a:srgbClr val="000000"/>
              </a:solidFill>
              <a:ea typeface="Times New Roman"/>
              <a:cs typeface="Times New Roman"/>
            </a:endParaRPr>
          </a:p>
          <a:p>
            <a:pPr lvl="0" algn="just"/>
            <a:r>
              <a:rPr lang="el-GR" b="1" dirty="0" err="1" smtClean="0">
                <a:solidFill>
                  <a:srgbClr val="000000"/>
                </a:solidFill>
                <a:ea typeface="Times New Roman"/>
                <a:cs typeface="Times New Roman"/>
              </a:rPr>
              <a:t>Ακαθισία</a:t>
            </a:r>
            <a:r>
              <a:rPr lang="el-GR" b="1" dirty="0">
                <a:solidFill>
                  <a:srgbClr val="000000"/>
                </a:solidFill>
                <a:ea typeface="Times New Roman"/>
                <a:cs typeface="Times New Roman"/>
              </a:rPr>
              <a:t>. </a:t>
            </a:r>
            <a:r>
              <a:rPr lang="el-GR" dirty="0">
                <a:solidFill>
                  <a:srgbClr val="000000"/>
                </a:solidFill>
                <a:ea typeface="Times New Roman"/>
                <a:cs typeface="Times New Roman"/>
              </a:rPr>
              <a:t>Είναι η έντονη, δυσάρεστη ανάγκη για κίνηση. Ο ασθενής δεν μπορεί να την ελέγξει με την θέλησή του. </a:t>
            </a:r>
            <a:endParaRPr lang="en-US" dirty="0" smtClean="0">
              <a:solidFill>
                <a:srgbClr val="000000"/>
              </a:solidFill>
              <a:ea typeface="Times New Roman"/>
              <a:cs typeface="Times New Roman"/>
            </a:endParaRPr>
          </a:p>
          <a:p>
            <a:pPr lvl="0" algn="just"/>
            <a:endParaRPr lang="en-US" dirty="0" smtClean="0">
              <a:solidFill>
                <a:srgbClr val="000000"/>
              </a:solidFill>
              <a:ea typeface="Times New Roman"/>
              <a:cs typeface="Times New Roman"/>
            </a:endParaRPr>
          </a:p>
          <a:p>
            <a:pPr lvl="0" algn="just"/>
            <a:r>
              <a:rPr lang="el-GR" b="1" dirty="0" smtClean="0">
                <a:solidFill>
                  <a:srgbClr val="000000"/>
                </a:solidFill>
                <a:ea typeface="Times New Roman"/>
                <a:cs typeface="Times New Roman"/>
              </a:rPr>
              <a:t>Όψιμη </a:t>
            </a:r>
            <a:r>
              <a:rPr lang="el-GR" b="1" dirty="0">
                <a:solidFill>
                  <a:srgbClr val="000000"/>
                </a:solidFill>
                <a:ea typeface="Times New Roman"/>
                <a:cs typeface="Times New Roman"/>
              </a:rPr>
              <a:t>δυσκινησία. </a:t>
            </a:r>
            <a:r>
              <a:rPr lang="el-GR" dirty="0">
                <a:solidFill>
                  <a:srgbClr val="000000"/>
                </a:solidFill>
                <a:ea typeface="Times New Roman"/>
                <a:cs typeface="Times New Roman"/>
              </a:rPr>
              <a:t>Οφείλεται στην μακροχρόνια λήψη των </a:t>
            </a:r>
            <a:r>
              <a:rPr lang="el-GR" dirty="0" err="1">
                <a:solidFill>
                  <a:srgbClr val="000000"/>
                </a:solidFill>
                <a:ea typeface="Times New Roman"/>
                <a:cs typeface="Times New Roman"/>
              </a:rPr>
              <a:t>αντιψυχωτικών</a:t>
            </a:r>
            <a:r>
              <a:rPr lang="el-GR" dirty="0">
                <a:solidFill>
                  <a:srgbClr val="000000"/>
                </a:solidFill>
                <a:ea typeface="Times New Roman"/>
                <a:cs typeface="Times New Roman"/>
              </a:rPr>
              <a:t> (&gt;6 μήνες). Λιγότερο συχνή με τα δεύτερης γενιάς </a:t>
            </a:r>
            <a:r>
              <a:rPr lang="el-GR" dirty="0" err="1">
                <a:solidFill>
                  <a:srgbClr val="000000"/>
                </a:solidFill>
                <a:ea typeface="Times New Roman"/>
                <a:cs typeface="Times New Roman"/>
              </a:rPr>
              <a:t>αντιψυχωτικά</a:t>
            </a:r>
            <a:r>
              <a:rPr lang="el-GR" dirty="0">
                <a:solidFill>
                  <a:srgbClr val="000000"/>
                </a:solidFill>
                <a:ea typeface="Times New Roman"/>
                <a:cs typeface="Times New Roman"/>
              </a:rPr>
              <a:t>. Συνίσταται σε ανώμαλες, ακούσιες, </a:t>
            </a:r>
            <a:r>
              <a:rPr lang="el-GR" dirty="0" smtClean="0">
                <a:solidFill>
                  <a:srgbClr val="000000"/>
                </a:solidFill>
                <a:ea typeface="Times New Roman"/>
                <a:cs typeface="Times New Roman"/>
              </a:rPr>
              <a:t>ακανόνιστες κινήσεις </a:t>
            </a:r>
            <a:r>
              <a:rPr lang="el-GR" dirty="0">
                <a:solidFill>
                  <a:srgbClr val="000000"/>
                </a:solidFill>
                <a:ea typeface="Times New Roman"/>
                <a:cs typeface="Times New Roman"/>
              </a:rPr>
              <a:t>της κεφαλής (γλώσσα, πρόσωπο, τράχηλος), των άκρων και του κορμού</a:t>
            </a:r>
            <a:r>
              <a:rPr lang="el-GR" dirty="0" smtClean="0">
                <a:solidFill>
                  <a:srgbClr val="000000"/>
                </a:solidFill>
                <a:ea typeface="Times New Roman"/>
                <a:cs typeface="Times New Roman"/>
              </a:rPr>
              <a:t>.</a:t>
            </a:r>
          </a:p>
          <a:p>
            <a:pPr lvl="0" algn="just"/>
            <a:endParaRPr lang="en-US" dirty="0" smtClean="0">
              <a:solidFill>
                <a:srgbClr val="000000"/>
              </a:solidFill>
              <a:ea typeface="Times New Roman"/>
              <a:cs typeface="Times New Roman"/>
            </a:endParaRPr>
          </a:p>
          <a:p>
            <a:pPr lvl="0" algn="just"/>
            <a:r>
              <a:rPr lang="el-GR" b="1" dirty="0" smtClean="0">
                <a:solidFill>
                  <a:srgbClr val="000000"/>
                </a:solidFill>
                <a:ea typeface="Times New Roman"/>
                <a:cs typeface="Times New Roman"/>
              </a:rPr>
              <a:t>Κακόηθες </a:t>
            </a:r>
            <a:r>
              <a:rPr lang="el-GR" b="1" dirty="0">
                <a:solidFill>
                  <a:srgbClr val="000000"/>
                </a:solidFill>
                <a:ea typeface="Times New Roman"/>
                <a:cs typeface="Times New Roman"/>
              </a:rPr>
              <a:t>νευροληπτικό σύνδρομο</a:t>
            </a:r>
            <a:r>
              <a:rPr lang="el-GR" dirty="0">
                <a:solidFill>
                  <a:srgbClr val="000000"/>
                </a:solidFill>
                <a:ea typeface="Times New Roman"/>
                <a:cs typeface="Times New Roman"/>
              </a:rPr>
              <a:t>.</a:t>
            </a:r>
            <a:r>
              <a:rPr lang="el-GR" b="1" dirty="0">
                <a:solidFill>
                  <a:srgbClr val="000000"/>
                </a:solidFill>
                <a:ea typeface="Times New Roman"/>
                <a:cs typeface="Times New Roman"/>
              </a:rPr>
              <a:t> </a:t>
            </a:r>
            <a:r>
              <a:rPr lang="el-GR" dirty="0">
                <a:solidFill>
                  <a:srgbClr val="000000"/>
                </a:solidFill>
                <a:ea typeface="Times New Roman"/>
                <a:cs typeface="Times New Roman"/>
              </a:rPr>
              <a:t>Είναι μια απειλητική για την ζωή επιπλοκή, που μπορεί να εμφανιστεί οποιαδήποτε στιγμή κατά την διάρκεια της θεραπείας. Θνητότητα έως 20-30%. Συμπτώματα: μυϊκή δυσκαμψία, </a:t>
            </a:r>
            <a:r>
              <a:rPr lang="el-GR" dirty="0" err="1">
                <a:solidFill>
                  <a:srgbClr val="000000"/>
                </a:solidFill>
                <a:ea typeface="Times New Roman"/>
                <a:cs typeface="Times New Roman"/>
              </a:rPr>
              <a:t>υπερπυρεξία</a:t>
            </a:r>
            <a:r>
              <a:rPr lang="el-GR" dirty="0">
                <a:solidFill>
                  <a:srgbClr val="000000"/>
                </a:solidFill>
                <a:ea typeface="Times New Roman"/>
                <a:cs typeface="Times New Roman"/>
              </a:rPr>
              <a:t>, αστάθεια του αυτόνομου νευρικού συστήματος (υπέρταση, ταχυκαρδία, εφίδρωση), αλαλία, θόλωση της συνείδησης, διέγερση. </a:t>
            </a:r>
            <a:endParaRPr lang="el-GR" dirty="0">
              <a:solidFill>
                <a:srgbClr val="000000"/>
              </a:solidFill>
              <a:ea typeface="Calibri"/>
              <a:cs typeface="Times New Roman"/>
            </a:endParaRPr>
          </a:p>
          <a:p>
            <a:pPr lvl="0" algn="just"/>
            <a:endParaRPr lang="el-GR" sz="1400" dirty="0">
              <a:solidFill>
                <a:srgbClr val="000000"/>
              </a:solidFill>
            </a:endParaRPr>
          </a:p>
        </p:txBody>
      </p:sp>
      <p:sp>
        <p:nvSpPr>
          <p:cNvPr id="3" name="Ορθογώνιο 2"/>
          <p:cNvSpPr/>
          <p:nvPr/>
        </p:nvSpPr>
        <p:spPr>
          <a:xfrm>
            <a:off x="2473005" y="116632"/>
            <a:ext cx="3875485" cy="338554"/>
          </a:xfrm>
          <a:prstGeom prst="rect">
            <a:avLst/>
          </a:prstGeom>
        </p:spPr>
        <p:txBody>
          <a:bodyPr wrap="none">
            <a:spAutoFit/>
          </a:bodyPr>
          <a:lstStyle/>
          <a:p>
            <a:pPr lvl="0"/>
            <a:r>
              <a:rPr lang="el-GR" sz="1600" b="1" dirty="0">
                <a:solidFill>
                  <a:srgbClr val="000000"/>
                </a:solidFill>
              </a:rPr>
              <a:t>Νευρολογικές ανεπιθύμητες ενέργειες</a:t>
            </a:r>
          </a:p>
        </p:txBody>
      </p:sp>
    </p:spTree>
    <p:extLst>
      <p:ext uri="{BB962C8B-B14F-4D97-AF65-F5344CB8AC3E}">
        <p14:creationId xmlns:p14="http://schemas.microsoft.com/office/powerpoint/2010/main" xmlns="" val="3413508993"/>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247650" y="100013"/>
            <a:ext cx="8624888" cy="1143000"/>
          </a:xfrm>
        </p:spPr>
        <p:txBody>
          <a:bodyPr/>
          <a:lstStyle/>
          <a:p>
            <a:pPr algn="ctr" eaLnBrk="1" hangingPunct="1">
              <a:defRPr/>
            </a:pPr>
            <a:r>
              <a:rPr lang="el-GR" dirty="0" smtClean="0">
                <a:solidFill>
                  <a:schemeClr val="tx1"/>
                </a:solidFill>
                <a:latin typeface="Times New Roman" pitchFamily="18" charset="0"/>
                <a:cs typeface="Times New Roman" pitchFamily="18" charset="0"/>
              </a:rPr>
              <a:t>Αιτούμενα από την </a:t>
            </a:r>
            <a:r>
              <a:rPr lang="el-GR" dirty="0" err="1" smtClean="0">
                <a:solidFill>
                  <a:schemeClr val="tx1"/>
                </a:solidFill>
                <a:latin typeface="Times New Roman" pitchFamily="18" charset="0"/>
                <a:cs typeface="Times New Roman" pitchFamily="18" charset="0"/>
              </a:rPr>
              <a:t>Αντιψυχωτική</a:t>
            </a:r>
            <a:r>
              <a:rPr lang="el-GR" dirty="0" smtClean="0">
                <a:solidFill>
                  <a:schemeClr val="tx1"/>
                </a:solidFill>
                <a:latin typeface="Times New Roman" pitchFamily="18" charset="0"/>
                <a:cs typeface="Times New Roman" pitchFamily="18" charset="0"/>
              </a:rPr>
              <a:t> Αγωγή</a:t>
            </a:r>
            <a:endParaRPr lang="en-US" dirty="0" smtClean="0">
              <a:solidFill>
                <a:schemeClr val="tx1"/>
              </a:solidFill>
              <a:latin typeface="Times New Roman" pitchFamily="18" charset="0"/>
              <a:cs typeface="Times New Roman" pitchFamily="18" charset="0"/>
            </a:endParaRPr>
          </a:p>
        </p:txBody>
      </p:sp>
      <p:sp>
        <p:nvSpPr>
          <p:cNvPr id="110595" name="AutoShape 3"/>
          <p:cNvSpPr>
            <a:spLocks noChangeArrowheads="1"/>
          </p:cNvSpPr>
          <p:nvPr/>
        </p:nvSpPr>
        <p:spPr bwMode="auto">
          <a:xfrm>
            <a:off x="688975" y="1727200"/>
            <a:ext cx="293688" cy="4457700"/>
          </a:xfrm>
          <a:prstGeom prst="downArrow">
            <a:avLst>
              <a:gd name="adj1" fmla="val 50000"/>
              <a:gd name="adj2" fmla="val 379459"/>
            </a:avLst>
          </a:prstGeom>
          <a:solidFill>
            <a:schemeClr val="accent1"/>
          </a:solidFill>
          <a:ln w="9525">
            <a:solidFill>
              <a:schemeClr val="tx1"/>
            </a:solidFill>
            <a:miter lim="800000"/>
            <a:headEnd/>
            <a:tailEnd/>
          </a:ln>
        </p:spPr>
        <p:txBody>
          <a:bodyPr wrap="none" anchor="ctr">
            <a:spAutoFit/>
          </a:bodyPr>
          <a:lstStyle/>
          <a:p>
            <a:endParaRPr lang="el-GR"/>
          </a:p>
        </p:txBody>
      </p:sp>
      <p:grpSp>
        <p:nvGrpSpPr>
          <p:cNvPr id="2" name="Group 4"/>
          <p:cNvGrpSpPr>
            <a:grpSpLocks/>
          </p:cNvGrpSpPr>
          <p:nvPr/>
        </p:nvGrpSpPr>
        <p:grpSpPr bwMode="auto">
          <a:xfrm>
            <a:off x="1524000" y="1803400"/>
            <a:ext cx="2663825" cy="762000"/>
            <a:chOff x="1080" y="1136"/>
            <a:chExt cx="1888" cy="480"/>
          </a:xfrm>
        </p:grpSpPr>
        <p:sp>
          <p:nvSpPr>
            <p:cNvPr id="46097" name="Rectangle 5"/>
            <p:cNvSpPr>
              <a:spLocks noChangeArrowheads="1"/>
            </p:cNvSpPr>
            <p:nvPr/>
          </p:nvSpPr>
          <p:spPr bwMode="auto">
            <a:xfrm>
              <a:off x="1080" y="1136"/>
              <a:ext cx="1888" cy="480"/>
            </a:xfrm>
            <a:prstGeom prst="rect">
              <a:avLst/>
            </a:prstGeom>
            <a:solidFill>
              <a:schemeClr val="accent1"/>
            </a:solidFill>
            <a:ln w="9525">
              <a:solidFill>
                <a:schemeClr val="tx1"/>
              </a:solidFill>
              <a:miter lim="800000"/>
              <a:headEnd/>
              <a:tailEnd/>
            </a:ln>
          </p:spPr>
          <p:txBody>
            <a:bodyPr wrap="none" anchor="ctr">
              <a:spAutoFit/>
            </a:bodyPr>
            <a:lstStyle/>
            <a:p>
              <a:pPr algn="ctr" eaLnBrk="0" hangingPunct="0"/>
              <a:endParaRPr lang="el-GR" sz="1200" b="1"/>
            </a:p>
          </p:txBody>
        </p:sp>
        <p:sp>
          <p:nvSpPr>
            <p:cNvPr id="110598" name="Text Box 6"/>
            <p:cNvSpPr txBox="1">
              <a:spLocks noChangeArrowheads="1"/>
            </p:cNvSpPr>
            <p:nvPr/>
          </p:nvSpPr>
          <p:spPr bwMode="auto">
            <a:xfrm>
              <a:off x="1134" y="1265"/>
              <a:ext cx="870" cy="288"/>
            </a:xfrm>
            <a:prstGeom prst="rect">
              <a:avLst/>
            </a:prstGeom>
            <a:noFill/>
            <a:ln w="9525">
              <a:noFill/>
              <a:miter lim="800000"/>
              <a:headEnd/>
              <a:tailEnd/>
            </a:ln>
            <a:effectLst/>
          </p:spPr>
          <p:txBody>
            <a:bodyPr wrap="none">
              <a:spAutoFit/>
            </a:bodyPr>
            <a:lstStyle/>
            <a:p>
              <a:pPr eaLnBrk="0" hangingPunct="0">
                <a:defRPr/>
              </a:pPr>
              <a:r>
                <a:rPr lang="el-GR" sz="2400" b="1">
                  <a:solidFill>
                    <a:srgbClr val="FF3300"/>
                  </a:solidFill>
                  <a:effectLst>
                    <a:outerShdw blurRad="38100" dist="38100" dir="2700000" algn="tl">
                      <a:srgbClr val="000000"/>
                    </a:outerShdw>
                  </a:effectLst>
                  <a:latin typeface="Arial" pitchFamily="34" charset="0"/>
                </a:rPr>
                <a:t>Θετικά </a:t>
              </a:r>
              <a:endParaRPr lang="en-US" sz="2400" b="1">
                <a:solidFill>
                  <a:srgbClr val="FF3300"/>
                </a:solidFill>
                <a:effectLst>
                  <a:outerShdw blurRad="38100" dist="38100" dir="2700000" algn="tl">
                    <a:srgbClr val="000000"/>
                  </a:outerShdw>
                </a:effectLst>
                <a:latin typeface="Arial" pitchFamily="34" charset="0"/>
              </a:endParaRPr>
            </a:p>
          </p:txBody>
        </p:sp>
      </p:grpSp>
      <p:grpSp>
        <p:nvGrpSpPr>
          <p:cNvPr id="3" name="Group 7"/>
          <p:cNvGrpSpPr>
            <a:grpSpLocks/>
          </p:cNvGrpSpPr>
          <p:nvPr/>
        </p:nvGrpSpPr>
        <p:grpSpPr bwMode="auto">
          <a:xfrm>
            <a:off x="1524000" y="2590800"/>
            <a:ext cx="2686050" cy="762000"/>
            <a:chOff x="1080" y="1632"/>
            <a:chExt cx="1904" cy="480"/>
          </a:xfrm>
        </p:grpSpPr>
        <p:sp>
          <p:nvSpPr>
            <p:cNvPr id="46095" name="Rectangle 8"/>
            <p:cNvSpPr>
              <a:spLocks noChangeArrowheads="1"/>
            </p:cNvSpPr>
            <p:nvPr/>
          </p:nvSpPr>
          <p:spPr bwMode="auto">
            <a:xfrm>
              <a:off x="1080" y="1632"/>
              <a:ext cx="1904" cy="480"/>
            </a:xfrm>
            <a:prstGeom prst="rect">
              <a:avLst/>
            </a:prstGeom>
            <a:solidFill>
              <a:srgbClr val="FFFF99"/>
            </a:solidFill>
            <a:ln w="9525">
              <a:solidFill>
                <a:schemeClr val="tx1"/>
              </a:solidFill>
              <a:miter lim="800000"/>
              <a:headEnd/>
              <a:tailEnd/>
            </a:ln>
          </p:spPr>
          <p:txBody>
            <a:bodyPr anchor="ctr">
              <a:spAutoFit/>
            </a:bodyPr>
            <a:lstStyle/>
            <a:p>
              <a:endParaRPr lang="el-GR"/>
            </a:p>
          </p:txBody>
        </p:sp>
        <p:sp>
          <p:nvSpPr>
            <p:cNvPr id="110601" name="Text Box 9"/>
            <p:cNvSpPr txBox="1">
              <a:spLocks noChangeArrowheads="1"/>
            </p:cNvSpPr>
            <p:nvPr/>
          </p:nvSpPr>
          <p:spPr bwMode="auto">
            <a:xfrm>
              <a:off x="1134" y="1769"/>
              <a:ext cx="1142" cy="288"/>
            </a:xfrm>
            <a:prstGeom prst="rect">
              <a:avLst/>
            </a:prstGeom>
            <a:noFill/>
            <a:ln w="9525">
              <a:noFill/>
              <a:miter lim="800000"/>
              <a:headEnd/>
              <a:tailEnd/>
            </a:ln>
            <a:effectLst/>
          </p:spPr>
          <p:txBody>
            <a:bodyPr wrap="none">
              <a:spAutoFit/>
            </a:bodyPr>
            <a:lstStyle/>
            <a:p>
              <a:pPr eaLnBrk="0" hangingPunct="0">
                <a:defRPr/>
              </a:pPr>
              <a:r>
                <a:rPr lang="el-GR" sz="2400" b="1">
                  <a:solidFill>
                    <a:srgbClr val="FF3300"/>
                  </a:solidFill>
                  <a:effectLst>
                    <a:outerShdw blurRad="38100" dist="38100" dir="2700000" algn="tl">
                      <a:srgbClr val="000000"/>
                    </a:outerShdw>
                  </a:effectLst>
                  <a:latin typeface="Arial" pitchFamily="34" charset="0"/>
                </a:rPr>
                <a:t>Αρνητικά </a:t>
              </a:r>
              <a:endParaRPr lang="en-US" sz="2400" b="1">
                <a:solidFill>
                  <a:srgbClr val="FF3300"/>
                </a:solidFill>
                <a:effectLst>
                  <a:outerShdw blurRad="38100" dist="38100" dir="2700000" algn="tl">
                    <a:srgbClr val="000000"/>
                  </a:outerShdw>
                </a:effectLst>
                <a:latin typeface="Arial" pitchFamily="34" charset="0"/>
              </a:endParaRPr>
            </a:p>
          </p:txBody>
        </p:sp>
      </p:grpSp>
      <p:grpSp>
        <p:nvGrpSpPr>
          <p:cNvPr id="4" name="Group 10"/>
          <p:cNvGrpSpPr>
            <a:grpSpLocks/>
          </p:cNvGrpSpPr>
          <p:nvPr/>
        </p:nvGrpSpPr>
        <p:grpSpPr bwMode="auto">
          <a:xfrm>
            <a:off x="1524000" y="3378200"/>
            <a:ext cx="4487863" cy="762000"/>
            <a:chOff x="1080" y="2128"/>
            <a:chExt cx="2712" cy="480"/>
          </a:xfrm>
        </p:grpSpPr>
        <p:sp>
          <p:nvSpPr>
            <p:cNvPr id="46093" name="Rectangle 11"/>
            <p:cNvSpPr>
              <a:spLocks noChangeArrowheads="1"/>
            </p:cNvSpPr>
            <p:nvPr/>
          </p:nvSpPr>
          <p:spPr bwMode="auto">
            <a:xfrm>
              <a:off x="1080" y="2128"/>
              <a:ext cx="2712" cy="480"/>
            </a:xfrm>
            <a:prstGeom prst="rect">
              <a:avLst/>
            </a:prstGeom>
            <a:solidFill>
              <a:srgbClr val="FFCC99"/>
            </a:solidFill>
            <a:ln w="9525">
              <a:solidFill>
                <a:schemeClr val="tx1"/>
              </a:solidFill>
              <a:miter lim="800000"/>
              <a:headEnd/>
              <a:tailEnd/>
            </a:ln>
          </p:spPr>
          <p:txBody>
            <a:bodyPr anchor="ctr">
              <a:spAutoFit/>
            </a:bodyPr>
            <a:lstStyle/>
            <a:p>
              <a:endParaRPr lang="el-GR"/>
            </a:p>
          </p:txBody>
        </p:sp>
        <p:sp>
          <p:nvSpPr>
            <p:cNvPr id="110604" name="Text Box 12"/>
            <p:cNvSpPr txBox="1">
              <a:spLocks noChangeArrowheads="1"/>
            </p:cNvSpPr>
            <p:nvPr/>
          </p:nvSpPr>
          <p:spPr bwMode="auto">
            <a:xfrm>
              <a:off x="1134" y="2265"/>
              <a:ext cx="2535" cy="288"/>
            </a:xfrm>
            <a:prstGeom prst="rect">
              <a:avLst/>
            </a:prstGeom>
            <a:noFill/>
            <a:ln w="9525">
              <a:noFill/>
              <a:miter lim="800000"/>
              <a:headEnd/>
              <a:tailEnd/>
            </a:ln>
            <a:effectLst/>
          </p:spPr>
          <p:txBody>
            <a:bodyPr>
              <a:spAutoFit/>
            </a:bodyPr>
            <a:lstStyle/>
            <a:p>
              <a:pPr eaLnBrk="0" hangingPunct="0">
                <a:defRPr/>
              </a:pPr>
              <a:r>
                <a:rPr lang="el-GR" sz="2400" b="1">
                  <a:solidFill>
                    <a:srgbClr val="FF3300"/>
                  </a:solidFill>
                  <a:effectLst>
                    <a:outerShdw blurRad="38100" dist="38100" dir="2700000" algn="tl">
                      <a:srgbClr val="000000"/>
                    </a:outerShdw>
                  </a:effectLst>
                  <a:latin typeface="Arial" pitchFamily="34" charset="0"/>
                </a:rPr>
                <a:t>Καταθλιπτικά συμπτώματα</a:t>
              </a:r>
              <a:endParaRPr lang="en-US" sz="2400" b="1">
                <a:solidFill>
                  <a:srgbClr val="FF3300"/>
                </a:solidFill>
                <a:effectLst>
                  <a:outerShdw blurRad="38100" dist="38100" dir="2700000" algn="tl">
                    <a:srgbClr val="000000"/>
                  </a:outerShdw>
                </a:effectLst>
                <a:latin typeface="Arial" pitchFamily="34" charset="0"/>
              </a:endParaRPr>
            </a:p>
          </p:txBody>
        </p:sp>
      </p:grpSp>
      <p:grpSp>
        <p:nvGrpSpPr>
          <p:cNvPr id="5" name="Group 13"/>
          <p:cNvGrpSpPr>
            <a:grpSpLocks/>
          </p:cNvGrpSpPr>
          <p:nvPr/>
        </p:nvGrpSpPr>
        <p:grpSpPr bwMode="auto">
          <a:xfrm>
            <a:off x="1524000" y="4165600"/>
            <a:ext cx="4470400" cy="762000"/>
            <a:chOff x="1080" y="2624"/>
            <a:chExt cx="3168" cy="480"/>
          </a:xfrm>
        </p:grpSpPr>
        <p:sp>
          <p:nvSpPr>
            <p:cNvPr id="46091" name="Rectangle 14"/>
            <p:cNvSpPr>
              <a:spLocks noChangeArrowheads="1"/>
            </p:cNvSpPr>
            <p:nvPr/>
          </p:nvSpPr>
          <p:spPr bwMode="auto">
            <a:xfrm>
              <a:off x="1080" y="2624"/>
              <a:ext cx="3168" cy="480"/>
            </a:xfrm>
            <a:prstGeom prst="rect">
              <a:avLst/>
            </a:prstGeom>
            <a:solidFill>
              <a:srgbClr val="CCFF99"/>
            </a:solidFill>
            <a:ln w="9525">
              <a:solidFill>
                <a:schemeClr val="tx1"/>
              </a:solidFill>
              <a:miter lim="800000"/>
              <a:headEnd/>
              <a:tailEnd/>
            </a:ln>
          </p:spPr>
          <p:txBody>
            <a:bodyPr anchor="ctr">
              <a:spAutoFit/>
            </a:bodyPr>
            <a:lstStyle/>
            <a:p>
              <a:endParaRPr lang="el-GR"/>
            </a:p>
          </p:txBody>
        </p:sp>
        <p:sp>
          <p:nvSpPr>
            <p:cNvPr id="110607" name="Text Box 15"/>
            <p:cNvSpPr txBox="1">
              <a:spLocks noChangeArrowheads="1"/>
            </p:cNvSpPr>
            <p:nvPr/>
          </p:nvSpPr>
          <p:spPr bwMode="auto">
            <a:xfrm>
              <a:off x="1134" y="2761"/>
              <a:ext cx="2369" cy="288"/>
            </a:xfrm>
            <a:prstGeom prst="rect">
              <a:avLst/>
            </a:prstGeom>
            <a:noFill/>
            <a:ln w="9525">
              <a:noFill/>
              <a:miter lim="800000"/>
              <a:headEnd/>
              <a:tailEnd/>
            </a:ln>
            <a:effectLst/>
          </p:spPr>
          <p:txBody>
            <a:bodyPr wrap="none">
              <a:spAutoFit/>
            </a:bodyPr>
            <a:lstStyle/>
            <a:p>
              <a:pPr eaLnBrk="0" hangingPunct="0">
                <a:defRPr/>
              </a:pPr>
              <a:r>
                <a:rPr lang="el-GR" sz="2400" b="1">
                  <a:solidFill>
                    <a:srgbClr val="FF3300"/>
                  </a:solidFill>
                  <a:effectLst>
                    <a:outerShdw blurRad="38100" dist="38100" dir="2700000" algn="tl">
                      <a:srgbClr val="000000"/>
                    </a:outerShdw>
                  </a:effectLst>
                  <a:latin typeface="Arial" pitchFamily="34" charset="0"/>
                </a:rPr>
                <a:t>Γνωστικά ελλείμματα</a:t>
              </a:r>
              <a:r>
                <a:rPr lang="el-GR" sz="2400" b="1">
                  <a:effectLst>
                    <a:outerShdw blurRad="38100" dist="38100" dir="2700000" algn="tl">
                      <a:srgbClr val="000000"/>
                    </a:outerShdw>
                  </a:effectLst>
                  <a:latin typeface="Arial" pitchFamily="34" charset="0"/>
                </a:rPr>
                <a:t> </a:t>
              </a:r>
              <a:endParaRPr lang="en-US" sz="2400" b="1">
                <a:effectLst>
                  <a:outerShdw blurRad="38100" dist="38100" dir="2700000" algn="tl">
                    <a:srgbClr val="000000"/>
                  </a:outerShdw>
                </a:effectLst>
                <a:latin typeface="Arial" pitchFamily="34" charset="0"/>
              </a:endParaRPr>
            </a:p>
          </p:txBody>
        </p:sp>
      </p:grpSp>
      <p:grpSp>
        <p:nvGrpSpPr>
          <p:cNvPr id="6" name="Group 16"/>
          <p:cNvGrpSpPr>
            <a:grpSpLocks/>
          </p:cNvGrpSpPr>
          <p:nvPr/>
        </p:nvGrpSpPr>
        <p:grpSpPr bwMode="auto">
          <a:xfrm>
            <a:off x="1524000" y="4953000"/>
            <a:ext cx="7094538" cy="781050"/>
            <a:chOff x="1080" y="3120"/>
            <a:chExt cx="4529" cy="480"/>
          </a:xfrm>
        </p:grpSpPr>
        <p:sp>
          <p:nvSpPr>
            <p:cNvPr id="46089" name="Rectangle 17"/>
            <p:cNvSpPr>
              <a:spLocks noChangeArrowheads="1"/>
            </p:cNvSpPr>
            <p:nvPr/>
          </p:nvSpPr>
          <p:spPr bwMode="auto">
            <a:xfrm>
              <a:off x="1080" y="3120"/>
              <a:ext cx="4520" cy="480"/>
            </a:xfrm>
            <a:prstGeom prst="rect">
              <a:avLst/>
            </a:prstGeom>
            <a:solidFill>
              <a:srgbClr val="66FFFF"/>
            </a:solidFill>
            <a:ln w="9525">
              <a:solidFill>
                <a:schemeClr val="tx1"/>
              </a:solidFill>
              <a:miter lim="800000"/>
              <a:headEnd/>
              <a:tailEnd/>
            </a:ln>
          </p:spPr>
          <p:txBody>
            <a:bodyPr anchor="ctr">
              <a:spAutoFit/>
            </a:bodyPr>
            <a:lstStyle/>
            <a:p>
              <a:endParaRPr lang="el-GR"/>
            </a:p>
          </p:txBody>
        </p:sp>
        <p:sp>
          <p:nvSpPr>
            <p:cNvPr id="110610" name="Text Box 18"/>
            <p:cNvSpPr txBox="1">
              <a:spLocks noChangeArrowheads="1"/>
            </p:cNvSpPr>
            <p:nvPr/>
          </p:nvSpPr>
          <p:spPr bwMode="auto">
            <a:xfrm>
              <a:off x="1126" y="3257"/>
              <a:ext cx="4483" cy="281"/>
            </a:xfrm>
            <a:prstGeom prst="rect">
              <a:avLst/>
            </a:prstGeom>
            <a:noFill/>
            <a:ln w="9525">
              <a:noFill/>
              <a:miter lim="800000"/>
              <a:headEnd/>
              <a:tailEnd/>
            </a:ln>
            <a:effectLst/>
          </p:spPr>
          <p:txBody>
            <a:bodyPr wrap="none">
              <a:spAutoFit/>
            </a:bodyPr>
            <a:lstStyle/>
            <a:p>
              <a:pPr eaLnBrk="0" hangingPunct="0">
                <a:defRPr/>
              </a:pPr>
              <a:r>
                <a:rPr lang="el-GR" sz="2400" b="1">
                  <a:solidFill>
                    <a:srgbClr val="FF3300"/>
                  </a:solidFill>
                  <a:effectLst>
                    <a:outerShdw blurRad="38100" dist="38100" dir="2700000" algn="tl">
                      <a:srgbClr val="000000"/>
                    </a:outerShdw>
                  </a:effectLst>
                  <a:latin typeface="Arial" pitchFamily="34" charset="0"/>
                </a:rPr>
                <a:t>Ευνοϊκό περίγραμμα ανεπιθύμητων ενεργειών</a:t>
              </a:r>
              <a:r>
                <a:rPr lang="el-GR" sz="2400" b="1">
                  <a:effectLst>
                    <a:outerShdw blurRad="38100" dist="38100" dir="2700000" algn="tl">
                      <a:srgbClr val="000000"/>
                    </a:outerShdw>
                  </a:effectLst>
                  <a:latin typeface="Arial" pitchFamily="34" charset="0"/>
                </a:rPr>
                <a:t> </a:t>
              </a:r>
              <a:endParaRPr lang="en-US" sz="2400" b="1">
                <a:effectLst>
                  <a:outerShdw blurRad="38100" dist="38100" dir="2700000" algn="tl">
                    <a:srgbClr val="000000"/>
                  </a:outerShdw>
                </a:effectLst>
                <a:latin typeface="Arial" pitchFamily="34" charset="0"/>
              </a:endParaRPr>
            </a:p>
          </p:txBody>
        </p:sp>
      </p:grpSp>
    </p:spTree>
    <p:extLst>
      <p:ext uri="{BB962C8B-B14F-4D97-AF65-F5344CB8AC3E}">
        <p14:creationId xmlns:p14="http://schemas.microsoft.com/office/powerpoint/2010/main" xmlns="" val="369575810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blinds(horizontal)">
                                      <p:cBhvr>
                                        <p:cTn id="7" dur="500"/>
                                        <p:tgtEl>
                                          <p:spTgt spid="11059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0595"/>
                                        </p:tgtEl>
                                        <p:attrNameLst>
                                          <p:attrName>style.visibility</p:attrName>
                                        </p:attrNameLst>
                                      </p:cBhvr>
                                      <p:to>
                                        <p:strVal val="visible"/>
                                      </p:to>
                                    </p:set>
                                    <p:animEffect transition="in" filter="blinds(horizontal)">
                                      <p:cBhvr>
                                        <p:cTn id="11" dur="500"/>
                                        <p:tgtEl>
                                          <p:spTgt spid="1105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linds(horizontal)">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utoUpdateAnimBg="0"/>
      <p:bldP spid="11059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81000" y="6400800"/>
            <a:ext cx="8610600" cy="277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eaLnBrk="0" hangingPunct="0"/>
            <a:r>
              <a:rPr lang="en-US" sz="1200" b="1" dirty="0" err="1">
                <a:latin typeface="Times New Roman" pitchFamily="18" charset="0"/>
              </a:rPr>
              <a:t>Weiden</a:t>
            </a:r>
            <a:r>
              <a:rPr lang="en-US" sz="1200" b="1" dirty="0">
                <a:latin typeface="Times New Roman" pitchFamily="18" charset="0"/>
              </a:rPr>
              <a:t> </a:t>
            </a:r>
            <a:r>
              <a:rPr lang="en-US" sz="1200" b="1" dirty="0" err="1">
                <a:latin typeface="Times New Roman" pitchFamily="18" charset="0"/>
              </a:rPr>
              <a:t>PJ</a:t>
            </a:r>
            <a:r>
              <a:rPr lang="en-US" sz="1200" b="1" dirty="0">
                <a:latin typeface="Times New Roman" pitchFamily="18" charset="0"/>
              </a:rPr>
              <a:t> et al. J </a:t>
            </a:r>
            <a:r>
              <a:rPr lang="en-US" sz="1200" b="1" dirty="0" err="1">
                <a:latin typeface="Times New Roman" pitchFamily="18" charset="0"/>
              </a:rPr>
              <a:t>Clin</a:t>
            </a:r>
            <a:r>
              <a:rPr lang="en-US" sz="1200" b="1" dirty="0">
                <a:latin typeface="Times New Roman" pitchFamily="18" charset="0"/>
              </a:rPr>
              <a:t> Psychiatry 1996;57(Suppl. 11):53–60</a:t>
            </a:r>
            <a:r>
              <a:rPr lang="el-GR" sz="1200" b="1" dirty="0">
                <a:latin typeface="Times New Roman" pitchFamily="18" charset="0"/>
              </a:rPr>
              <a:t> , </a:t>
            </a:r>
            <a:r>
              <a:rPr lang="en-US" sz="1200" b="1" dirty="0">
                <a:latin typeface="Times New Roman" pitchFamily="18" charset="0"/>
              </a:rPr>
              <a:t>Kane JM. </a:t>
            </a:r>
            <a:r>
              <a:rPr lang="en-US" sz="1200" b="1" dirty="0" err="1">
                <a:latin typeface="Times New Roman" pitchFamily="18" charset="0"/>
              </a:rPr>
              <a:t>Int</a:t>
            </a:r>
            <a:r>
              <a:rPr lang="en-US" sz="1200" b="1" dirty="0">
                <a:latin typeface="Times New Roman" pitchFamily="18" charset="0"/>
              </a:rPr>
              <a:t> </a:t>
            </a:r>
            <a:r>
              <a:rPr lang="en-US" sz="1200" b="1" dirty="0" err="1">
                <a:latin typeface="Times New Roman" pitchFamily="18" charset="0"/>
              </a:rPr>
              <a:t>Clin</a:t>
            </a:r>
            <a:r>
              <a:rPr lang="en-US" sz="1200" b="1" dirty="0">
                <a:latin typeface="Times New Roman" pitchFamily="18" charset="0"/>
              </a:rPr>
              <a:t> </a:t>
            </a:r>
            <a:r>
              <a:rPr lang="en-US" sz="1200" b="1" dirty="0" err="1">
                <a:latin typeface="Times New Roman" pitchFamily="18" charset="0"/>
              </a:rPr>
              <a:t>Psychopharmacol</a:t>
            </a:r>
            <a:r>
              <a:rPr lang="en-US" sz="1200" b="1" dirty="0">
                <a:latin typeface="Times New Roman" pitchFamily="18" charset="0"/>
              </a:rPr>
              <a:t> </a:t>
            </a:r>
            <a:r>
              <a:rPr lang="en-US" sz="1200" b="1" dirty="0" err="1">
                <a:latin typeface="Times New Roman" pitchFamily="18" charset="0"/>
              </a:rPr>
              <a:t>2001;16:S1</a:t>
            </a:r>
            <a:r>
              <a:rPr lang="en-US" sz="1200" b="1" dirty="0">
                <a:latin typeface="Times New Roman" pitchFamily="18" charset="0"/>
              </a:rPr>
              <a:t>–8</a:t>
            </a:r>
          </a:p>
        </p:txBody>
      </p:sp>
      <p:grpSp>
        <p:nvGrpSpPr>
          <p:cNvPr id="47107" name="Group 3"/>
          <p:cNvGrpSpPr>
            <a:grpSpLocks/>
          </p:cNvGrpSpPr>
          <p:nvPr/>
        </p:nvGrpSpPr>
        <p:grpSpPr bwMode="auto">
          <a:xfrm>
            <a:off x="304800" y="1600200"/>
            <a:ext cx="8305800" cy="4503738"/>
            <a:chOff x="192" y="1008"/>
            <a:chExt cx="5232" cy="2837"/>
          </a:xfrm>
        </p:grpSpPr>
        <p:sp>
          <p:nvSpPr>
            <p:cNvPr id="47109" name="AutoShape 4"/>
            <p:cNvSpPr>
              <a:spLocks noChangeArrowheads="1"/>
            </p:cNvSpPr>
            <p:nvPr/>
          </p:nvSpPr>
          <p:spPr bwMode="auto">
            <a:xfrm>
              <a:off x="1680" y="1008"/>
              <a:ext cx="3744" cy="2575"/>
            </a:xfrm>
            <a:prstGeom prst="triangle">
              <a:avLst>
                <a:gd name="adj" fmla="val 49981"/>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eaLnBrk="0" hangingPunct="0"/>
              <a:endParaRPr lang="en-GB" b="1">
                <a:latin typeface="Times New Roman" pitchFamily="18" charset="0"/>
              </a:endParaRPr>
            </a:p>
          </p:txBody>
        </p:sp>
        <p:sp>
          <p:nvSpPr>
            <p:cNvPr id="47110" name="AutoShape 5"/>
            <p:cNvSpPr>
              <a:spLocks noChangeArrowheads="1"/>
            </p:cNvSpPr>
            <p:nvPr/>
          </p:nvSpPr>
          <p:spPr bwMode="blackWhite">
            <a:xfrm rot="-3060000">
              <a:off x="808" y="2174"/>
              <a:ext cx="2829" cy="513"/>
            </a:xfrm>
            <a:prstGeom prst="rightArrow">
              <a:avLst>
                <a:gd name="adj1" fmla="val 50000"/>
                <a:gd name="adj2" fmla="val 137968"/>
              </a:avLst>
            </a:prstGeom>
            <a:solidFill>
              <a:srgbClr val="00FF00"/>
            </a:solidFill>
            <a:ln w="9525">
              <a:solidFill>
                <a:schemeClr val="tx1"/>
              </a:solidFill>
              <a:miter lim="800000"/>
              <a:headEnd/>
              <a:tailEnd/>
            </a:ln>
          </p:spPr>
          <p:txBody>
            <a:bodyPr wrap="none" lIns="92075" tIns="46038" rIns="92075" bIns="46038" anchor="ctr"/>
            <a:lstStyle/>
            <a:p>
              <a:pPr algn="ctr" eaLnBrk="0" hangingPunct="0"/>
              <a:r>
                <a:rPr lang="el-GR" b="1">
                  <a:solidFill>
                    <a:srgbClr val="000000"/>
                  </a:solidFill>
                  <a:latin typeface="Times New Roman" pitchFamily="18" charset="0"/>
                </a:rPr>
                <a:t>Άτυπα αντιψυχωσικά</a:t>
              </a:r>
              <a:endParaRPr lang="en-US" b="1">
                <a:solidFill>
                  <a:srgbClr val="000000"/>
                </a:solidFill>
                <a:latin typeface="Times New Roman" pitchFamily="18" charset="0"/>
              </a:endParaRPr>
            </a:p>
          </p:txBody>
        </p:sp>
        <p:sp>
          <p:nvSpPr>
            <p:cNvPr id="47111" name="AutoShape 6"/>
            <p:cNvSpPr>
              <a:spLocks noChangeArrowheads="1"/>
            </p:cNvSpPr>
            <p:nvPr/>
          </p:nvSpPr>
          <p:spPr bwMode="blackWhite">
            <a:xfrm>
              <a:off x="192" y="3264"/>
              <a:ext cx="2010" cy="507"/>
            </a:xfrm>
            <a:prstGeom prst="rightArrow">
              <a:avLst>
                <a:gd name="adj1" fmla="val 50000"/>
                <a:gd name="adj2" fmla="val 99186"/>
              </a:avLst>
            </a:prstGeom>
            <a:solidFill>
              <a:srgbClr val="FF3300"/>
            </a:solidFill>
            <a:ln w="9525">
              <a:solidFill>
                <a:schemeClr val="tx1"/>
              </a:solidFill>
              <a:miter lim="800000"/>
              <a:headEnd/>
              <a:tailEnd/>
            </a:ln>
          </p:spPr>
          <p:txBody>
            <a:bodyPr wrap="none" lIns="92075" tIns="46038" rIns="92075" bIns="46038" anchor="ctr"/>
            <a:lstStyle/>
            <a:p>
              <a:pPr algn="ctr" eaLnBrk="0" hangingPunct="0"/>
              <a:r>
                <a:rPr lang="el-GR" b="1">
                  <a:solidFill>
                    <a:srgbClr val="000000"/>
                  </a:solidFill>
                  <a:latin typeface="Times New Roman" pitchFamily="18" charset="0"/>
                </a:rPr>
                <a:t>Κλασικά νευροληπτικά</a:t>
              </a:r>
              <a:r>
                <a:rPr lang="el-GR" b="1">
                  <a:latin typeface="Times New Roman" pitchFamily="18" charset="0"/>
                </a:rPr>
                <a:t> </a:t>
              </a:r>
              <a:endParaRPr lang="en-US" b="1">
                <a:latin typeface="Times New Roman" pitchFamily="18" charset="0"/>
              </a:endParaRPr>
            </a:p>
          </p:txBody>
        </p:sp>
        <p:sp>
          <p:nvSpPr>
            <p:cNvPr id="47112" name="Rectangle 7"/>
            <p:cNvSpPr>
              <a:spLocks noChangeArrowheads="1"/>
            </p:cNvSpPr>
            <p:nvPr/>
          </p:nvSpPr>
          <p:spPr bwMode="auto">
            <a:xfrm>
              <a:off x="2208" y="2496"/>
              <a:ext cx="2787"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r>
                <a:rPr lang="el-GR" b="1">
                  <a:solidFill>
                    <a:srgbClr val="000000"/>
                  </a:solidFill>
                  <a:latin typeface="Times New Roman" pitchFamily="18" charset="0"/>
                </a:rPr>
                <a:t>Αντιμετώπιση αρνητικών </a:t>
              </a:r>
            </a:p>
            <a:p>
              <a:pPr algn="ctr" eaLnBrk="0" hangingPunct="0"/>
              <a:r>
                <a:rPr lang="el-GR" b="1">
                  <a:solidFill>
                    <a:srgbClr val="000000"/>
                  </a:solidFill>
                  <a:latin typeface="Times New Roman" pitchFamily="18" charset="0"/>
                </a:rPr>
                <a:t>συμπτωμάτων</a:t>
              </a:r>
              <a:endParaRPr lang="en-US" b="1">
                <a:solidFill>
                  <a:srgbClr val="000000"/>
                </a:solidFill>
                <a:latin typeface="Times New Roman" pitchFamily="18" charset="0"/>
              </a:endParaRPr>
            </a:p>
          </p:txBody>
        </p:sp>
        <p:sp>
          <p:nvSpPr>
            <p:cNvPr id="47113" name="Rectangle 8"/>
            <p:cNvSpPr>
              <a:spLocks noChangeArrowheads="1"/>
            </p:cNvSpPr>
            <p:nvPr/>
          </p:nvSpPr>
          <p:spPr bwMode="auto">
            <a:xfrm>
              <a:off x="2544" y="2160"/>
              <a:ext cx="212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l-GR" b="1">
                  <a:solidFill>
                    <a:srgbClr val="000000"/>
                  </a:solidFill>
                  <a:latin typeface="Times New Roman" pitchFamily="18" charset="0"/>
                </a:rPr>
                <a:t>Ποιότητα ζωής</a:t>
              </a:r>
              <a:endParaRPr lang="en-US" b="1">
                <a:solidFill>
                  <a:srgbClr val="000000"/>
                </a:solidFill>
                <a:latin typeface="Times New Roman" pitchFamily="18" charset="0"/>
              </a:endParaRPr>
            </a:p>
          </p:txBody>
        </p:sp>
        <p:sp>
          <p:nvSpPr>
            <p:cNvPr id="47114" name="Rectangle 9"/>
            <p:cNvSpPr>
              <a:spLocks noChangeArrowheads="1"/>
            </p:cNvSpPr>
            <p:nvPr/>
          </p:nvSpPr>
          <p:spPr bwMode="auto">
            <a:xfrm>
              <a:off x="2832" y="1824"/>
              <a:ext cx="154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l-GR" b="1">
                  <a:solidFill>
                    <a:srgbClr val="000000"/>
                  </a:solidFill>
                  <a:latin typeface="Times New Roman" pitchFamily="18" charset="0"/>
                </a:rPr>
                <a:t>Λειτουργικότητα</a:t>
              </a:r>
              <a:r>
                <a:rPr lang="el-GR" b="1">
                  <a:solidFill>
                    <a:schemeClr val="tx2"/>
                  </a:solidFill>
                  <a:latin typeface="Times New Roman" pitchFamily="18" charset="0"/>
                </a:rPr>
                <a:t> </a:t>
              </a:r>
              <a:endParaRPr lang="en-US" b="1">
                <a:solidFill>
                  <a:schemeClr val="tx2"/>
                </a:solidFill>
                <a:latin typeface="Times New Roman" pitchFamily="18" charset="0"/>
              </a:endParaRPr>
            </a:p>
          </p:txBody>
        </p:sp>
        <p:sp>
          <p:nvSpPr>
            <p:cNvPr id="47115" name="Rectangle 10"/>
            <p:cNvSpPr>
              <a:spLocks noChangeArrowheads="1"/>
            </p:cNvSpPr>
            <p:nvPr/>
          </p:nvSpPr>
          <p:spPr bwMode="auto">
            <a:xfrm>
              <a:off x="2928" y="1536"/>
              <a:ext cx="138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l-GR" b="1">
                  <a:solidFill>
                    <a:srgbClr val="000000"/>
                  </a:solidFill>
                  <a:latin typeface="Times New Roman" pitchFamily="18" charset="0"/>
                </a:rPr>
                <a:t>Επανένταξη </a:t>
              </a:r>
              <a:endParaRPr lang="en-US" b="1">
                <a:solidFill>
                  <a:srgbClr val="000000"/>
                </a:solidFill>
                <a:latin typeface="Times New Roman" pitchFamily="18" charset="0"/>
              </a:endParaRPr>
            </a:p>
          </p:txBody>
        </p:sp>
        <p:sp>
          <p:nvSpPr>
            <p:cNvPr id="47116" name="Rectangle 11"/>
            <p:cNvSpPr>
              <a:spLocks noChangeArrowheads="1"/>
            </p:cNvSpPr>
            <p:nvPr/>
          </p:nvSpPr>
          <p:spPr bwMode="auto">
            <a:xfrm>
              <a:off x="1824" y="2928"/>
              <a:ext cx="359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l-GR" b="1">
                  <a:solidFill>
                    <a:srgbClr val="000000"/>
                  </a:solidFill>
                  <a:latin typeface="Times New Roman" pitchFamily="18" charset="0"/>
                </a:rPr>
                <a:t>Αντιμετώπιση θετικών συμπτωμάτων</a:t>
              </a:r>
              <a:r>
                <a:rPr lang="el-GR" b="1">
                  <a:solidFill>
                    <a:schemeClr val="tx2"/>
                  </a:solidFill>
                  <a:latin typeface="Times New Roman" pitchFamily="18" charset="0"/>
                </a:rPr>
                <a:t> </a:t>
              </a:r>
              <a:endParaRPr lang="en-US" b="1">
                <a:solidFill>
                  <a:schemeClr val="tx2"/>
                </a:solidFill>
                <a:latin typeface="Times New Roman" pitchFamily="18" charset="0"/>
              </a:endParaRPr>
            </a:p>
          </p:txBody>
        </p:sp>
        <p:sp>
          <p:nvSpPr>
            <p:cNvPr id="47117" name="Rectangle 12"/>
            <p:cNvSpPr>
              <a:spLocks noChangeArrowheads="1"/>
            </p:cNvSpPr>
            <p:nvPr/>
          </p:nvSpPr>
          <p:spPr bwMode="auto">
            <a:xfrm>
              <a:off x="2208" y="3216"/>
              <a:ext cx="278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l-GR" sz="2800" b="1">
                  <a:solidFill>
                    <a:srgbClr val="003399"/>
                  </a:solidFill>
                  <a:latin typeface="Times New Roman" pitchFamily="18" charset="0"/>
                </a:rPr>
                <a:t>Πρόληψη υποτροπών</a:t>
              </a:r>
              <a:endParaRPr lang="en-US" sz="2800" b="1">
                <a:solidFill>
                  <a:srgbClr val="003399"/>
                </a:solidFill>
                <a:latin typeface="Times New Roman" pitchFamily="18" charset="0"/>
              </a:endParaRPr>
            </a:p>
          </p:txBody>
        </p:sp>
      </p:grpSp>
      <p:sp>
        <p:nvSpPr>
          <p:cNvPr id="18436" name="Rectangle 13"/>
          <p:cNvSpPr>
            <a:spLocks noGrp="1" noChangeArrowheads="1"/>
          </p:cNvSpPr>
          <p:nvPr>
            <p:ph type="title"/>
          </p:nvPr>
        </p:nvSpPr>
        <p:spPr>
          <a:xfrm>
            <a:off x="457200" y="228600"/>
            <a:ext cx="8382000" cy="927100"/>
          </a:xfrm>
        </p:spPr>
        <p:txBody>
          <a:bodyPr lIns="0" tIns="46038" rIns="0" bIns="46038" anchor="b"/>
          <a:lstStyle/>
          <a:p>
            <a:pPr algn="ctr" eaLnBrk="1" hangingPunct="1">
              <a:defRPr/>
            </a:pPr>
            <a:r>
              <a:rPr lang="el-GR" dirty="0" smtClean="0">
                <a:solidFill>
                  <a:schemeClr val="tx1"/>
                </a:solidFill>
                <a:latin typeface="Times New Roman" pitchFamily="18" charset="0"/>
                <a:cs typeface="Times New Roman" pitchFamily="18" charset="0"/>
              </a:rPr>
              <a:t>Μακροπρόθεσμο πλάνο αντιμετώπισης </a:t>
            </a:r>
            <a:r>
              <a:rPr lang="el-GR" sz="2400" dirty="0" smtClean="0">
                <a:solidFill>
                  <a:srgbClr val="FFFF00"/>
                </a:solidFill>
              </a:rPr>
              <a:t/>
            </a:r>
            <a:br>
              <a:rPr lang="el-GR" sz="2400" dirty="0" smtClean="0">
                <a:solidFill>
                  <a:srgbClr val="FFFF00"/>
                </a:solidFill>
              </a:rPr>
            </a:br>
            <a:endParaRPr lang="en-US" sz="2400" dirty="0" smtClean="0">
              <a:solidFill>
                <a:srgbClr val="FFFF00"/>
              </a:solidFill>
            </a:endParaRPr>
          </a:p>
        </p:txBody>
      </p:sp>
    </p:spTree>
    <p:extLst>
      <p:ext uri="{BB962C8B-B14F-4D97-AF65-F5344CB8AC3E}">
        <p14:creationId xmlns:p14="http://schemas.microsoft.com/office/powerpoint/2010/main" xmlns="" val="4211900691"/>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Τέσσερις Βασικές  </a:t>
            </a:r>
            <a:r>
              <a:rPr lang="el-GR" dirty="0"/>
              <a:t>κατηγορίες</a:t>
            </a:r>
          </a:p>
        </p:txBody>
      </p:sp>
      <p:sp>
        <p:nvSpPr>
          <p:cNvPr id="3" name="Θέση περιεχομένου 2"/>
          <p:cNvSpPr>
            <a:spLocks noGrp="1"/>
          </p:cNvSpPr>
          <p:nvPr>
            <p:ph idx="1"/>
          </p:nvPr>
        </p:nvSpPr>
        <p:spPr>
          <a:xfrm>
            <a:off x="0" y="1556792"/>
            <a:ext cx="9144000" cy="4920208"/>
          </a:xfrm>
        </p:spPr>
        <p:txBody>
          <a:bodyPr/>
          <a:lstStyle/>
          <a:p>
            <a:pPr lvl="0">
              <a:spcAft>
                <a:spcPts val="0"/>
              </a:spcAft>
              <a:buFont typeface="+mj-lt"/>
              <a:buAutoNum type="arabicPeriod"/>
              <a:tabLst>
                <a:tab pos="457200" algn="l"/>
              </a:tabLst>
            </a:pPr>
            <a:r>
              <a:rPr lang="el-GR" sz="2800" b="0" dirty="0" err="1">
                <a:ea typeface="Times New Roman"/>
                <a:cs typeface="Arial" pitchFamily="34" charset="0"/>
              </a:rPr>
              <a:t>Αντιψυχωτικά</a:t>
            </a:r>
            <a:r>
              <a:rPr lang="el-GR" sz="2800" b="0" dirty="0">
                <a:ea typeface="Times New Roman"/>
                <a:cs typeface="Arial" pitchFamily="34" charset="0"/>
              </a:rPr>
              <a:t> ή νευροληπτικά φάρμακα, που χρησιμοποιούνται στη θεραπεία της ψύχωσης.</a:t>
            </a:r>
          </a:p>
          <a:p>
            <a:pPr lvl="0">
              <a:spcAft>
                <a:spcPts val="0"/>
              </a:spcAft>
              <a:buFont typeface="+mj-lt"/>
              <a:buAutoNum type="arabicPeriod"/>
              <a:tabLst>
                <a:tab pos="457200" algn="l"/>
              </a:tabLst>
            </a:pPr>
            <a:r>
              <a:rPr lang="el-GR" sz="2800" b="0" dirty="0">
                <a:ea typeface="Times New Roman"/>
                <a:cs typeface="Arial" pitchFamily="34" charset="0"/>
              </a:rPr>
              <a:t>Αντικαταθλιπτικά φάρμακα, που χρησιμοποιούνται στη θεραπεία της κατάθλιψης.</a:t>
            </a:r>
          </a:p>
          <a:p>
            <a:pPr lvl="0">
              <a:spcAft>
                <a:spcPts val="0"/>
              </a:spcAft>
              <a:buFont typeface="+mj-lt"/>
              <a:buAutoNum type="arabicPeriod"/>
              <a:tabLst>
                <a:tab pos="457200" algn="l"/>
              </a:tabLst>
            </a:pPr>
            <a:r>
              <a:rPr lang="el-GR" sz="2800" b="0" dirty="0" err="1">
                <a:ea typeface="Times New Roman"/>
                <a:cs typeface="Arial" pitchFamily="34" charset="0"/>
              </a:rPr>
              <a:t>Αντιμανιακά</a:t>
            </a:r>
            <a:r>
              <a:rPr lang="el-GR" sz="2800" b="0" dirty="0">
                <a:ea typeface="Times New Roman"/>
                <a:cs typeface="Arial" pitchFamily="34" charset="0"/>
              </a:rPr>
              <a:t> φάρμακα, που χρησιμοποιούνται στη θεραπεία της διπολικής διαταραχής.</a:t>
            </a:r>
          </a:p>
          <a:p>
            <a:pPr lvl="0">
              <a:spcAft>
                <a:spcPts val="0"/>
              </a:spcAft>
              <a:buFont typeface="+mj-lt"/>
              <a:buAutoNum type="arabicPeriod"/>
              <a:tabLst>
                <a:tab pos="457200" algn="l"/>
              </a:tabLst>
            </a:pPr>
            <a:r>
              <a:rPr lang="el-GR" sz="2800" b="0" dirty="0">
                <a:ea typeface="Times New Roman"/>
                <a:cs typeface="Arial" pitchFamily="34" charset="0"/>
              </a:rPr>
              <a:t>Αγχολυτικά φάρμακα, χρησιμοποιούνται στη θεραπεία των αγχωδών καταστάσεων. </a:t>
            </a:r>
          </a:p>
          <a:p>
            <a:endParaRPr lang="el-GR" sz="2800" b="0" dirty="0"/>
          </a:p>
        </p:txBody>
      </p:sp>
    </p:spTree>
    <p:extLst>
      <p:ext uri="{BB962C8B-B14F-4D97-AF65-F5344CB8AC3E}">
        <p14:creationId xmlns:p14="http://schemas.microsoft.com/office/powerpoint/2010/main" xmlns="" val="1100808608"/>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3676" y="692696"/>
            <a:ext cx="9144000" cy="5909310"/>
          </a:xfrm>
          <a:prstGeom prst="rect">
            <a:avLst/>
          </a:prstGeom>
        </p:spPr>
        <p:txBody>
          <a:bodyPr wrap="square">
            <a:spAutoFit/>
          </a:bodyPr>
          <a:lstStyle/>
          <a:p>
            <a:r>
              <a:rPr lang="el-GR" dirty="0"/>
              <a:t>Ο νοσηλευτής συστήνει στον άρρωστο</a:t>
            </a:r>
            <a:r>
              <a:rPr lang="el-GR" dirty="0" smtClean="0"/>
              <a:t>:</a:t>
            </a:r>
          </a:p>
          <a:p>
            <a:pPr marL="285750" indent="-285750">
              <a:buFont typeface="Wingdings" pitchFamily="2" charset="2"/>
              <a:buChar char="ü"/>
            </a:pPr>
            <a:endParaRPr lang="el-GR" dirty="0"/>
          </a:p>
          <a:p>
            <a:pPr marL="285750" indent="-285750">
              <a:buFont typeface="Wingdings" pitchFamily="2" charset="2"/>
              <a:buChar char="ü"/>
            </a:pPr>
            <a:r>
              <a:rPr lang="el-GR" dirty="0" smtClean="0"/>
              <a:t>Να </a:t>
            </a:r>
            <a:r>
              <a:rPr lang="el-GR" dirty="0"/>
              <a:t>περιμένει την πάροδο των 7 ημερών που απαιτούνται για να δράσει το </a:t>
            </a:r>
            <a:r>
              <a:rPr lang="el-GR" dirty="0" smtClean="0"/>
              <a:t>φάρμακο και </a:t>
            </a:r>
            <a:r>
              <a:rPr lang="el-GR" dirty="0"/>
              <a:t>οι περισσότερες παρενέργειες εξαλείφονται μέσα σε μερικές ημέρες</a:t>
            </a:r>
            <a:r>
              <a:rPr lang="el-GR" dirty="0" smtClean="0"/>
              <a:t>.</a:t>
            </a:r>
            <a:endParaRPr lang="el-GR" dirty="0"/>
          </a:p>
          <a:p>
            <a:pPr marL="285750" indent="-285750">
              <a:buFont typeface="Wingdings" pitchFamily="2" charset="2"/>
              <a:buChar char="ü"/>
            </a:pPr>
            <a:r>
              <a:rPr lang="el-GR" dirty="0" smtClean="0"/>
              <a:t>Να </a:t>
            </a:r>
            <a:r>
              <a:rPr lang="el-GR" dirty="0"/>
              <a:t>λαμβάνει καθημερινά τα φάρμακά του ώστε να μειώνονται οι πιθανότητες υποτροπής.</a:t>
            </a:r>
          </a:p>
          <a:p>
            <a:pPr marL="285750" indent="-285750">
              <a:buFont typeface="Wingdings" pitchFamily="2" charset="2"/>
              <a:buChar char="ü"/>
            </a:pPr>
            <a:r>
              <a:rPr lang="el-GR" dirty="0" smtClean="0"/>
              <a:t>Να </a:t>
            </a:r>
            <a:r>
              <a:rPr lang="el-GR" dirty="0"/>
              <a:t>λαμβάνει τα φάρμακά του ακόμα και σε περιόδους που αισθάνεται καλά.</a:t>
            </a:r>
          </a:p>
          <a:p>
            <a:pPr marL="285750" indent="-285750">
              <a:buFont typeface="Wingdings" pitchFamily="2" charset="2"/>
              <a:buChar char="ü"/>
            </a:pPr>
            <a:r>
              <a:rPr lang="el-GR" dirty="0" smtClean="0"/>
              <a:t>Να </a:t>
            </a:r>
            <a:r>
              <a:rPr lang="el-GR" dirty="0"/>
              <a:t>επικοινωνεί με τον θεράποντα ιατρό στην περίπτωση που επιθυμεί να ελαττώσει ή διακόψει την αγωγή. Η απότομη διακοπή των φαρμάκων μπορεί να προκαλέσει έντονες </a:t>
            </a:r>
            <a:r>
              <a:rPr lang="el-GR" dirty="0" err="1"/>
              <a:t>εξωπυραμιδικές</a:t>
            </a:r>
            <a:r>
              <a:rPr lang="el-GR" dirty="0"/>
              <a:t> εκδηλώσεις. Επίσης ενημερώνεται ο ασθενής ότι η μη συμμόρφωση με την αγωγή είναι ο κυριότερος λόγος υποτροπής και </a:t>
            </a:r>
            <a:r>
              <a:rPr lang="el-GR" dirty="0" err="1"/>
              <a:t>επανεισαγωγής</a:t>
            </a:r>
            <a:r>
              <a:rPr lang="el-GR" dirty="0"/>
              <a:t> στο νοσοκομείο.</a:t>
            </a:r>
          </a:p>
          <a:p>
            <a:pPr marL="285750" indent="-285750">
              <a:buFont typeface="Wingdings" pitchFamily="2" charset="2"/>
              <a:buChar char="ü"/>
            </a:pPr>
            <a:r>
              <a:rPr lang="el-GR" dirty="0" smtClean="0"/>
              <a:t>Ότι </a:t>
            </a:r>
            <a:r>
              <a:rPr lang="el-GR" dirty="0"/>
              <a:t>τα </a:t>
            </a:r>
            <a:r>
              <a:rPr lang="el-GR" dirty="0" err="1"/>
              <a:t>αντιψυχωσικά</a:t>
            </a:r>
            <a:r>
              <a:rPr lang="el-GR" dirty="0"/>
              <a:t> δεν προκαλούν εξάρτηση.</a:t>
            </a:r>
          </a:p>
          <a:p>
            <a:pPr marL="285750" indent="-285750">
              <a:buFont typeface="Wingdings" pitchFamily="2" charset="2"/>
              <a:buChar char="ü"/>
            </a:pPr>
            <a:r>
              <a:rPr lang="el-GR" dirty="0" smtClean="0"/>
              <a:t>Να </a:t>
            </a:r>
            <a:r>
              <a:rPr lang="el-GR" dirty="0"/>
              <a:t>αναγνωρίζει τις παρενέργειες και τον διδάσκει τρόπους να τις αντιμετωπίζει.</a:t>
            </a:r>
          </a:p>
          <a:p>
            <a:pPr marL="285750" indent="-285750">
              <a:buFont typeface="Wingdings" pitchFamily="2" charset="2"/>
              <a:buChar char="ü"/>
            </a:pPr>
            <a:r>
              <a:rPr lang="el-GR" dirty="0" smtClean="0"/>
              <a:t>Να </a:t>
            </a:r>
            <a:r>
              <a:rPr lang="el-GR" dirty="0"/>
              <a:t>διακόπτει το κάπνισμα εφόσον λαμβάνει </a:t>
            </a:r>
            <a:r>
              <a:rPr lang="el-GR" dirty="0" err="1"/>
              <a:t>κλοζαπίνη</a:t>
            </a:r>
            <a:r>
              <a:rPr lang="el-GR" dirty="0"/>
              <a:t> ή </a:t>
            </a:r>
            <a:r>
              <a:rPr lang="el-GR" dirty="0" err="1"/>
              <a:t>ολανζαπίνη</a:t>
            </a:r>
            <a:r>
              <a:rPr lang="el-GR" dirty="0"/>
              <a:t> γιατί μειώνονται τα επίπεδα του φαρμάκου.</a:t>
            </a:r>
          </a:p>
          <a:p>
            <a:pPr marL="285750" indent="-285750">
              <a:buFont typeface="Wingdings" pitchFamily="2" charset="2"/>
              <a:buChar char="ü"/>
            </a:pPr>
            <a:r>
              <a:rPr lang="el-GR" dirty="0" smtClean="0"/>
              <a:t>Σε </a:t>
            </a:r>
            <a:r>
              <a:rPr lang="el-GR" dirty="0"/>
              <a:t>περίπτωση εγκυμοσύνης να επικοινωνήσει με τον θεράποντα ιατρό γιατί τα </a:t>
            </a:r>
            <a:r>
              <a:rPr lang="el-GR" dirty="0" err="1"/>
              <a:t>αντιψυχωσικά</a:t>
            </a:r>
            <a:r>
              <a:rPr lang="el-GR" dirty="0"/>
              <a:t> διαπερνούν τον πλακούντα και είναι σκόπιμο να αποφεύγονται τουλάχιστον το πρώτο τρίμηνο της εγκυμοσύνης.</a:t>
            </a:r>
          </a:p>
          <a:p>
            <a:pPr marL="285750" indent="-285750">
              <a:buFont typeface="Wingdings" pitchFamily="2" charset="2"/>
              <a:buChar char="ü"/>
            </a:pPr>
            <a:r>
              <a:rPr lang="el-GR" dirty="0" smtClean="0"/>
              <a:t>Να </a:t>
            </a:r>
            <a:r>
              <a:rPr lang="el-GR" dirty="0"/>
              <a:t>πίνει νερό και να προσέχει την ενδυμασία του στη ζέστη για αποφυγή καρδιακής κάμψης.</a:t>
            </a:r>
          </a:p>
        </p:txBody>
      </p:sp>
      <p:sp>
        <p:nvSpPr>
          <p:cNvPr id="3" name="Ορθογώνιο 2"/>
          <p:cNvSpPr/>
          <p:nvPr/>
        </p:nvSpPr>
        <p:spPr>
          <a:xfrm>
            <a:off x="0" y="0"/>
            <a:ext cx="9130324" cy="430887"/>
          </a:xfrm>
          <a:prstGeom prst="rect">
            <a:avLst/>
          </a:prstGeom>
        </p:spPr>
        <p:txBody>
          <a:bodyPr wrap="square">
            <a:spAutoFit/>
          </a:bodyPr>
          <a:lstStyle/>
          <a:p>
            <a:pPr algn="just"/>
            <a:r>
              <a:rPr lang="el-GR" sz="2200" b="1" dirty="0"/>
              <a:t>Νοσηλευτικές ευθύνες </a:t>
            </a:r>
            <a:r>
              <a:rPr lang="el-GR" sz="2200" b="1" dirty="0" smtClean="0"/>
              <a:t>κατά τη χορήγηση </a:t>
            </a:r>
            <a:r>
              <a:rPr lang="el-GR" sz="2200" b="1" dirty="0" err="1" smtClean="0"/>
              <a:t>Αντιψυχωτικής</a:t>
            </a:r>
            <a:r>
              <a:rPr lang="el-GR" sz="2200" b="1" dirty="0" smtClean="0"/>
              <a:t> αγωγής</a:t>
            </a:r>
            <a:endParaRPr lang="el-GR" sz="2200" b="1" dirty="0"/>
          </a:p>
        </p:txBody>
      </p:sp>
    </p:spTree>
    <p:extLst>
      <p:ext uri="{BB962C8B-B14F-4D97-AF65-F5344CB8AC3E}">
        <p14:creationId xmlns:p14="http://schemas.microsoft.com/office/powerpoint/2010/main" xmlns="" val="2568403656"/>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1882" y="1196752"/>
            <a:ext cx="9323512" cy="5078313"/>
          </a:xfrm>
          <a:prstGeom prst="rect">
            <a:avLst/>
          </a:prstGeom>
        </p:spPr>
        <p:txBody>
          <a:bodyPr wrap="square">
            <a:spAutoFit/>
          </a:bodyPr>
          <a:lstStyle/>
          <a:p>
            <a:r>
              <a:rPr lang="el-GR" sz="2000" b="1" dirty="0" smtClean="0"/>
              <a:t>Παρενέργειες </a:t>
            </a:r>
            <a:r>
              <a:rPr lang="el-GR" sz="2000" b="1" dirty="0"/>
              <a:t>- Νοσηλευτικές παρεμβάσεις</a:t>
            </a:r>
          </a:p>
          <a:p>
            <a:r>
              <a:rPr lang="el-GR" dirty="0"/>
              <a:t>1.	ξηροστομία - συχνή λήψη υγρών σε μικρές ποσότητες και τσίχλες χωρίς ζάχαρη, και αν είναι σοβαρού βαθμού δίνεται υποκατάστατο του σιέλου</a:t>
            </a:r>
          </a:p>
          <a:p>
            <a:r>
              <a:rPr lang="el-GR" dirty="0"/>
              <a:t>2. </a:t>
            </a:r>
            <a:r>
              <a:rPr lang="el-GR" dirty="0" err="1"/>
              <a:t>Ξηροφθαλμία</a:t>
            </a:r>
            <a:r>
              <a:rPr lang="el-GR" dirty="0"/>
              <a:t> - χρήση τεχνητών δακρύων</a:t>
            </a:r>
          </a:p>
          <a:p>
            <a:r>
              <a:rPr lang="el-GR" dirty="0"/>
              <a:t>3.	Φωτοευαισθησία - χρήση γυαλιών ηλίου</a:t>
            </a:r>
          </a:p>
          <a:p>
            <a:r>
              <a:rPr lang="el-GR" dirty="0"/>
              <a:t>4.	Δυσκοιλιότητα - λήψη υγρών, διατροφής με ίνες και χορήγηση καθαρτικού-υπα-</a:t>
            </a:r>
            <a:r>
              <a:rPr lang="el-GR" dirty="0" err="1"/>
              <a:t>κτικού</a:t>
            </a:r>
            <a:endParaRPr lang="el-GR" dirty="0"/>
          </a:p>
          <a:p>
            <a:r>
              <a:rPr lang="el-GR" dirty="0"/>
              <a:t>5.	Διαταραχές όρασης - συνήθως μειώνονται τα συμπτώματα μόνα τους με την πάροδο 1 ή 2 εβδομάδων</a:t>
            </a:r>
          </a:p>
          <a:p>
            <a:r>
              <a:rPr lang="el-GR" dirty="0"/>
              <a:t>6.	Κατακράτηση ούρων - καταγραφή ούρησης, χρήση ζεστής πετσέτας, καθετηριασμός αν διαρκεί πολλές ημέρες</a:t>
            </a:r>
          </a:p>
          <a:p>
            <a:r>
              <a:rPr lang="el-GR" dirty="0"/>
              <a:t>7.	Μειωμένη εφίδρωση - αποφυγή έκθεσης του ασθενούς στη ζέστη</a:t>
            </a:r>
          </a:p>
          <a:p>
            <a:r>
              <a:rPr lang="el-GR" dirty="0"/>
              <a:t>8.	Μυδρίαση - συμβουλεύει τον ασθενή να αναφέρει άμεσα αν εμφανιστεί πόνος</a:t>
            </a:r>
          </a:p>
          <a:p>
            <a:r>
              <a:rPr lang="el-GR" dirty="0"/>
              <a:t>9.	Δυσουρία ή κατακράτηση ούρων - συχνή υπενθύμιση στον ασθενή να πηγαίνει στην τουαλέτα, χρήση ζεστού νερού, καθετηριασμός αν κριθεί αναγκαίο, καταγραφή ισοζυγίου</a:t>
            </a:r>
          </a:p>
          <a:p>
            <a:r>
              <a:rPr lang="el-GR" dirty="0"/>
              <a:t>10.	Αύξηση βάρους - δίνεται ειδικό διαιτολόγιο με στόχο την πρόληψη της αύξησης του βάρους.</a:t>
            </a:r>
          </a:p>
        </p:txBody>
      </p:sp>
      <p:sp>
        <p:nvSpPr>
          <p:cNvPr id="3" name="Ορθογώνιο 2"/>
          <p:cNvSpPr/>
          <p:nvPr/>
        </p:nvSpPr>
        <p:spPr>
          <a:xfrm>
            <a:off x="0" y="0"/>
            <a:ext cx="9130324" cy="430887"/>
          </a:xfrm>
          <a:prstGeom prst="rect">
            <a:avLst/>
          </a:prstGeom>
        </p:spPr>
        <p:txBody>
          <a:bodyPr wrap="square">
            <a:spAutoFit/>
          </a:bodyPr>
          <a:lstStyle/>
          <a:p>
            <a:pPr algn="just"/>
            <a:r>
              <a:rPr lang="el-GR" sz="2200" b="1" dirty="0"/>
              <a:t>Νοσηλευτικές ευθύνες </a:t>
            </a:r>
            <a:r>
              <a:rPr lang="el-GR" sz="2200" b="1" dirty="0" smtClean="0"/>
              <a:t>κατά τη χορήγηση </a:t>
            </a:r>
            <a:r>
              <a:rPr lang="el-GR" sz="2200" b="1" dirty="0" err="1" smtClean="0"/>
              <a:t>Αντιψυχωτικής</a:t>
            </a:r>
            <a:r>
              <a:rPr lang="el-GR" sz="2200" b="1" dirty="0" smtClean="0"/>
              <a:t> αγωγής</a:t>
            </a:r>
            <a:endParaRPr lang="el-GR" sz="2200" b="1" dirty="0"/>
          </a:p>
        </p:txBody>
      </p:sp>
    </p:spTree>
    <p:extLst>
      <p:ext uri="{BB962C8B-B14F-4D97-AF65-F5344CB8AC3E}">
        <p14:creationId xmlns:p14="http://schemas.microsoft.com/office/powerpoint/2010/main" xmlns="" val="2114304742"/>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0"/>
            <a:ext cx="9130324" cy="430887"/>
          </a:xfrm>
          <a:prstGeom prst="rect">
            <a:avLst/>
          </a:prstGeom>
        </p:spPr>
        <p:txBody>
          <a:bodyPr wrap="square">
            <a:spAutoFit/>
          </a:bodyPr>
          <a:lstStyle/>
          <a:p>
            <a:pPr algn="just"/>
            <a:r>
              <a:rPr lang="el-GR" sz="2200" b="1" dirty="0"/>
              <a:t>Νοσηλευτικές ευθύνες </a:t>
            </a:r>
            <a:r>
              <a:rPr lang="el-GR" sz="2200" b="1" dirty="0" smtClean="0"/>
              <a:t>κατά τη χορήγηση </a:t>
            </a:r>
            <a:r>
              <a:rPr lang="el-GR" sz="2200" b="1" dirty="0" err="1" smtClean="0"/>
              <a:t>Αντιψυχωτικής</a:t>
            </a:r>
            <a:r>
              <a:rPr lang="el-GR" sz="2200" b="1" dirty="0" smtClean="0"/>
              <a:t> αγωγής</a:t>
            </a:r>
            <a:endParaRPr lang="el-GR" sz="2200" b="1" dirty="0"/>
          </a:p>
        </p:txBody>
      </p:sp>
      <p:sp>
        <p:nvSpPr>
          <p:cNvPr id="3" name="Ορθογώνιο 2"/>
          <p:cNvSpPr/>
          <p:nvPr/>
        </p:nvSpPr>
        <p:spPr>
          <a:xfrm>
            <a:off x="1907704" y="692696"/>
            <a:ext cx="4860626" cy="369332"/>
          </a:xfrm>
          <a:prstGeom prst="rect">
            <a:avLst/>
          </a:prstGeom>
        </p:spPr>
        <p:txBody>
          <a:bodyPr wrap="none">
            <a:spAutoFit/>
          </a:bodyPr>
          <a:lstStyle/>
          <a:p>
            <a:r>
              <a:rPr lang="el-GR" b="1" i="1" dirty="0"/>
              <a:t>Παρενέργειες - Νοσηλευτικές παρεμβάσεις</a:t>
            </a:r>
          </a:p>
        </p:txBody>
      </p:sp>
      <p:sp>
        <p:nvSpPr>
          <p:cNvPr id="4" name="Ορθογώνιο 3"/>
          <p:cNvSpPr/>
          <p:nvPr/>
        </p:nvSpPr>
        <p:spPr>
          <a:xfrm>
            <a:off x="-5292" y="1556792"/>
            <a:ext cx="9130324" cy="4524315"/>
          </a:xfrm>
          <a:prstGeom prst="rect">
            <a:avLst/>
          </a:prstGeom>
        </p:spPr>
        <p:txBody>
          <a:bodyPr wrap="square">
            <a:spAutoFit/>
          </a:bodyPr>
          <a:lstStyle/>
          <a:p>
            <a:pPr marL="285750" indent="-285750">
              <a:buFont typeface="Wingdings" pitchFamily="2" charset="2"/>
              <a:buChar char="ü"/>
            </a:pPr>
            <a:r>
              <a:rPr lang="el-GR" b="1" dirty="0" err="1" smtClean="0"/>
              <a:t>Ψευδοπαρκινσονισμό</a:t>
            </a:r>
            <a:r>
              <a:rPr lang="el-GR" dirty="0" err="1" smtClean="0"/>
              <a:t>ς</a:t>
            </a:r>
            <a:r>
              <a:rPr lang="el-GR" dirty="0" smtClean="0"/>
              <a:t> </a:t>
            </a:r>
            <a:r>
              <a:rPr lang="el-GR" dirty="0"/>
              <a:t>- εκτίμηση αν υπάρχουν τα 3 κύρια συμπτώματα (τρόμος ηρεμίας, δυσκινησία, δυστονία) και κλήση ψυχιάτρου για χορήγηση φαρμακευτικής αγωγής (</a:t>
            </a:r>
            <a:r>
              <a:rPr lang="el-GR" dirty="0" err="1"/>
              <a:t>αντιπαρκινσονικά</a:t>
            </a:r>
            <a:r>
              <a:rPr lang="el-GR" dirty="0"/>
              <a:t>) - εμφανίζεται 1-5 ημέρες από τη χορήγηση. Απαιτείται διακοπή της αγωγής και πιθανή χρήση </a:t>
            </a:r>
            <a:r>
              <a:rPr lang="el-GR" dirty="0" err="1"/>
              <a:t>αντιχολινεργικού</a:t>
            </a:r>
            <a:endParaRPr lang="el-GR" dirty="0"/>
          </a:p>
          <a:p>
            <a:pPr marL="285750" indent="-285750">
              <a:buFont typeface="Wingdings" pitchFamily="2" charset="2"/>
              <a:buChar char="ü"/>
            </a:pPr>
            <a:r>
              <a:rPr lang="el-GR" b="1" dirty="0" smtClean="0"/>
              <a:t>Οξεία </a:t>
            </a:r>
            <a:r>
              <a:rPr lang="el-GR" b="1" dirty="0"/>
              <a:t>δυστονία </a:t>
            </a:r>
            <a:r>
              <a:rPr lang="el-GR" dirty="0"/>
              <a:t>- μεταφορά του αρρώστου σε ήσυχο μέρος, παραμονή δίπλα του μέχρι να υποχωρήσουν τα συμπτώματα (ακούσιες κινήσεις των μυών), ενδομυϊκή χορήγηση ενέσιμου </a:t>
            </a:r>
            <a:r>
              <a:rPr lang="el-GR" dirty="0" err="1"/>
              <a:t>αντιχολινεργικού</a:t>
            </a:r>
            <a:r>
              <a:rPr lang="el-GR" dirty="0"/>
              <a:t>* (</a:t>
            </a:r>
            <a:r>
              <a:rPr lang="el-GR" dirty="0" err="1"/>
              <a:t>αντιπαρκινσονικά</a:t>
            </a:r>
            <a:r>
              <a:rPr lang="el-GR" dirty="0"/>
              <a:t> και </a:t>
            </a:r>
            <a:r>
              <a:rPr lang="el-GR" dirty="0" err="1"/>
              <a:t>αντιισταμινικά</a:t>
            </a:r>
            <a:r>
              <a:rPr lang="el-GR" dirty="0"/>
              <a:t>)</a:t>
            </a:r>
          </a:p>
          <a:p>
            <a:pPr marL="285750" indent="-285750">
              <a:buFont typeface="Wingdings" pitchFamily="2" charset="2"/>
              <a:buChar char="ü"/>
            </a:pPr>
            <a:r>
              <a:rPr lang="el-GR" b="1" dirty="0" err="1" smtClean="0"/>
              <a:t>Ακαθισία</a:t>
            </a:r>
            <a:r>
              <a:rPr lang="el-GR" b="1" dirty="0" smtClean="0"/>
              <a:t> </a:t>
            </a:r>
            <a:r>
              <a:rPr lang="el-GR" dirty="0"/>
              <a:t>- καθησυχάζει τον ασθενή ότι καταλαβαίνει την ανάγκη του να κινηθεί, κλήση ψυχιάτρου, πιθανή αλλαγή φαρμακευτικής αγωγής γιατί η έντονη </a:t>
            </a:r>
            <a:r>
              <a:rPr lang="el-GR" dirty="0" err="1"/>
              <a:t>ακαθισία</a:t>
            </a:r>
            <a:r>
              <a:rPr lang="el-GR" dirty="0"/>
              <a:t> είναι ένας από τους κυριότερους λόγους μη φαρμακευτικής συμμόρφωσης - εμφανίζεται 50-60 ημέρες από τη χορήγηση</a:t>
            </a:r>
          </a:p>
          <a:p>
            <a:pPr marL="285750" indent="-285750">
              <a:buFont typeface="Wingdings" pitchFamily="2" charset="2"/>
              <a:buChar char="ü"/>
            </a:pPr>
            <a:r>
              <a:rPr lang="el-GR" b="1" dirty="0" smtClean="0"/>
              <a:t>Όψιμη </a:t>
            </a:r>
            <a:r>
              <a:rPr lang="el-GR" b="1" dirty="0"/>
              <a:t>δυσκινησία </a:t>
            </a:r>
            <a:r>
              <a:rPr lang="el-GR" dirty="0"/>
              <a:t>- (περίεργες κινήσεις των </a:t>
            </a:r>
            <a:r>
              <a:rPr lang="el-GR" dirty="0" err="1"/>
              <a:t>περιστοματικών</a:t>
            </a:r>
            <a:r>
              <a:rPr lang="el-GR" dirty="0"/>
              <a:t> μυών και των μυών της παρειάς και της γλώσσας, δυσκολία κίνησης του αυχένα και δυσκολία στην κατάποση) δεν υπάρχει αποτελεσματική θεραπεία, σύσταση για προληπτική εξέταση του αρρώστου κάθε τρεις μήνες, το φάρμακο πρέπει να διακόπτεται μόλις εμφανιστούν τα αρχικά συμπτώματα, συνήθως κινήσεις της γλώσσας.</a:t>
            </a:r>
          </a:p>
        </p:txBody>
      </p:sp>
    </p:spTree>
    <p:extLst>
      <p:ext uri="{BB962C8B-B14F-4D97-AF65-F5344CB8AC3E}">
        <p14:creationId xmlns:p14="http://schemas.microsoft.com/office/powerpoint/2010/main" xmlns="" val="3562511822"/>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8791" y="1502688"/>
            <a:ext cx="9144000" cy="5355312"/>
          </a:xfrm>
          <a:prstGeom prst="rect">
            <a:avLst/>
          </a:prstGeom>
        </p:spPr>
        <p:txBody>
          <a:bodyPr wrap="square">
            <a:spAutoFit/>
          </a:bodyPr>
          <a:lstStyle/>
          <a:p>
            <a:pPr marL="285750" indent="-285750">
              <a:buFont typeface="Wingdings" pitchFamily="2" charset="2"/>
              <a:buChar char="ü"/>
            </a:pPr>
            <a:r>
              <a:rPr lang="el-GR" b="1" dirty="0"/>
              <a:t>Υπόταση ή </a:t>
            </a:r>
            <a:r>
              <a:rPr lang="el-GR" b="1" dirty="0" err="1"/>
              <a:t>ορθοστατική</a:t>
            </a:r>
            <a:r>
              <a:rPr lang="el-GR" b="1" dirty="0"/>
              <a:t> υπόταση </a:t>
            </a:r>
            <a:r>
              <a:rPr lang="el-GR" dirty="0"/>
              <a:t>- Μέτρηση της αρτηριακής πίεσης πριν την έναρξη της αγωγής και παρακολούθησή της στη συνέχεια, σύσταση στον άρρωστο να σηκώνεται αργά από την ύπτια στην καθιστή θέση. Αν η υπόταση συνεχίζει μετά από μία ή δύο εβδομάδες ο ιατρός θα συστήσει τη χορήγηση κάποιου </a:t>
            </a:r>
            <a:r>
              <a:rPr lang="el-GR" dirty="0" err="1"/>
              <a:t>αντιυποτασι</a:t>
            </a:r>
            <a:r>
              <a:rPr lang="el-GR" dirty="0"/>
              <a:t>-</a:t>
            </a:r>
            <a:r>
              <a:rPr lang="el-GR" dirty="0" err="1"/>
              <a:t>κού</a:t>
            </a:r>
            <a:r>
              <a:rPr lang="el-GR" dirty="0"/>
              <a:t> φαρμάκου και θα μειώσει τη δοσολογία</a:t>
            </a:r>
          </a:p>
          <a:p>
            <a:pPr marL="285750" indent="-285750">
              <a:buFont typeface="Wingdings" pitchFamily="2" charset="2"/>
              <a:buChar char="ü"/>
            </a:pPr>
            <a:r>
              <a:rPr lang="el-GR" b="1" dirty="0" smtClean="0"/>
              <a:t>Ταχυκαρδία </a:t>
            </a:r>
            <a:r>
              <a:rPr lang="el-GR" dirty="0"/>
              <a:t>- Αν προϋπάρχει καρδιολογικό πρόβλημα πρέπει ο άρρωστος να εξετάζεται εκτενώς και η επιλογή του </a:t>
            </a:r>
            <a:r>
              <a:rPr lang="el-GR" dirty="0" err="1"/>
              <a:t>αντιψυχωσικού</a:t>
            </a:r>
            <a:r>
              <a:rPr lang="el-GR" dirty="0"/>
              <a:t> να στηρίζεται στα αποτελέσματα. Συνήθως εμφανίζεται όταν η αύξηση της δοσολογίας γίνεται με γρήγορο ρυθμό. Ενημερώνουμε τον ασθενή ότι δεν ενέχει κανένας κίνδυνο για την υγεία του.</a:t>
            </a:r>
          </a:p>
          <a:p>
            <a:pPr marL="285750" indent="-285750">
              <a:buFont typeface="Wingdings" pitchFamily="2" charset="2"/>
              <a:buChar char="ü"/>
            </a:pPr>
            <a:r>
              <a:rPr lang="el-GR" b="1" dirty="0" err="1" smtClean="0"/>
              <a:t>Ακοκιοκυτταραιμία</a:t>
            </a:r>
            <a:r>
              <a:rPr lang="el-GR" dirty="0" smtClean="0"/>
              <a:t> </a:t>
            </a:r>
            <a:r>
              <a:rPr lang="el-GR" dirty="0"/>
              <a:t>- Ο νοσηλευτής προγραμματίζει τη λήψη αίματος από τον άρρωστο κάθε εβδομάδα στην αρχή της φαρμακευτικής χορήγησης (18 εβδομάδες) και κάθε δύο μήνες στη συνέχεια. Ο σκοπός είναι να διαπιστωθεί έγκαιρα πιθανή </a:t>
            </a:r>
            <a:r>
              <a:rPr lang="el-GR" dirty="0" err="1"/>
              <a:t>λευκοπενία</a:t>
            </a:r>
            <a:r>
              <a:rPr lang="el-GR" dirty="0"/>
              <a:t> ή </a:t>
            </a:r>
            <a:r>
              <a:rPr lang="el-GR" dirty="0" err="1"/>
              <a:t>ακοκιοκυττάρωση</a:t>
            </a:r>
            <a:r>
              <a:rPr lang="el-GR" dirty="0"/>
              <a:t>. Αν τα αποτελέσματα είναι θετικά ο ιατρός σταματά το φάρμακο γιατί η θνησιμότητα είναι υψηλή</a:t>
            </a:r>
          </a:p>
          <a:p>
            <a:pPr marL="285750" indent="-285750">
              <a:buFont typeface="Wingdings" pitchFamily="2" charset="2"/>
              <a:buChar char="ü"/>
            </a:pPr>
            <a:r>
              <a:rPr lang="el-GR" b="1" dirty="0" smtClean="0"/>
              <a:t>Κακοήθες </a:t>
            </a:r>
            <a:r>
              <a:rPr lang="el-GR" b="1" dirty="0"/>
              <a:t>νευροληπτικό σύνδρομο </a:t>
            </a:r>
            <a:r>
              <a:rPr lang="el-GR" dirty="0"/>
              <a:t>- μυϊκή δυσκαμψία, </a:t>
            </a:r>
            <a:r>
              <a:rPr lang="el-GR" dirty="0" err="1"/>
              <a:t>υπερπυρεξία</a:t>
            </a:r>
            <a:r>
              <a:rPr lang="el-GR" dirty="0"/>
              <a:t> (</a:t>
            </a:r>
            <a:r>
              <a:rPr lang="el-GR" dirty="0" err="1"/>
              <a:t>θ=41</a:t>
            </a:r>
            <a:r>
              <a:rPr lang="el-GR" dirty="0"/>
              <a:t> °C), ταχυκαρδία, αρρυθμία, ταχύπνοια, διακυμάνσεις στην ΑΠ, αιφνίδια επιδείνωση νοητικής κατάστασης (σύγχυση), ακινησία, τρόμος, ακούσιες κινήσεις, κώμα και θάνατος (στο 20% των ασθενών που θα το εμφανίσουν). Πρώτη εμφανίζεται η δυσκαμψία σε 24-32 ώρες</a:t>
            </a:r>
          </a:p>
        </p:txBody>
      </p:sp>
      <p:sp>
        <p:nvSpPr>
          <p:cNvPr id="3" name="Ορθογώνιο 2"/>
          <p:cNvSpPr/>
          <p:nvPr/>
        </p:nvSpPr>
        <p:spPr>
          <a:xfrm>
            <a:off x="0" y="0"/>
            <a:ext cx="9130324" cy="430887"/>
          </a:xfrm>
          <a:prstGeom prst="rect">
            <a:avLst/>
          </a:prstGeom>
        </p:spPr>
        <p:txBody>
          <a:bodyPr wrap="square">
            <a:spAutoFit/>
          </a:bodyPr>
          <a:lstStyle/>
          <a:p>
            <a:pPr algn="just"/>
            <a:r>
              <a:rPr lang="el-GR" sz="2200" b="1" dirty="0"/>
              <a:t>Νοσηλευτικές ευθύνες </a:t>
            </a:r>
            <a:r>
              <a:rPr lang="el-GR" sz="2200" b="1" dirty="0" smtClean="0"/>
              <a:t>κατά τη χορήγηση </a:t>
            </a:r>
            <a:r>
              <a:rPr lang="el-GR" sz="2200" b="1" dirty="0" err="1" smtClean="0"/>
              <a:t>Αντιψυχωτικής</a:t>
            </a:r>
            <a:r>
              <a:rPr lang="el-GR" sz="2200" b="1" dirty="0" smtClean="0"/>
              <a:t> αγωγής</a:t>
            </a:r>
            <a:endParaRPr lang="el-GR" sz="2200" b="1" dirty="0"/>
          </a:p>
        </p:txBody>
      </p:sp>
      <p:sp>
        <p:nvSpPr>
          <p:cNvPr id="4" name="Ορθογώνιο 3"/>
          <p:cNvSpPr/>
          <p:nvPr/>
        </p:nvSpPr>
        <p:spPr>
          <a:xfrm>
            <a:off x="1907704" y="692696"/>
            <a:ext cx="4860626" cy="369332"/>
          </a:xfrm>
          <a:prstGeom prst="rect">
            <a:avLst/>
          </a:prstGeom>
        </p:spPr>
        <p:txBody>
          <a:bodyPr wrap="none">
            <a:spAutoFit/>
          </a:bodyPr>
          <a:lstStyle/>
          <a:p>
            <a:r>
              <a:rPr lang="el-GR" b="1" i="1" dirty="0"/>
              <a:t>Παρενέργειες - Νοσηλευτικές παρεμβάσεις</a:t>
            </a:r>
          </a:p>
        </p:txBody>
      </p:sp>
    </p:spTree>
    <p:extLst>
      <p:ext uri="{BB962C8B-B14F-4D97-AF65-F5344CB8AC3E}">
        <p14:creationId xmlns:p14="http://schemas.microsoft.com/office/powerpoint/2010/main" xmlns="" val="2735136906"/>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2"/>
          <p:cNvSpPr>
            <a:spLocks noChangeShapeType="1"/>
          </p:cNvSpPr>
          <p:nvPr/>
        </p:nvSpPr>
        <p:spPr bwMode="auto">
          <a:xfrm>
            <a:off x="4724400" y="3200400"/>
            <a:ext cx="0" cy="757238"/>
          </a:xfrm>
          <a:prstGeom prst="line">
            <a:avLst/>
          </a:prstGeom>
          <a:noFill/>
          <a:ln w="127000">
            <a:solidFill>
              <a:srgbClr val="FFCC66"/>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l-GR"/>
          </a:p>
        </p:txBody>
      </p:sp>
      <p:sp>
        <p:nvSpPr>
          <p:cNvPr id="48131" name="Rectangle 3"/>
          <p:cNvSpPr>
            <a:spLocks noChangeArrowheads="1"/>
          </p:cNvSpPr>
          <p:nvPr/>
        </p:nvSpPr>
        <p:spPr bwMode="auto">
          <a:xfrm>
            <a:off x="2438400" y="6583363"/>
            <a:ext cx="55626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a:spcBef>
                <a:spcPct val="50000"/>
              </a:spcBef>
            </a:pPr>
            <a:r>
              <a:rPr lang="en-US" sz="1200" b="1">
                <a:solidFill>
                  <a:srgbClr val="FFFF00"/>
                </a:solidFill>
                <a:latin typeface="Times New Roman" pitchFamily="18" charset="0"/>
              </a:rPr>
              <a:t>Oehl M, et al. Acta Psychiatr Scand 2000;102(Suppl. 407):83–6</a:t>
            </a:r>
          </a:p>
        </p:txBody>
      </p:sp>
      <p:sp>
        <p:nvSpPr>
          <p:cNvPr id="48132" name="Line 4"/>
          <p:cNvSpPr>
            <a:spLocks noChangeShapeType="1"/>
          </p:cNvSpPr>
          <p:nvPr/>
        </p:nvSpPr>
        <p:spPr bwMode="auto">
          <a:xfrm flipH="1">
            <a:off x="6019800" y="3962400"/>
            <a:ext cx="838200" cy="82550"/>
          </a:xfrm>
          <a:prstGeom prst="line">
            <a:avLst/>
          </a:prstGeom>
          <a:noFill/>
          <a:ln w="127000">
            <a:solidFill>
              <a:srgbClr val="FFCC66"/>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l-GR"/>
          </a:p>
        </p:txBody>
      </p:sp>
      <p:sp>
        <p:nvSpPr>
          <p:cNvPr id="48133" name="Line 5"/>
          <p:cNvSpPr>
            <a:spLocks noChangeShapeType="1"/>
          </p:cNvSpPr>
          <p:nvPr/>
        </p:nvSpPr>
        <p:spPr bwMode="auto">
          <a:xfrm>
            <a:off x="2438400" y="3886200"/>
            <a:ext cx="817563" cy="74613"/>
          </a:xfrm>
          <a:prstGeom prst="line">
            <a:avLst/>
          </a:prstGeom>
          <a:noFill/>
          <a:ln w="127000">
            <a:solidFill>
              <a:srgbClr val="FFCC66"/>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l-GR"/>
          </a:p>
        </p:txBody>
      </p:sp>
      <p:sp>
        <p:nvSpPr>
          <p:cNvPr id="48134" name="Line 6"/>
          <p:cNvSpPr>
            <a:spLocks noChangeShapeType="1"/>
          </p:cNvSpPr>
          <p:nvPr/>
        </p:nvSpPr>
        <p:spPr bwMode="auto">
          <a:xfrm flipV="1">
            <a:off x="3124200" y="4419600"/>
            <a:ext cx="1016000" cy="790575"/>
          </a:xfrm>
          <a:prstGeom prst="line">
            <a:avLst/>
          </a:prstGeom>
          <a:noFill/>
          <a:ln w="127000">
            <a:solidFill>
              <a:srgbClr val="FFCC66"/>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l-GR"/>
          </a:p>
        </p:txBody>
      </p:sp>
      <p:sp>
        <p:nvSpPr>
          <p:cNvPr id="48135" name="Line 7"/>
          <p:cNvSpPr>
            <a:spLocks noChangeShapeType="1"/>
          </p:cNvSpPr>
          <p:nvPr/>
        </p:nvSpPr>
        <p:spPr bwMode="auto">
          <a:xfrm flipH="1" flipV="1">
            <a:off x="5638800" y="4419600"/>
            <a:ext cx="892175" cy="798513"/>
          </a:xfrm>
          <a:prstGeom prst="line">
            <a:avLst/>
          </a:prstGeom>
          <a:noFill/>
          <a:ln w="127000">
            <a:solidFill>
              <a:srgbClr val="FFCC66"/>
            </a:solidFill>
            <a:round/>
            <a:headEnd type="none" w="sm" len="sm"/>
            <a:tailEnd type="stealth" w="med" len="med"/>
          </a:ln>
          <a:extLst>
            <a:ext uri="{909E8E84-426E-40DD-AFC4-6F175D3DCCD1}">
              <a14:hiddenFill xmlns:a14="http://schemas.microsoft.com/office/drawing/2010/main" xmlns="">
                <a:noFill/>
              </a14:hiddenFill>
            </a:ext>
          </a:extLst>
        </p:spPr>
        <p:txBody>
          <a:bodyPr wrap="none" anchor="ctr"/>
          <a:lstStyle/>
          <a:p>
            <a:endParaRPr lang="el-GR"/>
          </a:p>
        </p:txBody>
      </p:sp>
      <p:sp>
        <p:nvSpPr>
          <p:cNvPr id="48136" name="Oval 8"/>
          <p:cNvSpPr>
            <a:spLocks noChangeArrowheads="1"/>
          </p:cNvSpPr>
          <p:nvPr/>
        </p:nvSpPr>
        <p:spPr bwMode="auto">
          <a:xfrm>
            <a:off x="6858000" y="3233738"/>
            <a:ext cx="2236788" cy="1173162"/>
          </a:xfrm>
          <a:prstGeom prst="ellipse">
            <a:avLst/>
          </a:prstGeom>
          <a:gradFill rotWithShape="0">
            <a:gsLst>
              <a:gs pos="0">
                <a:srgbClr val="FF6600"/>
              </a:gs>
              <a:gs pos="100000">
                <a:srgbClr val="FFCC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lIns="92075" tIns="46038" rIns="92075" bIns="46038" anchor="ctr"/>
          <a:lstStyle/>
          <a:p>
            <a:pPr algn="ctr" defTabSz="762000">
              <a:spcBef>
                <a:spcPct val="50000"/>
              </a:spcBef>
            </a:pPr>
            <a:r>
              <a:rPr lang="el-GR" b="1">
                <a:solidFill>
                  <a:srgbClr val="000000"/>
                </a:solidFill>
                <a:latin typeface="Times New Roman" pitchFamily="18" charset="0"/>
              </a:rPr>
              <a:t>Πολύπλοκο δοσολογικό σχήμα</a:t>
            </a:r>
            <a:endParaRPr lang="en-US" b="1">
              <a:solidFill>
                <a:srgbClr val="000000"/>
              </a:solidFill>
              <a:latin typeface="Times New Roman" pitchFamily="18" charset="0"/>
            </a:endParaRPr>
          </a:p>
        </p:txBody>
      </p:sp>
      <p:sp>
        <p:nvSpPr>
          <p:cNvPr id="48137" name="Oval 9"/>
          <p:cNvSpPr>
            <a:spLocks noChangeArrowheads="1"/>
          </p:cNvSpPr>
          <p:nvPr/>
        </p:nvSpPr>
        <p:spPr bwMode="auto">
          <a:xfrm>
            <a:off x="5729288" y="5091113"/>
            <a:ext cx="2571750" cy="1173162"/>
          </a:xfrm>
          <a:prstGeom prst="ellipse">
            <a:avLst/>
          </a:prstGeom>
          <a:gradFill rotWithShape="0">
            <a:gsLst>
              <a:gs pos="0">
                <a:srgbClr val="FF6600"/>
              </a:gs>
              <a:gs pos="100000">
                <a:srgbClr val="FFCC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lIns="92075" tIns="46038" rIns="92075" bIns="46038" anchor="ctr"/>
          <a:lstStyle/>
          <a:p>
            <a:pPr algn="ctr" defTabSz="762000">
              <a:spcBef>
                <a:spcPct val="50000"/>
              </a:spcBef>
            </a:pPr>
            <a:r>
              <a:rPr lang="el-GR" b="1">
                <a:solidFill>
                  <a:srgbClr val="000000"/>
                </a:solidFill>
                <a:latin typeface="Times New Roman" pitchFamily="18" charset="0"/>
              </a:rPr>
              <a:t>Κατάχρηση ουσιών</a:t>
            </a:r>
            <a:endParaRPr lang="en-US" b="1">
              <a:solidFill>
                <a:srgbClr val="000000"/>
              </a:solidFill>
              <a:latin typeface="Times New Roman" pitchFamily="18" charset="0"/>
            </a:endParaRPr>
          </a:p>
        </p:txBody>
      </p:sp>
      <p:sp>
        <p:nvSpPr>
          <p:cNvPr id="48138" name="Oval 10"/>
          <p:cNvSpPr>
            <a:spLocks noChangeArrowheads="1"/>
          </p:cNvSpPr>
          <p:nvPr/>
        </p:nvSpPr>
        <p:spPr bwMode="auto">
          <a:xfrm>
            <a:off x="1552575" y="5095875"/>
            <a:ext cx="2630488" cy="1173163"/>
          </a:xfrm>
          <a:prstGeom prst="ellipse">
            <a:avLst/>
          </a:prstGeom>
          <a:gradFill rotWithShape="0">
            <a:gsLst>
              <a:gs pos="0">
                <a:srgbClr val="FF6600"/>
              </a:gs>
              <a:gs pos="100000">
                <a:srgbClr val="FFCC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lIns="92075" tIns="46038" rIns="92075" bIns="46038" anchor="ctr"/>
          <a:lstStyle/>
          <a:p>
            <a:pPr algn="ctr" defTabSz="762000">
              <a:spcBef>
                <a:spcPct val="50000"/>
              </a:spcBef>
            </a:pPr>
            <a:r>
              <a:rPr lang="el-GR" b="1">
                <a:solidFill>
                  <a:srgbClr val="000000"/>
                </a:solidFill>
                <a:latin typeface="Times New Roman" pitchFamily="18" charset="0"/>
              </a:rPr>
              <a:t>Ανεπιθύμητες ενέργειες</a:t>
            </a:r>
            <a:endParaRPr lang="en-US" b="1">
              <a:solidFill>
                <a:srgbClr val="000000"/>
              </a:solidFill>
              <a:latin typeface="Times New Roman" pitchFamily="18" charset="0"/>
            </a:endParaRPr>
          </a:p>
        </p:txBody>
      </p:sp>
      <p:sp>
        <p:nvSpPr>
          <p:cNvPr id="48139" name="Oval 11"/>
          <p:cNvSpPr>
            <a:spLocks noChangeArrowheads="1"/>
          </p:cNvSpPr>
          <p:nvPr/>
        </p:nvSpPr>
        <p:spPr bwMode="auto">
          <a:xfrm>
            <a:off x="41275" y="3195638"/>
            <a:ext cx="2473325" cy="1173162"/>
          </a:xfrm>
          <a:prstGeom prst="ellipse">
            <a:avLst/>
          </a:prstGeom>
          <a:gradFill rotWithShape="0">
            <a:gsLst>
              <a:gs pos="0">
                <a:srgbClr val="FF6600"/>
              </a:gs>
              <a:gs pos="100000">
                <a:srgbClr val="FFCC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lIns="92075" tIns="46038" rIns="92075" bIns="46038" anchor="ctr"/>
          <a:lstStyle/>
          <a:p>
            <a:pPr algn="ctr" defTabSz="762000">
              <a:spcBef>
                <a:spcPct val="50000"/>
              </a:spcBef>
            </a:pPr>
            <a:r>
              <a:rPr lang="el-GR" b="1">
                <a:solidFill>
                  <a:srgbClr val="000000"/>
                </a:solidFill>
                <a:latin typeface="Times New Roman" pitchFamily="18" charset="0"/>
              </a:rPr>
              <a:t>Ελλιπής έλεγχος συμπτωμάτων</a:t>
            </a:r>
            <a:endParaRPr lang="en-US" b="1">
              <a:solidFill>
                <a:srgbClr val="000000"/>
              </a:solidFill>
              <a:latin typeface="Times New Roman" pitchFamily="18" charset="0"/>
            </a:endParaRPr>
          </a:p>
        </p:txBody>
      </p:sp>
      <p:sp>
        <p:nvSpPr>
          <p:cNvPr id="48140" name="Oval 12"/>
          <p:cNvSpPr>
            <a:spLocks noChangeArrowheads="1"/>
          </p:cNvSpPr>
          <p:nvPr/>
        </p:nvSpPr>
        <p:spPr bwMode="auto">
          <a:xfrm>
            <a:off x="3429000" y="2209800"/>
            <a:ext cx="2571750" cy="1092200"/>
          </a:xfrm>
          <a:prstGeom prst="ellipse">
            <a:avLst/>
          </a:prstGeom>
          <a:gradFill rotWithShape="0">
            <a:gsLst>
              <a:gs pos="0">
                <a:srgbClr val="FF6600"/>
              </a:gs>
              <a:gs pos="100000">
                <a:srgbClr val="FFCC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lIns="92075" tIns="46038" rIns="92075" bIns="46038" anchor="ctr"/>
          <a:lstStyle/>
          <a:p>
            <a:pPr algn="ctr" defTabSz="762000">
              <a:spcBef>
                <a:spcPct val="50000"/>
              </a:spcBef>
            </a:pPr>
            <a:r>
              <a:rPr lang="el-GR" b="1">
                <a:solidFill>
                  <a:srgbClr val="000000"/>
                </a:solidFill>
                <a:latin typeface="Times New Roman" pitchFamily="18" charset="0"/>
              </a:rPr>
              <a:t>Λανθασμένη κρίση</a:t>
            </a:r>
            <a:endParaRPr lang="en-US" b="1">
              <a:solidFill>
                <a:srgbClr val="000000"/>
              </a:solidFill>
              <a:latin typeface="Times New Roman" pitchFamily="18" charset="0"/>
            </a:endParaRPr>
          </a:p>
        </p:txBody>
      </p:sp>
      <p:sp>
        <p:nvSpPr>
          <p:cNvPr id="88077" name="Rectangle 13"/>
          <p:cNvSpPr>
            <a:spLocks noChangeArrowheads="1"/>
          </p:cNvSpPr>
          <p:nvPr/>
        </p:nvSpPr>
        <p:spPr bwMode="auto">
          <a:xfrm>
            <a:off x="3276600" y="3886200"/>
            <a:ext cx="2789238" cy="488950"/>
          </a:xfrm>
          <a:prstGeom prst="rect">
            <a:avLst/>
          </a:prstGeom>
          <a:noFill/>
          <a:ln w="9525">
            <a:noFill/>
            <a:miter lim="800000"/>
            <a:headEnd/>
            <a:tailEnd/>
          </a:ln>
          <a:effectLst/>
        </p:spPr>
        <p:txBody>
          <a:bodyPr lIns="92075" tIns="46038" rIns="92075" bIns="46038">
            <a:spAutoFit/>
          </a:bodyPr>
          <a:lstStyle/>
          <a:p>
            <a:pPr algn="ctr" defTabSz="762000">
              <a:spcBef>
                <a:spcPct val="30000"/>
              </a:spcBef>
              <a:defRPr/>
            </a:pPr>
            <a:r>
              <a:rPr lang="el-GR" sz="2600" b="1" dirty="0">
                <a:effectLst>
                  <a:outerShdw blurRad="38100" dist="38100" dir="2700000" algn="tl">
                    <a:srgbClr val="000000"/>
                  </a:outerShdw>
                </a:effectLst>
                <a:latin typeface="Times New Roman" pitchFamily="18" charset="0"/>
              </a:rPr>
              <a:t>ΣΥΜΜΟΡΦΩΣΗ</a:t>
            </a:r>
            <a:endParaRPr lang="en-US" sz="2600" b="1" dirty="0">
              <a:effectLst>
                <a:outerShdw blurRad="38100" dist="38100" dir="2700000" algn="tl">
                  <a:srgbClr val="000000"/>
                </a:outerShdw>
              </a:effectLst>
              <a:latin typeface="Times New Roman" pitchFamily="18" charset="0"/>
            </a:endParaRPr>
          </a:p>
        </p:txBody>
      </p:sp>
      <p:sp>
        <p:nvSpPr>
          <p:cNvPr id="22542" name="Rectangle 14"/>
          <p:cNvSpPr>
            <a:spLocks noGrp="1" noChangeArrowheads="1"/>
          </p:cNvSpPr>
          <p:nvPr>
            <p:ph type="title"/>
          </p:nvPr>
        </p:nvSpPr>
        <p:spPr>
          <a:xfrm>
            <a:off x="381000" y="152400"/>
            <a:ext cx="8763000" cy="927100"/>
          </a:xfrm>
        </p:spPr>
        <p:txBody>
          <a:bodyPr lIns="0" tIns="46038" rIns="0" bIns="46038" anchor="b"/>
          <a:lstStyle/>
          <a:p>
            <a:pPr algn="ctr" eaLnBrk="1" hangingPunct="1">
              <a:defRPr/>
            </a:pPr>
            <a:r>
              <a:rPr lang="el-GR" sz="3200" dirty="0" smtClean="0">
                <a:solidFill>
                  <a:schemeClr val="tx1"/>
                </a:solidFill>
                <a:latin typeface="Times New Roman" pitchFamily="18" charset="0"/>
                <a:cs typeface="Times New Roman" pitchFamily="18" charset="0"/>
              </a:rPr>
              <a:t>ΠΑΡΑΓΟΝΤΕΣ  ΠΟΥ ΕΠΗΡΕΑΖΟΥΝ </a:t>
            </a:r>
            <a:br>
              <a:rPr lang="el-GR" sz="3200" dirty="0" smtClean="0">
                <a:solidFill>
                  <a:schemeClr val="tx1"/>
                </a:solidFill>
                <a:latin typeface="Times New Roman" pitchFamily="18" charset="0"/>
                <a:cs typeface="Times New Roman" pitchFamily="18" charset="0"/>
              </a:rPr>
            </a:br>
            <a:r>
              <a:rPr lang="el-GR" sz="3200" dirty="0" smtClean="0">
                <a:solidFill>
                  <a:schemeClr val="tx1"/>
                </a:solidFill>
                <a:latin typeface="Times New Roman" pitchFamily="18" charset="0"/>
                <a:cs typeface="Times New Roman" pitchFamily="18" charset="0"/>
              </a:rPr>
              <a:t>ΤΗ ΣΥΜΜΟΡΦΩΣΗ  ΣΤΗΝ  ΑΓΩΓΗ</a:t>
            </a:r>
            <a:endParaRPr lang="en-US" sz="3200" dirty="0" smtClean="0">
              <a:solidFill>
                <a:schemeClr val="tx1"/>
              </a:solidFill>
              <a:latin typeface="Times New Roman" pitchFamily="18" charset="0"/>
              <a:cs typeface="Times New Roman" pitchFamily="18" charset="0"/>
            </a:endParaRPr>
          </a:p>
        </p:txBody>
      </p:sp>
      <p:sp>
        <p:nvSpPr>
          <p:cNvPr id="48143" name="Rectangle 15"/>
          <p:cNvSpPr>
            <a:spLocks noChangeArrowheads="1"/>
          </p:cNvSpPr>
          <p:nvPr/>
        </p:nvSpPr>
        <p:spPr bwMode="auto">
          <a:xfrm>
            <a:off x="1676400" y="1447800"/>
            <a:ext cx="6394450" cy="519113"/>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l-GR" sz="2800" b="1">
                <a:solidFill>
                  <a:srgbClr val="000099"/>
                </a:solidFill>
                <a:latin typeface="Times New Roman" pitchFamily="18" charset="0"/>
              </a:rPr>
              <a:t>ΣΧΕΤΙΖΟΜΕΝΟΙ  ΜΕ ΤΟ ΦΑΡΜΑΚΟ</a:t>
            </a:r>
            <a:endParaRPr lang="en-US" sz="2800" b="1">
              <a:solidFill>
                <a:srgbClr val="000099"/>
              </a:solidFill>
              <a:latin typeface="Times New Roman" pitchFamily="18" charset="0"/>
            </a:endParaRPr>
          </a:p>
        </p:txBody>
      </p:sp>
    </p:spTree>
    <p:extLst>
      <p:ext uri="{BB962C8B-B14F-4D97-AF65-F5344CB8AC3E}">
        <p14:creationId xmlns:p14="http://schemas.microsoft.com/office/powerpoint/2010/main" xmlns="" val="2556138783"/>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512763"/>
            <a:ext cx="8713663" cy="4500562"/>
          </a:xfrm>
        </p:spPr>
        <p:txBody>
          <a:bodyPr/>
          <a:lstStyle/>
          <a:p>
            <a:pPr algn="just">
              <a:defRPr/>
            </a:pPr>
            <a:r>
              <a:rPr lang="el-GR" sz="3600" dirty="0" smtClean="0">
                <a:solidFill>
                  <a:schemeClr val="tx1"/>
                </a:solidFill>
                <a:latin typeface="Times New Roman" pitchFamily="18" charset="0"/>
                <a:cs typeface="Times New Roman" pitchFamily="18" charset="0"/>
              </a:rPr>
              <a:t>Τα ποσοστά υποτροπής σε ένα χρόνο</a:t>
            </a:r>
            <a:br>
              <a:rPr lang="el-GR" sz="3600" dirty="0" smtClean="0">
                <a:solidFill>
                  <a:schemeClr val="tx1"/>
                </a:solidFill>
                <a:latin typeface="Times New Roman" pitchFamily="18" charset="0"/>
                <a:cs typeface="Times New Roman" pitchFamily="18" charset="0"/>
              </a:rPr>
            </a:br>
            <a:r>
              <a:rPr lang="el-GR" sz="3600" dirty="0" smtClean="0">
                <a:solidFill>
                  <a:schemeClr val="tx1"/>
                </a:solidFill>
                <a:latin typeface="Times New Roman" pitchFamily="18" charset="0"/>
                <a:cs typeface="Times New Roman" pitchFamily="18" charset="0"/>
              </a:rPr>
              <a:t> είναι &gt;70% για τους ασθενείς </a:t>
            </a:r>
            <a:br>
              <a:rPr lang="el-GR" sz="3600" dirty="0" smtClean="0">
                <a:solidFill>
                  <a:schemeClr val="tx1"/>
                </a:solidFill>
                <a:latin typeface="Times New Roman" pitchFamily="18" charset="0"/>
                <a:cs typeface="Times New Roman" pitchFamily="18" charset="0"/>
              </a:rPr>
            </a:br>
            <a:r>
              <a:rPr lang="el-GR" sz="3600" dirty="0" smtClean="0">
                <a:solidFill>
                  <a:schemeClr val="tx1"/>
                </a:solidFill>
                <a:latin typeface="Times New Roman" pitchFamily="18" charset="0"/>
                <a:cs typeface="Times New Roman" pitchFamily="18" charset="0"/>
              </a:rPr>
              <a:t>που δεν λαμβάνουν </a:t>
            </a:r>
            <a:r>
              <a:rPr lang="el-GR" sz="3600" dirty="0" err="1" smtClean="0">
                <a:solidFill>
                  <a:schemeClr val="tx1"/>
                </a:solidFill>
                <a:latin typeface="Times New Roman" pitchFamily="18" charset="0"/>
                <a:cs typeface="Times New Roman" pitchFamily="18" charset="0"/>
              </a:rPr>
              <a:t>αντιψυχωσική</a:t>
            </a:r>
            <a:r>
              <a:rPr lang="el-GR" sz="3600" dirty="0" smtClean="0">
                <a:solidFill>
                  <a:schemeClr val="tx1"/>
                </a:solidFill>
                <a:latin typeface="Times New Roman" pitchFamily="18" charset="0"/>
                <a:cs typeface="Times New Roman" pitchFamily="18" charset="0"/>
              </a:rPr>
              <a:t> αγωγή,</a:t>
            </a:r>
            <a:r>
              <a:rPr lang="el-GR" sz="3600" dirty="0">
                <a:solidFill>
                  <a:schemeClr val="tx1"/>
                </a:solidFill>
                <a:latin typeface="Times New Roman" pitchFamily="18" charset="0"/>
                <a:cs typeface="Times New Roman" pitchFamily="18" charset="0"/>
              </a:rPr>
              <a:t/>
            </a:r>
            <a:br>
              <a:rPr lang="el-GR" sz="3600" dirty="0">
                <a:solidFill>
                  <a:schemeClr val="tx1"/>
                </a:solidFill>
                <a:latin typeface="Times New Roman" pitchFamily="18" charset="0"/>
                <a:cs typeface="Times New Roman" pitchFamily="18" charset="0"/>
              </a:rPr>
            </a:br>
            <a:r>
              <a:rPr lang="el-GR" sz="3600" dirty="0" smtClean="0">
                <a:solidFill>
                  <a:schemeClr val="tx1"/>
                </a:solidFill>
                <a:latin typeface="Times New Roman" pitchFamily="18" charset="0"/>
                <a:cs typeface="Times New Roman" pitchFamily="18" charset="0"/>
              </a:rPr>
              <a:t/>
            </a:r>
            <a:br>
              <a:rPr lang="el-GR" sz="3600" dirty="0" smtClean="0">
                <a:solidFill>
                  <a:schemeClr val="tx1"/>
                </a:solidFill>
                <a:latin typeface="Times New Roman" pitchFamily="18" charset="0"/>
                <a:cs typeface="Times New Roman" pitchFamily="18" charset="0"/>
              </a:rPr>
            </a:br>
            <a:r>
              <a:rPr lang="el-GR" sz="3600" dirty="0" smtClean="0">
                <a:solidFill>
                  <a:schemeClr val="tx1"/>
                </a:solidFill>
                <a:latin typeface="Times New Roman" pitchFamily="18" charset="0"/>
                <a:cs typeface="Times New Roman" pitchFamily="18" charset="0"/>
              </a:rPr>
              <a:t>έναντι 10–15% για εκείνους που λαμβάνουν την αγωγή ακολουθώντας πιστά τις οδηγίες</a:t>
            </a:r>
            <a:r>
              <a:rPr lang="el-GR" dirty="0" smtClean="0">
                <a:latin typeface="Times New Roman" pitchFamily="18" charset="0"/>
                <a:cs typeface="Times New Roman" pitchFamily="18" charset="0"/>
              </a:rPr>
              <a:t/>
            </a:r>
            <a:br>
              <a:rPr lang="el-GR" dirty="0" smtClean="0">
                <a:latin typeface="Times New Roman" pitchFamily="18" charset="0"/>
                <a:cs typeface="Times New Roman" pitchFamily="18" charset="0"/>
              </a:rPr>
            </a:br>
            <a:endParaRPr lang="el-GR" dirty="0"/>
          </a:p>
        </p:txBody>
      </p:sp>
    </p:spTree>
    <p:extLst>
      <p:ext uri="{BB962C8B-B14F-4D97-AF65-F5344CB8AC3E}">
        <p14:creationId xmlns:p14="http://schemas.microsoft.com/office/powerpoint/2010/main" xmlns="" val="3613843425"/>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00113" y="333375"/>
            <a:ext cx="7772400" cy="914400"/>
          </a:xfrm>
        </p:spPr>
        <p:txBody>
          <a:bodyPr/>
          <a:lstStyle/>
          <a:p>
            <a:pPr algn="ctr">
              <a:defRPr/>
            </a:pPr>
            <a:r>
              <a:rPr lang="el-GR" dirty="0" smtClean="0">
                <a:solidFill>
                  <a:schemeClr val="tx1"/>
                </a:solidFill>
                <a:latin typeface="Times New Roman" pitchFamily="18" charset="0"/>
                <a:cs typeface="Times New Roman" pitchFamily="18" charset="0"/>
              </a:rPr>
              <a:t>ΚΙΝΔΥΝΟΣ !!!</a:t>
            </a:r>
            <a:endParaRPr lang="el-GR" dirty="0">
              <a:solidFill>
                <a:schemeClr val="tx1"/>
              </a:solidFill>
              <a:latin typeface="Times New Roman" pitchFamily="18" charset="0"/>
              <a:cs typeface="Times New Roman" pitchFamily="18" charset="0"/>
            </a:endParaRPr>
          </a:p>
        </p:txBody>
      </p:sp>
      <p:sp>
        <p:nvSpPr>
          <p:cNvPr id="64515" name="2 - Θέση περιεχομένου"/>
          <p:cNvSpPr>
            <a:spLocks noGrp="1"/>
          </p:cNvSpPr>
          <p:nvPr>
            <p:ph idx="1"/>
          </p:nvPr>
        </p:nvSpPr>
        <p:spPr>
          <a:xfrm>
            <a:off x="900113" y="1484313"/>
            <a:ext cx="7772400" cy="4572000"/>
          </a:xfrm>
        </p:spPr>
        <p:txBody>
          <a:bodyPr/>
          <a:lstStyle/>
          <a:p>
            <a:pPr algn="just">
              <a:buFont typeface="Wingdings" pitchFamily="2" charset="2"/>
              <a:buChar char="ü"/>
            </a:pPr>
            <a:r>
              <a:rPr lang="el-GR" sz="2800" b="0" dirty="0" smtClean="0">
                <a:cs typeface="Times New Roman" pitchFamily="18" charset="0"/>
              </a:rPr>
              <a:t>Μετά την ύφεση, οι ασθενείς, οι οικογένειές τους πιστεύουν ότι η νόσος δεν θα ξαναεμφανιστεί, αν και αυτό μπορεί να αποδειχθεί  πραγματικότητα για ένα πολύ μικρό ποσοστό ασθενών </a:t>
            </a:r>
            <a:endParaRPr lang="en-US" sz="2800" b="0" dirty="0" smtClean="0">
              <a:cs typeface="Times New Roman" pitchFamily="18" charset="0"/>
            </a:endParaRPr>
          </a:p>
          <a:p>
            <a:pPr algn="just">
              <a:buFont typeface="Wingdings" pitchFamily="2" charset="2"/>
              <a:buChar char="ü"/>
            </a:pPr>
            <a:endParaRPr lang="en-US" sz="2800" b="0" dirty="0" smtClean="0">
              <a:cs typeface="Times New Roman" pitchFamily="18" charset="0"/>
            </a:endParaRPr>
          </a:p>
          <a:p>
            <a:pPr algn="just">
              <a:buFont typeface="Wingdings" pitchFamily="2" charset="2"/>
              <a:buChar char="ü"/>
            </a:pPr>
            <a:r>
              <a:rPr lang="el-GR" sz="2800" b="0" dirty="0" smtClean="0">
                <a:cs typeface="Times New Roman" pitchFamily="18" charset="0"/>
              </a:rPr>
              <a:t>Η διακοπή της φαρμακευτικής αγωγής </a:t>
            </a:r>
          </a:p>
          <a:p>
            <a:pPr algn="just">
              <a:buFont typeface="Wingdings" pitchFamily="2" charset="2"/>
              <a:buNone/>
            </a:pPr>
            <a:r>
              <a:rPr lang="el-GR" sz="2800" b="0" dirty="0" smtClean="0">
                <a:cs typeface="Times New Roman" pitchFamily="18" charset="0"/>
              </a:rPr>
              <a:t>πενταπλασιάζει την πιθανότητα υποτροπής</a:t>
            </a:r>
          </a:p>
          <a:p>
            <a:pPr algn="just">
              <a:buFont typeface="Wingdings" pitchFamily="2" charset="2"/>
              <a:buNone/>
            </a:pPr>
            <a:r>
              <a:rPr lang="el-GR" sz="2800" b="0" dirty="0" smtClean="0">
                <a:cs typeface="Times New Roman" pitchFamily="18" charset="0"/>
              </a:rPr>
              <a:t> σε διάστημα ενός έτους</a:t>
            </a:r>
          </a:p>
          <a:p>
            <a:pPr algn="just"/>
            <a:endParaRPr lang="el-GR"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6023281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64515">
                                            <p:txEl>
                                              <p:pRg st="3" end="3"/>
                                            </p:txEl>
                                          </p:spTgt>
                                        </p:tgtEl>
                                        <p:attrNameLst>
                                          <p:attrName>style.visibility</p:attrName>
                                        </p:attrNameLst>
                                      </p:cBhvr>
                                      <p:to>
                                        <p:strVal val="visible"/>
                                      </p:to>
                                    </p:set>
                                    <p:anim calcmode="lin" valueType="num">
                                      <p:cBhvr additive="base">
                                        <p:cTn id="7" dur="500" fill="hold"/>
                                        <p:tgtEl>
                                          <p:spTgt spid="6451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3" end="3"/>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4515">
                                            <p:txEl>
                                              <p:pRg st="4" end="4"/>
                                            </p:txEl>
                                          </p:spTgt>
                                        </p:tgtEl>
                                        <p:attrNameLst>
                                          <p:attrName>style.visibility</p:attrName>
                                        </p:attrNameLst>
                                      </p:cBhvr>
                                      <p:to>
                                        <p:strVal val="visible"/>
                                      </p:to>
                                    </p:set>
                                    <p:anim calcmode="lin" valueType="num">
                                      <p:cBhvr additive="base">
                                        <p:cTn id="11" dur="500" fill="hold"/>
                                        <p:tgtEl>
                                          <p:spTgt spid="6451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451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52400" y="620688"/>
            <a:ext cx="8991600" cy="990600"/>
          </a:xfrm>
        </p:spPr>
        <p:txBody>
          <a:bodyPr lIns="0" tIns="46038" rIns="0" bIns="46038" anchor="b"/>
          <a:lstStyle/>
          <a:p>
            <a:pPr algn="ctr" eaLnBrk="1" hangingPunct="1">
              <a:defRPr/>
            </a:pPr>
            <a:r>
              <a:rPr lang="el-GR" sz="3600" dirty="0" smtClean="0">
                <a:solidFill>
                  <a:schemeClr val="tx1"/>
                </a:solidFill>
                <a:latin typeface="Times New Roman" pitchFamily="18" charset="0"/>
                <a:cs typeface="Times New Roman" pitchFamily="18" charset="0"/>
              </a:rPr>
              <a:t>ΠΑΡΑΓΟΝΤΕΣ  ΠΟΥ  ΕΠΗΡΕΑΖΟΥΝ </a:t>
            </a:r>
            <a:r>
              <a:rPr lang="en-US" sz="3600" dirty="0" smtClean="0">
                <a:solidFill>
                  <a:schemeClr val="tx1"/>
                </a:solidFill>
                <a:latin typeface="Times New Roman" pitchFamily="18" charset="0"/>
                <a:cs typeface="Times New Roman" pitchFamily="18" charset="0"/>
              </a:rPr>
              <a:t/>
            </a:r>
            <a:br>
              <a:rPr lang="en-US" sz="3600" dirty="0" smtClean="0">
                <a:solidFill>
                  <a:schemeClr val="tx1"/>
                </a:solidFill>
                <a:latin typeface="Times New Roman" pitchFamily="18" charset="0"/>
                <a:cs typeface="Times New Roman" pitchFamily="18" charset="0"/>
              </a:rPr>
            </a:br>
            <a:r>
              <a:rPr lang="el-GR" sz="3600" dirty="0" smtClean="0">
                <a:solidFill>
                  <a:schemeClr val="tx1"/>
                </a:solidFill>
                <a:latin typeface="Times New Roman" pitchFamily="18" charset="0"/>
                <a:cs typeface="Times New Roman" pitchFamily="18" charset="0"/>
              </a:rPr>
              <a:t> ΘΕΤΙΚΑ ΤΗ ΣΥΜΜΟΡΦΩΣΗ  ΣΤΗΝ  ΑΓΩΓΗ</a:t>
            </a:r>
            <a:endParaRPr lang="en-US" sz="3600" dirty="0" smtClean="0">
              <a:solidFill>
                <a:schemeClr val="tx1"/>
              </a:solidFill>
              <a:latin typeface="Times New Roman" pitchFamily="18" charset="0"/>
              <a:cs typeface="Times New Roman" pitchFamily="18" charset="0"/>
            </a:endParaRPr>
          </a:p>
        </p:txBody>
      </p:sp>
      <p:sp>
        <p:nvSpPr>
          <p:cNvPr id="49155" name="Rectangle 3"/>
          <p:cNvSpPr>
            <a:spLocks noGrp="1" noChangeArrowheads="1"/>
          </p:cNvSpPr>
          <p:nvPr>
            <p:ph type="body" sz="half" idx="1"/>
          </p:nvPr>
        </p:nvSpPr>
        <p:spPr>
          <a:xfrm>
            <a:off x="1619672" y="1988840"/>
            <a:ext cx="6049963" cy="4495800"/>
          </a:xfrm>
        </p:spPr>
        <p:txBody>
          <a:bodyPr lIns="0" tIns="46038" rIns="0" bIns="46038"/>
          <a:lstStyle/>
          <a:p>
            <a:pPr algn="ctr" eaLnBrk="1" hangingPunct="1">
              <a:buFont typeface="Wingdings" pitchFamily="2" charset="2"/>
              <a:buNone/>
            </a:pPr>
            <a:endParaRPr lang="en-US" dirty="0" smtClean="0">
              <a:solidFill>
                <a:srgbClr val="000099"/>
              </a:solidFill>
              <a:latin typeface="Times New Roman" pitchFamily="18" charset="0"/>
              <a:cs typeface="Times New Roman" pitchFamily="18" charset="0"/>
            </a:endParaRPr>
          </a:p>
          <a:p>
            <a:pPr algn="just" eaLnBrk="1" hangingPunct="1">
              <a:buFont typeface="Wingdings" pitchFamily="2" charset="2"/>
              <a:buChar char="ü"/>
            </a:pPr>
            <a:r>
              <a:rPr lang="el-GR" dirty="0" smtClean="0">
                <a:latin typeface="Times New Roman" pitchFamily="18" charset="0"/>
                <a:cs typeface="Times New Roman" pitchFamily="18" charset="0"/>
              </a:rPr>
              <a:t>Αποδοχή της νόσου </a:t>
            </a:r>
            <a:endParaRPr lang="en-US" dirty="0" smtClean="0">
              <a:latin typeface="Times New Roman" pitchFamily="18" charset="0"/>
              <a:cs typeface="Times New Roman" pitchFamily="18" charset="0"/>
            </a:endParaRPr>
          </a:p>
          <a:p>
            <a:pPr algn="just" eaLnBrk="1" hangingPunct="1">
              <a:buFont typeface="Wingdings" pitchFamily="2" charset="2"/>
              <a:buChar char="ü"/>
            </a:pPr>
            <a:r>
              <a:rPr lang="el-GR" dirty="0" smtClean="0">
                <a:latin typeface="Times New Roman" pitchFamily="18" charset="0"/>
                <a:cs typeface="Times New Roman" pitchFamily="18" charset="0"/>
              </a:rPr>
              <a:t>Αντίληψη βαρύτητας συμπτωμάτων</a:t>
            </a:r>
            <a:endParaRPr lang="en-US" dirty="0" smtClean="0">
              <a:latin typeface="Times New Roman" pitchFamily="18" charset="0"/>
              <a:cs typeface="Times New Roman" pitchFamily="18" charset="0"/>
            </a:endParaRPr>
          </a:p>
          <a:p>
            <a:pPr algn="just" eaLnBrk="1" hangingPunct="1">
              <a:buFont typeface="Wingdings" pitchFamily="2" charset="2"/>
              <a:buChar char="ü"/>
            </a:pPr>
            <a:r>
              <a:rPr lang="el-GR" dirty="0" smtClean="0">
                <a:latin typeface="Times New Roman" pitchFamily="18" charset="0"/>
                <a:cs typeface="Times New Roman" pitchFamily="18" charset="0"/>
              </a:rPr>
              <a:t>Επίπεδο υποστήριξης </a:t>
            </a:r>
            <a:endParaRPr lang="en-US" dirty="0" smtClean="0">
              <a:latin typeface="Times New Roman" pitchFamily="18" charset="0"/>
              <a:cs typeface="Times New Roman" pitchFamily="18" charset="0"/>
            </a:endParaRPr>
          </a:p>
          <a:p>
            <a:pPr algn="just" eaLnBrk="1" hangingPunct="1">
              <a:buFont typeface="Wingdings" pitchFamily="2" charset="2"/>
              <a:buChar char="ü"/>
            </a:pPr>
            <a:r>
              <a:rPr lang="el-GR" dirty="0" smtClean="0">
                <a:latin typeface="Times New Roman" pitchFamily="18" charset="0"/>
                <a:cs typeface="Times New Roman" pitchFamily="18" charset="0"/>
              </a:rPr>
              <a:t>Οικογενειακή σταθερότητα </a:t>
            </a:r>
            <a:endParaRPr lang="en-US" dirty="0" smtClean="0">
              <a:latin typeface="Times New Roman" pitchFamily="18" charset="0"/>
              <a:cs typeface="Times New Roman" pitchFamily="18" charset="0"/>
            </a:endParaRPr>
          </a:p>
          <a:p>
            <a:pPr algn="just" eaLnBrk="1" hangingPunct="1">
              <a:buFont typeface="Wingdings" pitchFamily="2" charset="2"/>
              <a:buChar char="ü"/>
            </a:pPr>
            <a:r>
              <a:rPr lang="el-GR" dirty="0" smtClean="0">
                <a:latin typeface="Times New Roman" pitchFamily="18" charset="0"/>
                <a:cs typeface="Times New Roman" pitchFamily="18" charset="0"/>
              </a:rPr>
              <a:t>Θετική θεραπευτική συμμαχία </a:t>
            </a:r>
            <a:endParaRPr lang="en-US" dirty="0" smtClean="0">
              <a:latin typeface="Times New Roman" pitchFamily="18" charset="0"/>
              <a:cs typeface="Times New Roman" pitchFamily="18" charset="0"/>
            </a:endParaRPr>
          </a:p>
          <a:p>
            <a:pPr algn="just" eaLnBrk="1" hangingPunct="1">
              <a:buFont typeface="Wingdings" pitchFamily="2" charset="2"/>
              <a:buChar char="ü"/>
            </a:pPr>
            <a:r>
              <a:rPr lang="el-GR" dirty="0" err="1" smtClean="0">
                <a:latin typeface="Times New Roman" pitchFamily="18" charset="0"/>
                <a:cs typeface="Times New Roman" pitchFamily="18" charset="0"/>
              </a:rPr>
              <a:t>Ψυχο</a:t>
            </a:r>
            <a:r>
              <a:rPr lang="el-GR" dirty="0" smtClean="0">
                <a:latin typeface="Times New Roman" pitchFamily="18" charset="0"/>
                <a:cs typeface="Times New Roman" pitchFamily="18" charset="0"/>
              </a:rPr>
              <a:t> – εκπαίδευση </a:t>
            </a:r>
            <a:endParaRPr lang="en-US" dirty="0" smtClean="0">
              <a:latin typeface="Times New Roman" pitchFamily="18" charset="0"/>
              <a:cs typeface="Times New Roman" pitchFamily="18" charset="0"/>
            </a:endParaRPr>
          </a:p>
          <a:p>
            <a:pPr algn="just" eaLnBrk="1" hangingPunct="1">
              <a:buFont typeface="Wingdings" pitchFamily="2" charset="2"/>
              <a:buChar char="ü"/>
            </a:pPr>
            <a:r>
              <a:rPr lang="el-GR" dirty="0" smtClean="0">
                <a:latin typeface="Times New Roman" pitchFamily="18" charset="0"/>
                <a:cs typeface="Times New Roman" pitchFamily="18" charset="0"/>
              </a:rPr>
              <a:t>Φαρμακοτεχνικές μορφές </a:t>
            </a:r>
            <a:endParaRPr lang="en-US" dirty="0" smtClean="0">
              <a:latin typeface="Times New Roman" pitchFamily="18" charset="0"/>
              <a:cs typeface="Times New Roman" pitchFamily="18" charset="0"/>
            </a:endParaRPr>
          </a:p>
        </p:txBody>
      </p:sp>
      <p:sp>
        <p:nvSpPr>
          <p:cNvPr id="73732" name="Rectangle 4"/>
          <p:cNvSpPr>
            <a:spLocks noGrp="1" noChangeArrowheads="1"/>
          </p:cNvSpPr>
          <p:nvPr>
            <p:ph type="body" sz="half" idx="2"/>
          </p:nvPr>
        </p:nvSpPr>
        <p:spPr>
          <a:xfrm>
            <a:off x="0" y="6786563"/>
            <a:ext cx="215900" cy="71437"/>
          </a:xfrm>
        </p:spPr>
        <p:txBody>
          <a:bodyPr lIns="0" tIns="46038" rIns="0" bIns="46038">
            <a:normAutofit fontScale="25000" lnSpcReduction="20000"/>
          </a:bodyPr>
          <a:lstStyle/>
          <a:p>
            <a:pPr algn="ctr" eaLnBrk="1" hangingPunct="1">
              <a:lnSpc>
                <a:spcPct val="90000"/>
              </a:lnSpc>
              <a:buFont typeface="Wingdings" pitchFamily="2" charset="2"/>
              <a:buNone/>
              <a:defRPr/>
            </a:pPr>
            <a:endParaRPr lang="en-US" sz="2000" b="1" dirty="0" smtClean="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667301429"/>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268413"/>
          </a:xfrm>
        </p:spPr>
        <p:txBody>
          <a:bodyPr/>
          <a:lstStyle/>
          <a:p>
            <a:pPr algn="ctr">
              <a:defRPr/>
            </a:pPr>
            <a:r>
              <a:rPr lang="el-GR" dirty="0" smtClean="0">
                <a:solidFill>
                  <a:schemeClr val="tx1"/>
                </a:solidFill>
                <a:latin typeface="Times New Roman" pitchFamily="18" charset="0"/>
                <a:cs typeface="Times New Roman" pitchFamily="18" charset="0"/>
              </a:rPr>
              <a:t>Παράγοντες μη συμμόρφωσης </a:t>
            </a:r>
            <a:br>
              <a:rPr lang="el-GR" dirty="0" smtClean="0">
                <a:solidFill>
                  <a:schemeClr val="tx1"/>
                </a:solidFill>
                <a:latin typeface="Times New Roman" pitchFamily="18" charset="0"/>
                <a:cs typeface="Times New Roman" pitchFamily="18" charset="0"/>
              </a:rPr>
            </a:br>
            <a:r>
              <a:rPr lang="el-GR" dirty="0" smtClean="0">
                <a:solidFill>
                  <a:schemeClr val="tx1"/>
                </a:solidFill>
                <a:latin typeface="Times New Roman" pitchFamily="18" charset="0"/>
                <a:cs typeface="Times New Roman" pitchFamily="18" charset="0"/>
              </a:rPr>
              <a:t>για τους ασθενείς με πρώτο επεισόδιο </a:t>
            </a:r>
            <a:endParaRPr lang="el-GR" dirty="0">
              <a:solidFill>
                <a:schemeClr val="tx1"/>
              </a:solidFill>
            </a:endParaRPr>
          </a:p>
        </p:txBody>
      </p:sp>
      <p:sp>
        <p:nvSpPr>
          <p:cNvPr id="50179" name="2 - Θέση περιεχομένου"/>
          <p:cNvSpPr>
            <a:spLocks noGrp="1"/>
          </p:cNvSpPr>
          <p:nvPr>
            <p:ph idx="1"/>
          </p:nvPr>
        </p:nvSpPr>
        <p:spPr>
          <a:xfrm>
            <a:off x="0" y="1700808"/>
            <a:ext cx="9144000" cy="5715000"/>
          </a:xfrm>
        </p:spPr>
        <p:txBody>
          <a:bodyPr/>
          <a:lstStyle/>
          <a:p>
            <a:pPr>
              <a:buFont typeface="Wingdings" pitchFamily="2" charset="2"/>
              <a:buChar char="ü"/>
            </a:pPr>
            <a:r>
              <a:rPr lang="el-GR" sz="2400" dirty="0" smtClean="0">
                <a:latin typeface="Times New Roman" pitchFamily="18" charset="0"/>
                <a:cs typeface="Times New Roman" pitchFamily="18" charset="0"/>
              </a:rPr>
              <a:t>ύπαρξη οικογενειακού ιστορικού σχιζοφρένειας</a:t>
            </a:r>
          </a:p>
          <a:p>
            <a:pPr>
              <a:buFont typeface="Wingdings" pitchFamily="2" charset="2"/>
              <a:buChar char="ü"/>
            </a:pPr>
            <a:r>
              <a:rPr lang="el-GR" sz="2400" dirty="0" smtClean="0">
                <a:latin typeface="Times New Roman" pitchFamily="18" charset="0"/>
                <a:cs typeface="Times New Roman" pitchFamily="18" charset="0"/>
              </a:rPr>
              <a:t>ύπαρξη σοβαρών θετικών συμπτωμάτων</a:t>
            </a:r>
          </a:p>
          <a:p>
            <a:pPr>
              <a:buFont typeface="Wingdings" pitchFamily="2" charset="2"/>
              <a:buChar char="ü"/>
            </a:pPr>
            <a:r>
              <a:rPr lang="el-GR" sz="2400" dirty="0" smtClean="0">
                <a:latin typeface="Times New Roman" pitchFamily="18" charset="0"/>
                <a:cs typeface="Times New Roman" pitchFamily="18" charset="0"/>
              </a:rPr>
              <a:t> ύπαρξη σοβαρών θετικών αλλά και αρνητικών και καταθλιπτικών συμπτωμάτων συνολικά</a:t>
            </a:r>
          </a:p>
          <a:p>
            <a:pPr>
              <a:buFont typeface="Wingdings" pitchFamily="2" charset="2"/>
              <a:buChar char="ü"/>
            </a:pPr>
            <a:r>
              <a:rPr lang="el-GR" sz="2400" dirty="0" smtClean="0">
                <a:latin typeface="Times New Roman" pitchFamily="18" charset="0"/>
                <a:cs typeface="Times New Roman" pitchFamily="18" charset="0"/>
              </a:rPr>
              <a:t>κακή </a:t>
            </a:r>
            <a:r>
              <a:rPr lang="el-GR" sz="2400" dirty="0" err="1" smtClean="0">
                <a:latin typeface="Times New Roman" pitchFamily="18" charset="0"/>
                <a:cs typeface="Times New Roman" pitchFamily="18" charset="0"/>
              </a:rPr>
              <a:t>προνοσηρή</a:t>
            </a:r>
            <a:r>
              <a:rPr lang="el-GR" sz="2400" dirty="0" smtClean="0">
                <a:latin typeface="Times New Roman" pitchFamily="18" charset="0"/>
                <a:cs typeface="Times New Roman" pitchFamily="18" charset="0"/>
              </a:rPr>
              <a:t> λειτουργικότητα συνολικά και κυρίως κατά την εφηβεία.</a:t>
            </a:r>
          </a:p>
          <a:p>
            <a:pPr>
              <a:buFont typeface="Wingdings" pitchFamily="2" charset="2"/>
              <a:buChar char="ü"/>
            </a:pPr>
            <a:r>
              <a:rPr lang="el-GR" sz="2400" dirty="0" smtClean="0">
                <a:latin typeface="Times New Roman" pitchFamily="18" charset="0"/>
                <a:cs typeface="Times New Roman" pitchFamily="18" charset="0"/>
              </a:rPr>
              <a:t>η ύπαρξη γνωστικών ελλειμμάτων κατά την αρχική εκτίμηση</a:t>
            </a:r>
            <a:endParaRPr lang="el-GR" sz="2400" dirty="0" smtClean="0"/>
          </a:p>
        </p:txBody>
      </p:sp>
    </p:spTree>
    <p:extLst>
      <p:ext uri="{BB962C8B-B14F-4D97-AF65-F5344CB8AC3E}">
        <p14:creationId xmlns:p14="http://schemas.microsoft.com/office/powerpoint/2010/main" xmlns="" val="993589217"/>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504" y="116632"/>
            <a:ext cx="9036496" cy="1512168"/>
          </a:xfrm>
        </p:spPr>
        <p:txBody>
          <a:bodyPr/>
          <a:lstStyle/>
          <a:p>
            <a:pPr marL="0" indent="0">
              <a:buNone/>
            </a:pPr>
            <a:r>
              <a:rPr lang="en-US" sz="3600" i="1" dirty="0"/>
              <a:t>From Skull Drills to Happy </a:t>
            </a:r>
            <a:r>
              <a:rPr lang="en-US" sz="3600" i="1" dirty="0" smtClean="0"/>
              <a:t>Pills </a:t>
            </a:r>
            <a:r>
              <a:rPr lang="el-GR" sz="3600" i="1" dirty="0" smtClean="0"/>
              <a:t>: </a:t>
            </a:r>
          </a:p>
          <a:p>
            <a:pPr marL="0" indent="0">
              <a:buNone/>
            </a:pPr>
            <a:r>
              <a:rPr lang="el-GR" sz="2800" b="0" i="1" dirty="0" smtClean="0"/>
              <a:t>Η Ιστορική εξέλιξη της θεραπείας των ψυχιατρικών παθήσεων. </a:t>
            </a:r>
            <a:endParaRPr lang="en-US" sz="2800" b="0" i="1" dirty="0"/>
          </a:p>
          <a:p>
            <a:endParaRPr lang="el-G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3918" y="4169352"/>
            <a:ext cx="2962275" cy="2609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325" y="4169352"/>
            <a:ext cx="2987675" cy="2711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Καμπύλο βέλος προς τα κάτω 13"/>
          <p:cNvSpPr/>
          <p:nvPr/>
        </p:nvSpPr>
        <p:spPr bwMode="auto">
          <a:xfrm>
            <a:off x="827584" y="1484784"/>
            <a:ext cx="7488832" cy="2592288"/>
          </a:xfrm>
          <a:prstGeom prst="curvedDownArrow">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2078887384"/>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0"/>
            <a:ext cx="8565009" cy="1196975"/>
          </a:xfrm>
        </p:spPr>
        <p:txBody>
          <a:bodyPr/>
          <a:lstStyle/>
          <a:p>
            <a:pPr algn="just">
              <a:defRPr/>
            </a:pPr>
            <a:r>
              <a:rPr lang="el-GR" sz="3600" dirty="0" smtClean="0">
                <a:solidFill>
                  <a:schemeClr val="tx1"/>
                </a:solidFill>
                <a:latin typeface="Times New Roman" pitchFamily="18" charset="0"/>
                <a:cs typeface="Times New Roman" pitchFamily="18" charset="0"/>
              </a:rPr>
              <a:t>Παράγοντες μη συμμόρφωσης </a:t>
            </a:r>
            <a:br>
              <a:rPr lang="el-GR" sz="3600" dirty="0" smtClean="0">
                <a:solidFill>
                  <a:schemeClr val="tx1"/>
                </a:solidFill>
                <a:latin typeface="Times New Roman" pitchFamily="18" charset="0"/>
                <a:cs typeface="Times New Roman" pitchFamily="18" charset="0"/>
              </a:rPr>
            </a:br>
            <a:r>
              <a:rPr lang="el-GR" sz="3600" dirty="0" smtClean="0">
                <a:solidFill>
                  <a:schemeClr val="tx1"/>
                </a:solidFill>
                <a:latin typeface="Times New Roman" pitchFamily="18" charset="0"/>
                <a:cs typeface="Times New Roman" pitchFamily="18" charset="0"/>
              </a:rPr>
              <a:t>για τους ασθενείς με πρώτο επεισόδιο </a:t>
            </a:r>
            <a:endParaRPr lang="el-GR" sz="3600" dirty="0">
              <a:solidFill>
                <a:schemeClr val="tx1"/>
              </a:solidFill>
              <a:latin typeface="Times New Roman" pitchFamily="18" charset="0"/>
              <a:cs typeface="Times New Roman" pitchFamily="18" charset="0"/>
            </a:endParaRPr>
          </a:p>
        </p:txBody>
      </p:sp>
      <p:sp>
        <p:nvSpPr>
          <p:cNvPr id="51203" name="2 - Θέση περιεχομένου"/>
          <p:cNvSpPr>
            <a:spLocks noGrp="1"/>
          </p:cNvSpPr>
          <p:nvPr>
            <p:ph idx="1"/>
          </p:nvPr>
        </p:nvSpPr>
        <p:spPr>
          <a:xfrm>
            <a:off x="179512" y="1412775"/>
            <a:ext cx="8493001" cy="5111849"/>
          </a:xfrm>
        </p:spPr>
        <p:txBody>
          <a:bodyPr/>
          <a:lstStyle/>
          <a:p>
            <a:pPr algn="just">
              <a:buFont typeface="Wingdings" pitchFamily="2" charset="2"/>
              <a:buChar char="Ø"/>
            </a:pPr>
            <a:r>
              <a:rPr lang="el-GR" sz="2400" dirty="0" smtClean="0">
                <a:latin typeface="Times New Roman" pitchFamily="18" charset="0"/>
                <a:cs typeface="Times New Roman" pitchFamily="18" charset="0"/>
              </a:rPr>
              <a:t>ανδρικό φύλο</a:t>
            </a:r>
          </a:p>
          <a:p>
            <a:pPr algn="just">
              <a:buFont typeface="Wingdings" pitchFamily="2" charset="2"/>
              <a:buChar char="Ø"/>
            </a:pPr>
            <a:r>
              <a:rPr lang="el-GR" sz="2400" dirty="0" smtClean="0">
                <a:latin typeface="Times New Roman" pitchFamily="18" charset="0"/>
                <a:cs typeface="Times New Roman" pitchFamily="18" charset="0"/>
              </a:rPr>
              <a:t>μικρή ηλικία - το να είναι κάποιος ανύπαντρος</a:t>
            </a:r>
          </a:p>
          <a:p>
            <a:pPr algn="just">
              <a:buFont typeface="Wingdings" pitchFamily="2" charset="2"/>
              <a:buChar char="Ø"/>
            </a:pPr>
            <a:r>
              <a:rPr lang="el-GR" sz="2400" dirty="0" smtClean="0">
                <a:latin typeface="Times New Roman" pitchFamily="18" charset="0"/>
                <a:cs typeface="Times New Roman" pitchFamily="18" charset="0"/>
              </a:rPr>
              <a:t> χαμηλό εκπαιδευτικό - επαγγελματικό επίπεδο</a:t>
            </a:r>
          </a:p>
          <a:p>
            <a:pPr algn="just">
              <a:buFont typeface="Wingdings" pitchFamily="2" charset="2"/>
              <a:buChar char="Ø"/>
            </a:pPr>
            <a:r>
              <a:rPr lang="el-GR" sz="2400" dirty="0" smtClean="0">
                <a:latin typeface="Times New Roman" pitchFamily="18" charset="0"/>
                <a:cs typeface="Times New Roman" pitchFamily="18" charset="0"/>
              </a:rPr>
              <a:t>η έλλειψη </a:t>
            </a:r>
            <a:r>
              <a:rPr lang="el-GR" sz="2400" dirty="0" err="1" smtClean="0">
                <a:latin typeface="Times New Roman" pitchFamily="18" charset="0"/>
                <a:cs typeface="Times New Roman" pitchFamily="18" charset="0"/>
              </a:rPr>
              <a:t>εναισθησίας</a:t>
            </a:r>
            <a:r>
              <a:rPr lang="el-GR" sz="2400" dirty="0" smtClean="0">
                <a:latin typeface="Times New Roman" pitchFamily="18" charset="0"/>
                <a:cs typeface="Times New Roman" pitchFamily="18" charset="0"/>
              </a:rPr>
              <a:t> κατά την έξοδο από το νοσοκομείο</a:t>
            </a:r>
          </a:p>
          <a:p>
            <a:pPr algn="just">
              <a:buFont typeface="Wingdings" pitchFamily="2" charset="2"/>
              <a:buChar char="Ø"/>
            </a:pPr>
            <a:r>
              <a:rPr lang="el-GR" sz="2400" dirty="0" smtClean="0">
                <a:latin typeface="Times New Roman" pitchFamily="18" charset="0"/>
                <a:cs typeface="Times New Roman" pitchFamily="18" charset="0"/>
              </a:rPr>
              <a:t>η χρήση αλκοόλ και ουσιών</a:t>
            </a:r>
          </a:p>
          <a:p>
            <a:pPr algn="just">
              <a:buFont typeface="Wingdings" pitchFamily="2" charset="2"/>
              <a:buChar char="Ø"/>
            </a:pPr>
            <a:r>
              <a:rPr lang="el-GR" sz="2400" dirty="0" smtClean="0">
                <a:latin typeface="Times New Roman" pitchFamily="18" charset="0"/>
                <a:cs typeface="Times New Roman" pitchFamily="18" charset="0"/>
              </a:rPr>
              <a:t>η μη επαρκής εμπλοκή και υποστήριξη του ασθενούς από την οικογένεια</a:t>
            </a:r>
          </a:p>
          <a:p>
            <a:pPr algn="just">
              <a:buFont typeface="Wingdings" pitchFamily="2" charset="2"/>
              <a:buChar char="Ø"/>
            </a:pPr>
            <a:r>
              <a:rPr lang="el-GR" sz="2400" dirty="0" smtClean="0">
                <a:latin typeface="Times New Roman" pitchFamily="18" charset="0"/>
                <a:cs typeface="Times New Roman" pitchFamily="18" charset="0"/>
              </a:rPr>
              <a:t>η αντίληψη για το στίγμα της νόσου</a:t>
            </a:r>
          </a:p>
          <a:p>
            <a:pPr algn="just">
              <a:buFont typeface="Wingdings" pitchFamily="2" charset="2"/>
              <a:buChar char="Ø"/>
            </a:pPr>
            <a:r>
              <a:rPr lang="el-GR" sz="2400" dirty="0" smtClean="0">
                <a:latin typeface="Times New Roman" pitchFamily="18" charset="0"/>
                <a:cs typeface="Times New Roman" pitchFamily="18" charset="0"/>
              </a:rPr>
              <a:t> η αρχική σχέση με το γιατρό και οι συνθήκες εισαγωγής στο νοσοκομείο</a:t>
            </a:r>
          </a:p>
          <a:p>
            <a:pPr algn="just">
              <a:buFont typeface="Wingdings" pitchFamily="2" charset="2"/>
              <a:buChar char="Ø"/>
            </a:pPr>
            <a:r>
              <a:rPr lang="el-GR" sz="2400" dirty="0" smtClean="0">
                <a:latin typeface="Times New Roman" pitchFamily="18" charset="0"/>
                <a:cs typeface="Times New Roman" pitchFamily="18" charset="0"/>
              </a:rPr>
              <a:t>οι ανεπιθύμητες ενέργειες των φαρμάκων</a:t>
            </a:r>
          </a:p>
        </p:txBody>
      </p:sp>
    </p:spTree>
    <p:extLst>
      <p:ext uri="{BB962C8B-B14F-4D97-AF65-F5344CB8AC3E}">
        <p14:creationId xmlns:p14="http://schemas.microsoft.com/office/powerpoint/2010/main" xmlns="" val="761387785"/>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412" y="0"/>
            <a:ext cx="9144000" cy="646331"/>
          </a:xfrm>
          <a:prstGeom prst="rect">
            <a:avLst/>
          </a:prstGeom>
        </p:spPr>
        <p:txBody>
          <a:bodyPr wrap="square">
            <a:spAutoFit/>
          </a:bodyPr>
          <a:lstStyle/>
          <a:p>
            <a:r>
              <a:rPr lang="el-GR" b="1" i="1" dirty="0"/>
              <a:t>ΝΟΣΗΛΕΥΤΙΚΗ ΔΙΕΡΓΑΣΙΑ ΜΗ ΣΥΜΜΟΡΦΩΣΗΣ Η ΑΝΑΠΟΤΕΛΕΣΜΑΤΙΚΗΣ ΔΙΑΧΕΙΡΙΣΗΣ ΤΗΣ ΦΑΡΜΑΚΕΥΤΙΚΗΣ ΑΓΩΓΗΣ</a:t>
            </a:r>
          </a:p>
        </p:txBody>
      </p:sp>
      <p:sp>
        <p:nvSpPr>
          <p:cNvPr id="3" name="Ορθογώνιο 2"/>
          <p:cNvSpPr/>
          <p:nvPr/>
        </p:nvSpPr>
        <p:spPr>
          <a:xfrm>
            <a:off x="0" y="1628800"/>
            <a:ext cx="9144000" cy="4031873"/>
          </a:xfrm>
          <a:prstGeom prst="rect">
            <a:avLst/>
          </a:prstGeom>
        </p:spPr>
        <p:txBody>
          <a:bodyPr wrap="square">
            <a:spAutoFit/>
          </a:bodyPr>
          <a:lstStyle/>
          <a:p>
            <a:r>
              <a:rPr lang="el-GR" sz="2000" i="1" dirty="0"/>
              <a:t>Ο νοσηλευτής θα εκτιμήσει τα εξής</a:t>
            </a:r>
            <a:r>
              <a:rPr lang="el-GR" sz="2000" i="1" dirty="0" smtClean="0"/>
              <a:t>:</a:t>
            </a:r>
          </a:p>
          <a:p>
            <a:endParaRPr lang="en-US" sz="2000" i="1" dirty="0" smtClean="0"/>
          </a:p>
          <a:p>
            <a:endParaRPr lang="en-US" dirty="0"/>
          </a:p>
          <a:p>
            <a:endParaRPr lang="el-GR" dirty="0"/>
          </a:p>
          <a:p>
            <a:r>
              <a:rPr lang="el-GR" dirty="0"/>
              <a:t>-	Προηγούμενη φαρμακευτική συμμόρφωση</a:t>
            </a:r>
          </a:p>
          <a:p>
            <a:r>
              <a:rPr lang="el-GR" dirty="0"/>
              <a:t>-	Λόγοι διακοπής της αγωγής στο παρελθόν</a:t>
            </a:r>
          </a:p>
          <a:p>
            <a:r>
              <a:rPr lang="el-GR" dirty="0"/>
              <a:t>-	Επιδείνωση των συμπτωμάτων της ασθένειας</a:t>
            </a:r>
          </a:p>
          <a:p>
            <a:r>
              <a:rPr lang="el-GR" dirty="0"/>
              <a:t>-	Ιστορικό επείγουσας διακομιδής στα εξωτερικά ιατρεία για λήψη αγωγής</a:t>
            </a:r>
          </a:p>
          <a:p>
            <a:r>
              <a:rPr lang="el-GR" dirty="0"/>
              <a:t>-	Διαταραγμένη θεραπευτική σχέση με τους θεράποντες</a:t>
            </a:r>
          </a:p>
          <a:p>
            <a:r>
              <a:rPr lang="el-GR" dirty="0"/>
              <a:t>-	Πολιτισμικά στοιχεία που εμπλέκονται στη λήψη της αγωγής</a:t>
            </a:r>
          </a:p>
          <a:p>
            <a:r>
              <a:rPr lang="el-GR" dirty="0"/>
              <a:t>-	Αντικειμενικές εξετάσεις που αποδεικνύουν τη μη λήψη της αγωγής π.χ. χαμηλά επίπεδα </a:t>
            </a:r>
            <a:r>
              <a:rPr lang="el-GR" dirty="0" err="1"/>
              <a:t>λιθίου</a:t>
            </a:r>
            <a:endParaRPr lang="el-GR" dirty="0"/>
          </a:p>
          <a:p>
            <a:r>
              <a:rPr lang="el-GR" dirty="0"/>
              <a:t>-	Συνέντευξη με τους συγγενείς που επιβεβαιώνουν τη μη φαρμακευτική συμμόρφωση με την αγωγή.</a:t>
            </a:r>
          </a:p>
        </p:txBody>
      </p:sp>
    </p:spTree>
    <p:extLst>
      <p:ext uri="{BB962C8B-B14F-4D97-AF65-F5344CB8AC3E}">
        <p14:creationId xmlns:p14="http://schemas.microsoft.com/office/powerpoint/2010/main" xmlns="" val="4148931683"/>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504" y="908720"/>
            <a:ext cx="9144000" cy="5201424"/>
          </a:xfrm>
          <a:prstGeom prst="rect">
            <a:avLst/>
          </a:prstGeom>
        </p:spPr>
        <p:txBody>
          <a:bodyPr wrap="square">
            <a:spAutoFit/>
          </a:bodyPr>
          <a:lstStyle/>
          <a:p>
            <a:r>
              <a:rPr lang="el-GR" sz="2000" b="1" i="1" dirty="0"/>
              <a:t>Οδηγίες για την αύξηση της φαρμακευτικής συμμόρφωσης του </a:t>
            </a:r>
            <a:r>
              <a:rPr lang="el-GR" sz="2000" b="1" i="1" dirty="0" smtClean="0"/>
              <a:t>ασθενούς</a:t>
            </a:r>
            <a:endParaRPr lang="en-US" sz="2000" b="1" i="1" dirty="0" smtClean="0"/>
          </a:p>
          <a:p>
            <a:endParaRPr lang="en-US" sz="2000" b="1" i="1" dirty="0"/>
          </a:p>
          <a:p>
            <a:endParaRPr lang="en-US" sz="2000" b="1" i="1" dirty="0" smtClean="0"/>
          </a:p>
          <a:p>
            <a:endParaRPr lang="el-GR" sz="2000" b="1" i="1" dirty="0"/>
          </a:p>
          <a:p>
            <a:endParaRPr lang="el-GR" dirty="0"/>
          </a:p>
          <a:p>
            <a:r>
              <a:rPr lang="el-GR" dirty="0"/>
              <a:t>1.	Ενημερώνουμε τον ασθενή για τη λήψη του φαρμάκου</a:t>
            </a:r>
          </a:p>
          <a:p>
            <a:r>
              <a:rPr lang="el-GR" dirty="0"/>
              <a:t>2.	Επεξηγούμε τους λόγους που καθιστούν απαραίτητη τη λήψη του</a:t>
            </a:r>
          </a:p>
          <a:p>
            <a:r>
              <a:rPr lang="el-GR" dirty="0"/>
              <a:t>3.	Δίνουμε πληροφορίες που αφορούν στις παρενέργειες, στον χρόνο διάρκειάς τους, πιθανές αλληλεπιδράσεις με άλλα φάρμακα και τη δοσολογία</a:t>
            </a:r>
          </a:p>
          <a:p>
            <a:r>
              <a:rPr lang="el-GR" dirty="0"/>
              <a:t>4.	Παρατηρούμε τον άρρωστο για παρενέργειες των φαρμάκων και παρεμβαίνουμε </a:t>
            </a:r>
            <a:r>
              <a:rPr lang="el-GR" dirty="0" smtClean="0"/>
              <a:t> </a:t>
            </a:r>
            <a:r>
              <a:rPr lang="el-GR" dirty="0"/>
              <a:t>άμεσα</a:t>
            </a:r>
          </a:p>
          <a:p>
            <a:r>
              <a:rPr lang="el-GR" dirty="0"/>
              <a:t>5. Κατά την ώρα λήψης του φαρμάκου παρατηρούμε τον άρρωστο για απόκρυψη του φαρμάκου (π.χ. στο στόμα ή στα μάγουλα)</a:t>
            </a:r>
          </a:p>
          <a:p>
            <a:r>
              <a:rPr lang="el-GR" dirty="0"/>
              <a:t>6.	Στην περίπτωση μη συνεργασίας του αρρώστου χορηγούμε ενέσιμο</a:t>
            </a:r>
          </a:p>
          <a:p>
            <a:pPr marL="342900" indent="-342900">
              <a:buAutoNum type="arabicPeriod" startAt="7"/>
            </a:pPr>
            <a:r>
              <a:rPr lang="el-GR" dirty="0" smtClean="0"/>
              <a:t>Ωθούμε </a:t>
            </a:r>
            <a:r>
              <a:rPr lang="el-GR" dirty="0"/>
              <a:t>τον άρρωστο να συμμετάσχει σε υποστηρικτικές ομάδες για </a:t>
            </a:r>
            <a:r>
              <a:rPr lang="el-GR" dirty="0" smtClean="0"/>
              <a:t>ασθενείς.</a:t>
            </a:r>
          </a:p>
          <a:p>
            <a:pPr marL="342900" indent="-342900">
              <a:buAutoNum type="arabicPeriod" startAt="7"/>
            </a:pPr>
            <a:endParaRPr lang="el-GR" dirty="0"/>
          </a:p>
          <a:p>
            <a:r>
              <a:rPr lang="el-GR" dirty="0" smtClean="0"/>
              <a:t> </a:t>
            </a:r>
            <a:r>
              <a:rPr lang="el-GR" i="1" dirty="0"/>
              <a:t>Η συμμετοχή σε ομάδες και η ανταλλαγή σκέψεων, εμπειριών και ανησυχιών μεταξύ ασθενών έχει δείξει ότι αυξάνει τη φαρμακευτική συμμόρφωση.</a:t>
            </a:r>
          </a:p>
        </p:txBody>
      </p:sp>
    </p:spTree>
    <p:extLst>
      <p:ext uri="{BB962C8B-B14F-4D97-AF65-F5344CB8AC3E}">
        <p14:creationId xmlns:p14="http://schemas.microsoft.com/office/powerpoint/2010/main" xmlns="" val="3229325691"/>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188640"/>
            <a:ext cx="9144000" cy="1477328"/>
          </a:xfrm>
          <a:prstGeom prst="rect">
            <a:avLst/>
          </a:prstGeom>
        </p:spPr>
        <p:txBody>
          <a:bodyPr wrap="square">
            <a:spAutoFit/>
          </a:bodyPr>
          <a:lstStyle/>
          <a:p>
            <a:pPr algn="ctr"/>
            <a:r>
              <a:rPr lang="el-GR" b="1" i="1" u="sng" dirty="0" smtClean="0">
                <a:solidFill>
                  <a:srgbClr val="000000"/>
                </a:solidFill>
                <a:ea typeface="Times New Roman"/>
              </a:rPr>
              <a:t>ΦΑΡΜΑΚΟΛΟΓΙΚΗ ΑΝΤΙΜΕΤΩΠΙΣΗ  ΔΙΠΟΛΙΚΗΣ ΔΙΑΤΑΡΑΧΗΣ</a:t>
            </a:r>
            <a:r>
              <a:rPr lang="el-GR" dirty="0">
                <a:solidFill>
                  <a:srgbClr val="000000"/>
                </a:solidFill>
                <a:latin typeface="Times New Roman"/>
                <a:ea typeface="Times New Roman"/>
              </a:rPr>
              <a:t> </a:t>
            </a:r>
            <a:endParaRPr lang="el-GR" dirty="0" smtClean="0">
              <a:solidFill>
                <a:srgbClr val="000000"/>
              </a:solidFill>
              <a:latin typeface="Times New Roman"/>
              <a:ea typeface="Times New Roman"/>
            </a:endParaRPr>
          </a:p>
          <a:p>
            <a:pPr algn="ctr"/>
            <a:endParaRPr lang="el-GR" dirty="0">
              <a:solidFill>
                <a:srgbClr val="000000"/>
              </a:solidFill>
              <a:latin typeface="Times New Roman"/>
              <a:ea typeface="Times New Roman"/>
            </a:endParaRPr>
          </a:p>
          <a:p>
            <a:pPr algn="ctr"/>
            <a:endParaRPr lang="el-GR" dirty="0">
              <a:solidFill>
                <a:srgbClr val="000000"/>
              </a:solidFill>
              <a:latin typeface="Times New Roman"/>
              <a:ea typeface="Times New Roman"/>
            </a:endParaRPr>
          </a:p>
          <a:p>
            <a:pPr algn="ctr"/>
            <a:r>
              <a:rPr lang="el-GR" dirty="0" err="1">
                <a:solidFill>
                  <a:srgbClr val="000000"/>
                </a:solidFill>
                <a:ea typeface="Times New Roman"/>
              </a:rPr>
              <a:t>Λ</a:t>
            </a:r>
            <a:r>
              <a:rPr lang="el-GR" dirty="0" err="1" smtClean="0">
                <a:solidFill>
                  <a:srgbClr val="000000"/>
                </a:solidFill>
                <a:ea typeface="Times New Roman"/>
              </a:rPr>
              <a:t>ίθιο</a:t>
            </a:r>
            <a:r>
              <a:rPr lang="el-GR" dirty="0" smtClean="0">
                <a:solidFill>
                  <a:srgbClr val="000000"/>
                </a:solidFill>
                <a:ea typeface="Times New Roman"/>
              </a:rPr>
              <a:t> </a:t>
            </a:r>
            <a:r>
              <a:rPr lang="el-GR" dirty="0">
                <a:solidFill>
                  <a:srgbClr val="000000"/>
                </a:solidFill>
                <a:ea typeface="Times New Roman"/>
              </a:rPr>
              <a:t>και ορισμένα αντιεπιληπτικά</a:t>
            </a:r>
            <a:r>
              <a:rPr lang="el-GR" dirty="0" smtClean="0">
                <a:solidFill>
                  <a:srgbClr val="000000"/>
                </a:solidFill>
                <a:ea typeface="Times New Roman"/>
              </a:rPr>
              <a:t>.</a:t>
            </a:r>
            <a:endParaRPr lang="en-US" dirty="0" smtClean="0">
              <a:solidFill>
                <a:srgbClr val="000000"/>
              </a:solidFill>
              <a:ea typeface="Times New Roman"/>
            </a:endParaRPr>
          </a:p>
          <a:p>
            <a:endParaRPr lang="el-GR" dirty="0">
              <a:solidFill>
                <a:srgbClr val="000000"/>
              </a:solidFill>
            </a:endParaRPr>
          </a:p>
        </p:txBody>
      </p:sp>
      <p:sp>
        <p:nvSpPr>
          <p:cNvPr id="3" name="Ορθογώνιο 2"/>
          <p:cNvSpPr/>
          <p:nvPr/>
        </p:nvSpPr>
        <p:spPr>
          <a:xfrm>
            <a:off x="-32645" y="2276872"/>
            <a:ext cx="9144000" cy="1477328"/>
          </a:xfrm>
          <a:prstGeom prst="rect">
            <a:avLst/>
          </a:prstGeom>
        </p:spPr>
        <p:txBody>
          <a:bodyPr wrap="square">
            <a:spAutoFit/>
          </a:bodyPr>
          <a:lstStyle/>
          <a:p>
            <a:r>
              <a:rPr lang="el-GR" i="1" dirty="0" err="1">
                <a:solidFill>
                  <a:srgbClr val="000000"/>
                </a:solidFill>
              </a:rPr>
              <a:t>Λίθιο</a:t>
            </a:r>
            <a:r>
              <a:rPr lang="el-GR" i="1" dirty="0">
                <a:solidFill>
                  <a:srgbClr val="000000"/>
                </a:solidFill>
              </a:rPr>
              <a:t> ( </a:t>
            </a:r>
            <a:r>
              <a:rPr lang="el-GR" i="1" dirty="0" err="1">
                <a:solidFill>
                  <a:srgbClr val="000000"/>
                </a:solidFill>
              </a:rPr>
              <a:t>Milithin</a:t>
            </a:r>
            <a:r>
              <a:rPr lang="el-GR" i="1" dirty="0">
                <a:solidFill>
                  <a:srgbClr val="000000"/>
                </a:solidFill>
              </a:rPr>
              <a:t>, </a:t>
            </a:r>
            <a:r>
              <a:rPr lang="el-GR" i="1" dirty="0" err="1">
                <a:solidFill>
                  <a:srgbClr val="000000"/>
                </a:solidFill>
              </a:rPr>
              <a:t>Lithiofor</a:t>
            </a:r>
            <a:r>
              <a:rPr lang="el-GR" i="1" dirty="0">
                <a:solidFill>
                  <a:srgbClr val="000000"/>
                </a:solidFill>
              </a:rPr>
              <a:t>), το ανθρακικό (</a:t>
            </a:r>
            <a:r>
              <a:rPr lang="el-GR" i="1" dirty="0" err="1">
                <a:solidFill>
                  <a:srgbClr val="000000"/>
                </a:solidFill>
              </a:rPr>
              <a:t>Milithin</a:t>
            </a:r>
            <a:r>
              <a:rPr lang="el-GR" i="1" dirty="0">
                <a:solidFill>
                  <a:srgbClr val="000000"/>
                </a:solidFill>
              </a:rPr>
              <a:t>) και το θεϊκό (</a:t>
            </a:r>
            <a:r>
              <a:rPr lang="el-GR" i="1" dirty="0" err="1">
                <a:solidFill>
                  <a:srgbClr val="000000"/>
                </a:solidFill>
              </a:rPr>
              <a:t>Lithiofor</a:t>
            </a:r>
            <a:r>
              <a:rPr lang="el-GR" i="1" dirty="0">
                <a:solidFill>
                  <a:srgbClr val="000000"/>
                </a:solidFill>
              </a:rPr>
              <a:t>) άλας του </a:t>
            </a:r>
            <a:r>
              <a:rPr lang="el-GR" i="1" dirty="0" err="1">
                <a:solidFill>
                  <a:srgbClr val="000000"/>
                </a:solidFill>
              </a:rPr>
              <a:t>λιθίου</a:t>
            </a:r>
            <a:r>
              <a:rPr lang="el-GR" i="1" dirty="0">
                <a:solidFill>
                  <a:srgbClr val="000000"/>
                </a:solidFill>
              </a:rPr>
              <a:t>. Χορηγείται από το στόμα.</a:t>
            </a:r>
          </a:p>
          <a:p>
            <a:r>
              <a:rPr lang="el-GR" i="1" dirty="0">
                <a:solidFill>
                  <a:srgbClr val="000000"/>
                </a:solidFill>
              </a:rPr>
              <a:t>Ενδείξεις: Θεραπεία της οξείας μανίας και </a:t>
            </a:r>
            <a:r>
              <a:rPr lang="el-GR" i="1" dirty="0" err="1">
                <a:solidFill>
                  <a:srgbClr val="000000"/>
                </a:solidFill>
              </a:rPr>
              <a:t>υπομανίας</a:t>
            </a:r>
            <a:r>
              <a:rPr lang="el-GR" i="1" dirty="0">
                <a:solidFill>
                  <a:srgbClr val="000000"/>
                </a:solidFill>
              </a:rPr>
              <a:t>, 	Προφύλαξη από τις υποτροπές της διπολικής διαταραχής, 	Ενίσχυση της δράσης των αντικαταθλιπτικών στην μονοπολική κατάθλιψη, Αντιμετώπιση επιθετικής και αυτοκαταστροφικής συμπεριφοράς</a:t>
            </a:r>
          </a:p>
        </p:txBody>
      </p:sp>
      <p:sp>
        <p:nvSpPr>
          <p:cNvPr id="4" name="Ορθογώνιο 3"/>
          <p:cNvSpPr/>
          <p:nvPr/>
        </p:nvSpPr>
        <p:spPr>
          <a:xfrm>
            <a:off x="-37937" y="4149080"/>
            <a:ext cx="9285165" cy="1754326"/>
          </a:xfrm>
          <a:prstGeom prst="rect">
            <a:avLst/>
          </a:prstGeom>
        </p:spPr>
        <p:txBody>
          <a:bodyPr wrap="square">
            <a:spAutoFit/>
          </a:bodyPr>
          <a:lstStyle/>
          <a:p>
            <a:r>
              <a:rPr lang="el-GR" dirty="0">
                <a:solidFill>
                  <a:srgbClr val="000000"/>
                </a:solidFill>
              </a:rPr>
              <a:t>Ανεπιθύμητες ενέργειες. Οι περισσότερες είναι </a:t>
            </a:r>
            <a:r>
              <a:rPr lang="el-GR" dirty="0" err="1">
                <a:solidFill>
                  <a:srgbClr val="000000"/>
                </a:solidFill>
              </a:rPr>
              <a:t>δοσοεξαρτώμενες</a:t>
            </a:r>
            <a:r>
              <a:rPr lang="el-GR" dirty="0">
                <a:solidFill>
                  <a:srgbClr val="000000"/>
                </a:solidFill>
              </a:rPr>
              <a:t>: </a:t>
            </a:r>
          </a:p>
          <a:p>
            <a:r>
              <a:rPr lang="el-GR" dirty="0">
                <a:solidFill>
                  <a:srgbClr val="000000"/>
                </a:solidFill>
              </a:rPr>
              <a:t>Γαστρεντερικές ενοχλήσεις (ανορεξία, ναυτία, έμετος, διάρροια), Λεπτός τρόμος, Αίσθημα κόπωσης, </a:t>
            </a:r>
            <a:r>
              <a:rPr lang="el-GR" dirty="0" err="1">
                <a:solidFill>
                  <a:srgbClr val="000000"/>
                </a:solidFill>
              </a:rPr>
              <a:t>Γνωσιακές</a:t>
            </a:r>
            <a:r>
              <a:rPr lang="el-GR" dirty="0">
                <a:solidFill>
                  <a:srgbClr val="000000"/>
                </a:solidFill>
              </a:rPr>
              <a:t> διαταραχές (βραδύτητα, έκπτωση της μνήμης), Πολυουρία και (συνεπακόλουθη) πολυδιψία, Υποθυρεοειδισμός. Εμφανίζεται σε μακροχρόνια λήψη </a:t>
            </a:r>
            <a:r>
              <a:rPr lang="el-GR" dirty="0" err="1" smtClean="0">
                <a:solidFill>
                  <a:srgbClr val="000000"/>
                </a:solidFill>
              </a:rPr>
              <a:t>λιθίου</a:t>
            </a:r>
            <a:r>
              <a:rPr lang="en-US" dirty="0" smtClean="0">
                <a:solidFill>
                  <a:srgbClr val="000000"/>
                </a:solidFill>
              </a:rPr>
              <a:t>.</a:t>
            </a:r>
            <a:r>
              <a:rPr lang="el-GR" dirty="0" smtClean="0">
                <a:solidFill>
                  <a:srgbClr val="000000"/>
                </a:solidFill>
              </a:rPr>
              <a:t> </a:t>
            </a:r>
            <a:r>
              <a:rPr lang="el-GR" dirty="0">
                <a:solidFill>
                  <a:srgbClr val="000000"/>
                </a:solidFill>
              </a:rPr>
              <a:t>Καρδιακές αρρυθμίες, Αύξηση βάρους, Επιδείνωση ακμής και ψωρίασης, </a:t>
            </a:r>
            <a:r>
              <a:rPr lang="el-GR" dirty="0" err="1">
                <a:solidFill>
                  <a:srgbClr val="000000"/>
                </a:solidFill>
              </a:rPr>
              <a:t>γυροειδής</a:t>
            </a:r>
            <a:r>
              <a:rPr lang="el-GR" dirty="0">
                <a:solidFill>
                  <a:srgbClr val="000000"/>
                </a:solidFill>
              </a:rPr>
              <a:t> αλωπεκία.  </a:t>
            </a:r>
            <a:r>
              <a:rPr lang="el-GR" dirty="0" err="1">
                <a:solidFill>
                  <a:srgbClr val="000000"/>
                </a:solidFill>
              </a:rPr>
              <a:t>Υπερπαραθυρεοειδισμός</a:t>
            </a:r>
            <a:r>
              <a:rPr lang="el-GR" dirty="0">
                <a:solidFill>
                  <a:srgbClr val="000000"/>
                </a:solidFill>
              </a:rPr>
              <a:t>, μεταλλική γεύση, οίδημα σφυρών κ.ά.</a:t>
            </a:r>
          </a:p>
        </p:txBody>
      </p:sp>
    </p:spTree>
    <p:extLst>
      <p:ext uri="{BB962C8B-B14F-4D97-AF65-F5344CB8AC3E}">
        <p14:creationId xmlns:p14="http://schemas.microsoft.com/office/powerpoint/2010/main" xmlns="" val="2679672778"/>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758" y="1196752"/>
            <a:ext cx="9144000" cy="5355312"/>
          </a:xfrm>
          <a:prstGeom prst="rect">
            <a:avLst/>
          </a:prstGeom>
        </p:spPr>
        <p:txBody>
          <a:bodyPr wrap="square">
            <a:spAutoFit/>
          </a:bodyPr>
          <a:lstStyle/>
          <a:p>
            <a:r>
              <a:rPr lang="el-GR" dirty="0"/>
              <a:t> Ο </a:t>
            </a:r>
            <a:r>
              <a:rPr lang="el-GR" dirty="0" smtClean="0"/>
              <a:t>νοσηλευτής</a:t>
            </a:r>
          </a:p>
          <a:p>
            <a:r>
              <a:rPr lang="el-GR" dirty="0"/>
              <a:t>	</a:t>
            </a:r>
            <a:endParaRPr lang="el-GR" dirty="0" smtClean="0"/>
          </a:p>
          <a:p>
            <a:r>
              <a:rPr lang="el-GR" dirty="0" smtClean="0"/>
              <a:t>Εκτιμά </a:t>
            </a:r>
            <a:r>
              <a:rPr lang="el-GR" dirty="0"/>
              <a:t>πιθανά σημεία που υποδηλώνουν τοξικότητα από </a:t>
            </a:r>
            <a:r>
              <a:rPr lang="el-GR" dirty="0" err="1"/>
              <a:t>λίθιο</a:t>
            </a:r>
            <a:r>
              <a:rPr lang="el-GR" dirty="0"/>
              <a:t> όπως:</a:t>
            </a:r>
          </a:p>
          <a:p>
            <a:r>
              <a:rPr lang="el-GR" dirty="0"/>
              <a:t>Πρώιμα σημεία: η αταξία, σοβαρού βαθμού διάρροια, επίμονη ναυτία, έμετος, διαταραχές όρασης, δυσαρθρία, έντονη κόπωση</a:t>
            </a:r>
            <a:r>
              <a:rPr lang="el-GR" dirty="0" smtClean="0"/>
              <a:t>.</a:t>
            </a:r>
            <a:endParaRPr lang="el-GR" dirty="0"/>
          </a:p>
          <a:p>
            <a:r>
              <a:rPr lang="el-GR" dirty="0"/>
              <a:t>Σημεία τοξικότητας: υπερτονία, μυϊκή αύξηση των εν τω </a:t>
            </a:r>
            <a:r>
              <a:rPr lang="el-GR" dirty="0" err="1"/>
              <a:t>βάθει</a:t>
            </a:r>
            <a:r>
              <a:rPr lang="el-GR" dirty="0"/>
              <a:t> </a:t>
            </a:r>
            <a:r>
              <a:rPr lang="el-GR" dirty="0" err="1"/>
              <a:t>τενόντιων</a:t>
            </a:r>
            <a:r>
              <a:rPr lang="el-GR" dirty="0"/>
              <a:t> αντανακλαστικών, σύγχυση, διαταραχή επιπέδου συνείδησης, επιληπτικές κρίσεις, </a:t>
            </a:r>
            <a:r>
              <a:rPr lang="el-GR" dirty="0" err="1"/>
              <a:t>ολιγουρία</a:t>
            </a:r>
            <a:r>
              <a:rPr lang="el-GR" dirty="0"/>
              <a:t>, αρρυθμίες, </a:t>
            </a:r>
            <a:r>
              <a:rPr lang="el-GR" dirty="0" err="1"/>
              <a:t>μυοκαρδιακή</a:t>
            </a:r>
            <a:r>
              <a:rPr lang="el-GR" dirty="0"/>
              <a:t> κάμψη, κώμα.</a:t>
            </a:r>
          </a:p>
          <a:p>
            <a:endParaRPr lang="el-GR" dirty="0"/>
          </a:p>
          <a:p>
            <a:r>
              <a:rPr lang="el-GR" dirty="0" smtClean="0"/>
              <a:t>Για </a:t>
            </a:r>
            <a:r>
              <a:rPr lang="el-GR" dirty="0"/>
              <a:t>την πρόληψη της τοξικότητας δίνει στον άρρωστο συγκεκριμένες οδηγίες:</a:t>
            </a:r>
          </a:p>
          <a:p>
            <a:r>
              <a:rPr lang="el-GR" dirty="0"/>
              <a:t>1.	Να πίνει 6-8 ποτήρια </a:t>
            </a:r>
            <a:r>
              <a:rPr lang="el-GR" dirty="0" smtClean="0"/>
              <a:t>νερό</a:t>
            </a:r>
            <a:r>
              <a:rPr lang="en-US" dirty="0" smtClean="0"/>
              <a:t> </a:t>
            </a:r>
            <a:r>
              <a:rPr lang="el-GR" dirty="0" smtClean="0"/>
              <a:t>και να λαμβάνει 2</a:t>
            </a:r>
            <a:r>
              <a:rPr lang="en-US" dirty="0" smtClean="0"/>
              <a:t>gr Na/ </a:t>
            </a:r>
            <a:r>
              <a:rPr lang="el-GR" dirty="0" err="1" smtClean="0"/>
              <a:t>24ωρο</a:t>
            </a:r>
            <a:r>
              <a:rPr lang="el-GR" dirty="0" smtClean="0"/>
              <a:t> .</a:t>
            </a:r>
            <a:endParaRPr lang="el-GR" dirty="0"/>
          </a:p>
          <a:p>
            <a:r>
              <a:rPr lang="el-GR" dirty="0"/>
              <a:t>2.	Να περιορίσει τη λήψη καφεΐνης.</a:t>
            </a:r>
          </a:p>
          <a:p>
            <a:r>
              <a:rPr lang="el-GR" dirty="0"/>
              <a:t>3.	Σε περίπτωση άθλησης να λαμβάνει υγρά με ηλεκτρολύτες.</a:t>
            </a:r>
          </a:p>
          <a:p>
            <a:r>
              <a:rPr lang="el-GR" dirty="0"/>
              <a:t>4.	Να ενημερώνει τους θεράποντες γενικούς ιατρούς σε περιπτώσεις νοσηλείας ή χειρουργικής επέμβασης.</a:t>
            </a:r>
          </a:p>
          <a:p>
            <a:r>
              <a:rPr lang="el-GR" dirty="0"/>
              <a:t>5.	Ο άρρωστος πρέπει να ελέγχει τα επίπεδα </a:t>
            </a:r>
            <a:r>
              <a:rPr lang="el-GR" dirty="0" err="1"/>
              <a:t>λιθίου</a:t>
            </a:r>
            <a:r>
              <a:rPr lang="el-GR" dirty="0"/>
              <a:t> στο αίμα του με εξετάσεις αίματος.</a:t>
            </a:r>
          </a:p>
          <a:p>
            <a:r>
              <a:rPr lang="el-GR" dirty="0"/>
              <a:t>6.	Συστήνει στον άρρωστο να επικοινωνήσει με τον θεράποντα αν εμφανισθεί κάποιο σύμπτωμα.</a:t>
            </a:r>
          </a:p>
        </p:txBody>
      </p:sp>
      <p:sp>
        <p:nvSpPr>
          <p:cNvPr id="3" name="Ορθογώνιο 2"/>
          <p:cNvSpPr/>
          <p:nvPr/>
        </p:nvSpPr>
        <p:spPr>
          <a:xfrm>
            <a:off x="1763688" y="116632"/>
            <a:ext cx="5111143" cy="461665"/>
          </a:xfrm>
          <a:prstGeom prst="rect">
            <a:avLst/>
          </a:prstGeom>
        </p:spPr>
        <p:txBody>
          <a:bodyPr wrap="none">
            <a:spAutoFit/>
          </a:bodyPr>
          <a:lstStyle/>
          <a:p>
            <a:pPr algn="ctr"/>
            <a:r>
              <a:rPr lang="el-GR" sz="2400" b="1" dirty="0"/>
              <a:t>Όταν η αγωγή περιλαμβάνει </a:t>
            </a:r>
            <a:r>
              <a:rPr lang="el-GR" sz="2400" b="1" dirty="0" err="1"/>
              <a:t>λίθιο</a:t>
            </a:r>
            <a:endParaRPr lang="el-GR" sz="2400" b="1" dirty="0"/>
          </a:p>
        </p:txBody>
      </p:sp>
    </p:spTree>
    <p:extLst>
      <p:ext uri="{BB962C8B-B14F-4D97-AF65-F5344CB8AC3E}">
        <p14:creationId xmlns:p14="http://schemas.microsoft.com/office/powerpoint/2010/main" xmlns="" val="4017160034"/>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1297" y="0"/>
            <a:ext cx="9144000" cy="6309420"/>
          </a:xfrm>
          <a:prstGeom prst="rect">
            <a:avLst/>
          </a:prstGeom>
        </p:spPr>
        <p:txBody>
          <a:bodyPr wrap="square">
            <a:spAutoFit/>
          </a:bodyPr>
          <a:lstStyle/>
          <a:p>
            <a:pPr algn="ctr"/>
            <a:r>
              <a:rPr lang="el-GR" sz="2000" b="1" dirty="0" err="1"/>
              <a:t>Βαλπροϊκό</a:t>
            </a:r>
            <a:r>
              <a:rPr lang="el-GR" sz="2000" b="1" dirty="0"/>
              <a:t> (</a:t>
            </a:r>
            <a:r>
              <a:rPr lang="en-US" sz="2000" b="1" dirty="0" err="1"/>
              <a:t>Depakine</a:t>
            </a:r>
            <a:r>
              <a:rPr lang="el-GR" sz="2000" b="1" dirty="0" smtClean="0"/>
              <a:t>)</a:t>
            </a:r>
          </a:p>
          <a:p>
            <a:r>
              <a:rPr lang="el-GR" dirty="0" smtClean="0"/>
              <a:t> </a:t>
            </a:r>
            <a:r>
              <a:rPr lang="en-US" dirty="0"/>
              <a:t>To</a:t>
            </a:r>
            <a:r>
              <a:rPr lang="el-GR" dirty="0"/>
              <a:t> </a:t>
            </a:r>
            <a:r>
              <a:rPr lang="el-GR" dirty="0" err="1"/>
              <a:t>Βαλπροϊκό</a:t>
            </a:r>
            <a:r>
              <a:rPr lang="el-GR" dirty="0"/>
              <a:t> είναι κατ’ αρχήν ένα αντιεπιληπτικό φάρμακο, που χρησιμοποιείται όμως και στην ψυχιατρική. </a:t>
            </a:r>
          </a:p>
          <a:p>
            <a:r>
              <a:rPr lang="el-GR" dirty="0"/>
              <a:t> </a:t>
            </a:r>
          </a:p>
          <a:p>
            <a:r>
              <a:rPr lang="el-GR" i="1" dirty="0"/>
              <a:t>Ενδείξεις (στην ψυχιατρική)</a:t>
            </a:r>
            <a:r>
              <a:rPr lang="en-US" i="1" dirty="0"/>
              <a:t>:</a:t>
            </a:r>
            <a:endParaRPr lang="el-GR" dirty="0"/>
          </a:p>
          <a:p>
            <a:pPr lvl="0"/>
            <a:r>
              <a:rPr lang="el-GR" dirty="0"/>
              <a:t>Θεραπεία της οξείας μανίας και </a:t>
            </a:r>
            <a:r>
              <a:rPr lang="el-GR" dirty="0" err="1"/>
              <a:t>υπομανίας</a:t>
            </a:r>
            <a:endParaRPr lang="el-GR" dirty="0"/>
          </a:p>
          <a:p>
            <a:pPr lvl="0"/>
            <a:r>
              <a:rPr lang="el-GR" dirty="0"/>
              <a:t>Προφύλαξη από τις υποτροπές της διπολικής διαταραχής</a:t>
            </a:r>
          </a:p>
          <a:p>
            <a:pPr lvl="0"/>
            <a:r>
              <a:rPr lang="el-GR" dirty="0"/>
              <a:t>Διπολική κατάθλιψη (μαζί με αντικαταθλιπτικό)</a:t>
            </a:r>
          </a:p>
          <a:p>
            <a:pPr lvl="0"/>
            <a:r>
              <a:rPr lang="el-GR" dirty="0"/>
              <a:t>Αντιμετώπιση επιθετικής συμπεριφοράς ποικίλης αιτιολογίας </a:t>
            </a:r>
            <a:r>
              <a:rPr lang="el-GR" dirty="0" smtClean="0"/>
              <a:t>(ελλείπεις </a:t>
            </a:r>
            <a:r>
              <a:rPr lang="el-GR" dirty="0"/>
              <a:t>τεκμηρίωση)</a:t>
            </a:r>
          </a:p>
          <a:p>
            <a:r>
              <a:rPr lang="el-GR" i="1" dirty="0"/>
              <a:t> </a:t>
            </a:r>
            <a:endParaRPr lang="el-GR" dirty="0"/>
          </a:p>
          <a:p>
            <a:r>
              <a:rPr lang="el-GR" i="1" dirty="0"/>
              <a:t>Ανεπιθύμητ</a:t>
            </a:r>
            <a:r>
              <a:rPr lang="el-GR" dirty="0"/>
              <a:t>ες </a:t>
            </a:r>
            <a:r>
              <a:rPr lang="el-GR" i="1" dirty="0"/>
              <a:t>ενέργειες:</a:t>
            </a:r>
            <a:endParaRPr lang="el-GR" dirty="0"/>
          </a:p>
          <a:p>
            <a:r>
              <a:rPr lang="el-GR" i="1" dirty="0"/>
              <a:t> </a:t>
            </a:r>
            <a:endParaRPr lang="el-GR" dirty="0"/>
          </a:p>
          <a:p>
            <a:r>
              <a:rPr lang="el-GR" i="1" dirty="0"/>
              <a:t>     Συνήθεις</a:t>
            </a:r>
            <a:endParaRPr lang="el-GR" dirty="0"/>
          </a:p>
          <a:p>
            <a:r>
              <a:rPr lang="el-GR" dirty="0"/>
              <a:t>Από το πεπτικό: ναυτία, εμετός, διάρροια</a:t>
            </a:r>
          </a:p>
          <a:p>
            <a:r>
              <a:rPr lang="el-GR" dirty="0"/>
              <a:t>Από το </a:t>
            </a:r>
            <a:r>
              <a:rPr lang="el-GR" dirty="0" err="1"/>
              <a:t>ΚΝΣ</a:t>
            </a:r>
            <a:r>
              <a:rPr lang="el-GR" dirty="0"/>
              <a:t>: υπνηλία, αταξία, δυσαρθρία, τρόμος (έως 25% των ασθενών. Είναι </a:t>
            </a:r>
            <a:r>
              <a:rPr lang="el-GR" dirty="0" err="1" smtClean="0"/>
              <a:t>δοσοεξαρτώμεν</a:t>
            </a:r>
            <a:r>
              <a:rPr lang="el-GR" dirty="0" err="1"/>
              <a:t>ε</a:t>
            </a:r>
            <a:r>
              <a:rPr lang="el-GR" dirty="0" err="1" smtClean="0"/>
              <a:t>ς</a:t>
            </a:r>
            <a:r>
              <a:rPr lang="el-GR" dirty="0"/>
              <a:t>. Χορηγούνται β-αναστολείς ή διακόπτεται το φάρμακο) </a:t>
            </a:r>
          </a:p>
          <a:p>
            <a:r>
              <a:rPr lang="el-GR" dirty="0"/>
              <a:t>Αύξηση βάρους (συνιστάται δίαιτα, άσκηση</a:t>
            </a:r>
            <a:r>
              <a:rPr lang="el-GR" dirty="0" smtClean="0"/>
              <a:t>), Τριχόπτωση </a:t>
            </a:r>
            <a:r>
              <a:rPr lang="el-GR" dirty="0"/>
              <a:t>(συνιστώνται βιταμίνες, ψευδάργυρος, σελήνιο</a:t>
            </a:r>
            <a:r>
              <a:rPr lang="el-GR" dirty="0" smtClean="0"/>
              <a:t>), Αύξηση </a:t>
            </a:r>
            <a:r>
              <a:rPr lang="el-GR" dirty="0" err="1" smtClean="0"/>
              <a:t>τρανσαμινασών</a:t>
            </a:r>
            <a:endParaRPr lang="el-GR" dirty="0" smtClean="0"/>
          </a:p>
          <a:p>
            <a:endParaRPr lang="el-GR" dirty="0"/>
          </a:p>
          <a:p>
            <a:endParaRPr lang="el-GR" dirty="0" smtClean="0"/>
          </a:p>
          <a:p>
            <a:r>
              <a:rPr lang="el-GR" sz="1400" i="1" dirty="0" smtClean="0"/>
              <a:t>*Το </a:t>
            </a:r>
            <a:r>
              <a:rPr lang="el-GR" sz="1400" i="1" dirty="0" err="1"/>
              <a:t>βαλπροϊκό</a:t>
            </a:r>
            <a:r>
              <a:rPr lang="el-GR" sz="1400" i="1" dirty="0"/>
              <a:t> είναι μείζον τερατογόνο, καθώς προκαλεί ανωμαλίες του νευρικού σωλήνα π.χ. δισχιδή ράχη, αλλά και </a:t>
            </a:r>
            <a:r>
              <a:rPr lang="el-GR" sz="1400" i="1" dirty="0" err="1"/>
              <a:t>γνωσιακές</a:t>
            </a:r>
            <a:r>
              <a:rPr lang="el-GR" sz="1400" i="1" dirty="0"/>
              <a:t> βλάβες. Γι’ αυτό σε γυναίκες αναπαραγωγικής ηλικίας πρέπει να χορηγείται με περίσκεψη: θα πρέπει, είτε να μην το λαμβάνουν καθόλου, είτε να λαμβάνουν μέτρα αντισύλληψης. </a:t>
            </a:r>
          </a:p>
        </p:txBody>
      </p:sp>
    </p:spTree>
    <p:extLst>
      <p:ext uri="{BB962C8B-B14F-4D97-AF65-F5344CB8AC3E}">
        <p14:creationId xmlns:p14="http://schemas.microsoft.com/office/powerpoint/2010/main" xmlns="" val="3692260020"/>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1520" y="58847"/>
            <a:ext cx="8892480" cy="5724644"/>
          </a:xfrm>
          <a:prstGeom prst="rect">
            <a:avLst/>
          </a:prstGeom>
        </p:spPr>
        <p:txBody>
          <a:bodyPr wrap="square">
            <a:spAutoFit/>
          </a:bodyPr>
          <a:lstStyle/>
          <a:p>
            <a:r>
              <a:rPr lang="el-GR" sz="2400" b="1" dirty="0" err="1"/>
              <a:t>Καρβαμαζεπίνη</a:t>
            </a:r>
            <a:r>
              <a:rPr lang="el-GR" sz="2400" b="1" dirty="0"/>
              <a:t> (</a:t>
            </a:r>
            <a:r>
              <a:rPr lang="en-US" sz="2400" b="1" dirty="0" err="1"/>
              <a:t>Tegretol</a:t>
            </a:r>
            <a:r>
              <a:rPr lang="en-US" sz="2400" b="1" dirty="0"/>
              <a:t>)</a:t>
            </a:r>
            <a:endParaRPr lang="el-GR" sz="2400" b="1" dirty="0"/>
          </a:p>
          <a:p>
            <a:r>
              <a:rPr lang="en-US" dirty="0"/>
              <a:t> </a:t>
            </a:r>
            <a:endParaRPr lang="el-GR" dirty="0"/>
          </a:p>
          <a:p>
            <a:r>
              <a:rPr lang="en-US" dirty="0"/>
              <a:t>H</a:t>
            </a:r>
            <a:r>
              <a:rPr lang="el-GR" dirty="0"/>
              <a:t> </a:t>
            </a:r>
            <a:r>
              <a:rPr lang="el-GR" dirty="0" err="1"/>
              <a:t>καρβαμαζεπίνη</a:t>
            </a:r>
            <a:r>
              <a:rPr lang="el-GR" dirty="0"/>
              <a:t> είναι άλλο ένα αντιεπιληπτικό φάρμακο, που χρησιμοποιείται και στην ψυχιατρική.</a:t>
            </a:r>
          </a:p>
          <a:p>
            <a:r>
              <a:rPr lang="el-GR" i="1" dirty="0"/>
              <a:t>Ενδείξεις (στην ψυχιατρική)</a:t>
            </a:r>
            <a:r>
              <a:rPr lang="en-US" i="1" dirty="0" smtClean="0"/>
              <a:t>:</a:t>
            </a:r>
            <a:endParaRPr lang="el-GR" i="1" dirty="0"/>
          </a:p>
          <a:p>
            <a:endParaRPr lang="el-GR" dirty="0"/>
          </a:p>
          <a:p>
            <a:pPr lvl="0"/>
            <a:r>
              <a:rPr lang="el-GR" dirty="0"/>
              <a:t>Θεραπεία της οξείας μανίας (όχι πρώτης γραμμής φάρμακο)</a:t>
            </a:r>
          </a:p>
          <a:p>
            <a:pPr lvl="0"/>
            <a:r>
              <a:rPr lang="el-GR" dirty="0"/>
              <a:t>Προφύλαξη από τις υποτροπές της διπολικής διαταραχής (τρίτης γραμμής επιλογή μετά από </a:t>
            </a:r>
            <a:r>
              <a:rPr lang="el-GR" dirty="0" err="1"/>
              <a:t>αντιψυχωτικά</a:t>
            </a:r>
            <a:r>
              <a:rPr lang="el-GR" dirty="0"/>
              <a:t>, </a:t>
            </a:r>
            <a:r>
              <a:rPr lang="el-GR" dirty="0" err="1"/>
              <a:t>βαλπροϊκό</a:t>
            </a:r>
            <a:r>
              <a:rPr lang="el-GR" dirty="0"/>
              <a:t>, </a:t>
            </a:r>
            <a:r>
              <a:rPr lang="el-GR" dirty="0" err="1"/>
              <a:t>λίθιο</a:t>
            </a:r>
            <a:r>
              <a:rPr lang="el-GR" dirty="0"/>
              <a:t>).</a:t>
            </a:r>
          </a:p>
          <a:p>
            <a:pPr lvl="0"/>
            <a:r>
              <a:rPr lang="el-GR" dirty="0"/>
              <a:t>Αντιμετώπιση στέρησης αλκοόλ (?)</a:t>
            </a:r>
          </a:p>
          <a:p>
            <a:pPr lvl="0"/>
            <a:r>
              <a:rPr lang="el-GR" dirty="0"/>
              <a:t>Αντιμετώπιση επιθετικής και παρορμητικής συμπεριφοράς ανεξαρτήτως αιτιολογίας </a:t>
            </a:r>
            <a:r>
              <a:rPr lang="el-GR" dirty="0" smtClean="0"/>
              <a:t>(?)</a:t>
            </a:r>
          </a:p>
          <a:p>
            <a:pPr lvl="0"/>
            <a:endParaRPr lang="el-GR" dirty="0"/>
          </a:p>
          <a:p>
            <a:r>
              <a:rPr lang="el-GR" i="1" dirty="0"/>
              <a:t>Ανεπιθύμητ</a:t>
            </a:r>
            <a:r>
              <a:rPr lang="el-GR" dirty="0"/>
              <a:t>ες </a:t>
            </a:r>
            <a:r>
              <a:rPr lang="el-GR" i="1" dirty="0"/>
              <a:t>ενέργειες:     Συνήθεις και </a:t>
            </a:r>
            <a:r>
              <a:rPr lang="el-GR" i="1" dirty="0" err="1" smtClean="0"/>
              <a:t>δοσοεξαρτώμενες</a:t>
            </a:r>
            <a:endParaRPr lang="el-GR" i="1" dirty="0" smtClean="0"/>
          </a:p>
          <a:p>
            <a:endParaRPr lang="el-GR" dirty="0"/>
          </a:p>
          <a:p>
            <a:pPr lvl="0"/>
            <a:r>
              <a:rPr lang="el-GR" dirty="0"/>
              <a:t>Από το πεπτικό: ναυτία κλπ.</a:t>
            </a:r>
          </a:p>
          <a:p>
            <a:pPr lvl="0"/>
            <a:r>
              <a:rPr lang="el-GR" dirty="0"/>
              <a:t>Από το </a:t>
            </a:r>
            <a:r>
              <a:rPr lang="el-GR" dirty="0" err="1"/>
              <a:t>ΚΝΣ</a:t>
            </a:r>
            <a:r>
              <a:rPr lang="el-GR" dirty="0"/>
              <a:t>: ζάλη, υπνηλία, αταξία, δυσαρθρία, διπλωπία, κεφαλαλγία</a:t>
            </a:r>
          </a:p>
          <a:p>
            <a:pPr lvl="0"/>
            <a:r>
              <a:rPr lang="el-GR" dirty="0"/>
              <a:t>Ήπια αναστρέψιμη αύξηση ηπατικών ενζύμων</a:t>
            </a:r>
          </a:p>
          <a:p>
            <a:pPr lvl="0"/>
            <a:r>
              <a:rPr lang="el-GR" dirty="0"/>
              <a:t>Ήπια αναστρέψιμη </a:t>
            </a:r>
            <a:r>
              <a:rPr lang="el-GR" dirty="0" err="1"/>
              <a:t>λευκοπενία</a:t>
            </a:r>
            <a:endParaRPr lang="el-GR" dirty="0"/>
          </a:p>
          <a:p>
            <a:r>
              <a:rPr lang="el-GR" i="1" dirty="0"/>
              <a:t> </a:t>
            </a:r>
            <a:endParaRPr lang="el-GR" dirty="0"/>
          </a:p>
        </p:txBody>
      </p:sp>
    </p:spTree>
    <p:extLst>
      <p:ext uri="{BB962C8B-B14F-4D97-AF65-F5344CB8AC3E}">
        <p14:creationId xmlns:p14="http://schemas.microsoft.com/office/powerpoint/2010/main" xmlns="" val="1814063635"/>
      </p:ext>
    </p:extLst>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612845"/>
            <a:ext cx="9144000" cy="5447645"/>
          </a:xfrm>
          <a:prstGeom prst="rect">
            <a:avLst/>
          </a:prstGeom>
        </p:spPr>
        <p:txBody>
          <a:bodyPr wrap="square">
            <a:spAutoFit/>
          </a:bodyPr>
          <a:lstStyle/>
          <a:p>
            <a:r>
              <a:rPr lang="el-GR" dirty="0" smtClean="0"/>
              <a:t>.</a:t>
            </a:r>
            <a:r>
              <a:rPr lang="el-GR" sz="2400" b="1" i="1" dirty="0" smtClean="0"/>
              <a:t>Στην </a:t>
            </a:r>
            <a:r>
              <a:rPr lang="el-GR" sz="2400" b="1" i="1" dirty="0"/>
              <a:t>αγωγή με αντιεπιληπτικά Ο νοσηλευτής</a:t>
            </a:r>
            <a:r>
              <a:rPr lang="el-GR" sz="2400" b="1" i="1" dirty="0" smtClean="0"/>
              <a:t>:</a:t>
            </a:r>
          </a:p>
          <a:p>
            <a:endParaRPr lang="el-GR" sz="2400" b="1" i="1" dirty="0"/>
          </a:p>
          <a:p>
            <a:endParaRPr lang="el-GR" sz="2400" b="1" i="1" dirty="0" smtClean="0"/>
          </a:p>
          <a:p>
            <a:endParaRPr lang="el-GR" sz="2400" b="1" i="1" dirty="0"/>
          </a:p>
          <a:p>
            <a:r>
              <a:rPr lang="el-GR" dirty="0"/>
              <a:t>-	Πριν και κατά τη χορήγηση της </a:t>
            </a:r>
            <a:r>
              <a:rPr lang="el-GR" dirty="0" err="1"/>
              <a:t>καρβαμαζεπίνης</a:t>
            </a:r>
            <a:r>
              <a:rPr lang="el-GR" dirty="0"/>
              <a:t> γίνεται αιματολογικός, ηπατικός και νεφρολογικός έλεγχος του ασθενούς</a:t>
            </a:r>
          </a:p>
          <a:p>
            <a:pPr marL="285750" indent="-285750">
              <a:buFontTx/>
              <a:buChar char="-"/>
            </a:pPr>
            <a:r>
              <a:rPr lang="el-GR" dirty="0" smtClean="0"/>
              <a:t>Προγραμματίζεται ηλεκτροκαρδιογράφημα.</a:t>
            </a:r>
          </a:p>
          <a:p>
            <a:pPr marL="285750" indent="-285750">
              <a:buFontTx/>
              <a:buChar char="-"/>
            </a:pPr>
            <a:endParaRPr lang="el-GR" dirty="0"/>
          </a:p>
          <a:p>
            <a:pPr marL="285750" indent="-285750">
              <a:buFontTx/>
              <a:buChar char="-"/>
            </a:pPr>
            <a:endParaRPr lang="el-GR" dirty="0" smtClean="0"/>
          </a:p>
          <a:p>
            <a:pPr marL="285750" indent="-285750">
              <a:buFontTx/>
              <a:buChar char="-"/>
            </a:pPr>
            <a:endParaRPr lang="el-GR" dirty="0"/>
          </a:p>
          <a:p>
            <a:pPr marL="285750" indent="-285750">
              <a:buFontTx/>
              <a:buChar char="-"/>
            </a:pPr>
            <a:endParaRPr lang="el-GR" dirty="0" smtClean="0"/>
          </a:p>
          <a:p>
            <a:pPr marL="285750" indent="-285750">
              <a:buFontTx/>
              <a:buChar char="-"/>
            </a:pPr>
            <a:r>
              <a:rPr lang="el-GR" dirty="0" smtClean="0"/>
              <a:t>Δίνονται </a:t>
            </a:r>
            <a:r>
              <a:rPr lang="el-GR" dirty="0"/>
              <a:t>ειδικές οδηγίες:</a:t>
            </a:r>
          </a:p>
          <a:p>
            <a:endParaRPr lang="el-GR" dirty="0"/>
          </a:p>
          <a:p>
            <a:r>
              <a:rPr lang="el-GR" dirty="0"/>
              <a:t>1.	Να μην καταναλώνει αλκοολούχα ποτά.</a:t>
            </a:r>
          </a:p>
          <a:p>
            <a:r>
              <a:rPr lang="el-GR" dirty="0"/>
              <a:t>2.	Να μη διακόπτει απότομα την αγωγή.</a:t>
            </a:r>
          </a:p>
          <a:p>
            <a:r>
              <a:rPr lang="el-GR" dirty="0"/>
              <a:t>3.	Να μη χειρίζεται επικίνδυνα μηχανήματα.</a:t>
            </a:r>
          </a:p>
          <a:p>
            <a:r>
              <a:rPr lang="el-GR" dirty="0"/>
              <a:t>4.	Να αναφέρει συμπτώματα όπως ασυνήθιστη αιμορραγία, ξηρότητα λαιμού, σκουρόχρωμα ούρα, δέρμα και οφθαλμοί με μορφή </a:t>
            </a:r>
            <a:r>
              <a:rPr lang="el-GR" dirty="0" err="1"/>
              <a:t>ικτέρου</a:t>
            </a:r>
            <a:r>
              <a:rPr lang="el-GR" dirty="0"/>
              <a:t> (κίτρινο χρώμα).</a:t>
            </a:r>
          </a:p>
        </p:txBody>
      </p:sp>
    </p:spTree>
    <p:extLst>
      <p:ext uri="{BB962C8B-B14F-4D97-AF65-F5344CB8AC3E}">
        <p14:creationId xmlns:p14="http://schemas.microsoft.com/office/powerpoint/2010/main" xmlns="" val="4134278733"/>
      </p:ext>
    </p:extLst>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023" y="0"/>
            <a:ext cx="9144000" cy="5509200"/>
          </a:xfrm>
          <a:prstGeom prst="rect">
            <a:avLst/>
          </a:prstGeom>
        </p:spPr>
        <p:txBody>
          <a:bodyPr wrap="square">
            <a:spAutoFit/>
          </a:bodyPr>
          <a:lstStyle/>
          <a:p>
            <a:pPr algn="ctr"/>
            <a:r>
              <a:rPr lang="el-GR" sz="2800" b="1" i="1" u="sng" dirty="0"/>
              <a:t>ΑΝΤΙΚΑΤΑΘΛΙΠΤΙΚΑ ΦΑΡΜΑΚΑ: ΓΕΝΙΚΑ</a:t>
            </a:r>
            <a:endParaRPr lang="el-GR" sz="2800" b="1" i="1" dirty="0"/>
          </a:p>
          <a:p>
            <a:r>
              <a:rPr lang="el-GR" dirty="0"/>
              <a:t> </a:t>
            </a:r>
          </a:p>
          <a:p>
            <a:r>
              <a:rPr lang="el-GR" dirty="0"/>
              <a:t> </a:t>
            </a:r>
          </a:p>
          <a:p>
            <a:r>
              <a:rPr lang="el-GR" dirty="0"/>
              <a:t>Τα αντικαταθλιπτικά διακρίνονται στις παρακάτω ομάδες:</a:t>
            </a:r>
          </a:p>
          <a:p>
            <a:r>
              <a:rPr lang="el-GR" dirty="0"/>
              <a:t> </a:t>
            </a:r>
          </a:p>
          <a:p>
            <a:pPr marL="285750" indent="-285750">
              <a:buFont typeface="Wingdings" pitchFamily="2" charset="2"/>
              <a:buChar char="ü"/>
            </a:pPr>
            <a:r>
              <a:rPr lang="en-US" i="1" dirty="0"/>
              <a:t>T</a:t>
            </a:r>
            <a:r>
              <a:rPr lang="el-GR" i="1" dirty="0" err="1"/>
              <a:t>ρικυκλικά</a:t>
            </a:r>
            <a:r>
              <a:rPr lang="el-GR" i="1" dirty="0"/>
              <a:t>: </a:t>
            </a:r>
            <a:r>
              <a:rPr lang="el-GR" dirty="0" err="1"/>
              <a:t>αμιτριπτυλίνη</a:t>
            </a:r>
            <a:r>
              <a:rPr lang="el-GR" dirty="0"/>
              <a:t> (</a:t>
            </a:r>
            <a:r>
              <a:rPr lang="en-US" dirty="0" err="1"/>
              <a:t>Saroten</a:t>
            </a:r>
            <a:r>
              <a:rPr lang="el-GR" dirty="0"/>
              <a:t>), </a:t>
            </a:r>
            <a:r>
              <a:rPr lang="el-GR" dirty="0" err="1"/>
              <a:t>χλωριμιπραμίνη</a:t>
            </a:r>
            <a:r>
              <a:rPr lang="el-GR" dirty="0"/>
              <a:t> (</a:t>
            </a:r>
            <a:r>
              <a:rPr lang="en-US" dirty="0" err="1"/>
              <a:t>Anafranil</a:t>
            </a:r>
            <a:r>
              <a:rPr lang="el-GR" dirty="0"/>
              <a:t>)</a:t>
            </a:r>
          </a:p>
          <a:p>
            <a:endParaRPr lang="el-GR" dirty="0"/>
          </a:p>
          <a:p>
            <a:pPr marL="285750" indent="-285750">
              <a:buFont typeface="Wingdings" pitchFamily="2" charset="2"/>
              <a:buChar char="ü"/>
            </a:pPr>
            <a:r>
              <a:rPr lang="en-US" i="1" dirty="0"/>
              <a:t>A</a:t>
            </a:r>
            <a:r>
              <a:rPr lang="el-GR" i="1" dirty="0" err="1"/>
              <a:t>ναστολείς</a:t>
            </a:r>
            <a:r>
              <a:rPr lang="el-GR" i="1" dirty="0"/>
              <a:t> της </a:t>
            </a:r>
            <a:r>
              <a:rPr lang="el-GR" i="1" dirty="0" err="1"/>
              <a:t>μονοαμινοξειδάσης</a:t>
            </a:r>
            <a:r>
              <a:rPr lang="el-GR" i="1" dirty="0"/>
              <a:t> (ΜΑΟ): </a:t>
            </a:r>
            <a:r>
              <a:rPr lang="el-GR" i="1" dirty="0" err="1"/>
              <a:t>μοκλοβεμίδη</a:t>
            </a:r>
            <a:r>
              <a:rPr lang="el-GR" i="1" dirty="0"/>
              <a:t> (</a:t>
            </a:r>
            <a:r>
              <a:rPr lang="en-US" i="1" dirty="0" err="1"/>
              <a:t>Aurorix</a:t>
            </a:r>
            <a:r>
              <a:rPr lang="el-GR" i="1" dirty="0"/>
              <a:t>)</a:t>
            </a:r>
            <a:endParaRPr lang="el-GR" dirty="0"/>
          </a:p>
          <a:p>
            <a:endParaRPr lang="el-GR" dirty="0"/>
          </a:p>
          <a:p>
            <a:pPr marL="285750" indent="-285750">
              <a:buFont typeface="Wingdings" pitchFamily="2" charset="2"/>
              <a:buChar char="ü"/>
            </a:pPr>
            <a:r>
              <a:rPr lang="el-GR" i="1" dirty="0"/>
              <a:t>Εκλεκτικοί αναστολείς της </a:t>
            </a:r>
            <a:r>
              <a:rPr lang="el-GR" i="1" dirty="0" err="1"/>
              <a:t>επαναπρόσληψης</a:t>
            </a:r>
            <a:r>
              <a:rPr lang="el-GR" i="1" dirty="0"/>
              <a:t> της </a:t>
            </a:r>
            <a:r>
              <a:rPr lang="el-GR" i="1" dirty="0" err="1"/>
              <a:t>σεροτονίνης</a:t>
            </a:r>
            <a:r>
              <a:rPr lang="el-GR" i="1" dirty="0"/>
              <a:t> (</a:t>
            </a:r>
            <a:r>
              <a:rPr lang="en-US" i="1" dirty="0" err="1"/>
              <a:t>SSRI</a:t>
            </a:r>
            <a:r>
              <a:rPr lang="el-GR" i="1" dirty="0"/>
              <a:t>): </a:t>
            </a:r>
            <a:r>
              <a:rPr lang="el-GR" i="1" dirty="0" err="1"/>
              <a:t>εσιταλοπράμη</a:t>
            </a:r>
            <a:r>
              <a:rPr lang="el-GR" i="1" dirty="0"/>
              <a:t> (</a:t>
            </a:r>
            <a:r>
              <a:rPr lang="en-US" i="1" dirty="0" err="1"/>
              <a:t>Cipralex</a:t>
            </a:r>
            <a:r>
              <a:rPr lang="el-GR" i="1" dirty="0"/>
              <a:t>), </a:t>
            </a:r>
            <a:r>
              <a:rPr lang="el-GR" i="1" dirty="0" err="1"/>
              <a:t>παροξετίνη</a:t>
            </a:r>
            <a:r>
              <a:rPr lang="el-GR" i="1" dirty="0"/>
              <a:t> (</a:t>
            </a:r>
            <a:r>
              <a:rPr lang="en-US" i="1" dirty="0" err="1"/>
              <a:t>Seroxat</a:t>
            </a:r>
            <a:r>
              <a:rPr lang="el-GR" i="1" dirty="0"/>
              <a:t>), </a:t>
            </a:r>
            <a:r>
              <a:rPr lang="el-GR" i="1" dirty="0" err="1"/>
              <a:t>σερτραλίνη</a:t>
            </a:r>
            <a:r>
              <a:rPr lang="el-GR" i="1" dirty="0"/>
              <a:t> (</a:t>
            </a:r>
            <a:r>
              <a:rPr lang="en-US" i="1" dirty="0"/>
              <a:t>Zoloft</a:t>
            </a:r>
            <a:r>
              <a:rPr lang="el-GR" i="1" dirty="0"/>
              <a:t>), </a:t>
            </a:r>
            <a:r>
              <a:rPr lang="el-GR" i="1" dirty="0" err="1"/>
              <a:t>σιταλοπράμη</a:t>
            </a:r>
            <a:r>
              <a:rPr lang="el-GR" i="1" dirty="0"/>
              <a:t> (</a:t>
            </a:r>
            <a:r>
              <a:rPr lang="en-US" i="1" dirty="0" err="1"/>
              <a:t>Seropram</a:t>
            </a:r>
            <a:r>
              <a:rPr lang="el-GR" i="1" dirty="0"/>
              <a:t>) , </a:t>
            </a:r>
            <a:r>
              <a:rPr lang="el-GR" i="1" dirty="0" err="1"/>
              <a:t>φλουοξετίνη</a:t>
            </a:r>
            <a:r>
              <a:rPr lang="el-GR" i="1" dirty="0"/>
              <a:t> (</a:t>
            </a:r>
            <a:r>
              <a:rPr lang="en-US" i="1" dirty="0" err="1"/>
              <a:t>Ladose</a:t>
            </a:r>
            <a:r>
              <a:rPr lang="el-GR" i="1" dirty="0"/>
              <a:t>), </a:t>
            </a:r>
            <a:r>
              <a:rPr lang="el-GR" i="1" dirty="0" err="1"/>
              <a:t>φλουβοξαμίνη</a:t>
            </a:r>
            <a:r>
              <a:rPr lang="el-GR" i="1" dirty="0"/>
              <a:t> (</a:t>
            </a:r>
            <a:r>
              <a:rPr lang="en-US" i="1" dirty="0" err="1"/>
              <a:t>Dumyrox</a:t>
            </a:r>
            <a:r>
              <a:rPr lang="el-GR" i="1" dirty="0"/>
              <a:t>)</a:t>
            </a:r>
            <a:endParaRPr lang="el-GR" dirty="0"/>
          </a:p>
          <a:p>
            <a:endParaRPr lang="el-GR" dirty="0"/>
          </a:p>
          <a:p>
            <a:pPr marL="285750" indent="-285750">
              <a:buFont typeface="Wingdings" pitchFamily="2" charset="2"/>
              <a:buChar char="ü"/>
            </a:pPr>
            <a:r>
              <a:rPr lang="el-GR" i="1" dirty="0"/>
              <a:t>Αναστολείς της </a:t>
            </a:r>
            <a:r>
              <a:rPr lang="el-GR" i="1" dirty="0" err="1"/>
              <a:t>επαναπρόσληψης</a:t>
            </a:r>
            <a:r>
              <a:rPr lang="el-GR" i="1" dirty="0"/>
              <a:t> της </a:t>
            </a:r>
            <a:r>
              <a:rPr lang="el-GR" i="1" dirty="0" err="1"/>
              <a:t>σεροτονίνης</a:t>
            </a:r>
            <a:r>
              <a:rPr lang="el-GR" i="1" dirty="0"/>
              <a:t> και της </a:t>
            </a:r>
            <a:r>
              <a:rPr lang="el-GR" i="1" dirty="0" err="1"/>
              <a:t>νοραδρεναλίνης</a:t>
            </a:r>
            <a:r>
              <a:rPr lang="el-GR" i="1" dirty="0"/>
              <a:t> (</a:t>
            </a:r>
            <a:r>
              <a:rPr lang="en-US" i="1" dirty="0" err="1"/>
              <a:t>SNRI</a:t>
            </a:r>
            <a:r>
              <a:rPr lang="el-GR" i="1" dirty="0"/>
              <a:t>): </a:t>
            </a:r>
            <a:r>
              <a:rPr lang="el-GR" i="1" dirty="0" err="1"/>
              <a:t>βενλαφαξίνη</a:t>
            </a:r>
            <a:r>
              <a:rPr lang="el-GR" i="1" dirty="0"/>
              <a:t> (</a:t>
            </a:r>
            <a:r>
              <a:rPr lang="en-US" i="1" dirty="0" err="1"/>
              <a:t>Efexor</a:t>
            </a:r>
            <a:r>
              <a:rPr lang="el-GR" i="1" dirty="0"/>
              <a:t>), </a:t>
            </a:r>
            <a:r>
              <a:rPr lang="el-GR" i="1" dirty="0" err="1"/>
              <a:t>ντουλοξετίνη</a:t>
            </a:r>
            <a:r>
              <a:rPr lang="el-GR" i="1" dirty="0"/>
              <a:t> (</a:t>
            </a:r>
            <a:r>
              <a:rPr lang="en-US" i="1" dirty="0"/>
              <a:t>Cymbalta</a:t>
            </a:r>
            <a:r>
              <a:rPr lang="el-GR" i="1" dirty="0"/>
              <a:t>)</a:t>
            </a:r>
            <a:endParaRPr lang="el-GR" dirty="0"/>
          </a:p>
          <a:p>
            <a:endParaRPr lang="el-GR" dirty="0"/>
          </a:p>
          <a:p>
            <a:pPr marL="285750" indent="-285750">
              <a:buFont typeface="Wingdings" pitchFamily="2" charset="2"/>
              <a:buChar char="ü"/>
            </a:pPr>
            <a:r>
              <a:rPr lang="el-GR" i="1" dirty="0"/>
              <a:t>Άλλα: </a:t>
            </a:r>
            <a:r>
              <a:rPr lang="el-GR" i="1" dirty="0" err="1"/>
              <a:t>μιρταζαπίνη</a:t>
            </a:r>
            <a:r>
              <a:rPr lang="el-GR" i="1" dirty="0"/>
              <a:t> (</a:t>
            </a:r>
            <a:r>
              <a:rPr lang="en-US" i="1" dirty="0" err="1"/>
              <a:t>Remeron</a:t>
            </a:r>
            <a:r>
              <a:rPr lang="el-GR" i="1" dirty="0"/>
              <a:t>), </a:t>
            </a:r>
            <a:r>
              <a:rPr lang="el-GR" i="1" dirty="0" err="1"/>
              <a:t>βουπροπιόνη</a:t>
            </a:r>
            <a:r>
              <a:rPr lang="el-GR" i="1" dirty="0"/>
              <a:t> (</a:t>
            </a:r>
            <a:r>
              <a:rPr lang="en-US" i="1" dirty="0" err="1"/>
              <a:t>Wellbutrin</a:t>
            </a:r>
            <a:r>
              <a:rPr lang="el-GR" i="1" dirty="0"/>
              <a:t>), </a:t>
            </a:r>
            <a:r>
              <a:rPr lang="el-GR" i="1" dirty="0" err="1"/>
              <a:t>τραζοδόνη</a:t>
            </a:r>
            <a:r>
              <a:rPr lang="el-GR" i="1" dirty="0"/>
              <a:t> (</a:t>
            </a:r>
            <a:r>
              <a:rPr lang="en-US" i="1" dirty="0" err="1"/>
              <a:t>Trittico</a:t>
            </a:r>
            <a:r>
              <a:rPr lang="el-GR" i="1" dirty="0"/>
              <a:t>), </a:t>
            </a:r>
            <a:r>
              <a:rPr lang="el-GR" i="1" dirty="0" err="1"/>
              <a:t>αγομελατίνη</a:t>
            </a:r>
            <a:r>
              <a:rPr lang="el-GR" i="1" dirty="0"/>
              <a:t> (</a:t>
            </a:r>
            <a:r>
              <a:rPr lang="en-US" i="1" dirty="0" err="1"/>
              <a:t>Valdoxan</a:t>
            </a:r>
            <a:r>
              <a:rPr lang="el-GR" i="1" dirty="0"/>
              <a:t>).</a:t>
            </a:r>
            <a:endParaRPr lang="el-GR" dirty="0"/>
          </a:p>
          <a:p>
            <a:r>
              <a:rPr lang="el-GR" i="1" dirty="0"/>
              <a:t> </a:t>
            </a:r>
            <a:endParaRPr lang="el-GR" dirty="0"/>
          </a:p>
        </p:txBody>
      </p:sp>
    </p:spTree>
    <p:extLst>
      <p:ext uri="{BB962C8B-B14F-4D97-AF65-F5344CB8AC3E}">
        <p14:creationId xmlns:p14="http://schemas.microsoft.com/office/powerpoint/2010/main" xmlns="" val="801561299"/>
      </p:ext>
    </p:extLst>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119" y="116632"/>
            <a:ext cx="9144000" cy="762000"/>
          </a:xfrm>
        </p:spPr>
        <p:txBody>
          <a:bodyPr/>
          <a:lstStyle/>
          <a:p>
            <a:r>
              <a:rPr lang="el-GR" dirty="0" err="1">
                <a:latin typeface="Times New Roman" pitchFamily="18" charset="0"/>
              </a:rPr>
              <a:t>Τρικυκλικά</a:t>
            </a:r>
            <a:r>
              <a:rPr lang="el-GR" dirty="0">
                <a:latin typeface="Times New Roman" pitchFamily="18" charset="0"/>
              </a:rPr>
              <a:t> ή </a:t>
            </a:r>
            <a:r>
              <a:rPr lang="el-GR" dirty="0" err="1" smtClean="0">
                <a:latin typeface="Times New Roman" pitchFamily="18" charset="0"/>
              </a:rPr>
              <a:t>τετρακυκλικά</a:t>
            </a:r>
            <a:r>
              <a:rPr lang="el-GR" dirty="0" smtClean="0">
                <a:latin typeface="Times New Roman" pitchFamily="18" charset="0"/>
              </a:rPr>
              <a:t> αντικαταθλιπτικά </a:t>
            </a:r>
            <a:endParaRPr lang="el-GR" dirty="0">
              <a:latin typeface="Times New Roman" pitchFamily="18" charset="0"/>
            </a:endParaRPr>
          </a:p>
        </p:txBody>
      </p:sp>
      <p:sp>
        <p:nvSpPr>
          <p:cNvPr id="24579" name="Rectangle 3"/>
          <p:cNvSpPr>
            <a:spLocks noGrp="1" noChangeArrowheads="1"/>
          </p:cNvSpPr>
          <p:nvPr>
            <p:ph type="body" idx="1"/>
          </p:nvPr>
        </p:nvSpPr>
        <p:spPr>
          <a:xfrm>
            <a:off x="14211" y="2276872"/>
            <a:ext cx="9144000" cy="3078088"/>
          </a:xfrm>
        </p:spPr>
        <p:txBody>
          <a:bodyPr/>
          <a:lstStyle/>
          <a:p>
            <a:pPr marL="533400" indent="-533400" algn="just">
              <a:buFont typeface="Wingdings" pitchFamily="2" charset="2"/>
              <a:buNone/>
            </a:pPr>
            <a:r>
              <a:rPr lang="el-GR" sz="2000" b="0" dirty="0" smtClean="0"/>
              <a:t>1</a:t>
            </a:r>
            <a:r>
              <a:rPr lang="el-GR" sz="2000" b="0" dirty="0"/>
              <a:t>.	Μυδρίαση - εφησυχασμός του ασθενούς ότι το σύμπτωμα είναι παροδικό. Όσο </a:t>
            </a:r>
            <a:r>
              <a:rPr lang="el-GR" sz="2000" b="0" dirty="0" smtClean="0"/>
              <a:t>διαρκεί </a:t>
            </a:r>
            <a:r>
              <a:rPr lang="el-GR" sz="2000" b="0" dirty="0"/>
              <a:t>να μην οδηγεί</a:t>
            </a:r>
          </a:p>
          <a:p>
            <a:pPr marL="533400" indent="-533400" algn="just">
              <a:buFont typeface="Wingdings" pitchFamily="2" charset="2"/>
              <a:buNone/>
            </a:pPr>
            <a:r>
              <a:rPr lang="el-GR" sz="2000" b="0" dirty="0"/>
              <a:t>2.	Δυσκοιλιότητα - προσφορά τροφών με ίνες και αύξηση λήψης υγρών</a:t>
            </a:r>
          </a:p>
          <a:p>
            <a:pPr marL="533400" indent="-533400" algn="just">
              <a:buFont typeface="Wingdings" pitchFamily="2" charset="2"/>
              <a:buNone/>
            </a:pPr>
            <a:r>
              <a:rPr lang="el-GR" sz="2000" b="0" dirty="0"/>
              <a:t>3.	</a:t>
            </a:r>
            <a:r>
              <a:rPr lang="el-GR" sz="2000" b="0" dirty="0" err="1"/>
              <a:t>Ορθοστατική</a:t>
            </a:r>
            <a:r>
              <a:rPr lang="el-GR" sz="2000" b="0" dirty="0"/>
              <a:t> υπόταση - σταδιακή έγερση από την ύπτια θέση και συχνή παρακολούθηση της πίεσης</a:t>
            </a:r>
          </a:p>
          <a:p>
            <a:pPr marL="533400" indent="-533400" algn="just">
              <a:buFont typeface="Wingdings" pitchFamily="2" charset="2"/>
              <a:buNone/>
            </a:pPr>
            <a:r>
              <a:rPr lang="el-GR" sz="2000" b="0" dirty="0"/>
              <a:t>4.	Κατακράτηση ούρων -καταγραφή ισοζυγίου, χρήση ζεστού νερού στην </a:t>
            </a:r>
            <a:r>
              <a:rPr lang="el-GR" sz="2000" b="0" dirty="0" smtClean="0"/>
              <a:t>περιτοναϊκή </a:t>
            </a:r>
            <a:r>
              <a:rPr lang="el-GR" sz="2000" b="0" dirty="0"/>
              <a:t>περιοχή</a:t>
            </a:r>
          </a:p>
          <a:p>
            <a:pPr marL="533400" indent="-533400" algn="just">
              <a:buFont typeface="Wingdings" pitchFamily="2" charset="2"/>
              <a:buNone/>
            </a:pPr>
            <a:r>
              <a:rPr lang="el-GR" sz="2000" b="0" dirty="0"/>
              <a:t>5.	Ταχυκαρδία, αρρυθμίες - παρακολούθηση του καρδιακού ρυθμού</a:t>
            </a:r>
          </a:p>
          <a:p>
            <a:pPr marL="533400" indent="-533400" algn="just">
              <a:buFont typeface="Wingdings" pitchFamily="2" charset="2"/>
              <a:buNone/>
            </a:pPr>
            <a:r>
              <a:rPr lang="el-GR" sz="2000" b="0" dirty="0"/>
              <a:t>6.	Φωτοευαισθησία - γυαλιά για τον ήλιο και περιορισμένη έκθεση στο φως</a:t>
            </a:r>
          </a:p>
          <a:p>
            <a:pPr marL="533400" indent="-533400" algn="just">
              <a:buFont typeface="Wingdings" pitchFamily="2" charset="2"/>
              <a:buNone/>
            </a:pPr>
            <a:r>
              <a:rPr lang="el-GR" sz="2000" b="0" dirty="0"/>
              <a:t>7.	Αύξηση βάρους - διατροφή με μειωμένες θερμίδες και αύξηση της άθλησης</a:t>
            </a:r>
          </a:p>
          <a:p>
            <a:pPr marL="533400" indent="-533400" algn="just">
              <a:buFont typeface="Wingdings" pitchFamily="2" charset="2"/>
              <a:buNone/>
            </a:pPr>
            <a:endParaRPr lang="el-GR" sz="2000" b="0" dirty="0"/>
          </a:p>
        </p:txBody>
      </p:sp>
      <p:sp>
        <p:nvSpPr>
          <p:cNvPr id="2" name="Ορθογώνιο 1"/>
          <p:cNvSpPr/>
          <p:nvPr/>
        </p:nvSpPr>
        <p:spPr>
          <a:xfrm>
            <a:off x="755576" y="1268760"/>
            <a:ext cx="7704856" cy="369332"/>
          </a:xfrm>
          <a:prstGeom prst="rect">
            <a:avLst/>
          </a:prstGeom>
        </p:spPr>
        <p:txBody>
          <a:bodyPr wrap="square">
            <a:spAutoFit/>
          </a:bodyPr>
          <a:lstStyle/>
          <a:p>
            <a:r>
              <a:rPr lang="el-GR" b="1" i="1" dirty="0"/>
              <a:t>Παρενέργειες - Νοσηλευτικές παρεμβάσεις</a:t>
            </a:r>
          </a:p>
        </p:txBody>
      </p:sp>
    </p:spTree>
    <p:extLst>
      <p:ext uri="{BB962C8B-B14F-4D97-AF65-F5344CB8AC3E}">
        <p14:creationId xmlns:p14="http://schemas.microsoft.com/office/powerpoint/2010/main" xmlns="" val="2738042591"/>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l-GR" sz="3200" b="1" dirty="0">
                <a:solidFill>
                  <a:srgbClr val="000000"/>
                </a:solidFill>
              </a:rPr>
              <a:t>Θεραπείες  προ εξελίξεως ψυχοφαρμακολογίας </a:t>
            </a:r>
            <a:endParaRPr lang="el-GR" dirty="0">
              <a:solidFill>
                <a:schemeClr val="accent1">
                  <a:lumMod val="75000"/>
                </a:schemeClr>
              </a:solidFill>
            </a:endParaRPr>
          </a:p>
        </p:txBody>
      </p:sp>
      <p:sp>
        <p:nvSpPr>
          <p:cNvPr id="9219" name="Content Placeholder 2"/>
          <p:cNvSpPr>
            <a:spLocks noGrp="1"/>
          </p:cNvSpPr>
          <p:nvPr>
            <p:ph idx="1"/>
          </p:nvPr>
        </p:nvSpPr>
        <p:spPr>
          <a:xfrm>
            <a:off x="251520" y="762000"/>
            <a:ext cx="8892480" cy="5715000"/>
          </a:xfrm>
        </p:spPr>
        <p:txBody>
          <a:bodyPr/>
          <a:lstStyle/>
          <a:p>
            <a:pPr marL="0" indent="0" algn="ctr">
              <a:buNone/>
            </a:pPr>
            <a:r>
              <a:rPr lang="el-GR" dirty="0" err="1" smtClean="0"/>
              <a:t>Κρανιοανάτρηση</a:t>
            </a:r>
            <a:r>
              <a:rPr lang="el-GR" dirty="0" smtClean="0"/>
              <a:t> </a:t>
            </a:r>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p:txBody>
      </p:sp>
      <p:pic>
        <p:nvPicPr>
          <p:cNvPr id="9220" name="Picture 2" descr="C:\Users\User\Desktop\B' Panepistimiaki\Mathima antipsyxvtika\10480558-trepanati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4251821"/>
            <a:ext cx="2960688" cy="2606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Picture 3" descr="C:\Users\User\Desktop\B' Panepistimiaki\Mathima antipsyxvtika\trepanation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556792"/>
            <a:ext cx="3816424" cy="2434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Εικόνα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33406" y="1898904"/>
            <a:ext cx="4710594" cy="4770456"/>
          </a:xfrm>
          <a:prstGeom prst="rect">
            <a:avLst/>
          </a:prstGeom>
        </p:spPr>
      </p:pic>
    </p:spTree>
    <p:extLst>
      <p:ext uri="{BB962C8B-B14F-4D97-AF65-F5344CB8AC3E}">
        <p14:creationId xmlns:p14="http://schemas.microsoft.com/office/powerpoint/2010/main" xmlns="" val="3044073500"/>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l-GR" b="1" dirty="0">
                <a:latin typeface="Times New Roman" pitchFamily="18" charset="0"/>
              </a:rPr>
              <a:t>Οι αναστολείς ΜΑΟ</a:t>
            </a:r>
            <a:endParaRPr lang="en-GB" b="1" dirty="0">
              <a:latin typeface="Times New Roman" pitchFamily="18" charset="0"/>
            </a:endParaRPr>
          </a:p>
        </p:txBody>
      </p:sp>
      <p:sp>
        <p:nvSpPr>
          <p:cNvPr id="25603" name="Rectangle 3"/>
          <p:cNvSpPr>
            <a:spLocks noGrp="1" noChangeArrowheads="1"/>
          </p:cNvSpPr>
          <p:nvPr>
            <p:ph type="body" idx="1"/>
          </p:nvPr>
        </p:nvSpPr>
        <p:spPr>
          <a:xfrm>
            <a:off x="-108520" y="1412776"/>
            <a:ext cx="9252520" cy="5715000"/>
          </a:xfrm>
        </p:spPr>
        <p:txBody>
          <a:bodyPr/>
          <a:lstStyle/>
          <a:p>
            <a:pPr marL="533400" indent="-533400" algn="just"/>
            <a:r>
              <a:rPr lang="el-GR" b="0" dirty="0"/>
              <a:t>Μπορεί να προκαλέσουν επικίνδυνες αντιδράσεις εάν χορηγηθούν με κάποιες τροφές ή ποτά</a:t>
            </a:r>
            <a:r>
              <a:rPr lang="el-GR" b="0" dirty="0" smtClean="0"/>
              <a:t>.</a:t>
            </a:r>
          </a:p>
          <a:p>
            <a:pPr marL="533400" indent="-533400" algn="just"/>
            <a:r>
              <a:rPr lang="el-GR" b="0" dirty="0" smtClean="0"/>
              <a:t>Οι </a:t>
            </a:r>
            <a:r>
              <a:rPr lang="el-GR" b="0" dirty="0"/>
              <a:t>ασθενείς </a:t>
            </a:r>
            <a:r>
              <a:rPr lang="el-GR" b="0" dirty="0" smtClean="0"/>
              <a:t>θα πρέπει να αποφεύγουν τροφές  </a:t>
            </a:r>
            <a:r>
              <a:rPr lang="el-GR" b="0" dirty="0"/>
              <a:t>όπως τυρί, γιαούρτι, ξινές σάλτσες, σταφίδες, μπανάνες, </a:t>
            </a:r>
            <a:r>
              <a:rPr lang="el-GR" b="0" dirty="0" err="1"/>
              <a:t>αβογκάντο</a:t>
            </a:r>
            <a:r>
              <a:rPr lang="el-GR" b="0" dirty="0"/>
              <a:t>, συκώτι κοτόπουλου, τουρσί </a:t>
            </a:r>
            <a:r>
              <a:rPr lang="el-GR" b="0" dirty="0" err="1" smtClean="0"/>
              <a:t>ρέγγας</a:t>
            </a:r>
            <a:endParaRPr lang="el-GR" b="0" dirty="0"/>
          </a:p>
          <a:p>
            <a:pPr marL="533400" indent="-533400" algn="just"/>
            <a:r>
              <a:rPr lang="el-GR" b="0" dirty="0" smtClean="0"/>
              <a:t>Επιτρέπονται </a:t>
            </a:r>
            <a:r>
              <a:rPr lang="el-GR" b="0" dirty="0"/>
              <a:t>μόνο πολύ μικρές ποσότητες καφέ, </a:t>
            </a:r>
            <a:r>
              <a:rPr lang="el-GR" b="0" dirty="0" err="1"/>
              <a:t>τσαί</a:t>
            </a:r>
            <a:r>
              <a:rPr lang="el-GR" b="0" dirty="0"/>
              <a:t>, ποτών τύπου κόλας και σοκολάτας</a:t>
            </a:r>
            <a:endParaRPr lang="en-GB" b="0" dirty="0"/>
          </a:p>
        </p:txBody>
      </p:sp>
    </p:spTree>
    <p:extLst>
      <p:ext uri="{BB962C8B-B14F-4D97-AF65-F5344CB8AC3E}">
        <p14:creationId xmlns:p14="http://schemas.microsoft.com/office/powerpoint/2010/main" xmlns="" val="1281522434"/>
      </p:ext>
    </p:extLst>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1628800"/>
            <a:ext cx="8960024" cy="5715000"/>
          </a:xfrm>
        </p:spPr>
        <p:txBody>
          <a:bodyPr/>
          <a:lstStyle/>
          <a:p>
            <a:pPr algn="just">
              <a:buFont typeface="Wingdings" pitchFamily="2" charset="2"/>
              <a:buChar char="ü"/>
            </a:pPr>
            <a:r>
              <a:rPr lang="el-GR" sz="1800" b="0" dirty="0" smtClean="0"/>
              <a:t>Μείωση </a:t>
            </a:r>
            <a:r>
              <a:rPr lang="el-GR" sz="1800" b="0" dirty="0"/>
              <a:t>βάρους - εμφανίζεται συνήθως στην αρχή της θεραπείας, στη χρόνια χρήση το βάρος μπορεί να αυξηθεί. Προσοχή στο διαιτολόγιο ώστε ο ασθενής να λαμβάνει όλες τις απαραίτητες ουσίες και θερμίδες</a:t>
            </a:r>
          </a:p>
          <a:p>
            <a:pPr algn="just">
              <a:buFont typeface="Wingdings" pitchFamily="2" charset="2"/>
              <a:buChar char="ü"/>
            </a:pPr>
            <a:r>
              <a:rPr lang="el-GR" sz="1800" b="0" dirty="0" smtClean="0"/>
              <a:t>Αϋπνία </a:t>
            </a:r>
            <a:r>
              <a:rPr lang="el-GR" sz="1800" b="0" dirty="0"/>
              <a:t>- αποφυγή </a:t>
            </a:r>
            <a:r>
              <a:rPr lang="el-GR" sz="1800" b="0" dirty="0" err="1"/>
              <a:t>καφεϊνούχων</a:t>
            </a:r>
            <a:r>
              <a:rPr lang="el-GR" sz="1800" b="0" dirty="0"/>
              <a:t> ποτών, λήψη του φαρμάκου την ημέρα, διδασκαλία τεχνικών χαλάρωσης</a:t>
            </a:r>
          </a:p>
          <a:p>
            <a:pPr algn="just">
              <a:buFont typeface="Wingdings" pitchFamily="2" charset="2"/>
              <a:buChar char="ü"/>
            </a:pPr>
            <a:r>
              <a:rPr lang="el-GR" sz="1800" b="0" dirty="0" smtClean="0"/>
              <a:t>Πονοκέφαλος </a:t>
            </a:r>
            <a:r>
              <a:rPr lang="el-GR" sz="1800" b="0" dirty="0"/>
              <a:t>- χορήγηση αναλγητικών και αίτημα προς τον θεράποντα για αλλαγή της φαρμακευτικής </a:t>
            </a:r>
            <a:r>
              <a:rPr lang="el-GR" sz="1800" b="0" dirty="0" smtClean="0"/>
              <a:t>αγωγής</a:t>
            </a:r>
          </a:p>
          <a:p>
            <a:pPr algn="just">
              <a:buFont typeface="Wingdings" pitchFamily="2" charset="2"/>
              <a:buChar char="ü"/>
            </a:pPr>
            <a:r>
              <a:rPr lang="el-GR" sz="1800" b="0" dirty="0" smtClean="0"/>
              <a:t>Σεξουαλική </a:t>
            </a:r>
            <a:r>
              <a:rPr lang="el-GR" sz="1800" b="0" dirty="0"/>
              <a:t>δυσλειτουργία (στους άνδρες ανικανότητα ή πρόωρη εκσπερμάτιση, στις γυναίκες απώλεια ή καθυστέρηση οργασμού)- προτείνεται η αλλαγή της αγωγής</a:t>
            </a:r>
          </a:p>
          <a:p>
            <a:pPr algn="just">
              <a:buFont typeface="Wingdings" pitchFamily="2" charset="2"/>
              <a:buChar char="ü"/>
            </a:pPr>
            <a:r>
              <a:rPr lang="el-GR" sz="1800" b="0" dirty="0" err="1" smtClean="0"/>
              <a:t>Σεροτονινεργικό</a:t>
            </a:r>
            <a:r>
              <a:rPr lang="el-GR" sz="1800" b="0" dirty="0" smtClean="0"/>
              <a:t> </a:t>
            </a:r>
            <a:r>
              <a:rPr lang="el-GR" sz="1800" b="0" dirty="0"/>
              <a:t>σύνδρομο - αποτελεί σπάνια και ιδιαιτέρως επικίνδυνη για τον ασθενή παρενέργεια με συμπτώματα: διάρροια, κοιλιακός πόνος, πυρετός, εφίδρωση, ταχυκαρδία, αύξηση αρτηριακής πίεσης, ευερεθιστότητα, αύξηση κινητικότητας, αλλαγή της διάθεσης, </a:t>
            </a:r>
            <a:r>
              <a:rPr lang="el-GR" sz="1800" b="0" dirty="0" err="1"/>
              <a:t>υπερπυρεξία</a:t>
            </a:r>
            <a:r>
              <a:rPr lang="el-GR" sz="1800" b="0" dirty="0"/>
              <a:t>, καρδιακή κάμψη και θάνατος. Άμεση διακοπή του φαρμάκου, χορήγηση φαρμακευτικής αγωγής, τεχνητός αερισμός</a:t>
            </a:r>
          </a:p>
          <a:p>
            <a:pPr algn="just"/>
            <a:endParaRPr lang="el-GR" sz="1800" b="0" dirty="0"/>
          </a:p>
        </p:txBody>
      </p:sp>
      <p:sp>
        <p:nvSpPr>
          <p:cNvPr id="4" name="Rectangle 2"/>
          <p:cNvSpPr txBox="1">
            <a:spLocks noChangeArrowheads="1"/>
          </p:cNvSpPr>
          <p:nvPr/>
        </p:nvSpPr>
        <p:spPr bwMode="auto">
          <a:xfrm>
            <a:off x="-29910" y="8175"/>
            <a:ext cx="8915400" cy="900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Impact" pitchFamily="34" charset="0"/>
              </a:defRPr>
            </a:lvl2pPr>
            <a:lvl3pPr algn="ctr" rtl="0" fontAlgn="base">
              <a:spcBef>
                <a:spcPct val="0"/>
              </a:spcBef>
              <a:spcAft>
                <a:spcPct val="0"/>
              </a:spcAft>
              <a:defRPr sz="4000">
                <a:solidFill>
                  <a:schemeClr val="tx2"/>
                </a:solidFill>
                <a:latin typeface="Impact" pitchFamily="34" charset="0"/>
              </a:defRPr>
            </a:lvl3pPr>
            <a:lvl4pPr algn="ctr" rtl="0" fontAlgn="base">
              <a:spcBef>
                <a:spcPct val="0"/>
              </a:spcBef>
              <a:spcAft>
                <a:spcPct val="0"/>
              </a:spcAft>
              <a:defRPr sz="4000">
                <a:solidFill>
                  <a:schemeClr val="tx2"/>
                </a:solidFill>
                <a:latin typeface="Impact" pitchFamily="34" charset="0"/>
              </a:defRPr>
            </a:lvl4pPr>
            <a:lvl5pPr algn="ctr" rtl="0" fontAlgn="base">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a:lstStyle>
          <a:p>
            <a:r>
              <a:rPr lang="el-GR" dirty="0" smtClean="0">
                <a:solidFill>
                  <a:srgbClr val="000000"/>
                </a:solidFill>
                <a:latin typeface="Times New Roman" pitchFamily="18" charset="0"/>
              </a:rPr>
              <a:t>Ανεπιθύμητες ενέργειες </a:t>
            </a:r>
            <a:r>
              <a:rPr lang="en-US" dirty="0" err="1" smtClean="0">
                <a:solidFill>
                  <a:srgbClr val="000000"/>
                </a:solidFill>
                <a:latin typeface="Times New Roman" pitchFamily="18" charset="0"/>
              </a:rPr>
              <a:t>SSRIs</a:t>
            </a:r>
            <a:endParaRPr lang="en-GB" dirty="0">
              <a:solidFill>
                <a:srgbClr val="000000"/>
              </a:solidFill>
              <a:latin typeface="Times New Roman" pitchFamily="18" charset="0"/>
            </a:endParaRPr>
          </a:p>
        </p:txBody>
      </p:sp>
      <p:sp>
        <p:nvSpPr>
          <p:cNvPr id="5" name="Ορθογώνιο 4"/>
          <p:cNvSpPr/>
          <p:nvPr/>
        </p:nvSpPr>
        <p:spPr>
          <a:xfrm>
            <a:off x="742612" y="1084094"/>
            <a:ext cx="7704856" cy="369332"/>
          </a:xfrm>
          <a:prstGeom prst="rect">
            <a:avLst/>
          </a:prstGeom>
        </p:spPr>
        <p:txBody>
          <a:bodyPr wrap="square">
            <a:spAutoFit/>
          </a:bodyPr>
          <a:lstStyle/>
          <a:p>
            <a:r>
              <a:rPr lang="el-GR" b="1" i="1" dirty="0"/>
              <a:t>Παρενέργειες - Νοσηλευτικές παρεμβάσεις</a:t>
            </a:r>
          </a:p>
        </p:txBody>
      </p:sp>
    </p:spTree>
    <p:extLst>
      <p:ext uri="{BB962C8B-B14F-4D97-AF65-F5344CB8AC3E}">
        <p14:creationId xmlns:p14="http://schemas.microsoft.com/office/powerpoint/2010/main" xmlns="" val="3490080673"/>
      </p:ext>
    </p:extLst>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1550" y="0"/>
            <a:ext cx="7772400" cy="914400"/>
          </a:xfrm>
        </p:spPr>
        <p:txBody>
          <a:bodyPr/>
          <a:lstStyle/>
          <a:p>
            <a:pPr algn="ctr" eaLnBrk="1" fontAlgn="auto" hangingPunct="1">
              <a:spcAft>
                <a:spcPts val="0"/>
              </a:spcAft>
              <a:defRPr/>
            </a:pPr>
            <a:r>
              <a:rPr lang="el-GR" dirty="0" smtClean="0">
                <a:solidFill>
                  <a:schemeClr val="tx1"/>
                </a:solidFill>
                <a:latin typeface="Times New Roman" pitchFamily="18" charset="0"/>
                <a:cs typeface="Times New Roman" pitchFamily="18" charset="0"/>
              </a:rPr>
              <a:t>ΣΕΡΟΤΟΝΙΝΕΡΓΙΚΟ ΣΥΝΔΡΟΜΟ</a:t>
            </a:r>
            <a:endParaRPr lang="el-GR" dirty="0">
              <a:solidFill>
                <a:schemeClr val="tx1"/>
              </a:solidFill>
              <a:latin typeface="Times New Roman" pitchFamily="18" charset="0"/>
              <a:cs typeface="Times New Roman" pitchFamily="18" charset="0"/>
            </a:endParaRPr>
          </a:p>
        </p:txBody>
      </p:sp>
      <p:sp>
        <p:nvSpPr>
          <p:cNvPr id="22531" name="2 - Θέση περιεχομένου"/>
          <p:cNvSpPr>
            <a:spLocks noGrp="1"/>
          </p:cNvSpPr>
          <p:nvPr>
            <p:ph idx="1"/>
          </p:nvPr>
        </p:nvSpPr>
        <p:spPr>
          <a:xfrm>
            <a:off x="179512" y="836613"/>
            <a:ext cx="8712968" cy="6021387"/>
          </a:xfrm>
        </p:spPr>
        <p:txBody>
          <a:bodyPr/>
          <a:lstStyle/>
          <a:p>
            <a:pPr algn="just" eaLnBrk="1" hangingPunct="1"/>
            <a:r>
              <a:rPr lang="el-GR" sz="2800" b="0" dirty="0" smtClean="0">
                <a:latin typeface="Times New Roman" pitchFamily="18" charset="0"/>
                <a:cs typeface="Times New Roman" pitchFamily="18" charset="0"/>
              </a:rPr>
              <a:t>Προκαλείται από το συνδυασμό δύο ή και περισσότερων αντικαταθλιπτικών</a:t>
            </a:r>
          </a:p>
          <a:p>
            <a:pPr algn="just" eaLnBrk="1" hangingPunct="1"/>
            <a:r>
              <a:rPr lang="el-GR" sz="2800" b="0" dirty="0" smtClean="0">
                <a:latin typeface="Times New Roman" pitchFamily="18" charset="0"/>
                <a:cs typeface="Times New Roman" pitchFamily="18" charset="0"/>
              </a:rPr>
              <a:t>Συμπτώματα</a:t>
            </a:r>
            <a:r>
              <a:rPr lang="en-US" sz="2800" b="0" dirty="0" smtClean="0">
                <a:latin typeface="Times New Roman" pitchFamily="18" charset="0"/>
                <a:cs typeface="Times New Roman" pitchFamily="18" charset="0"/>
              </a:rPr>
              <a:t> : </a:t>
            </a:r>
            <a:r>
              <a:rPr lang="el-GR" sz="2800" b="0" dirty="0" smtClean="0">
                <a:latin typeface="Times New Roman" pitchFamily="18" charset="0"/>
                <a:cs typeface="Times New Roman" pitchFamily="18" charset="0"/>
              </a:rPr>
              <a:t>ευφορία, υπνηλία, γρήγορη κίνηση των ματιών, αύξηση </a:t>
            </a:r>
            <a:r>
              <a:rPr lang="el-GR" sz="2800" b="0" dirty="0" err="1" smtClean="0">
                <a:latin typeface="Times New Roman" pitchFamily="18" charset="0"/>
                <a:cs typeface="Times New Roman" pitchFamily="18" charset="0"/>
              </a:rPr>
              <a:t>τενόντιων</a:t>
            </a:r>
            <a:r>
              <a:rPr lang="el-GR" sz="2800" b="0" dirty="0" smtClean="0">
                <a:latin typeface="Times New Roman" pitchFamily="18" charset="0"/>
                <a:cs typeface="Times New Roman" pitchFamily="18" charset="0"/>
              </a:rPr>
              <a:t> αντανακλαστικών, γρήγορες εναλλαγές σύσπασης και χαλάρωσης των μυών στον αστράγαλο που προκαλούν ανώμαλες κινήσεις του ποδιού, απώλεια συντονισμού των κινήσεων και αδεξιότητα, ανησυχία, αίσθημα μέθης και ζάλης, εφίδρωση, μυϊκή δυσκαμψία, υψηλή θερμοκρασία σώματος, σύγχυση, τρόμος, διάρροια, απώλεια συνείδησης</a:t>
            </a:r>
          </a:p>
          <a:p>
            <a:pPr algn="just" eaLnBrk="1" hangingPunct="1"/>
            <a:r>
              <a:rPr lang="el-GR" sz="2800" b="0" u="sng" dirty="0" smtClean="0">
                <a:latin typeface="Times New Roman" pitchFamily="18" charset="0"/>
                <a:cs typeface="Times New Roman" pitchFamily="18" charset="0"/>
              </a:rPr>
              <a:t>Μεγάλος κίνδυνος πρόκλησης θανάτου</a:t>
            </a:r>
          </a:p>
        </p:txBody>
      </p:sp>
    </p:spTree>
    <p:extLst>
      <p:ext uri="{BB962C8B-B14F-4D97-AF65-F5344CB8AC3E}">
        <p14:creationId xmlns:p14="http://schemas.microsoft.com/office/powerpoint/2010/main" xmlns="" val="1101071332"/>
      </p:ext>
    </p:extLst>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00113" y="188913"/>
            <a:ext cx="7772400" cy="1295400"/>
          </a:xfrm>
        </p:spPr>
        <p:txBody>
          <a:bodyPr/>
          <a:lstStyle/>
          <a:p>
            <a:pPr algn="ctr" eaLnBrk="1" fontAlgn="auto" hangingPunct="1">
              <a:spcAft>
                <a:spcPts val="0"/>
              </a:spcAft>
              <a:defRPr/>
            </a:pPr>
            <a:r>
              <a:rPr lang="el-GR" dirty="0" smtClean="0">
                <a:solidFill>
                  <a:schemeClr val="tx1"/>
                </a:solidFill>
                <a:latin typeface="Times New Roman" pitchFamily="18" charset="0"/>
                <a:cs typeface="Times New Roman" pitchFamily="18" charset="0"/>
              </a:rPr>
              <a:t>ΣΥΝΔΡΟΜΟ ΣΕΡΟΤΟΝΙΝΗΣ </a:t>
            </a:r>
            <a:br>
              <a:rPr lang="el-GR" dirty="0" smtClean="0">
                <a:solidFill>
                  <a:schemeClr val="tx1"/>
                </a:solidFill>
                <a:latin typeface="Times New Roman" pitchFamily="18" charset="0"/>
                <a:cs typeface="Times New Roman" pitchFamily="18" charset="0"/>
              </a:rPr>
            </a:br>
            <a:r>
              <a:rPr lang="el-GR" dirty="0" smtClean="0">
                <a:solidFill>
                  <a:schemeClr val="tx1"/>
                </a:solidFill>
                <a:latin typeface="Times New Roman" pitchFamily="18" charset="0"/>
                <a:cs typeface="Times New Roman" pitchFamily="18" charset="0"/>
              </a:rPr>
              <a:t>ΘΕΡΑΠΕΙΑ</a:t>
            </a:r>
            <a:endParaRPr lang="el-GR" dirty="0">
              <a:solidFill>
                <a:schemeClr val="tx1"/>
              </a:solidFill>
              <a:latin typeface="Times New Roman" pitchFamily="18" charset="0"/>
              <a:cs typeface="Times New Roman" pitchFamily="18" charset="0"/>
            </a:endParaRPr>
          </a:p>
        </p:txBody>
      </p:sp>
      <p:sp>
        <p:nvSpPr>
          <p:cNvPr id="23555" name="2 - Θέση περιεχομένου"/>
          <p:cNvSpPr>
            <a:spLocks noGrp="1"/>
          </p:cNvSpPr>
          <p:nvPr>
            <p:ph idx="1"/>
          </p:nvPr>
        </p:nvSpPr>
        <p:spPr>
          <a:xfrm>
            <a:off x="74324" y="1484784"/>
            <a:ext cx="9036496" cy="5715000"/>
          </a:xfrm>
        </p:spPr>
        <p:txBody>
          <a:bodyPr/>
          <a:lstStyle/>
          <a:p>
            <a:pPr algn="just" eaLnBrk="1" hangingPunct="1"/>
            <a:r>
              <a:rPr lang="el-GR" sz="2800" b="0" dirty="0" smtClean="0">
                <a:latin typeface="Times New Roman" pitchFamily="18" charset="0"/>
                <a:cs typeface="Times New Roman" pitchFamily="18" charset="0"/>
              </a:rPr>
              <a:t>Διακοπή των αντικαταθλιπτικών σκευασμάτων</a:t>
            </a:r>
          </a:p>
          <a:p>
            <a:pPr algn="just" eaLnBrk="1" hangingPunct="1"/>
            <a:r>
              <a:rPr lang="el-GR" sz="2800" b="0" dirty="0" smtClean="0">
                <a:latin typeface="Times New Roman" pitchFamily="18" charset="0"/>
                <a:cs typeface="Times New Roman" pitchFamily="18" charset="0"/>
              </a:rPr>
              <a:t>Υποστηρικτικά των ζωτικών λειτουργιών μέτρα</a:t>
            </a:r>
          </a:p>
          <a:p>
            <a:pPr algn="just" eaLnBrk="1" hangingPunct="1"/>
            <a:r>
              <a:rPr lang="el-GR" sz="2800" b="0" dirty="0" err="1" smtClean="0">
                <a:latin typeface="Times New Roman" pitchFamily="18" charset="0"/>
                <a:cs typeface="Times New Roman" pitchFamily="18" charset="0"/>
              </a:rPr>
              <a:t>Μυοχαλαρωτικές</a:t>
            </a:r>
            <a:r>
              <a:rPr lang="el-GR" sz="2800" b="0" dirty="0" smtClean="0">
                <a:latin typeface="Times New Roman" pitchFamily="18" charset="0"/>
                <a:cs typeface="Times New Roman" pitchFamily="18" charset="0"/>
              </a:rPr>
              <a:t> ουσίες (</a:t>
            </a:r>
            <a:r>
              <a:rPr lang="el-GR" sz="2800" b="0" dirty="0" err="1" smtClean="0">
                <a:latin typeface="Times New Roman" pitchFamily="18" charset="0"/>
                <a:cs typeface="Times New Roman" pitchFamily="18" charset="0"/>
              </a:rPr>
              <a:t>διαζεπάμη</a:t>
            </a:r>
            <a:r>
              <a:rPr lang="el-GR" sz="2800" b="0" dirty="0" smtClean="0">
                <a:latin typeface="Times New Roman" pitchFamily="18" charset="0"/>
                <a:cs typeface="Times New Roman" pitchFamily="18" charset="0"/>
              </a:rPr>
              <a:t>, </a:t>
            </a:r>
            <a:r>
              <a:rPr lang="el-GR" sz="2800" b="0" dirty="0" err="1" smtClean="0">
                <a:latin typeface="Times New Roman" pitchFamily="18" charset="0"/>
                <a:cs typeface="Times New Roman" pitchFamily="18" charset="0"/>
              </a:rPr>
              <a:t>λοραζεπάμη</a:t>
            </a:r>
            <a:r>
              <a:rPr lang="el-GR" sz="2800" b="0" dirty="0" smtClean="0">
                <a:latin typeface="Times New Roman" pitchFamily="18" charset="0"/>
                <a:cs typeface="Times New Roman" pitchFamily="18" charset="0"/>
              </a:rPr>
              <a:t>)</a:t>
            </a:r>
          </a:p>
          <a:p>
            <a:pPr algn="just" eaLnBrk="1" hangingPunct="1"/>
            <a:r>
              <a:rPr lang="el-GR" sz="2800" b="0" dirty="0" smtClean="0">
                <a:latin typeface="Times New Roman" pitchFamily="18" charset="0"/>
                <a:cs typeface="Times New Roman" pitchFamily="18" charset="0"/>
              </a:rPr>
              <a:t>Χορήγηση ανταγωνιστή των 5-</a:t>
            </a:r>
            <a:r>
              <a:rPr lang="el-GR" sz="2800" b="0" dirty="0" err="1" smtClean="0">
                <a:latin typeface="Times New Roman" pitchFamily="18" charset="0"/>
                <a:cs typeface="Times New Roman" pitchFamily="18" charset="0"/>
              </a:rPr>
              <a:t>ΗΤ2</a:t>
            </a:r>
            <a:r>
              <a:rPr lang="el-GR" sz="2800" b="0" dirty="0" smtClean="0">
                <a:latin typeface="Times New Roman" pitchFamily="18" charset="0"/>
                <a:cs typeface="Times New Roman" pitchFamily="18" charset="0"/>
              </a:rPr>
              <a:t> υποδοχέων (</a:t>
            </a:r>
            <a:r>
              <a:rPr lang="el-GR" sz="2800" b="0" dirty="0" err="1" smtClean="0">
                <a:latin typeface="Times New Roman" pitchFamily="18" charset="0"/>
                <a:cs typeface="Times New Roman" pitchFamily="18" charset="0"/>
              </a:rPr>
              <a:t>κυπροεπταδίνη</a:t>
            </a:r>
            <a:r>
              <a:rPr lang="el-GR" sz="2800" b="0" dirty="0" smtClean="0">
                <a:latin typeface="Times New Roman" pitchFamily="18" charset="0"/>
                <a:cs typeface="Times New Roman" pitchFamily="18" charset="0"/>
              </a:rPr>
              <a:t> </a:t>
            </a:r>
            <a:r>
              <a:rPr lang="en-US" sz="2800" b="0" dirty="0" smtClean="0">
                <a:latin typeface="Times New Roman" pitchFamily="18" charset="0"/>
                <a:cs typeface="Times New Roman" pitchFamily="18" charset="0"/>
              </a:rPr>
              <a:t>: </a:t>
            </a:r>
            <a:r>
              <a:rPr lang="en-US" sz="2800" b="0" dirty="0" err="1" smtClean="0">
                <a:latin typeface="Times New Roman" pitchFamily="18" charset="0"/>
                <a:cs typeface="Times New Roman" pitchFamily="18" charset="0"/>
              </a:rPr>
              <a:t>Kulinet</a:t>
            </a:r>
            <a:r>
              <a:rPr lang="en-US" sz="2800" b="0" dirty="0" smtClean="0">
                <a:latin typeface="Times New Roman" pitchFamily="18" charset="0"/>
                <a:cs typeface="Times New Roman" pitchFamily="18" charset="0"/>
              </a:rPr>
              <a:t>, 4-8 mg </a:t>
            </a:r>
            <a:r>
              <a:rPr lang="el-GR" sz="2800" b="0" dirty="0" smtClean="0">
                <a:latin typeface="Times New Roman" pitchFamily="18" charset="0"/>
                <a:cs typeface="Times New Roman" pitchFamily="18" charset="0"/>
              </a:rPr>
              <a:t>κάθε 1-4 ώρες, μέγιστη ημερήσια δόση 32</a:t>
            </a:r>
            <a:r>
              <a:rPr lang="en-US" sz="2800" b="0" dirty="0" smtClean="0">
                <a:latin typeface="Times New Roman" pitchFamily="18" charset="0"/>
                <a:cs typeface="Times New Roman" pitchFamily="18" charset="0"/>
              </a:rPr>
              <a:t> mg)</a:t>
            </a:r>
            <a:endParaRPr lang="el-GR" sz="2800" b="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4223888181"/>
      </p:ext>
    </p:extLst>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8915400" cy="1143000"/>
          </a:xfrm>
        </p:spPr>
        <p:txBody>
          <a:bodyPr/>
          <a:lstStyle/>
          <a:p>
            <a:pPr algn="ctr"/>
            <a:r>
              <a:rPr lang="el-GR" sz="4000" dirty="0" smtClean="0">
                <a:latin typeface="Times New Roman" pitchFamily="18" charset="0"/>
              </a:rPr>
              <a:t>Ανεπιθύμητες </a:t>
            </a:r>
            <a:r>
              <a:rPr lang="el-GR" sz="4000" dirty="0">
                <a:latin typeface="Times New Roman" pitchFamily="18" charset="0"/>
              </a:rPr>
              <a:t>ενέργειες </a:t>
            </a:r>
            <a:r>
              <a:rPr lang="en-US" sz="4000" dirty="0" err="1" smtClean="0">
                <a:latin typeface="Times New Roman" pitchFamily="18" charset="0"/>
              </a:rPr>
              <a:t>SSRIs</a:t>
            </a:r>
            <a:endParaRPr lang="en-GB" sz="4000" dirty="0">
              <a:latin typeface="Times New Roman" pitchFamily="18" charset="0"/>
            </a:endParaRPr>
          </a:p>
        </p:txBody>
      </p:sp>
      <p:sp>
        <p:nvSpPr>
          <p:cNvPr id="32771" name="Rectangle 3"/>
          <p:cNvSpPr>
            <a:spLocks noGrp="1" noChangeArrowheads="1"/>
          </p:cNvSpPr>
          <p:nvPr>
            <p:ph type="body" idx="1"/>
          </p:nvPr>
        </p:nvSpPr>
        <p:spPr>
          <a:xfrm>
            <a:off x="0" y="1196752"/>
            <a:ext cx="8731696" cy="2016224"/>
          </a:xfrm>
        </p:spPr>
        <p:txBody>
          <a:bodyPr/>
          <a:lstStyle/>
          <a:p>
            <a:pPr>
              <a:buFont typeface="Wingdings" pitchFamily="2" charset="2"/>
              <a:buNone/>
            </a:pPr>
            <a:endParaRPr lang="el-GR" sz="2400" i="1" dirty="0"/>
          </a:p>
          <a:p>
            <a:pPr algn="ctr">
              <a:buFont typeface="Wingdings" pitchFamily="2" charset="2"/>
              <a:buNone/>
            </a:pPr>
            <a:r>
              <a:rPr lang="el-GR" sz="2000" i="1" dirty="0"/>
              <a:t>Στους 4% των ασθενών κατόπιν </a:t>
            </a:r>
            <a:r>
              <a:rPr lang="en-US" sz="2000" i="1" dirty="0" err="1"/>
              <a:t>LADOSE</a:t>
            </a:r>
            <a:r>
              <a:rPr lang="en-US" sz="2000" i="1" dirty="0"/>
              <a:t>, </a:t>
            </a:r>
            <a:r>
              <a:rPr lang="el-GR" sz="2000" i="1" dirty="0"/>
              <a:t>εμφανίζεται εξάνθημα με πυρετό, </a:t>
            </a:r>
            <a:r>
              <a:rPr lang="el-GR" sz="2000" i="1" dirty="0" err="1"/>
              <a:t>λευκοκυττάρωση</a:t>
            </a:r>
            <a:r>
              <a:rPr lang="el-GR" sz="2000" i="1" dirty="0"/>
              <a:t>, αρθραλγίες, οίδημα, </a:t>
            </a:r>
            <a:r>
              <a:rPr lang="el-GR" sz="2000" i="1" dirty="0" smtClean="0"/>
              <a:t>δυσφορία </a:t>
            </a:r>
            <a:r>
              <a:rPr lang="el-GR" sz="2000" i="1" dirty="0"/>
              <a:t>του </a:t>
            </a:r>
            <a:r>
              <a:rPr lang="el-GR" sz="2000" i="1" dirty="0" err="1"/>
              <a:t>ανεπνευστικού</a:t>
            </a:r>
            <a:r>
              <a:rPr lang="el-GR" sz="2000" i="1" dirty="0"/>
              <a:t>, </a:t>
            </a:r>
            <a:r>
              <a:rPr lang="el-GR" sz="2000" i="1" dirty="0" err="1"/>
              <a:t>λεμφαδενοπάθεια</a:t>
            </a:r>
            <a:r>
              <a:rPr lang="el-GR" sz="2000" i="1" dirty="0"/>
              <a:t>, </a:t>
            </a:r>
            <a:r>
              <a:rPr lang="el-GR" sz="2000" i="1" dirty="0" err="1"/>
              <a:t>πρωτείνουρία</a:t>
            </a:r>
            <a:r>
              <a:rPr lang="el-GR" sz="2000" i="1" dirty="0"/>
              <a:t> και </a:t>
            </a:r>
            <a:r>
              <a:rPr lang="el-GR" sz="2000" i="1" dirty="0" err="1"/>
              <a:t>αυξ.των</a:t>
            </a:r>
            <a:r>
              <a:rPr lang="el-GR" sz="2000" i="1" dirty="0"/>
              <a:t> </a:t>
            </a:r>
            <a:r>
              <a:rPr lang="el-GR" sz="2000" i="1" dirty="0" err="1"/>
              <a:t>τρανσαμινασών</a:t>
            </a:r>
            <a:endParaRPr lang="en-GB" sz="2000" i="1" dirty="0"/>
          </a:p>
        </p:txBody>
      </p:sp>
      <p:sp>
        <p:nvSpPr>
          <p:cNvPr id="2" name="Ορθογώνιο 1"/>
          <p:cNvSpPr/>
          <p:nvPr/>
        </p:nvSpPr>
        <p:spPr>
          <a:xfrm>
            <a:off x="0" y="3501008"/>
            <a:ext cx="9144000" cy="1631216"/>
          </a:xfrm>
          <a:prstGeom prst="rect">
            <a:avLst/>
          </a:prstGeom>
        </p:spPr>
        <p:txBody>
          <a:bodyPr wrap="square">
            <a:spAutoFit/>
          </a:bodyPr>
          <a:lstStyle/>
          <a:p>
            <a:pPr algn="just"/>
            <a:r>
              <a:rPr lang="el-GR" sz="2000" b="1" i="1" dirty="0"/>
              <a:t>Ο νοσηλευτής συστήνει στον άρρωστο να επικοινωνήσει με τον θεράποντα ιατρό σε περίπτωση που παρουσιάσει σεξουαλική δυσλειτουργία, αϋπνία, άγχος, εκνευρισμό, ταχυκαρδία, δυσκολία στην ούρηση, πυρετό, ανορεξία και απώλεια βάρους, σοβαρό πονοκέφαλο, ασυνήθιστη αιμορραγία, ναυτία, διάρροια.</a:t>
            </a:r>
          </a:p>
        </p:txBody>
      </p:sp>
    </p:spTree>
    <p:extLst>
      <p:ext uri="{BB962C8B-B14F-4D97-AF65-F5344CB8AC3E}">
        <p14:creationId xmlns:p14="http://schemas.microsoft.com/office/powerpoint/2010/main" xmlns="" val="2420357404"/>
      </p:ext>
    </p:extLst>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1882" y="44256"/>
            <a:ext cx="9144000" cy="4031873"/>
          </a:xfrm>
          <a:prstGeom prst="rect">
            <a:avLst/>
          </a:prstGeom>
        </p:spPr>
        <p:txBody>
          <a:bodyPr wrap="square">
            <a:spAutoFit/>
          </a:bodyPr>
          <a:lstStyle/>
          <a:p>
            <a:r>
              <a:rPr lang="el-GR" sz="2400" b="1" dirty="0"/>
              <a:t>Για την θεραπευτική αντιμετώπιση του άγχους και της αϋπνίας χρησιμοποιούνται οι εξής κατηγορίες φαρμάκων</a:t>
            </a:r>
            <a:r>
              <a:rPr lang="el-GR" sz="2400" b="1" dirty="0" smtClean="0"/>
              <a:t>:</a:t>
            </a:r>
          </a:p>
          <a:p>
            <a:endParaRPr lang="el-GR" sz="2400" b="1" dirty="0"/>
          </a:p>
          <a:p>
            <a:endParaRPr lang="el-GR" sz="2800" b="1" dirty="0"/>
          </a:p>
          <a:p>
            <a:pPr lvl="0"/>
            <a:r>
              <a:rPr lang="en-US" sz="2000" dirty="0"/>
              <a:t>B</a:t>
            </a:r>
            <a:r>
              <a:rPr lang="el-GR" sz="2000" dirty="0" err="1"/>
              <a:t>ενζοδιαζεπίνες</a:t>
            </a:r>
            <a:r>
              <a:rPr lang="el-GR" sz="2000" dirty="0"/>
              <a:t> και συναφείς </a:t>
            </a:r>
            <a:r>
              <a:rPr lang="el-GR" sz="2000" dirty="0" err="1" smtClean="0"/>
              <a:t>φαρμακολογικοι</a:t>
            </a:r>
            <a:r>
              <a:rPr lang="el-GR" sz="2000" dirty="0" smtClean="0"/>
              <a:t> παράγοντες</a:t>
            </a:r>
          </a:p>
          <a:p>
            <a:pPr lvl="0"/>
            <a:endParaRPr lang="el-GR" sz="2000" dirty="0"/>
          </a:p>
          <a:p>
            <a:pPr lvl="0"/>
            <a:r>
              <a:rPr lang="el-GR" sz="2000" dirty="0"/>
              <a:t>Μη </a:t>
            </a:r>
            <a:r>
              <a:rPr lang="el-GR" sz="2000" dirty="0" err="1"/>
              <a:t>βενζοδιαζεπινικά</a:t>
            </a:r>
            <a:r>
              <a:rPr lang="el-GR" sz="2000" dirty="0"/>
              <a:t> </a:t>
            </a:r>
            <a:r>
              <a:rPr lang="el-GR" sz="2000" dirty="0" smtClean="0"/>
              <a:t>ηρεμιστικά</a:t>
            </a:r>
          </a:p>
          <a:p>
            <a:pPr lvl="0"/>
            <a:endParaRPr lang="el-GR" sz="2000" dirty="0"/>
          </a:p>
          <a:p>
            <a:pPr lvl="0"/>
            <a:r>
              <a:rPr lang="el-GR" sz="2000" dirty="0" smtClean="0"/>
              <a:t>Αντικαταθλιπτικά</a:t>
            </a:r>
          </a:p>
          <a:p>
            <a:pPr lvl="0"/>
            <a:endParaRPr lang="el-GR" sz="2000" dirty="0"/>
          </a:p>
          <a:p>
            <a:pPr lvl="0"/>
            <a:r>
              <a:rPr lang="el-GR" sz="2000" dirty="0" err="1"/>
              <a:t>Αντιψυχωτικά</a:t>
            </a:r>
            <a:r>
              <a:rPr lang="el-GR" sz="2000" dirty="0"/>
              <a:t> με κατασταλτική </a:t>
            </a:r>
            <a:r>
              <a:rPr lang="el-GR" sz="2000" dirty="0" smtClean="0"/>
              <a:t>δράση</a:t>
            </a:r>
          </a:p>
          <a:p>
            <a:pPr lvl="0"/>
            <a:endParaRPr lang="el-GR" dirty="0"/>
          </a:p>
        </p:txBody>
      </p:sp>
    </p:spTree>
    <p:extLst>
      <p:ext uri="{BB962C8B-B14F-4D97-AF65-F5344CB8AC3E}">
        <p14:creationId xmlns:p14="http://schemas.microsoft.com/office/powerpoint/2010/main" xmlns="" val="1128443352"/>
      </p:ext>
    </p:extLst>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p:txBody>
          <a:bodyPr/>
          <a:lstStyle/>
          <a:p>
            <a:pPr algn="ctr"/>
            <a:r>
              <a:rPr lang="el-GR" sz="4000" b="1" dirty="0">
                <a:latin typeface="Times New Roman" pitchFamily="18" charset="0"/>
              </a:rPr>
              <a:t>Φάρμακα κατά του άγχους</a:t>
            </a:r>
            <a:r>
              <a:rPr lang="en-GB" b="1" dirty="0"/>
              <a:t> </a:t>
            </a:r>
          </a:p>
        </p:txBody>
      </p:sp>
      <p:sp>
        <p:nvSpPr>
          <p:cNvPr id="12295" name="Rectangle 7"/>
          <p:cNvSpPr>
            <a:spLocks noGrp="1" noChangeArrowheads="1"/>
          </p:cNvSpPr>
          <p:nvPr>
            <p:ph type="body" idx="1"/>
          </p:nvPr>
        </p:nvSpPr>
        <p:spPr>
          <a:xfrm>
            <a:off x="0" y="762000"/>
            <a:ext cx="9144000" cy="5715000"/>
          </a:xfrm>
        </p:spPr>
        <p:txBody>
          <a:bodyPr/>
          <a:lstStyle/>
          <a:p>
            <a:pPr marL="0" indent="0">
              <a:buNone/>
            </a:pPr>
            <a:r>
              <a:rPr lang="el-GR" b="1" dirty="0" err="1"/>
              <a:t>Βενζοδιαζεπίνες</a:t>
            </a:r>
            <a:endParaRPr lang="el-GR" b="1" dirty="0"/>
          </a:p>
          <a:p>
            <a:pPr marL="533400" indent="-533400">
              <a:buFont typeface="Wingdings" pitchFamily="2" charset="2"/>
              <a:buAutoNum type="arabicPeriod"/>
            </a:pPr>
            <a:r>
              <a:rPr lang="el-GR" sz="2400" i="1" dirty="0" err="1"/>
              <a:t>Διαζεπάμη</a:t>
            </a:r>
            <a:r>
              <a:rPr lang="el-GR" sz="2400" i="1" dirty="0"/>
              <a:t> (</a:t>
            </a:r>
            <a:r>
              <a:rPr lang="en-US" sz="2400" i="1" dirty="0" err="1"/>
              <a:t>Stedon</a:t>
            </a:r>
            <a:r>
              <a:rPr lang="en-US" sz="2400" i="1" dirty="0"/>
              <a:t>)</a:t>
            </a:r>
          </a:p>
          <a:p>
            <a:pPr marL="533400" indent="-533400">
              <a:buFont typeface="Wingdings" pitchFamily="2" charset="2"/>
              <a:buAutoNum type="arabicPeriod"/>
            </a:pPr>
            <a:r>
              <a:rPr lang="el-GR" sz="2400" i="1" dirty="0" err="1"/>
              <a:t>Χλωροδιαζεποξείδη</a:t>
            </a:r>
            <a:r>
              <a:rPr lang="el-GR" sz="2400" i="1" dirty="0"/>
              <a:t> (</a:t>
            </a:r>
            <a:r>
              <a:rPr lang="en-US" sz="2400" i="1" dirty="0" err="1"/>
              <a:t>Oasil</a:t>
            </a:r>
            <a:r>
              <a:rPr lang="en-US" sz="2400" i="1" dirty="0"/>
              <a:t>)</a:t>
            </a:r>
          </a:p>
          <a:p>
            <a:pPr marL="533400" indent="-533400">
              <a:buFont typeface="Wingdings" pitchFamily="2" charset="2"/>
              <a:buAutoNum type="arabicPeriod"/>
            </a:pPr>
            <a:r>
              <a:rPr lang="el-GR" sz="2400" i="1" dirty="0" err="1"/>
              <a:t>Τεμαζεπάμη</a:t>
            </a:r>
            <a:r>
              <a:rPr lang="el-GR" sz="2400" i="1" dirty="0"/>
              <a:t> (</a:t>
            </a:r>
            <a:r>
              <a:rPr lang="en-US" sz="2400" i="1" dirty="0" err="1" smtClean="0"/>
              <a:t>Normison</a:t>
            </a:r>
            <a:r>
              <a:rPr lang="el-GR" sz="2400" i="1" dirty="0" smtClean="0"/>
              <a:t>)</a:t>
            </a:r>
          </a:p>
          <a:p>
            <a:pPr marL="533400" indent="-533400">
              <a:buFont typeface="Wingdings" pitchFamily="2" charset="2"/>
              <a:buAutoNum type="arabicPeriod"/>
            </a:pPr>
            <a:endParaRPr lang="el-GR" sz="2400" i="1" dirty="0"/>
          </a:p>
          <a:p>
            <a:pPr marL="533400" indent="-533400">
              <a:buFont typeface="Wingdings" pitchFamily="2" charset="2"/>
              <a:buAutoNum type="arabicPeriod"/>
            </a:pPr>
            <a:endParaRPr lang="en-US" sz="2400" i="1" dirty="0"/>
          </a:p>
          <a:p>
            <a:pPr marL="0" indent="0">
              <a:buNone/>
            </a:pPr>
            <a:r>
              <a:rPr lang="en-US" sz="2400" b="1" i="1" dirty="0"/>
              <a:t>B – </a:t>
            </a:r>
            <a:r>
              <a:rPr lang="el-GR" sz="2400" b="1" i="1" dirty="0" err="1"/>
              <a:t>αποκλειστές</a:t>
            </a:r>
            <a:endParaRPr lang="el-GR" sz="2400" b="1" i="1" dirty="0"/>
          </a:p>
          <a:p>
            <a:pPr marL="533400" indent="-533400">
              <a:buFont typeface="Wingdings" pitchFamily="2" charset="2"/>
              <a:buAutoNum type="arabicPeriod"/>
            </a:pPr>
            <a:r>
              <a:rPr lang="el-GR" sz="2400" i="1" dirty="0" err="1"/>
              <a:t>Προπρανολόλη</a:t>
            </a:r>
            <a:r>
              <a:rPr lang="el-GR" sz="2400" i="1" dirty="0"/>
              <a:t> (</a:t>
            </a:r>
            <a:r>
              <a:rPr lang="en-US" sz="2400" i="1" dirty="0"/>
              <a:t>Inderal)</a:t>
            </a:r>
          </a:p>
          <a:p>
            <a:pPr marL="533400" indent="-533400">
              <a:buFont typeface="Wingdings" pitchFamily="2" charset="2"/>
              <a:buNone/>
            </a:pPr>
            <a:endParaRPr lang="en-GB" sz="2400" i="1" dirty="0"/>
          </a:p>
        </p:txBody>
      </p:sp>
    </p:spTree>
    <p:extLst>
      <p:ext uri="{BB962C8B-B14F-4D97-AF65-F5344CB8AC3E}">
        <p14:creationId xmlns:p14="http://schemas.microsoft.com/office/powerpoint/2010/main" xmlns="" val="1822469423"/>
      </p:ext>
    </p:extLst>
  </p:cSld>
  <p:clrMapOvr>
    <a:masterClrMapping/>
  </p:clrMapOvr>
  <p:transition>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spcAft>
                <a:spcPts val="0"/>
              </a:spcAft>
            </a:pPr>
            <a:r>
              <a:rPr lang="en-US" sz="2800" dirty="0">
                <a:latin typeface="+mn-lt"/>
                <a:ea typeface="Times New Roman"/>
              </a:rPr>
              <a:t>B</a:t>
            </a:r>
            <a:r>
              <a:rPr lang="el-GR" sz="2800" dirty="0" err="1">
                <a:latin typeface="+mn-lt"/>
                <a:ea typeface="Times New Roman"/>
              </a:rPr>
              <a:t>ενζοδιαζεπίνες</a:t>
            </a:r>
            <a:r>
              <a:rPr lang="el-GR" sz="2800" dirty="0">
                <a:latin typeface="+mn-lt"/>
                <a:ea typeface="Times New Roman"/>
              </a:rPr>
              <a:t> και συναφή</a:t>
            </a:r>
            <a:br>
              <a:rPr lang="el-GR" sz="2800" dirty="0">
                <a:latin typeface="+mn-lt"/>
                <a:ea typeface="Times New Roman"/>
              </a:rPr>
            </a:br>
            <a:endParaRPr lang="el-GR" sz="2800" dirty="0">
              <a:latin typeface="+mn-lt"/>
            </a:endParaRPr>
          </a:p>
        </p:txBody>
      </p:sp>
      <p:sp>
        <p:nvSpPr>
          <p:cNvPr id="3" name="Θέση περιεχομένου 2"/>
          <p:cNvSpPr>
            <a:spLocks noGrp="1"/>
          </p:cNvSpPr>
          <p:nvPr>
            <p:ph idx="1"/>
          </p:nvPr>
        </p:nvSpPr>
        <p:spPr>
          <a:xfrm>
            <a:off x="179512" y="762000"/>
            <a:ext cx="8964488" cy="5715000"/>
          </a:xfrm>
        </p:spPr>
        <p:txBody>
          <a:bodyPr/>
          <a:lstStyle/>
          <a:p>
            <a:pPr marL="0" indent="0">
              <a:buNone/>
            </a:pPr>
            <a:r>
              <a:rPr lang="el-GR" sz="2000" b="0" i="1" dirty="0"/>
              <a:t>Ενδείξεις</a:t>
            </a:r>
            <a:r>
              <a:rPr lang="en-US" sz="2000" b="0" i="1" dirty="0"/>
              <a:t>:</a:t>
            </a:r>
            <a:endParaRPr lang="el-GR" sz="2000" b="0" dirty="0"/>
          </a:p>
          <a:p>
            <a:pPr lvl="0"/>
            <a:r>
              <a:rPr lang="el-GR" sz="2000" b="0" dirty="0"/>
              <a:t>Άγχος, όταν είναι σοβαρό, και προκαλεί στο άτομο δυσφορία ή ανικανότητα. Το άγχος μπορεί να οφείλεται σε πρωτοπαθή αγχώδη διαταραχή (διαταραχή γενικευμένου άγχους, διαταραχή πανικού κλπ.) ή να εκδηλώνεται δευτερογενώς στα πλαίσια άλλων ψυχικών διαταραχών, όπως κατάθλιψη. </a:t>
            </a:r>
          </a:p>
          <a:p>
            <a:pPr lvl="0"/>
            <a:r>
              <a:rPr lang="el-GR" sz="2000" b="0" dirty="0"/>
              <a:t>Ψυχοκινητική ανησυχία και διέγερση σε ασθενείς που πάσχουν από ψύχωση ή μανία</a:t>
            </a:r>
          </a:p>
          <a:p>
            <a:pPr lvl="0"/>
            <a:r>
              <a:rPr lang="el-GR" sz="2000" b="0" dirty="0"/>
              <a:t>Διαταραχές του ύπνου</a:t>
            </a:r>
          </a:p>
          <a:p>
            <a:pPr lvl="0"/>
            <a:r>
              <a:rPr lang="el-GR" sz="2000" b="0" dirty="0"/>
              <a:t>Διακοπή αλκοόλ,</a:t>
            </a:r>
            <a:r>
              <a:rPr lang="en-US" sz="2000" b="0" dirty="0"/>
              <a:t> delirium tremens</a:t>
            </a:r>
            <a:r>
              <a:rPr lang="el-GR" sz="2000" b="0" dirty="0"/>
              <a:t>  </a:t>
            </a:r>
          </a:p>
          <a:p>
            <a:pPr lvl="0"/>
            <a:r>
              <a:rPr lang="el-GR" sz="2000" b="0" dirty="0" err="1"/>
              <a:t>Ακαθισία</a:t>
            </a:r>
            <a:r>
              <a:rPr lang="el-GR" sz="2000" b="0" dirty="0"/>
              <a:t> από νευροληπτικά</a:t>
            </a:r>
          </a:p>
          <a:p>
            <a:pPr lvl="0"/>
            <a:r>
              <a:rPr lang="el-GR" sz="2000" b="0" dirty="0"/>
              <a:t>Κατατονία (</a:t>
            </a:r>
            <a:r>
              <a:rPr lang="en-US" sz="2000" b="0" dirty="0" err="1"/>
              <a:t>i.v.</a:t>
            </a:r>
            <a:r>
              <a:rPr lang="en-US" sz="2000" b="0" dirty="0"/>
              <a:t> </a:t>
            </a:r>
            <a:r>
              <a:rPr lang="el-GR" sz="2000" b="0" dirty="0" err="1"/>
              <a:t>λοραζεπάμη</a:t>
            </a:r>
            <a:r>
              <a:rPr lang="el-GR" sz="2000" b="0" dirty="0"/>
              <a:t>)</a:t>
            </a:r>
          </a:p>
          <a:p>
            <a:pPr lvl="0"/>
            <a:r>
              <a:rPr lang="el-GR" sz="2000" b="0" dirty="0"/>
              <a:t>Στη νευρολογία, ως αντιεπιληπτικό, σε σπαστικές καταστάσεις κλπ.</a:t>
            </a:r>
          </a:p>
          <a:p>
            <a:endParaRPr lang="el-GR" sz="1800" b="0" dirty="0"/>
          </a:p>
        </p:txBody>
      </p:sp>
    </p:spTree>
    <p:extLst>
      <p:ext uri="{BB962C8B-B14F-4D97-AF65-F5344CB8AC3E}">
        <p14:creationId xmlns:p14="http://schemas.microsoft.com/office/powerpoint/2010/main" xmlns="" val="2206461838"/>
      </p:ext>
    </p:extLst>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79512" y="1556792"/>
            <a:ext cx="8856476" cy="3477875"/>
          </a:xfrm>
          <a:prstGeom prst="rect">
            <a:avLst/>
          </a:prstGeom>
        </p:spPr>
        <p:txBody>
          <a:bodyPr wrap="square">
            <a:spAutoFit/>
          </a:bodyPr>
          <a:lstStyle/>
          <a:p>
            <a:r>
              <a:rPr lang="el-GR" sz="2000" dirty="0" smtClean="0"/>
              <a:t>Οι </a:t>
            </a:r>
            <a:r>
              <a:rPr lang="el-GR" sz="2000" dirty="0" err="1"/>
              <a:t>βενζοδιαζεπίνες</a:t>
            </a:r>
            <a:r>
              <a:rPr lang="el-GR" sz="2000" dirty="0"/>
              <a:t> είναι σαφώς </a:t>
            </a:r>
            <a:r>
              <a:rPr lang="el-GR" sz="2000" dirty="0" err="1"/>
              <a:t>εξαρτησιογόνες</a:t>
            </a:r>
            <a:r>
              <a:rPr lang="el-GR" sz="2000" dirty="0"/>
              <a:t>. </a:t>
            </a:r>
            <a:endParaRPr lang="el-GR" sz="2000" dirty="0" smtClean="0"/>
          </a:p>
          <a:p>
            <a:r>
              <a:rPr lang="el-GR" sz="2000" dirty="0" smtClean="0"/>
              <a:t>Η </a:t>
            </a:r>
            <a:r>
              <a:rPr lang="el-GR" sz="2000" dirty="0"/>
              <a:t>πιθανότητα να αναπτυχθεί εξάρτηση και σύνδρομο στέρησης κατά την διακοπή τους είναι μεγαλύτερη, όταν οι </a:t>
            </a:r>
            <a:r>
              <a:rPr lang="el-GR" sz="2000" dirty="0" err="1"/>
              <a:t>βενζοδιαζεπίνες</a:t>
            </a:r>
            <a:r>
              <a:rPr lang="el-GR" sz="2000" dirty="0"/>
              <a:t> χορηγούνται για διάστημα μεγαλύτερο του μηνός, όσο μεγαλύτερη είναι η δόση, όταν διακόπτονται με γρήγορο ρυθμό, και όσο μικρότερος είναι ο χρόνος </a:t>
            </a:r>
            <a:r>
              <a:rPr lang="el-GR" sz="2000" dirty="0" err="1"/>
              <a:t>ημιζωής</a:t>
            </a:r>
            <a:r>
              <a:rPr lang="el-GR" sz="2000" dirty="0"/>
              <a:t> του φαρμάκου. </a:t>
            </a:r>
            <a:endParaRPr lang="el-GR" sz="2000" dirty="0" smtClean="0"/>
          </a:p>
          <a:p>
            <a:r>
              <a:rPr lang="el-GR" sz="2000" dirty="0" smtClean="0"/>
              <a:t> </a:t>
            </a:r>
            <a:r>
              <a:rPr lang="el-GR" sz="2000" dirty="0"/>
              <a:t>Το σύνδρομο στέρησης περιλαμβάνει συμπτώματα σωματικά (κόπωση, κεφαλαλγία, μυϊκή δυσκαμψία, ναυτία, συμπτώματα όμοια με της </a:t>
            </a:r>
            <a:r>
              <a:rPr lang="el-GR" sz="2000" dirty="0" err="1"/>
              <a:t>γρίππης</a:t>
            </a:r>
            <a:r>
              <a:rPr lang="el-GR" sz="2000" dirty="0"/>
              <a:t>, αλλά επίσης επιληψία και </a:t>
            </a:r>
            <a:r>
              <a:rPr lang="el-GR" sz="2000" dirty="0" err="1"/>
              <a:t>delirium</a:t>
            </a:r>
            <a:r>
              <a:rPr lang="el-GR" sz="2000" dirty="0"/>
              <a:t>) και ψυχολογικά (άγχος, αϋπνία, εφιάλτες, αδυναμία συγκέντρωσης, αποπροσωποποίηση, κατάθλιψη), </a:t>
            </a:r>
            <a:r>
              <a:rPr lang="el-GR" sz="2000" dirty="0" err="1"/>
              <a:t>αποδράμει</a:t>
            </a:r>
            <a:r>
              <a:rPr lang="el-GR" sz="2000" dirty="0"/>
              <a:t> δε μετά από λίγες εβδομάδες.</a:t>
            </a:r>
          </a:p>
        </p:txBody>
      </p:sp>
      <p:sp>
        <p:nvSpPr>
          <p:cNvPr id="3" name="Ορθογώνιο 2"/>
          <p:cNvSpPr/>
          <p:nvPr/>
        </p:nvSpPr>
        <p:spPr>
          <a:xfrm>
            <a:off x="755576" y="476672"/>
            <a:ext cx="7416824" cy="523220"/>
          </a:xfrm>
          <a:prstGeom prst="rect">
            <a:avLst/>
          </a:prstGeom>
        </p:spPr>
        <p:txBody>
          <a:bodyPr wrap="square">
            <a:spAutoFit/>
          </a:bodyPr>
          <a:lstStyle/>
          <a:p>
            <a:pPr algn="ctr"/>
            <a:r>
              <a:rPr lang="el-GR" sz="2800" b="1" dirty="0"/>
              <a:t>Εξάρτηση και απόσυρση. </a:t>
            </a:r>
          </a:p>
        </p:txBody>
      </p:sp>
    </p:spTree>
    <p:extLst>
      <p:ext uri="{BB962C8B-B14F-4D97-AF65-F5344CB8AC3E}">
        <p14:creationId xmlns:p14="http://schemas.microsoft.com/office/powerpoint/2010/main" xmlns="" val="2422072099"/>
      </p:ext>
    </p:extLst>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a:r>
              <a:rPr lang="el-GR">
                <a:latin typeface="Times New Roman" pitchFamily="18" charset="0"/>
              </a:rPr>
              <a:t>Κλινική ετοιμότητα</a:t>
            </a:r>
            <a:endParaRPr lang="en-GB">
              <a:latin typeface="Times New Roman" pitchFamily="18" charset="0"/>
            </a:endParaRPr>
          </a:p>
        </p:txBody>
      </p:sp>
      <p:sp>
        <p:nvSpPr>
          <p:cNvPr id="20483" name="Rectangle 3"/>
          <p:cNvSpPr>
            <a:spLocks noGrp="1" noChangeArrowheads="1"/>
          </p:cNvSpPr>
          <p:nvPr>
            <p:ph type="body" idx="1"/>
          </p:nvPr>
        </p:nvSpPr>
        <p:spPr>
          <a:xfrm>
            <a:off x="0" y="2420888"/>
            <a:ext cx="9144000" cy="4056112"/>
          </a:xfrm>
        </p:spPr>
        <p:txBody>
          <a:bodyPr/>
          <a:lstStyle/>
          <a:p>
            <a:pPr algn="just">
              <a:buFont typeface="Wingdings" pitchFamily="2" charset="2"/>
              <a:buNone/>
            </a:pPr>
            <a:r>
              <a:rPr lang="el-GR" b="0" dirty="0"/>
              <a:t>Οι </a:t>
            </a:r>
            <a:r>
              <a:rPr lang="el-GR" b="0" dirty="0" err="1"/>
              <a:t>βενζοδιαζεπίνες</a:t>
            </a:r>
            <a:r>
              <a:rPr lang="el-GR" b="0" dirty="0"/>
              <a:t> αθροίζονται στο </a:t>
            </a:r>
            <a:r>
              <a:rPr lang="el-GR" b="0" dirty="0" err="1"/>
              <a:t>λίπωδη</a:t>
            </a:r>
            <a:r>
              <a:rPr lang="el-GR" b="0" dirty="0"/>
              <a:t> ιστό και εμμέσως αυξάνουν το χρόνο </a:t>
            </a:r>
            <a:r>
              <a:rPr lang="el-GR" b="0" dirty="0" err="1" smtClean="0"/>
              <a:t>ημί</a:t>
            </a:r>
            <a:r>
              <a:rPr lang="el-GR" b="0" dirty="0" smtClean="0"/>
              <a:t>-</a:t>
            </a:r>
            <a:r>
              <a:rPr lang="el-GR" b="0" dirty="0" err="1" smtClean="0"/>
              <a:t>ζώης</a:t>
            </a:r>
            <a:r>
              <a:rPr lang="el-GR" b="0" dirty="0" smtClean="0"/>
              <a:t> </a:t>
            </a:r>
            <a:r>
              <a:rPr lang="el-GR" b="0" dirty="0"/>
              <a:t>τους, καθιστάμενες επικίνδυνες στους υπερήλικους ασθενείς.</a:t>
            </a:r>
          </a:p>
          <a:p>
            <a:pPr algn="ctr">
              <a:buFont typeface="Wingdings" pitchFamily="2" charset="2"/>
              <a:buNone/>
            </a:pPr>
            <a:endParaRPr lang="en-GB" b="1" dirty="0"/>
          </a:p>
        </p:txBody>
      </p:sp>
    </p:spTree>
    <p:extLst>
      <p:ext uri="{BB962C8B-B14F-4D97-AF65-F5344CB8AC3E}">
        <p14:creationId xmlns:p14="http://schemas.microsoft.com/office/powerpoint/2010/main" xmlns="" val="2461465188"/>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l-GR" sz="3200" b="1" dirty="0">
                <a:solidFill>
                  <a:srgbClr val="000000"/>
                </a:solidFill>
              </a:rPr>
              <a:t>Θεραπείες  προ εξελίξεως ψυχοφαρμακολογίας </a:t>
            </a:r>
            <a:endParaRPr lang="el-GR" dirty="0">
              <a:solidFill>
                <a:schemeClr val="accent1">
                  <a:lumMod val="75000"/>
                </a:schemeClr>
              </a:solidFill>
            </a:endParaRPr>
          </a:p>
        </p:txBody>
      </p:sp>
      <p:sp>
        <p:nvSpPr>
          <p:cNvPr id="10243" name="Content Placeholder 2"/>
          <p:cNvSpPr>
            <a:spLocks noGrp="1"/>
          </p:cNvSpPr>
          <p:nvPr>
            <p:ph idx="1"/>
          </p:nvPr>
        </p:nvSpPr>
        <p:spPr/>
        <p:txBody>
          <a:bodyPr/>
          <a:lstStyle/>
          <a:p>
            <a:pPr marL="0" indent="0" algn="ctr">
              <a:buNone/>
            </a:pPr>
            <a:r>
              <a:rPr lang="el-GR" dirty="0" smtClean="0"/>
              <a:t>Θεραπευτική Αφαίμαξη</a:t>
            </a:r>
          </a:p>
        </p:txBody>
      </p:sp>
      <p:pic>
        <p:nvPicPr>
          <p:cNvPr id="10244" name="Picture 2" descr="C:\Users\User\Desktop\B' Panepistimiaki\Mathima antipsyxvtika\Iatro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94038" y="2479675"/>
            <a:ext cx="3133725" cy="318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3217800"/>
      </p:ext>
    </p:extLst>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1340768"/>
            <a:ext cx="9144000" cy="4832092"/>
          </a:xfrm>
          <a:prstGeom prst="rect">
            <a:avLst/>
          </a:prstGeom>
        </p:spPr>
        <p:txBody>
          <a:bodyPr wrap="square">
            <a:spAutoFit/>
          </a:bodyPr>
          <a:lstStyle/>
          <a:p>
            <a:pPr algn="ctr"/>
            <a:r>
              <a:rPr lang="el-GR" sz="2000" b="1" dirty="0"/>
              <a:t>Μη </a:t>
            </a:r>
            <a:r>
              <a:rPr lang="el-GR" sz="2000" b="1" dirty="0" err="1"/>
              <a:t>βενζοδιαζεπινικά</a:t>
            </a:r>
            <a:r>
              <a:rPr lang="el-GR" sz="2000" b="1" dirty="0"/>
              <a:t> ηρεμιστικά</a:t>
            </a:r>
          </a:p>
          <a:p>
            <a:endParaRPr lang="el-GR" dirty="0"/>
          </a:p>
          <a:p>
            <a:r>
              <a:rPr lang="el-GR" dirty="0"/>
              <a:t>Στην κατηγορία αυτή ανήκουν ορισμένα φάρμακα, κυριότερο χαρακτηριστικό των οποίων είναι το ότι δεν προκαλούν εξάρτηση.</a:t>
            </a:r>
          </a:p>
          <a:p>
            <a:endParaRPr lang="el-GR" dirty="0"/>
          </a:p>
          <a:p>
            <a:r>
              <a:rPr lang="el-GR" dirty="0" err="1"/>
              <a:t>Βουσπιρόνη</a:t>
            </a:r>
            <a:r>
              <a:rPr lang="el-GR" dirty="0"/>
              <a:t> (</a:t>
            </a:r>
            <a:r>
              <a:rPr lang="el-GR" dirty="0" err="1"/>
              <a:t>Bespar</a:t>
            </a:r>
            <a:r>
              <a:rPr lang="el-GR" dirty="0" smtClean="0"/>
              <a:t>), Η </a:t>
            </a:r>
            <a:r>
              <a:rPr lang="el-GR" dirty="0" err="1"/>
              <a:t>βουσπιρόνη</a:t>
            </a:r>
            <a:r>
              <a:rPr lang="el-GR" dirty="0"/>
              <a:t> είναι ένα αγχολυτικό φάρμακο χωρίς κατασταλτικές ή υπνωτικές ιδιότητες, το οποίο δεν προκαλεί εξάρτηση. </a:t>
            </a:r>
            <a:endParaRPr lang="el-GR" dirty="0" smtClean="0"/>
          </a:p>
          <a:p>
            <a:r>
              <a:rPr lang="el-GR" dirty="0" smtClean="0"/>
              <a:t>Ενδείκνυται </a:t>
            </a:r>
            <a:r>
              <a:rPr lang="el-GR" dirty="0"/>
              <a:t>στην διαταραχή γενικευμένου άγχους. Δεν έχει αξιόλογες ανεπιθύμητες ενέργειες, οι κυριότερες από τις οποίες είναι κεφαλαλγία, ζάλη και ναυτία.</a:t>
            </a:r>
          </a:p>
          <a:p>
            <a:endParaRPr lang="el-GR" dirty="0"/>
          </a:p>
          <a:p>
            <a:r>
              <a:rPr lang="el-GR" dirty="0" err="1"/>
              <a:t>Υδροξυζίνη</a:t>
            </a:r>
            <a:r>
              <a:rPr lang="el-GR" dirty="0"/>
              <a:t> (</a:t>
            </a:r>
            <a:r>
              <a:rPr lang="el-GR" dirty="0" err="1"/>
              <a:t>Atarax</a:t>
            </a:r>
            <a:r>
              <a:rPr lang="el-GR" dirty="0"/>
              <a:t>)</a:t>
            </a:r>
          </a:p>
          <a:p>
            <a:endParaRPr lang="el-GR" dirty="0"/>
          </a:p>
          <a:p>
            <a:r>
              <a:rPr lang="el-GR" dirty="0"/>
              <a:t>Πρόκειται για </a:t>
            </a:r>
            <a:r>
              <a:rPr lang="el-GR" dirty="0" err="1"/>
              <a:t>αντιισταμινικό</a:t>
            </a:r>
            <a:r>
              <a:rPr lang="el-GR" dirty="0"/>
              <a:t> φάρμακο που συνήθως </a:t>
            </a:r>
            <a:r>
              <a:rPr lang="el-GR" dirty="0" err="1"/>
              <a:t>συνταγογραφείται</a:t>
            </a:r>
            <a:r>
              <a:rPr lang="el-GR" dirty="0"/>
              <a:t> σε κνησμώδεις καταστάσεις. Στην ψυχιατρική χρησιμοποιείται για την βραχυχρόνια αντιμετώπιση του άγχους και της αϋπνίας αντί για τις </a:t>
            </a:r>
            <a:r>
              <a:rPr lang="el-GR" dirty="0" err="1"/>
              <a:t>βενζοδιαζεπίνες</a:t>
            </a:r>
            <a:r>
              <a:rPr lang="el-GR" dirty="0"/>
              <a:t>, από τις οποίες όμως είναι λιγότερο αποτελεσματική. Δεν προκαλεί εξάρτηση, μπορεί όμως να έχει ορισμένες ανεπιθύμητες ενέργειες, όπως υπνηλία, ζάλη, κινητική </a:t>
            </a:r>
            <a:r>
              <a:rPr lang="el-GR" dirty="0" err="1"/>
              <a:t>ασυνέργεια</a:t>
            </a:r>
            <a:r>
              <a:rPr lang="el-GR" dirty="0"/>
              <a:t> (άρα δυσκολία στην οδήγηση</a:t>
            </a:r>
            <a:r>
              <a:rPr lang="el-GR" dirty="0" smtClean="0"/>
              <a:t>)</a:t>
            </a:r>
            <a:endParaRPr lang="el-GR" dirty="0"/>
          </a:p>
        </p:txBody>
      </p:sp>
    </p:spTree>
    <p:extLst>
      <p:ext uri="{BB962C8B-B14F-4D97-AF65-F5344CB8AC3E}">
        <p14:creationId xmlns:p14="http://schemas.microsoft.com/office/powerpoint/2010/main" xmlns="" val="3679576706"/>
      </p:ext>
    </p:extLst>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0"/>
            <a:ext cx="9144000" cy="6124754"/>
          </a:xfrm>
          <a:prstGeom prst="rect">
            <a:avLst/>
          </a:prstGeom>
        </p:spPr>
        <p:txBody>
          <a:bodyPr wrap="square">
            <a:spAutoFit/>
          </a:bodyPr>
          <a:lstStyle/>
          <a:p>
            <a:pPr algn="ctr"/>
            <a:r>
              <a:rPr lang="el-GR" sz="3200" b="1" dirty="0"/>
              <a:t>β-αναστολείς</a:t>
            </a:r>
          </a:p>
          <a:p>
            <a:endParaRPr lang="el-GR" dirty="0"/>
          </a:p>
          <a:p>
            <a:r>
              <a:rPr lang="el-GR" dirty="0"/>
              <a:t>Οι αναστολείς των β-</a:t>
            </a:r>
            <a:r>
              <a:rPr lang="el-GR" dirty="0" err="1"/>
              <a:t>αδρενεργικών</a:t>
            </a:r>
            <a:r>
              <a:rPr lang="el-GR" dirty="0"/>
              <a:t> υποδοχέων (β-</a:t>
            </a:r>
            <a:r>
              <a:rPr lang="el-GR" dirty="0" err="1"/>
              <a:t>αναστολεί</a:t>
            </a:r>
            <a:r>
              <a:rPr lang="el-GR" dirty="0"/>
              <a:t>ς), κλασσικός εκπρόσωπος των οποίων είναι η προπρανολόλη (Inderal), χρησιμοποιούνται κυρίως στην καρδιολογία ως αντιαρρυθμικά και αντιυπερτασικά φάρμακα. </a:t>
            </a:r>
            <a:endParaRPr lang="el-GR" dirty="0" smtClean="0"/>
          </a:p>
          <a:p>
            <a:r>
              <a:rPr lang="el-GR" dirty="0" smtClean="0"/>
              <a:t>Οι </a:t>
            </a:r>
            <a:r>
              <a:rPr lang="el-GR" dirty="0"/>
              <a:t>β-αναστολείς μειώνουν τις από το συμπαθητικό σύστημα περιφερικές εκδηλώσεις του άγχους </a:t>
            </a:r>
            <a:r>
              <a:rPr lang="el-GR" dirty="0" smtClean="0"/>
              <a:t>(π.χ. τρόμο, εφίδρωση, ταχυκαρδία).</a:t>
            </a:r>
          </a:p>
          <a:p>
            <a:endParaRPr lang="el-GR" dirty="0" smtClean="0"/>
          </a:p>
          <a:p>
            <a:endParaRPr lang="el-GR" dirty="0" smtClean="0"/>
          </a:p>
          <a:p>
            <a:r>
              <a:rPr lang="el-GR" dirty="0" smtClean="0"/>
              <a:t>Στην </a:t>
            </a:r>
            <a:r>
              <a:rPr lang="el-GR" dirty="0"/>
              <a:t>ψυχιατρική οι β-αναστολείς ενδείκνυνται σε:</a:t>
            </a:r>
          </a:p>
          <a:p>
            <a:r>
              <a:rPr lang="el-GR" dirty="0"/>
              <a:t>•	Αγχώδεις διαταραχές με έντονα σωματικά συμπτώματα (π.χ. κοινωνική φοβία)</a:t>
            </a:r>
          </a:p>
          <a:p>
            <a:r>
              <a:rPr lang="el-GR" dirty="0"/>
              <a:t>•	Τρόμο από </a:t>
            </a:r>
            <a:r>
              <a:rPr lang="el-GR" dirty="0" err="1"/>
              <a:t>λιθιο</a:t>
            </a:r>
            <a:endParaRPr lang="el-GR" dirty="0"/>
          </a:p>
          <a:p>
            <a:r>
              <a:rPr lang="el-GR" dirty="0"/>
              <a:t>•	</a:t>
            </a:r>
            <a:r>
              <a:rPr lang="el-GR" dirty="0" err="1"/>
              <a:t>Ακαθισία</a:t>
            </a:r>
            <a:r>
              <a:rPr lang="el-GR" dirty="0"/>
              <a:t> από νευροληπτικά φάρμακα</a:t>
            </a:r>
            <a:r>
              <a:rPr lang="el-GR" dirty="0" smtClean="0"/>
              <a:t>.</a:t>
            </a:r>
          </a:p>
          <a:p>
            <a:endParaRPr lang="el-GR" dirty="0"/>
          </a:p>
          <a:p>
            <a:endParaRPr lang="el-GR" dirty="0" smtClean="0"/>
          </a:p>
          <a:p>
            <a:endParaRPr lang="el-GR" dirty="0"/>
          </a:p>
          <a:p>
            <a:r>
              <a:rPr lang="el-GR" dirty="0"/>
              <a:t>Κυριότερες ανεπιθύμητες ενέργειές τους είναι υπόταση και βραδυκαρδία. Επίσης προκαλούν ανικανότητα. Αντενδείκνυνται σε συμφορητική καρδιακή ανεπάρκεια, σε διαταραχές της κολποκοιλιακής αγωγιμότητας, σε άσθμα, σε υποθυρεοειδισμό και σε </a:t>
            </a:r>
            <a:r>
              <a:rPr lang="el-GR" dirty="0" err="1"/>
              <a:t>ινσουλινοεξαρτώμενο</a:t>
            </a:r>
            <a:r>
              <a:rPr lang="el-GR" dirty="0"/>
              <a:t> σακχαρώδη διαβήτη, διότι καταστέλλουν τις φυσιολογικές σωματικές εκδηλώσεις της υπογλυκαιμίας.</a:t>
            </a:r>
          </a:p>
        </p:txBody>
      </p:sp>
    </p:spTree>
    <p:extLst>
      <p:ext uri="{BB962C8B-B14F-4D97-AF65-F5344CB8AC3E}">
        <p14:creationId xmlns:p14="http://schemas.microsoft.com/office/powerpoint/2010/main" xmlns="" val="1401617332"/>
      </p:ext>
    </p:extLst>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116632"/>
            <a:ext cx="9144000" cy="461665"/>
          </a:xfrm>
          <a:prstGeom prst="rect">
            <a:avLst/>
          </a:prstGeom>
        </p:spPr>
        <p:txBody>
          <a:bodyPr wrap="square">
            <a:spAutoFit/>
          </a:bodyPr>
          <a:lstStyle/>
          <a:p>
            <a:r>
              <a:rPr lang="el-GR" sz="2400" b="1" i="1" dirty="0"/>
              <a:t>ΦΑΡΜΑΚΟΘΕΡΑΠΕΙΑ ΣΤΙΣ ΑΓΧΩΔΕΙΣ ΔΙΑΤΑΡΑΧΕΣ</a:t>
            </a:r>
          </a:p>
        </p:txBody>
      </p:sp>
      <p:sp>
        <p:nvSpPr>
          <p:cNvPr id="3" name="Ορθογώνιο 2"/>
          <p:cNvSpPr/>
          <p:nvPr/>
        </p:nvSpPr>
        <p:spPr>
          <a:xfrm>
            <a:off x="6183" y="836712"/>
            <a:ext cx="9144000" cy="6001643"/>
          </a:xfrm>
          <a:prstGeom prst="rect">
            <a:avLst/>
          </a:prstGeom>
        </p:spPr>
        <p:txBody>
          <a:bodyPr wrap="square">
            <a:spAutoFit/>
          </a:bodyPr>
          <a:lstStyle/>
          <a:p>
            <a:r>
              <a:rPr lang="el-GR" sz="1600" b="1" dirty="0"/>
              <a:t>Ο νοσηλευτής συστήνει στον άρρωστο:</a:t>
            </a:r>
          </a:p>
          <a:p>
            <a:r>
              <a:rPr lang="el-GR" sz="1600" dirty="0"/>
              <a:t>1.	Να μην αυξάνει τις δόσεις ή τη συχνότητα λήψης του φαρμάκου αν δεν συμβουλευτεί τον αρμόδιο ιατρό/νοσηλευτή.</a:t>
            </a:r>
          </a:p>
          <a:p>
            <a:r>
              <a:rPr lang="el-GR" sz="1600" dirty="0"/>
              <a:t>2.	Να μην αναμιγνύει διαφορετικά αγχολυτικά γιατί μπορεί να πολλαπλασιαστεί η </a:t>
            </a:r>
            <a:r>
              <a:rPr lang="el-GR" sz="1600" dirty="0" smtClean="0"/>
              <a:t>καταθλιπτική </a:t>
            </a:r>
            <a:r>
              <a:rPr lang="el-GR" sz="1600" dirty="0"/>
              <a:t>τους δράση.</a:t>
            </a:r>
          </a:p>
          <a:p>
            <a:r>
              <a:rPr lang="el-GR" sz="1600" dirty="0"/>
              <a:t>3.	Να μην καταναλώνει αλκοόλ γιατί προκαλούνται έντονα συμπτώματα καταστολής.</a:t>
            </a:r>
          </a:p>
          <a:p>
            <a:r>
              <a:rPr lang="el-GR" sz="1600" dirty="0"/>
              <a:t>4.	Ότι αυτού του είδους η αγωγή μειώνει την ικανότητα χειρισμού μηχανημάτων και επηρεάζει την ικανότητα οδήγησης.</a:t>
            </a:r>
          </a:p>
          <a:p>
            <a:r>
              <a:rPr lang="el-GR" sz="1600" dirty="0"/>
              <a:t>5.	Να αποφεύγει τα </a:t>
            </a:r>
            <a:r>
              <a:rPr lang="el-GR" sz="1600" dirty="0" err="1"/>
              <a:t>καφεϊνούχα</a:t>
            </a:r>
            <a:r>
              <a:rPr lang="el-GR" sz="1600" dirty="0"/>
              <a:t> ποτά γιατί μειώνουν την επιθυμητή δράση των φαρμάκων.</a:t>
            </a:r>
          </a:p>
          <a:p>
            <a:r>
              <a:rPr lang="el-GR" sz="1600" dirty="0"/>
              <a:t>6.	Να αποφεύγουν οι γυναίκες να μείνουν έγκυες σε αυτό το διάστημα γιατί η λήψη </a:t>
            </a:r>
            <a:r>
              <a:rPr lang="el-GR" sz="1600" dirty="0" err="1" smtClean="0"/>
              <a:t>βενζοδιαζεπινών</a:t>
            </a:r>
            <a:r>
              <a:rPr lang="el-GR" sz="1600" dirty="0" smtClean="0"/>
              <a:t> </a:t>
            </a:r>
            <a:r>
              <a:rPr lang="el-GR" sz="1600" dirty="0"/>
              <a:t>έχει συνδεθεί με αυξημένη επικινδυνότητα για γενετικές ανωμαλίες.</a:t>
            </a:r>
          </a:p>
          <a:p>
            <a:r>
              <a:rPr lang="el-GR" sz="1600" dirty="0"/>
              <a:t>7.	Να αποφεύγουν επίσης τον θηλασμό γιατί τα φάρμακα εκκρίνονται στο μητρικό γάλα με δυσμενείς επιδράσεις στο βρέφος.</a:t>
            </a:r>
          </a:p>
          <a:p>
            <a:r>
              <a:rPr lang="el-GR" sz="1600" dirty="0"/>
              <a:t>8.	Να λαμβάνει την αγωγή μαζί ή αμέσως μετά τα γεύματα για να μειωθούν τυχόν </a:t>
            </a:r>
            <a:r>
              <a:rPr lang="el-GR" sz="1600" dirty="0" err="1" smtClean="0"/>
              <a:t>γαστροοισοφαγικές</a:t>
            </a:r>
            <a:r>
              <a:rPr lang="el-GR" sz="1600" dirty="0" smtClean="0"/>
              <a:t> </a:t>
            </a:r>
            <a:r>
              <a:rPr lang="el-GR" sz="1600" dirty="0"/>
              <a:t>ενοχλήσεις.</a:t>
            </a:r>
          </a:p>
          <a:p>
            <a:r>
              <a:rPr lang="el-GR" sz="1600" dirty="0"/>
              <a:t>9.	Ότι η διακοπή των </a:t>
            </a:r>
            <a:r>
              <a:rPr lang="el-GR" sz="1600" dirty="0" err="1"/>
              <a:t>βενζοδιαζεπίνων</a:t>
            </a:r>
            <a:r>
              <a:rPr lang="el-GR" sz="1600" dirty="0"/>
              <a:t> μετά από 3 ή 4 μήνες καθημερινής χρήσης μπορεί να προκαλέσει συμπτώματα στέρησης όπως ξηρότητα στόματος, τρέμουλο, εκνευρισμό, αϋπνία, εφίδρωση, ανησυχία, γαστρεντερικά συμπτώματα, φωτοευαισθησία και ευαισθησία σε θορύβους.</a:t>
            </a:r>
          </a:p>
          <a:p>
            <a:r>
              <a:rPr lang="el-GR" sz="1600" dirty="0"/>
              <a:t>10.	Ότι δεν πρέπει να λαμβάνει συνδυασμό φαρμάκων αν δεν συμβουλευτεί πρώτα τον θεραπευτή του γιατί π.χ. τα </a:t>
            </a:r>
            <a:r>
              <a:rPr lang="el-GR" sz="1600" dirty="0" err="1"/>
              <a:t>αντιόξινα</a:t>
            </a:r>
            <a:r>
              <a:rPr lang="el-GR" sz="1600" dirty="0"/>
              <a:t> καθυστερούν την απορρόφηση.</a:t>
            </a:r>
          </a:p>
          <a:p>
            <a:r>
              <a:rPr lang="el-GR" sz="1600" dirty="0"/>
              <a:t>11.	Αν ο άρρωστος είναι ηλικιωμένος πρέπει οι δόσεις να είναι χαμηλότερες.</a:t>
            </a:r>
          </a:p>
          <a:p>
            <a:r>
              <a:rPr lang="el-GR" sz="1600" dirty="0"/>
              <a:t>12.	Στην περίπτωση που το άτομο έχει ήδη κατάθλιψη, τα αγχολυτικά μπορεί να επιδεινώσουν τα συμπτώματα. Δίνεται προσοχή στην πιθανότητα να αυξηθεί η </a:t>
            </a:r>
            <a:r>
              <a:rPr lang="el-GR" sz="1600" dirty="0" smtClean="0"/>
              <a:t>επικινδυνότητα </a:t>
            </a:r>
            <a:r>
              <a:rPr lang="el-GR" sz="1600" dirty="0"/>
              <a:t>για αυτοκτονία.</a:t>
            </a:r>
          </a:p>
        </p:txBody>
      </p:sp>
    </p:spTree>
    <p:extLst>
      <p:ext uri="{BB962C8B-B14F-4D97-AF65-F5344CB8AC3E}">
        <p14:creationId xmlns:p14="http://schemas.microsoft.com/office/powerpoint/2010/main" xmlns="" val="1216704882"/>
      </p:ext>
    </p:extLst>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7887" y="188640"/>
            <a:ext cx="9144000" cy="5170646"/>
          </a:xfrm>
          <a:prstGeom prst="rect">
            <a:avLst/>
          </a:prstGeom>
        </p:spPr>
        <p:txBody>
          <a:bodyPr wrap="square">
            <a:spAutoFit/>
          </a:bodyPr>
          <a:lstStyle/>
          <a:p>
            <a:r>
              <a:rPr lang="el-GR" sz="2400" b="1" i="1" dirty="0"/>
              <a:t>Παρενέργειες - Νοσηλευτικές </a:t>
            </a:r>
            <a:r>
              <a:rPr lang="el-GR" sz="2400" b="1" i="1" dirty="0" smtClean="0"/>
              <a:t>Παρεμβάσεις</a:t>
            </a:r>
            <a:endParaRPr lang="en-US" sz="2400" b="1" i="1" dirty="0" smtClean="0"/>
          </a:p>
          <a:p>
            <a:endParaRPr lang="en-US" dirty="0"/>
          </a:p>
          <a:p>
            <a:endParaRPr lang="en-US" dirty="0" smtClean="0"/>
          </a:p>
          <a:p>
            <a:endParaRPr lang="en-US" dirty="0"/>
          </a:p>
          <a:p>
            <a:endParaRPr lang="el-GR" dirty="0"/>
          </a:p>
          <a:p>
            <a:pPr marL="285750" indent="-285750">
              <a:buFont typeface="Wingdings" pitchFamily="2" charset="2"/>
              <a:buChar char="ü"/>
            </a:pPr>
            <a:r>
              <a:rPr lang="el-GR" dirty="0" smtClean="0"/>
              <a:t>Ξηροστομία </a:t>
            </a:r>
            <a:r>
              <a:rPr lang="el-GR" dirty="0"/>
              <a:t>- συχνή λήψη υγρών </a:t>
            </a:r>
            <a:r>
              <a:rPr lang="el-GR" dirty="0" smtClean="0"/>
              <a:t>σε </a:t>
            </a:r>
            <a:r>
              <a:rPr lang="el-GR" dirty="0"/>
              <a:t>μικρές ποσότητες και τσίχλες χωρίς ζάχαρη</a:t>
            </a:r>
          </a:p>
          <a:p>
            <a:pPr marL="285750" indent="-285750">
              <a:buFont typeface="Wingdings" pitchFamily="2" charset="2"/>
              <a:buChar char="ü"/>
            </a:pPr>
            <a:r>
              <a:rPr lang="el-GR" dirty="0" smtClean="0"/>
              <a:t>Ζάλη</a:t>
            </a:r>
            <a:r>
              <a:rPr lang="el-GR" dirty="0"/>
              <a:t>, υπνηλία - βοήθεια του αρρώστου στη βάδιση και στην έγερση και κατάκλιση στο κρεβάτι</a:t>
            </a:r>
          </a:p>
          <a:p>
            <a:pPr marL="285750" indent="-285750">
              <a:buFont typeface="Wingdings" pitchFamily="2" charset="2"/>
              <a:buChar char="ü"/>
            </a:pPr>
            <a:r>
              <a:rPr lang="el-GR" dirty="0" smtClean="0"/>
              <a:t>Αταξία </a:t>
            </a:r>
            <a:r>
              <a:rPr lang="el-GR" dirty="0"/>
              <a:t>- βοήθεια του αρρώστου στη βάδιση</a:t>
            </a:r>
          </a:p>
          <a:p>
            <a:pPr marL="285750" indent="-285750">
              <a:buFont typeface="Wingdings" pitchFamily="2" charset="2"/>
              <a:buChar char="ü"/>
            </a:pPr>
            <a:r>
              <a:rPr lang="el-GR" dirty="0" smtClean="0"/>
              <a:t>Ναυτία </a:t>
            </a:r>
            <a:r>
              <a:rPr lang="el-GR" dirty="0"/>
              <a:t>και έμετος - να λαμβάνει την αγωγή μαζί με φαγητό ή γάλα</a:t>
            </a:r>
          </a:p>
          <a:p>
            <a:pPr marL="285750" indent="-285750">
              <a:buFont typeface="Wingdings" pitchFamily="2" charset="2"/>
              <a:buChar char="ü"/>
            </a:pPr>
            <a:r>
              <a:rPr lang="el-GR" dirty="0" err="1" smtClean="0"/>
              <a:t>Ορθοστατική</a:t>
            </a:r>
            <a:r>
              <a:rPr lang="el-GR" dirty="0" smtClean="0"/>
              <a:t> </a:t>
            </a:r>
            <a:r>
              <a:rPr lang="el-GR" dirty="0"/>
              <a:t>υπόταση - μέτρηση αρτηριακής πίεσης, δίνονται οδηγίες για αργή έγερση από την ύπτια και καθιστή θέση</a:t>
            </a:r>
          </a:p>
          <a:p>
            <a:pPr marL="285750" indent="-285750">
              <a:buFont typeface="Wingdings" pitchFamily="2" charset="2"/>
              <a:buChar char="ü"/>
            </a:pPr>
            <a:r>
              <a:rPr lang="el-GR" dirty="0" smtClean="0"/>
              <a:t>Παράδοξη </a:t>
            </a:r>
            <a:r>
              <a:rPr lang="el-GR" dirty="0"/>
              <a:t>ευφορία - ενημέρωση του θεράποντα και διακοπή της επόμενης δόσης του φαρμάκου μέχρι να δοθούν οδηγίες</a:t>
            </a:r>
          </a:p>
          <a:p>
            <a:pPr marL="285750" indent="-285750">
              <a:buFont typeface="Wingdings" pitchFamily="2" charset="2"/>
              <a:buChar char="ü"/>
            </a:pPr>
            <a:r>
              <a:rPr lang="el-GR" dirty="0" smtClean="0"/>
              <a:t>Στερητικά </a:t>
            </a:r>
            <a:r>
              <a:rPr lang="el-GR" dirty="0"/>
              <a:t>συμπτώματα (ευερεθιστότητα, τρόμος, συμπτώματα που μοιάζουν με γρίπη, αύξηση του άγχους, γαστρεντερικά συμπτώματα, ταχυκαρδία, υπέρταση, κατάθλιψη, αϋπνία, μυϊκές κράμπες, εφίδρωση) - συστήνεται να επικοινωνήσει με τον ψυχίατρο.</a:t>
            </a:r>
          </a:p>
        </p:txBody>
      </p:sp>
    </p:spTree>
    <p:extLst>
      <p:ext uri="{BB962C8B-B14F-4D97-AF65-F5344CB8AC3E}">
        <p14:creationId xmlns:p14="http://schemas.microsoft.com/office/powerpoint/2010/main" xmlns="" val="912867852"/>
      </p:ext>
    </p:extLst>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0"/>
            <a:ext cx="9144000" cy="6432530"/>
          </a:xfrm>
          <a:prstGeom prst="rect">
            <a:avLst/>
          </a:prstGeom>
        </p:spPr>
        <p:txBody>
          <a:bodyPr wrap="square">
            <a:spAutoFit/>
          </a:bodyPr>
          <a:lstStyle/>
          <a:p>
            <a:pPr algn="just"/>
            <a:r>
              <a:rPr lang="el-GR" sz="2800" b="1" i="1" dirty="0"/>
              <a:t>ΦΑΡΜΑΚΟΘΕΡΑΠΕΙΑ ΤΩΝ ΑΣΘΕΝΩΝ ΤΡΙΤΗΣ </a:t>
            </a:r>
            <a:r>
              <a:rPr lang="el-GR" sz="2800" b="1" i="1" dirty="0" smtClean="0"/>
              <a:t>ΗΛΙΚΙΑΣ</a:t>
            </a:r>
          </a:p>
          <a:p>
            <a:endParaRPr lang="el-GR" sz="1600" dirty="0"/>
          </a:p>
          <a:p>
            <a:r>
              <a:rPr lang="el-GR" dirty="0"/>
              <a:t>Ο νοσηλευτής πρέπει να λαμβάνει υπόψη του συγκεκριμένες παραμέτρους κατά τη χορήγηση και παρακολούθηση των φαρμακευτικών ουσιών στους ηλικιωμένους</a:t>
            </a:r>
            <a:r>
              <a:rPr lang="el-GR" dirty="0" smtClean="0"/>
              <a:t>.</a:t>
            </a:r>
          </a:p>
          <a:p>
            <a:endParaRPr lang="el-GR" dirty="0"/>
          </a:p>
          <a:p>
            <a:r>
              <a:rPr lang="el-GR" dirty="0"/>
              <a:t>1.	Ο μεταβολικός ρυθμός των ηλικιωμένων είναι μειωμένος. Οι νεφροί και το ήπαρ εμφανίζουν μείωση στη λειτουργία τους και τα φάρμακα αργούν να μεταβολιστούν και να απεκκριθούν από τον οργανισμό. Το αποτέλεσμα μπορεί να είναι περισσότερες ή πιο σοβαρές παρενέργειες και τοξικότητα των χορηγούμενων φαρμάκων.</a:t>
            </a:r>
          </a:p>
          <a:p>
            <a:r>
              <a:rPr lang="el-GR" dirty="0"/>
              <a:t>2.	Τα </a:t>
            </a:r>
            <a:r>
              <a:rPr lang="el-GR" dirty="0" err="1"/>
              <a:t>αντιψυχωσικά</a:t>
            </a:r>
            <a:r>
              <a:rPr lang="el-GR" dirty="0"/>
              <a:t> φάρμακα μπορεί να προκαλέσουν τις πιο σοβαρές παρενέργειες όπως είναι η όψιμη δυσκινησία. Οι δόσεις των συγκεκριμένων φαρμάκων πρέπει να είναι μειωμένες.</a:t>
            </a:r>
          </a:p>
          <a:p>
            <a:r>
              <a:rPr lang="el-GR" dirty="0"/>
              <a:t>3.	Η χορήγηση των φαρμάκων απαιτεί συνεχή παρακολούθηση, αναδιαμόρφωση των δόσεων και αλλαγή φαρμακευτικών σχημάτων.</a:t>
            </a:r>
          </a:p>
          <a:p>
            <a:r>
              <a:rPr lang="el-GR" dirty="0"/>
              <a:t>4.	Ιδιαίτερη προσοχή δίνεται στην πιθανότητα πολυφαρμακίας. Ο ασθενής μπορεί να λαμβάνει πολλά φάρμακα για διαφορετικά προβλήματα και από διαφορετικούς επιστήμονες.</a:t>
            </a:r>
          </a:p>
          <a:p>
            <a:r>
              <a:rPr lang="el-GR" dirty="0"/>
              <a:t>5.	Η δοσολογία συνήθως ξεκινά με το 25% της δόσης των ενηλίκων και αυξάνεται σταδιακά.</a:t>
            </a:r>
          </a:p>
          <a:p>
            <a:r>
              <a:rPr lang="el-GR" dirty="0"/>
              <a:t>6.	Η λήψη αίματος και ούρων οφείλει να είναι συχνή για πρόληψη της τοξικότητας</a:t>
            </a:r>
            <a:r>
              <a:rPr lang="el-GR" sz="1600" dirty="0"/>
              <a:t>.</a:t>
            </a:r>
          </a:p>
          <a:p>
            <a:endParaRPr lang="el-GR" sz="1600" dirty="0"/>
          </a:p>
        </p:txBody>
      </p:sp>
    </p:spTree>
    <p:extLst>
      <p:ext uri="{BB962C8B-B14F-4D97-AF65-F5344CB8AC3E}">
        <p14:creationId xmlns:p14="http://schemas.microsoft.com/office/powerpoint/2010/main" xmlns="" val="1096318154"/>
      </p:ext>
    </p:extLst>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1700808"/>
            <a:ext cx="9144000" cy="3139321"/>
          </a:xfrm>
          <a:prstGeom prst="rect">
            <a:avLst/>
          </a:prstGeom>
        </p:spPr>
        <p:txBody>
          <a:bodyPr wrap="square">
            <a:spAutoFit/>
          </a:bodyPr>
          <a:lstStyle/>
          <a:p>
            <a:pPr marL="342900" indent="-342900">
              <a:buFont typeface="+mj-lt"/>
              <a:buAutoNum type="arabicPeriod" startAt="7"/>
            </a:pPr>
            <a:r>
              <a:rPr lang="el-GR" dirty="0"/>
              <a:t>Οι ηλικιωμένοι συχνά εμφανίζουν προβλήματα στη φαρμακευτική συμμόρφωση τα οποία οφείλονται είτε σε οπτικά προβλήματα (ο ασθενής δεν ξεχωρίζει ξεκάθαρα τις οδηγίες) είτε σε </a:t>
            </a:r>
            <a:r>
              <a:rPr lang="el-GR" dirty="0" err="1"/>
              <a:t>γνωσιακά</a:t>
            </a:r>
            <a:r>
              <a:rPr lang="el-GR" dirty="0"/>
              <a:t> ελλείμματα (ο ασθενής δεν θυμάται φάρμακα και δοσολογία).</a:t>
            </a:r>
          </a:p>
          <a:p>
            <a:pPr marL="342900" indent="-342900">
              <a:buFont typeface="+mj-lt"/>
              <a:buAutoNum type="arabicPeriod" startAt="7"/>
            </a:pPr>
            <a:r>
              <a:rPr lang="el-GR" dirty="0" smtClean="0"/>
              <a:t>Ο </a:t>
            </a:r>
            <a:r>
              <a:rPr lang="el-GR" dirty="0"/>
              <a:t>νοσηλευτής οφείλει να δίνει σαφείς οδηγίες στον άρρωστο για τα φάρμακα, πάντα σε γραπτή μορφή ή με τρόπους που διευκολύνουν τον ασθενή να θυμάται τη λήψη τους (χρήση μικρών φακέλων ή κουτάκια με ημερολογιακή χρήση).</a:t>
            </a:r>
          </a:p>
          <a:p>
            <a:pPr marL="342900" indent="-342900">
              <a:buFont typeface="+mj-lt"/>
              <a:buAutoNum type="arabicPeriod" startAt="7"/>
            </a:pPr>
            <a:r>
              <a:rPr lang="el-GR" dirty="0" smtClean="0"/>
              <a:t>Στα </a:t>
            </a:r>
            <a:r>
              <a:rPr lang="el-GR" dirty="0"/>
              <a:t>ψυχοτρόπα φάρμακα υπάρχει ο κίνδυνος της </a:t>
            </a:r>
            <a:r>
              <a:rPr lang="el-GR" dirty="0" err="1"/>
              <a:t>υπερδοσολογίας</a:t>
            </a:r>
            <a:r>
              <a:rPr lang="el-GR" dirty="0"/>
              <a:t>.</a:t>
            </a:r>
          </a:p>
          <a:p>
            <a:pPr marL="342900" indent="-342900">
              <a:buFont typeface="+mj-lt"/>
              <a:buAutoNum type="arabicPeriod" startAt="7"/>
            </a:pPr>
            <a:r>
              <a:rPr lang="el-GR" dirty="0" smtClean="0"/>
              <a:t>Στην </a:t>
            </a:r>
            <a:r>
              <a:rPr lang="el-GR" dirty="0"/>
              <a:t>περίπτωση νοσηλείας του ασθενούς για οργανικό λόγο δίνεται ιδιαίτερη σημασία στην προσαρμογή της φαρμακευτικής δοσολογίας ειδικά αν ο ασθενής πρέπει να χειρουργηθεί.</a:t>
            </a:r>
          </a:p>
        </p:txBody>
      </p:sp>
      <p:sp>
        <p:nvSpPr>
          <p:cNvPr id="4" name="Ορθογώνιο 3"/>
          <p:cNvSpPr/>
          <p:nvPr/>
        </p:nvSpPr>
        <p:spPr>
          <a:xfrm>
            <a:off x="22239" y="116632"/>
            <a:ext cx="9144000" cy="954107"/>
          </a:xfrm>
          <a:prstGeom prst="rect">
            <a:avLst/>
          </a:prstGeom>
        </p:spPr>
        <p:txBody>
          <a:bodyPr wrap="square">
            <a:spAutoFit/>
          </a:bodyPr>
          <a:lstStyle/>
          <a:p>
            <a:pPr lvl="0" algn="just"/>
            <a:r>
              <a:rPr lang="el-GR" sz="2800" b="1" i="1" dirty="0">
                <a:solidFill>
                  <a:srgbClr val="000000"/>
                </a:solidFill>
              </a:rPr>
              <a:t>ΦΑΡΜΑΚΟΘΕΡΑΠΕΙΑ ΤΩΝ ΑΣΘΕΝΩΝ ΤΡΙΤΗΣ ΗΛΙΚΙΑΣ</a:t>
            </a:r>
          </a:p>
        </p:txBody>
      </p:sp>
    </p:spTree>
    <p:extLst>
      <p:ext uri="{BB962C8B-B14F-4D97-AF65-F5344CB8AC3E}">
        <p14:creationId xmlns:p14="http://schemas.microsoft.com/office/powerpoint/2010/main" xmlns="" val="1842223351"/>
      </p:ext>
    </p:extLst>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504" y="474345"/>
            <a:ext cx="8928992" cy="4062651"/>
          </a:xfrm>
          <a:prstGeom prst="rect">
            <a:avLst/>
          </a:prstGeom>
        </p:spPr>
        <p:txBody>
          <a:bodyPr wrap="square">
            <a:spAutoFit/>
          </a:bodyPr>
          <a:lstStyle/>
          <a:p>
            <a:pPr algn="just"/>
            <a:r>
              <a:rPr lang="el-GR" sz="2400" b="1" i="1" dirty="0" smtClean="0"/>
              <a:t>Βιβλιογραφία: </a:t>
            </a:r>
          </a:p>
          <a:p>
            <a:pPr algn="just"/>
            <a:endParaRPr lang="el-GR" dirty="0"/>
          </a:p>
          <a:p>
            <a:pPr algn="just"/>
            <a:r>
              <a:rPr lang="en-US" dirty="0" smtClean="0"/>
              <a:t>1</a:t>
            </a:r>
            <a:r>
              <a:rPr lang="en-US" dirty="0"/>
              <a:t>.	</a:t>
            </a:r>
            <a:r>
              <a:rPr lang="en-US" dirty="0" err="1"/>
              <a:t>Sadock</a:t>
            </a:r>
            <a:r>
              <a:rPr lang="en-US" dirty="0"/>
              <a:t> B, </a:t>
            </a:r>
            <a:r>
              <a:rPr lang="en-US" dirty="0" err="1"/>
              <a:t>Sadock</a:t>
            </a:r>
            <a:r>
              <a:rPr lang="en-US" dirty="0"/>
              <a:t> V. Kaplan and </a:t>
            </a:r>
            <a:r>
              <a:rPr lang="en-US" dirty="0" err="1"/>
              <a:t>Sadock’s</a:t>
            </a:r>
            <a:r>
              <a:rPr lang="en-US" dirty="0"/>
              <a:t> pocket handbook of clinical psychiatry, Third edition. </a:t>
            </a:r>
            <a:r>
              <a:rPr lang="en-US" dirty="0" err="1"/>
              <a:t>Parisianos</a:t>
            </a:r>
            <a:r>
              <a:rPr lang="en-US" dirty="0"/>
              <a:t> Publishing. Athens 2004, </a:t>
            </a:r>
            <a:r>
              <a:rPr lang="en-US" dirty="0" err="1"/>
              <a:t>pp191</a:t>
            </a:r>
            <a:r>
              <a:rPr lang="en-US" dirty="0"/>
              <a:t>-210.</a:t>
            </a:r>
          </a:p>
          <a:p>
            <a:pPr algn="just"/>
            <a:r>
              <a:rPr lang="en-US" dirty="0"/>
              <a:t>2.	World Health </a:t>
            </a:r>
            <a:r>
              <a:rPr lang="en-US" dirty="0" smtClean="0"/>
              <a:t>Organization. </a:t>
            </a:r>
            <a:r>
              <a:rPr lang="en-US" dirty="0" err="1"/>
              <a:t>ICD</a:t>
            </a:r>
            <a:r>
              <a:rPr lang="en-US" dirty="0"/>
              <a:t>-10 Classifications of Mental and </a:t>
            </a:r>
            <a:r>
              <a:rPr lang="en-US" dirty="0" err="1"/>
              <a:t>Behavioural</a:t>
            </a:r>
            <a:r>
              <a:rPr lang="en-US" dirty="0"/>
              <a:t> Disorder: Clinical Descriptions and Diagnostic Guidelines. Geneva 1992.</a:t>
            </a:r>
          </a:p>
          <a:p>
            <a:pPr algn="just"/>
            <a:r>
              <a:rPr lang="en-US" dirty="0"/>
              <a:t>3.	</a:t>
            </a:r>
            <a:r>
              <a:rPr lang="en-US" dirty="0" err="1"/>
              <a:t>Kneisl</a:t>
            </a:r>
            <a:r>
              <a:rPr lang="en-US" dirty="0"/>
              <a:t> C, Wilson H, </a:t>
            </a:r>
            <a:r>
              <a:rPr lang="en-US" dirty="0" err="1"/>
              <a:t>Trigoboff</a:t>
            </a:r>
            <a:r>
              <a:rPr lang="en-US" dirty="0"/>
              <a:t> E. Contemporary Psychiatric-Mental Health Nursing. </a:t>
            </a:r>
            <a:r>
              <a:rPr lang="en-US" dirty="0" err="1"/>
              <a:t>Hellin</a:t>
            </a:r>
            <a:r>
              <a:rPr lang="en-US" dirty="0"/>
              <a:t> Publishing, Athens 2009, </a:t>
            </a:r>
            <a:r>
              <a:rPr lang="en-US" dirty="0" err="1"/>
              <a:t>pp124</a:t>
            </a:r>
            <a:r>
              <a:rPr lang="en-US" dirty="0"/>
              <a:t>-147.</a:t>
            </a:r>
          </a:p>
          <a:p>
            <a:pPr algn="just"/>
            <a:r>
              <a:rPr lang="en-US" dirty="0"/>
              <a:t>4.	</a:t>
            </a:r>
            <a:r>
              <a:rPr lang="el-GR" dirty="0" err="1"/>
              <a:t>Κούκια</a:t>
            </a:r>
            <a:r>
              <a:rPr lang="el-GR" dirty="0"/>
              <a:t> Ε. Ψυχιατρική νοσηλευτική, νοσηλευτική ψυχικής υγείας. Βήτα Ιατρικές Εκδόσεις, 2015</a:t>
            </a:r>
          </a:p>
          <a:p>
            <a:pPr algn="just"/>
            <a:r>
              <a:rPr lang="el-GR" dirty="0"/>
              <a:t>5.	Μητρόπουλος Γ. Σημειώσεις Ψυχοφαρμακολογίας για τη ψυχιατρική νοσηλευτική ειδικότητα. Χαϊδάρι 2011</a:t>
            </a:r>
          </a:p>
          <a:p>
            <a:pPr algn="just"/>
            <a:r>
              <a:rPr lang="el-GR" dirty="0"/>
              <a:t>6.	</a:t>
            </a:r>
            <a:r>
              <a:rPr lang="el-GR" dirty="0" err="1"/>
              <a:t>Κατσαφούρος</a:t>
            </a:r>
            <a:r>
              <a:rPr lang="el-GR" dirty="0"/>
              <a:t> Κ. Κλινική Ψυχοφαρμακολογία. Έκδοση του ΨΝΑ «</a:t>
            </a:r>
            <a:r>
              <a:rPr lang="el-GR" dirty="0" err="1"/>
              <a:t>Δρομοκαΐτειο</a:t>
            </a:r>
            <a:r>
              <a:rPr lang="el-GR" dirty="0"/>
              <a:t>» ΑΘΗΝΑ 2004</a:t>
            </a:r>
          </a:p>
        </p:txBody>
      </p:sp>
    </p:spTree>
    <p:extLst>
      <p:ext uri="{BB962C8B-B14F-4D97-AF65-F5344CB8AC3E}">
        <p14:creationId xmlns:p14="http://schemas.microsoft.com/office/powerpoint/2010/main" xmlns="" val="4061825549"/>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l-GR" sz="3200" b="1" dirty="0" smtClean="0">
                <a:solidFill>
                  <a:schemeClr val="tx1"/>
                </a:solidFill>
              </a:rPr>
              <a:t>Θεραπείες  προ εξελίξεως ψυχοφαρμακολογίας </a:t>
            </a:r>
            <a:endParaRPr lang="el-GR" sz="3200" b="1" dirty="0">
              <a:solidFill>
                <a:schemeClr val="tx1"/>
              </a:solidFill>
            </a:endParaRPr>
          </a:p>
        </p:txBody>
      </p:sp>
      <p:sp>
        <p:nvSpPr>
          <p:cNvPr id="11267" name="Content Placeholder 2"/>
          <p:cNvSpPr>
            <a:spLocks noGrp="1"/>
          </p:cNvSpPr>
          <p:nvPr>
            <p:ph idx="1"/>
          </p:nvPr>
        </p:nvSpPr>
        <p:spPr>
          <a:xfrm>
            <a:off x="611560" y="762000"/>
            <a:ext cx="8532440" cy="5715000"/>
          </a:xfrm>
        </p:spPr>
        <p:txBody>
          <a:bodyPr/>
          <a:lstStyle/>
          <a:p>
            <a:pPr marL="0" indent="0" algn="ctr">
              <a:buNone/>
            </a:pPr>
            <a:r>
              <a:rPr lang="el-GR" dirty="0" smtClean="0"/>
              <a:t>Καύση των Μαγισσών</a:t>
            </a:r>
          </a:p>
        </p:txBody>
      </p:sp>
      <p:pic>
        <p:nvPicPr>
          <p:cNvPr id="11268" name="Picture 2" descr="C:\Users\User\Desktop\B' Panepistimiaki\Mathima antipsyxvtika\Witches_Being_Hang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11400" y="2714625"/>
            <a:ext cx="4762500" cy="316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90664624"/>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l-GR" sz="3200" b="1" dirty="0">
                <a:solidFill>
                  <a:srgbClr val="000000"/>
                </a:solidFill>
              </a:rPr>
              <a:t>Θεραπείες  προ εξελίξεως ψυχοφαρμακολογίας </a:t>
            </a:r>
            <a:endParaRPr lang="el-GR" dirty="0">
              <a:solidFill>
                <a:schemeClr val="accent1">
                  <a:lumMod val="75000"/>
                </a:schemeClr>
              </a:solidFill>
            </a:endParaRPr>
          </a:p>
        </p:txBody>
      </p:sp>
      <p:sp>
        <p:nvSpPr>
          <p:cNvPr id="12291" name="Content Placeholder 2"/>
          <p:cNvSpPr>
            <a:spLocks noGrp="1"/>
          </p:cNvSpPr>
          <p:nvPr>
            <p:ph idx="1"/>
          </p:nvPr>
        </p:nvSpPr>
        <p:spPr/>
        <p:txBody>
          <a:bodyPr/>
          <a:lstStyle/>
          <a:p>
            <a:pPr marL="0" indent="0" algn="ctr">
              <a:buNone/>
            </a:pPr>
            <a:r>
              <a:rPr lang="el-GR" dirty="0" smtClean="0"/>
              <a:t>Εξορκισμός</a:t>
            </a:r>
          </a:p>
          <a:p>
            <a:endParaRPr lang="el-GR" dirty="0" smtClean="0"/>
          </a:p>
        </p:txBody>
      </p:sp>
      <p:pic>
        <p:nvPicPr>
          <p:cNvPr id="12292" name="Picture 2" descr="C:\Users\User\Desktop\B' Panepistimiaki\Mathima antipsyxvtika\Saintfrancisborgia_exorcis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9113" y="2276475"/>
            <a:ext cx="3022600" cy="431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03072692"/>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l-GR" sz="3200" b="1" dirty="0">
                <a:solidFill>
                  <a:srgbClr val="000000"/>
                </a:solidFill>
              </a:rPr>
              <a:t>Θεραπείες  προ εξελίξεως ψυχοφαρμακολογίας </a:t>
            </a:r>
            <a:endParaRPr lang="el-GR" dirty="0">
              <a:solidFill>
                <a:schemeClr val="accent1">
                  <a:lumMod val="75000"/>
                </a:schemeClr>
              </a:solidFill>
            </a:endParaRPr>
          </a:p>
        </p:txBody>
      </p:sp>
      <p:sp>
        <p:nvSpPr>
          <p:cNvPr id="3" name="Content Placeholder 2"/>
          <p:cNvSpPr>
            <a:spLocks noGrp="1"/>
          </p:cNvSpPr>
          <p:nvPr>
            <p:ph idx="1"/>
          </p:nvPr>
        </p:nvSpPr>
        <p:spPr>
          <a:xfrm>
            <a:off x="457200" y="1484313"/>
            <a:ext cx="8229600" cy="4373562"/>
          </a:xfrm>
        </p:spPr>
        <p:txBody>
          <a:bodyPr rtlCol="0">
            <a:normAutofit/>
          </a:bodyPr>
          <a:lstStyle/>
          <a:p>
            <a:pPr marL="0" indent="0" algn="ctr" fontAlgn="auto">
              <a:spcAft>
                <a:spcPts val="0"/>
              </a:spcAft>
              <a:buNone/>
              <a:defRPr/>
            </a:pPr>
            <a:r>
              <a:rPr lang="el-GR" dirty="0" smtClean="0"/>
              <a:t>Ισόβιος εγκλεισμός σε άσυλα.</a:t>
            </a:r>
          </a:p>
          <a:p>
            <a:pPr marL="114300" indent="0" algn="ctr" fontAlgn="auto">
              <a:spcAft>
                <a:spcPts val="0"/>
              </a:spcAft>
              <a:buFont typeface="Arial" pitchFamily="34" charset="0"/>
              <a:buNone/>
              <a:defRPr/>
            </a:pPr>
            <a:r>
              <a:rPr lang="el-GR" sz="1800" dirty="0" smtClean="0"/>
              <a:t>Θεραπείες όπως: η καθήλωση στην καρέκλα της ηρεμίας, το </a:t>
            </a:r>
            <a:r>
              <a:rPr lang="en-US" sz="1800" dirty="0" smtClean="0"/>
              <a:t>swinging </a:t>
            </a:r>
            <a:r>
              <a:rPr lang="el-GR" sz="1800" dirty="0" smtClean="0"/>
              <a:t>σε γυροσκοπικές καρέκλες </a:t>
            </a:r>
            <a:r>
              <a:rPr lang="el-GR" sz="1800" dirty="0" err="1" smtClean="0"/>
              <a:t>προκλητοί</a:t>
            </a:r>
            <a:r>
              <a:rPr lang="el-GR" sz="1800" dirty="0" smtClean="0"/>
              <a:t> έμετοι, η κρυοθεραπεία, η πρόκληση </a:t>
            </a:r>
            <a:r>
              <a:rPr lang="el-GR" sz="1800" dirty="0" err="1" smtClean="0"/>
              <a:t>αιμορροειδοπάθειας</a:t>
            </a:r>
            <a:r>
              <a:rPr lang="el-GR" sz="1800" dirty="0" smtClean="0"/>
              <a:t>, η  έκθεση σε αλλεργιογόνα δέρματος (π.χ. επάλειψη με σκόνη μουστάρδας) και ο εγκλεισμός στο κουτί του τρελού </a:t>
            </a:r>
            <a:r>
              <a:rPr lang="en-US" sz="1800" dirty="0" smtClean="0"/>
              <a:t>(lunatic Box</a:t>
            </a:r>
            <a:r>
              <a:rPr lang="el-GR" sz="1800" dirty="0" smtClean="0"/>
              <a:t>), πρόκληση πυρετού από ελονοσία</a:t>
            </a:r>
            <a:endParaRPr lang="el-GR" sz="1800" dirty="0"/>
          </a:p>
        </p:txBody>
      </p:sp>
      <p:pic>
        <p:nvPicPr>
          <p:cNvPr id="13316" name="Picture 2" descr="C:\Users\User\Desktop\B' Panepistimiaki\Mathima antipsyxvtika\tumblr_l8jdfjSlCJ1qarjnpo1_5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3861048"/>
            <a:ext cx="3960440" cy="2730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14616434"/>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3573</Words>
  <Application>Microsoft Office PowerPoint</Application>
  <PresentationFormat>Προβολή στην οθόνη (4:3)</PresentationFormat>
  <Paragraphs>493</Paragraphs>
  <Slides>66</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66</vt:i4>
      </vt:variant>
    </vt:vector>
  </HeadingPairs>
  <TitlesOfParts>
    <vt:vector size="67" baseType="lpstr">
      <vt:lpstr>Cloud skipper design template</vt:lpstr>
      <vt:lpstr>Ψυχοφαρμακολογία </vt:lpstr>
      <vt:lpstr>Ψυχοφαρμακολογία</vt:lpstr>
      <vt:lpstr>Τέσσερις Βασικές  κατηγορίες</vt:lpstr>
      <vt:lpstr>Διαφάνεια 4</vt:lpstr>
      <vt:lpstr>Θεραπείες  προ εξελίξεως ψυχοφαρμακολογίας </vt:lpstr>
      <vt:lpstr>Θεραπείες  προ εξελίξεως ψυχοφαρμακολογίας </vt:lpstr>
      <vt:lpstr>Θεραπείες  προ εξελίξεως ψυχοφαρμακολογίας </vt:lpstr>
      <vt:lpstr>Θεραπείες  προ εξελίξεως ψυχοφαρμακολογίας </vt:lpstr>
      <vt:lpstr>Θεραπείες  προ εξελίξεως ψυχοφαρμακολογίας </vt:lpstr>
      <vt:lpstr>Θεραπείες  προ εξελίξεως ψυχοφαρμακολογίας </vt:lpstr>
      <vt:lpstr>Θεραπείες  προ εξελίξεως ψυχοφαρμακολογίας </vt:lpstr>
      <vt:lpstr>Θεραπείες  προ εξελίξεως ψυχοφαρμακολογίας </vt:lpstr>
      <vt:lpstr>Θεραπείες  προ εξελίξεως ψυχοφαρμακολογίας </vt:lpstr>
      <vt:lpstr>Θεραπείες  προ εξελίξεως ψυχοφαρμακολογίας </vt:lpstr>
      <vt:lpstr>Θεραπείες  προ εξελίξεως ψυχοφαρμακολογίας </vt:lpstr>
      <vt:lpstr>Θεραπείες  προ εξελίξεως ψυχοφαρμακολογίας </vt:lpstr>
      <vt:lpstr>Θεραπείες  προ εξελίξεως ψυχοφαρμακολογίας </vt:lpstr>
      <vt:lpstr>Η επανάσταση της ψυχοφαρμακολογίας </vt:lpstr>
      <vt:lpstr>Η επανάσταση της ψυχοφαρμακολογίας </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Αιτούμενα από την Αντιψυχωτική Αγωγή</vt:lpstr>
      <vt:lpstr>Μακροπρόθεσμο πλάνο αντιμετώπισης  </vt:lpstr>
      <vt:lpstr>Διαφάνεια 30</vt:lpstr>
      <vt:lpstr>Διαφάνεια 31</vt:lpstr>
      <vt:lpstr>Διαφάνεια 32</vt:lpstr>
      <vt:lpstr>Διαφάνεια 33</vt:lpstr>
      <vt:lpstr>ΠΑΡΑΓΟΝΤΕΣ  ΠΟΥ ΕΠΗΡΕΑΖΟΥΝ  ΤΗ ΣΥΜΜΟΡΦΩΣΗ  ΣΤΗΝ  ΑΓΩΓΗ</vt:lpstr>
      <vt:lpstr>Διαφάνεια 35</vt:lpstr>
      <vt:lpstr>Τα ποσοστά υποτροπής σε ένα χρόνο  είναι &gt;70% για τους ασθενείς  που δεν λαμβάνουν αντιψυχωσική αγωγή,  έναντι 10–15% για εκείνους που λαμβάνουν την αγωγή ακολουθώντας πιστά τις οδηγίες </vt:lpstr>
      <vt:lpstr>ΚΙΝΔΥΝΟΣ !!!</vt:lpstr>
      <vt:lpstr>ΠΑΡΑΓΟΝΤΕΣ  ΠΟΥ  ΕΠΗΡΕΑΖΟΥΝ   ΘΕΤΙΚΑ ΤΗ ΣΥΜΜΟΡΦΩΣΗ  ΣΤΗΝ  ΑΓΩΓΗ</vt:lpstr>
      <vt:lpstr>Παράγοντες μη συμμόρφωσης  για τους ασθενείς με πρώτο επεισόδιο </vt:lpstr>
      <vt:lpstr>Παράγοντες μη συμμόρφωσης  για τους ασθενείς με πρώτο επεισόδιο </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Τρικυκλικά ή τετρακυκλικά αντικαταθλιπτικά </vt:lpstr>
      <vt:lpstr>Οι αναστολείς ΜΑΟ</vt:lpstr>
      <vt:lpstr>Διαφάνεια 51</vt:lpstr>
      <vt:lpstr>ΣΕΡΟΤΟΝΙΝΕΡΓΙΚΟ ΣΥΝΔΡΟΜΟ</vt:lpstr>
      <vt:lpstr>ΣΥΝΔΡΟΜΟ ΣΕΡΟΤΟΝΙΝΗΣ  ΘΕΡΑΠΕΙΑ</vt:lpstr>
      <vt:lpstr>Ανεπιθύμητες ενέργειες SSRIs</vt:lpstr>
      <vt:lpstr>Διαφάνεια 55</vt:lpstr>
      <vt:lpstr>Φάρμακα κατά του άγχους </vt:lpstr>
      <vt:lpstr>Bενζοδιαζεπίνες και συναφή </vt:lpstr>
      <vt:lpstr>Διαφάνεια 58</vt:lpstr>
      <vt:lpstr>Κλινική ετοιμότητα</vt:lpstr>
      <vt:lpstr>Διαφάνεια 60</vt:lpstr>
      <vt:lpstr>Διαφάνεια 61</vt:lpstr>
      <vt:lpstr>Διαφάνεια 62</vt:lpstr>
      <vt:lpstr>Διαφάνεια 63</vt:lpstr>
      <vt:lpstr>Διαφάνεια 64</vt:lpstr>
      <vt:lpstr>Διαφάνεια 65</vt:lpstr>
      <vt:lpstr>Διαφάνεια 66</vt:lpstr>
    </vt:vector>
  </TitlesOfParts>
  <Company>Τμήμα Νοσηλευτικής Πανεπιστήμιο Πελοποννήσου</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Ψυχοφαρμακολογία </dc:title>
  <dc:creator>Sofia</dc:creator>
  <cp:lastModifiedBy>Σοφία Ζυγά</cp:lastModifiedBy>
  <cp:revision>1</cp:revision>
  <dcterms:modified xsi:type="dcterms:W3CDTF">2016-02-01T19:54:45Z</dcterms:modified>
</cp:coreProperties>
</file>