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1" r:id="rId2"/>
    <p:sldId id="286" r:id="rId3"/>
    <p:sldId id="284" r:id="rId4"/>
    <p:sldId id="285" r:id="rId5"/>
    <p:sldId id="287" r:id="rId6"/>
    <p:sldId id="282" r:id="rId7"/>
    <p:sldId id="313" r:id="rId8"/>
    <p:sldId id="311" r:id="rId9"/>
    <p:sldId id="257" r:id="rId10"/>
    <p:sldId id="283" r:id="rId11"/>
    <p:sldId id="314" r:id="rId12"/>
    <p:sldId id="262" r:id="rId13"/>
    <p:sldId id="263" r:id="rId14"/>
    <p:sldId id="264" r:id="rId15"/>
    <p:sldId id="265" r:id="rId16"/>
    <p:sldId id="266" r:id="rId17"/>
    <p:sldId id="302" r:id="rId18"/>
    <p:sldId id="267" r:id="rId19"/>
    <p:sldId id="288" r:id="rId20"/>
    <p:sldId id="315" r:id="rId21"/>
    <p:sldId id="305" r:id="rId22"/>
    <p:sldId id="289" r:id="rId23"/>
    <p:sldId id="306" r:id="rId24"/>
    <p:sldId id="290" r:id="rId25"/>
    <p:sldId id="291" r:id="rId26"/>
    <p:sldId id="292" r:id="rId27"/>
    <p:sldId id="293" r:id="rId28"/>
    <p:sldId id="294" r:id="rId29"/>
    <p:sldId id="312" r:id="rId30"/>
    <p:sldId id="295" r:id="rId31"/>
    <p:sldId id="316" r:id="rId32"/>
    <p:sldId id="317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2F3D935-2761-4AD3-A55E-8314BDCB3B21}" type="datetimeFigureOut">
              <a:rPr lang="tr-TR" smtClean="0"/>
              <a:t>8.7.2014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91CA1ED-3876-4094-964E-466C50BE96CB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--pIm5xI8s8" TargetMode="External"/><Relationship Id="rId2" Type="http://schemas.openxmlformats.org/officeDocument/2006/relationships/hyperlink" Target="http://www.youtube.com/watch?v=nMRO1SfwnJ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youtube.com/watch?v=_-4y10G57gE" TargetMode="External"/><Relationship Id="rId5" Type="http://schemas.openxmlformats.org/officeDocument/2006/relationships/hyperlink" Target="http://www.youtube.com/watch?v=haqy9ff2BS8" TargetMode="External"/><Relationship Id="rId4" Type="http://schemas.openxmlformats.org/officeDocument/2006/relationships/hyperlink" Target="http://www.youtube.com/watch?v=zktmFAJaOQs" TargetMode="Externa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LEARNING FOR LEADERSHIP IN EDUCATION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59632" y="2564904"/>
            <a:ext cx="6400800" cy="3168352"/>
          </a:xfrm>
        </p:spPr>
        <p:txBody>
          <a:bodyPr>
            <a:normAutofit lnSpcReduction="10000"/>
          </a:bodyPr>
          <a:lstStyle/>
          <a:p>
            <a:r>
              <a:rPr lang="tr-TR" sz="3200" b="1" dirty="0" smtClean="0">
                <a:solidFill>
                  <a:schemeClr val="tx1"/>
                </a:solidFill>
              </a:rPr>
              <a:t>Ramazan </a:t>
            </a:r>
            <a:r>
              <a:rPr lang="tr-TR" sz="3200" b="1" dirty="0" err="1" smtClean="0">
                <a:solidFill>
                  <a:schemeClr val="tx1"/>
                </a:solidFill>
              </a:rPr>
              <a:t>Basturk</a:t>
            </a:r>
            <a:r>
              <a:rPr lang="tr-TR" sz="3200" b="1" dirty="0" smtClean="0">
                <a:solidFill>
                  <a:schemeClr val="tx1"/>
                </a:solidFill>
              </a:rPr>
              <a:t>, </a:t>
            </a:r>
            <a:r>
              <a:rPr lang="tr-TR" sz="3200" b="1" dirty="0" err="1" smtClean="0">
                <a:solidFill>
                  <a:schemeClr val="tx1"/>
                </a:solidFill>
              </a:rPr>
              <a:t>Ph.D</a:t>
            </a:r>
            <a:r>
              <a:rPr lang="tr-TR" sz="3200" b="1" dirty="0" smtClean="0">
                <a:solidFill>
                  <a:schemeClr val="tx1"/>
                </a:solidFill>
              </a:rPr>
              <a:t>.</a:t>
            </a:r>
          </a:p>
          <a:p>
            <a:endParaRPr lang="tr-TR" sz="3200" b="1" dirty="0" smtClean="0"/>
          </a:p>
          <a:p>
            <a:r>
              <a:rPr lang="en-US" sz="3200" b="1" dirty="0" smtClean="0">
                <a:solidFill>
                  <a:schemeClr val="tx1"/>
                </a:solidFill>
              </a:rPr>
              <a:t>«From Distributed to Shared Leadership»</a:t>
            </a:r>
          </a:p>
          <a:p>
            <a:endParaRPr lang="tr-TR" sz="3200" b="1" dirty="0" smtClean="0">
              <a:solidFill>
                <a:schemeClr val="tx1"/>
              </a:solidFill>
            </a:endParaRPr>
          </a:p>
          <a:p>
            <a:r>
              <a:rPr lang="tr-TR" sz="3200" b="1" dirty="0" err="1" smtClean="0">
                <a:solidFill>
                  <a:schemeClr val="tx1"/>
                </a:solidFill>
              </a:rPr>
              <a:t>Corinth</a:t>
            </a:r>
            <a:r>
              <a:rPr lang="tr-TR" sz="3200" b="1" dirty="0" smtClean="0">
                <a:solidFill>
                  <a:schemeClr val="tx1"/>
                </a:solidFill>
              </a:rPr>
              <a:t>, </a:t>
            </a:r>
            <a:r>
              <a:rPr lang="tr-TR" sz="3200" b="1" dirty="0" err="1" smtClean="0">
                <a:solidFill>
                  <a:schemeClr val="tx1"/>
                </a:solidFill>
              </a:rPr>
              <a:t>June</a:t>
            </a:r>
            <a:r>
              <a:rPr lang="tr-TR" sz="3200" b="1" dirty="0" smtClean="0">
                <a:solidFill>
                  <a:schemeClr val="tx1"/>
                </a:solidFill>
              </a:rPr>
              <a:t> 2014</a:t>
            </a:r>
          </a:p>
          <a:p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6766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Distributed Leadership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8800" b="1" dirty="0" smtClean="0">
                <a:solidFill>
                  <a:srgbClr val="FF0000"/>
                </a:solidFill>
              </a:rPr>
              <a:t>?</a:t>
            </a:r>
            <a:endParaRPr lang="tr-TR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4858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want to choose a single word to describe the </a:t>
            </a:r>
            <a:r>
              <a:rPr lang="tr-TR" dirty="0" smtClean="0"/>
              <a:t>«Distributed </a:t>
            </a:r>
            <a:r>
              <a:rPr lang="en-US" dirty="0" smtClean="0"/>
              <a:t>Leadership</a:t>
            </a:r>
            <a:r>
              <a:rPr lang="tr-TR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what would you say?</a:t>
            </a:r>
            <a:r>
              <a:rPr lang="tr-TR" dirty="0"/>
              <a:t> </a:t>
            </a:r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Please write that word and explain </a:t>
            </a:r>
            <a:r>
              <a:rPr lang="en-US" dirty="0" smtClean="0"/>
              <a:t>your</a:t>
            </a:r>
            <a:r>
              <a:rPr lang="tr-TR" dirty="0" smtClean="0"/>
              <a:t> </a:t>
            </a:r>
            <a:r>
              <a:rPr lang="en-US" dirty="0" smtClean="0"/>
              <a:t>reasons</a:t>
            </a:r>
            <a:r>
              <a:rPr lang="tr-TR" dirty="0"/>
              <a:t> (</a:t>
            </a:r>
            <a:r>
              <a:rPr lang="tr-TR" dirty="0" err="1"/>
              <a:t>Excercise</a:t>
            </a:r>
            <a:r>
              <a:rPr lang="tr-TR" dirty="0"/>
              <a:t> </a:t>
            </a:r>
            <a:r>
              <a:rPr lang="tr-TR" dirty="0" smtClean="0"/>
              <a:t>2, Video 2, Video 3).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Distributed Leadership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89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en-US" dirty="0" smtClean="0"/>
              <a:t>It</a:t>
            </a:r>
            <a:r>
              <a:rPr lang="tr-TR" dirty="0" smtClean="0"/>
              <a:t> is a </a:t>
            </a:r>
            <a:r>
              <a:rPr lang="en-US" dirty="0" smtClean="0"/>
              <a:t>kind</a:t>
            </a:r>
            <a:r>
              <a:rPr lang="tr-TR" dirty="0" smtClean="0"/>
              <a:t> of </a:t>
            </a:r>
            <a:r>
              <a:rPr lang="en-US" dirty="0" smtClean="0"/>
              <a:t>vogue.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It has become increasingly used in</a:t>
            </a:r>
            <a:r>
              <a:rPr lang="tr-TR" dirty="0" smtClean="0"/>
              <a:t> </a:t>
            </a:r>
            <a:r>
              <a:rPr lang="en-US" dirty="0" smtClean="0"/>
              <a:t>the discourse about school leadership in the last few years and is currently</a:t>
            </a:r>
            <a:r>
              <a:rPr lang="tr-TR" dirty="0" smtClean="0"/>
              <a:t> </a:t>
            </a:r>
            <a:r>
              <a:rPr lang="en-US" dirty="0" smtClean="0"/>
              <a:t>receiving much attention and growing empirical support (</a:t>
            </a:r>
            <a:r>
              <a:rPr lang="en-US" dirty="0" err="1" smtClean="0"/>
              <a:t>Gronn</a:t>
            </a:r>
            <a:r>
              <a:rPr lang="en-US" dirty="0" smtClean="0"/>
              <a:t>, 2000; Harris,</a:t>
            </a:r>
            <a:r>
              <a:rPr lang="tr-TR" dirty="0" smtClean="0"/>
              <a:t> </a:t>
            </a:r>
            <a:r>
              <a:rPr lang="en-US" dirty="0" smtClean="0"/>
              <a:t>2002; Hopkins and Jackson, 2002; Spillane et al., 2001).</a:t>
            </a:r>
            <a:r>
              <a:rPr lang="tr-TR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19055117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contrast to </a:t>
            </a:r>
            <a:r>
              <a:rPr lang="en-US" b="1" dirty="0" smtClean="0"/>
              <a:t>traditional notions </a:t>
            </a:r>
            <a:r>
              <a:rPr lang="en-US" dirty="0" smtClean="0"/>
              <a:t>of leadership premised upon an individual</a:t>
            </a:r>
            <a:r>
              <a:rPr lang="tr-TR" dirty="0" smtClean="0"/>
              <a:t> </a:t>
            </a:r>
            <a:r>
              <a:rPr lang="en-US" dirty="0" smtClean="0"/>
              <a:t>managing </a:t>
            </a:r>
            <a:r>
              <a:rPr lang="en-US" b="1" dirty="0" smtClean="0"/>
              <a:t>hierarchical systems</a:t>
            </a:r>
            <a:r>
              <a:rPr lang="en-US" dirty="0" smtClean="0"/>
              <a:t> and </a:t>
            </a:r>
            <a:r>
              <a:rPr lang="en-US" b="1" dirty="0" smtClean="0"/>
              <a:t>structures</a:t>
            </a:r>
            <a:r>
              <a:rPr lang="en-US" dirty="0" smtClean="0"/>
              <a:t>,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distributed leadership is characterized</a:t>
            </a:r>
            <a:r>
              <a:rPr lang="tr-TR" dirty="0" smtClean="0"/>
              <a:t> </a:t>
            </a:r>
            <a:r>
              <a:rPr lang="en-US" dirty="0" smtClean="0"/>
              <a:t>as a form of </a:t>
            </a:r>
            <a:r>
              <a:rPr lang="en-US" b="1" dirty="0" smtClean="0"/>
              <a:t>collective leadership </a:t>
            </a:r>
            <a:r>
              <a:rPr lang="en-US" dirty="0" smtClean="0"/>
              <a:t>in which teachers develop expertise</a:t>
            </a:r>
            <a:r>
              <a:rPr lang="tr-TR" dirty="0" smtClean="0"/>
              <a:t> </a:t>
            </a:r>
            <a:r>
              <a:rPr lang="en-US" dirty="0" smtClean="0"/>
              <a:t>by working together.</a:t>
            </a:r>
            <a:r>
              <a:rPr lang="tr-TR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8430927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This distributed view of leadership, it has been suggested,</a:t>
            </a:r>
            <a:r>
              <a:rPr lang="tr-TR" dirty="0" smtClean="0"/>
              <a:t> </a:t>
            </a:r>
            <a:r>
              <a:rPr lang="en-US" dirty="0" smtClean="0"/>
              <a:t>offers a frame for studying leadership practice including ‘</a:t>
            </a:r>
            <a:r>
              <a:rPr lang="en-US" b="1" i="1" dirty="0" smtClean="0"/>
              <a:t>every person at entry</a:t>
            </a:r>
            <a:r>
              <a:rPr lang="tr-TR" b="1" i="1" dirty="0" smtClean="0"/>
              <a:t> </a:t>
            </a:r>
            <a:r>
              <a:rPr lang="en-US" b="1" i="1" dirty="0" smtClean="0"/>
              <a:t>level who in one way or another, acts as a leader</a:t>
            </a:r>
            <a:r>
              <a:rPr lang="en-US" dirty="0" smtClean="0"/>
              <a:t>’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Goleman</a:t>
            </a:r>
            <a:r>
              <a:rPr lang="en-US" dirty="0" smtClean="0"/>
              <a:t>, 2002: 14).</a:t>
            </a:r>
            <a:r>
              <a:rPr lang="tr-TR" b="1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66188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836712"/>
            <a:ext cx="8229600" cy="5289451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dirty="0" smtClean="0"/>
              <a:t>Elmore (2000: 14) points out, in a</a:t>
            </a:r>
            <a:r>
              <a:rPr lang="tr-TR" dirty="0" smtClean="0"/>
              <a:t> </a:t>
            </a:r>
            <a:r>
              <a:rPr lang="en-US" dirty="0" smtClean="0"/>
              <a:t>‘</a:t>
            </a:r>
            <a:r>
              <a:rPr lang="en-US" b="1" i="1" dirty="0" smtClean="0"/>
              <a:t>knowledge-intensive enterprise like teaching</a:t>
            </a:r>
            <a:r>
              <a:rPr lang="tr-TR" b="1" i="1" dirty="0" smtClean="0"/>
              <a:t> </a:t>
            </a:r>
            <a:r>
              <a:rPr lang="en-US" b="1" i="1" dirty="0" smtClean="0"/>
              <a:t>and learning there is no way to perform these complex tasks without widely</a:t>
            </a:r>
            <a:r>
              <a:rPr lang="tr-TR" b="1" i="1" dirty="0" smtClean="0"/>
              <a:t> </a:t>
            </a:r>
            <a:r>
              <a:rPr lang="en-US" b="1" i="1" dirty="0" smtClean="0"/>
              <a:t>distributing the responsibility for leadership among roles in the organization</a:t>
            </a:r>
            <a:r>
              <a:rPr lang="en-US" dirty="0" smtClean="0"/>
              <a:t>’.</a:t>
            </a:r>
            <a:r>
              <a:rPr lang="tr-TR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55626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Distributed leadership, therefore, means </a:t>
            </a:r>
            <a:r>
              <a:rPr lang="en-US" b="1" i="1" dirty="0" smtClean="0"/>
              <a:t>multiple sources of guidance and</a:t>
            </a:r>
            <a:r>
              <a:rPr lang="tr-TR" b="1" i="1" dirty="0" smtClean="0"/>
              <a:t> </a:t>
            </a:r>
            <a:r>
              <a:rPr lang="en-US" b="1" i="1" dirty="0" smtClean="0"/>
              <a:t>direction, following the contours of expertise in an organization, made coherent</a:t>
            </a:r>
            <a:r>
              <a:rPr lang="tr-TR" b="1" i="1" dirty="0" smtClean="0"/>
              <a:t> </a:t>
            </a:r>
            <a:r>
              <a:rPr lang="en-US" b="1" i="1" dirty="0" smtClean="0"/>
              <a:t>through a common culture</a:t>
            </a:r>
            <a:r>
              <a:rPr lang="en-US" dirty="0" smtClean="0"/>
              <a:t>. </a:t>
            </a: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en-US" dirty="0" smtClean="0"/>
              <a:t>It is the ‘</a:t>
            </a:r>
            <a:r>
              <a:rPr lang="en-US" b="1" i="1" dirty="0" smtClean="0"/>
              <a:t>glue of a common task or goal—improvement</a:t>
            </a:r>
            <a:r>
              <a:rPr lang="tr-TR" b="1" i="1" dirty="0" smtClean="0"/>
              <a:t> </a:t>
            </a:r>
            <a:r>
              <a:rPr lang="en-US" b="1" i="1" dirty="0" smtClean="0"/>
              <a:t>of instruction—and a common frame of values for how to approach that</a:t>
            </a:r>
            <a:r>
              <a:rPr lang="tr-TR" b="1" i="1" dirty="0" smtClean="0"/>
              <a:t> </a:t>
            </a:r>
            <a:r>
              <a:rPr lang="en-US" b="1" i="1" dirty="0" smtClean="0"/>
              <a:t>task</a:t>
            </a:r>
            <a:r>
              <a:rPr lang="en-US" dirty="0" smtClean="0"/>
              <a:t>’ (Elmore, 2000: 15).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021890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en-US" sz="2700" dirty="0">
                <a:solidFill>
                  <a:prstClr val="black"/>
                </a:solidFill>
              </a:rPr>
              <a:t>This is not to suggest that ultimately there is no one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responsible for the overall performance of the organization or to render those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in formal leadership roles redundant. Rather the job of those in formal leadership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positions is primarily to hold the pieces of the organization together in a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productive relationship. Their central task is to create a common culture of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r>
              <a:rPr lang="en-US" sz="2700" dirty="0">
                <a:solidFill>
                  <a:prstClr val="black"/>
                </a:solidFill>
              </a:rPr>
              <a:t>expectations around the use of individual skills and abilities.</a:t>
            </a:r>
            <a:r>
              <a:rPr lang="tr-TR" sz="2700" dirty="0">
                <a:solidFill>
                  <a:prstClr val="black"/>
                </a:solidFill>
              </a:rPr>
              <a:t> </a:t>
            </a:r>
            <a:endParaRPr lang="tr-TR" sz="2700" b="1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2462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tr-TR" sz="4800" b="1" dirty="0" smtClean="0"/>
              <a:t/>
            </a:r>
            <a:br>
              <a:rPr lang="tr-TR" sz="4800" b="1" dirty="0" smtClean="0"/>
            </a:br>
            <a:r>
              <a:rPr lang="tr-TR" sz="4800" b="1" dirty="0" smtClean="0">
                <a:solidFill>
                  <a:schemeClr val="tx1"/>
                </a:solidFill>
              </a:rPr>
              <a:t>D</a:t>
            </a:r>
            <a:r>
              <a:rPr lang="en-US" sz="4800" b="1" dirty="0" err="1" smtClean="0">
                <a:solidFill>
                  <a:schemeClr val="tx1"/>
                </a:solidFill>
              </a:rPr>
              <a:t>istribut</a:t>
            </a:r>
            <a:r>
              <a:rPr lang="tr-TR" sz="4800" b="1" dirty="0" err="1" smtClean="0">
                <a:solidFill>
                  <a:schemeClr val="tx1"/>
                </a:solidFill>
              </a:rPr>
              <a:t>ed</a:t>
            </a:r>
            <a:r>
              <a:rPr lang="en-US" sz="4800" b="1" dirty="0" smtClean="0">
                <a:solidFill>
                  <a:schemeClr val="tx1"/>
                </a:solidFill>
              </a:rPr>
              <a:t/>
            </a:r>
            <a:br>
              <a:rPr lang="en-US" sz="4800" b="1" dirty="0" smtClean="0">
                <a:solidFill>
                  <a:schemeClr val="tx1"/>
                </a:solidFill>
              </a:rPr>
            </a:br>
            <a:r>
              <a:rPr lang="en-US" sz="4800" b="1" dirty="0" smtClean="0">
                <a:solidFill>
                  <a:schemeClr val="tx1"/>
                </a:solidFill>
              </a:rPr>
              <a:t>leadership equates with maximizing the human capacity within the</a:t>
            </a:r>
            <a:br>
              <a:rPr lang="en-US" sz="4800" b="1" dirty="0" smtClean="0">
                <a:solidFill>
                  <a:schemeClr val="tx1"/>
                </a:solidFill>
              </a:rPr>
            </a:br>
            <a:r>
              <a:rPr lang="en-US" sz="4800" b="1" dirty="0" smtClean="0">
                <a:solidFill>
                  <a:schemeClr val="tx1"/>
                </a:solidFill>
              </a:rPr>
              <a:t>organization.</a:t>
            </a:r>
            <a:endParaRPr lang="tr-TR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1956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altLang="tr-TR" dirty="0" smtClean="0"/>
          </a:p>
          <a:p>
            <a:pPr marL="0" indent="0">
              <a:buNone/>
            </a:pPr>
            <a:endParaRPr lang="tr-TR" altLang="tr-TR" dirty="0"/>
          </a:p>
          <a:p>
            <a:pPr marL="0" indent="0" algn="ctr">
              <a:buNone/>
            </a:pPr>
            <a:r>
              <a:rPr lang="tr-TR" altLang="tr-TR" sz="8800" b="1" dirty="0" smtClean="0">
                <a:solidFill>
                  <a:srgbClr val="FF0000"/>
                </a:solidFill>
              </a:rPr>
              <a:t>?</a:t>
            </a:r>
            <a:endParaRPr lang="tr-TR" altLang="tr-TR" sz="8800" b="1" dirty="0">
              <a:solidFill>
                <a:srgbClr val="FF0000"/>
              </a:solidFill>
            </a:endParaRPr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SHARED LEADRESHIP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09684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2067" y="2675467"/>
            <a:ext cx="7804389" cy="3450696"/>
          </a:xfrm>
        </p:spPr>
        <p:txBody>
          <a:bodyPr/>
          <a:lstStyle/>
          <a:p>
            <a:r>
              <a:rPr lang="en-US" b="1" dirty="0" smtClean="0"/>
              <a:t>About me</a:t>
            </a:r>
          </a:p>
          <a:p>
            <a:r>
              <a:rPr lang="en-US" b="1" dirty="0" smtClean="0"/>
              <a:t>Concept</a:t>
            </a:r>
          </a:p>
          <a:p>
            <a:r>
              <a:rPr lang="en-US" b="1" dirty="0" smtClean="0"/>
              <a:t>What is Leadership ?</a:t>
            </a:r>
            <a:r>
              <a:rPr lang="tr-TR" b="1" dirty="0" smtClean="0"/>
              <a:t> </a:t>
            </a:r>
            <a:r>
              <a:rPr lang="tr-TR" b="1" u="sng" dirty="0" err="1" smtClean="0"/>
              <a:t>Exercise</a:t>
            </a:r>
            <a:r>
              <a:rPr lang="tr-TR" b="1" u="sng" dirty="0" smtClean="0"/>
              <a:t> 1, Video 1</a:t>
            </a:r>
            <a:endParaRPr lang="en-US" b="1" u="sng" dirty="0" smtClean="0"/>
          </a:p>
          <a:p>
            <a:r>
              <a:rPr lang="en-US" b="1" dirty="0" smtClean="0"/>
              <a:t>What is Distributed Leadership ?</a:t>
            </a:r>
            <a:r>
              <a:rPr lang="tr-TR" b="1" dirty="0" smtClean="0"/>
              <a:t> </a:t>
            </a:r>
            <a:r>
              <a:rPr lang="tr-TR" b="1" u="sng" dirty="0" err="1" smtClean="0"/>
              <a:t>Exercise</a:t>
            </a:r>
            <a:r>
              <a:rPr lang="tr-TR" b="1" u="sng" dirty="0" smtClean="0"/>
              <a:t> 2, Video 2 &amp; 3</a:t>
            </a:r>
            <a:endParaRPr lang="en-US" b="1" u="sng" dirty="0" smtClean="0"/>
          </a:p>
          <a:p>
            <a:r>
              <a:rPr lang="en-US" b="1" dirty="0" smtClean="0"/>
              <a:t>What is Shared Leadership ?</a:t>
            </a:r>
            <a:r>
              <a:rPr lang="tr-TR" b="1" dirty="0" smtClean="0"/>
              <a:t> </a:t>
            </a:r>
            <a:r>
              <a:rPr lang="tr-TR" b="1" u="sng" dirty="0" err="1" smtClean="0"/>
              <a:t>Exercise</a:t>
            </a:r>
            <a:r>
              <a:rPr lang="tr-TR" b="1" u="sng" dirty="0" smtClean="0"/>
              <a:t> 3, Video 4</a:t>
            </a:r>
            <a:endParaRPr lang="en-US" b="1" u="sng" dirty="0" smtClean="0"/>
          </a:p>
          <a:p>
            <a:r>
              <a:rPr lang="en-US" b="1" dirty="0" smtClean="0"/>
              <a:t>Discussions and Conclusions</a:t>
            </a:r>
            <a:r>
              <a:rPr lang="tr-TR" b="1" dirty="0" smtClean="0"/>
              <a:t>, </a:t>
            </a:r>
            <a:r>
              <a:rPr lang="tr-TR" b="1" u="sng" dirty="0" smtClean="0"/>
              <a:t>Video 5</a:t>
            </a:r>
            <a:endParaRPr lang="en-US" b="1" u="sng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Content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09885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you want to choose a single word to describe the </a:t>
            </a:r>
            <a:r>
              <a:rPr lang="tr-TR" dirty="0" smtClean="0"/>
              <a:t>«</a:t>
            </a:r>
            <a:r>
              <a:rPr lang="en-US" dirty="0" smtClean="0"/>
              <a:t>Shared</a:t>
            </a:r>
            <a:r>
              <a:rPr lang="tr-TR" dirty="0" smtClean="0"/>
              <a:t> </a:t>
            </a:r>
            <a:r>
              <a:rPr lang="en-US" dirty="0" smtClean="0"/>
              <a:t>Leadership</a:t>
            </a:r>
            <a:r>
              <a:rPr lang="tr-TR" dirty="0" smtClean="0"/>
              <a:t>»</a:t>
            </a:r>
            <a:r>
              <a:rPr lang="en-US" dirty="0" smtClean="0"/>
              <a:t>, </a:t>
            </a:r>
            <a:r>
              <a:rPr lang="en-US" dirty="0"/>
              <a:t>what would you say?</a:t>
            </a:r>
            <a:r>
              <a:rPr lang="tr-TR" dirty="0"/>
              <a:t> </a:t>
            </a:r>
          </a:p>
          <a:p>
            <a:endParaRPr lang="tr-TR" dirty="0"/>
          </a:p>
          <a:p>
            <a:pPr marL="0" indent="0">
              <a:buNone/>
            </a:pPr>
            <a:r>
              <a:rPr lang="en-US" dirty="0"/>
              <a:t>Please write that word and explain your</a:t>
            </a:r>
            <a:r>
              <a:rPr lang="tr-TR" dirty="0"/>
              <a:t> </a:t>
            </a:r>
            <a:r>
              <a:rPr lang="en-US" dirty="0" smtClean="0"/>
              <a:t>reasons</a:t>
            </a:r>
            <a:r>
              <a:rPr lang="tr-TR" dirty="0"/>
              <a:t> (</a:t>
            </a:r>
            <a:r>
              <a:rPr lang="tr-TR" dirty="0" err="1"/>
              <a:t>Excercise</a:t>
            </a:r>
            <a:r>
              <a:rPr lang="tr-TR" dirty="0"/>
              <a:t> </a:t>
            </a:r>
            <a:r>
              <a:rPr lang="tr-TR" dirty="0" smtClean="0"/>
              <a:t>3, Video 4).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SHARED LEADRESHIP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15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tr-TR" dirty="0">
                <a:solidFill>
                  <a:prstClr val="black"/>
                </a:solidFill>
              </a:rPr>
              <a:t>Open, </a:t>
            </a:r>
            <a:r>
              <a:rPr lang="en-US" altLang="tr-TR" dirty="0" smtClean="0">
                <a:solidFill>
                  <a:prstClr val="black"/>
                </a:solidFill>
              </a:rPr>
              <a:t>direct, </a:t>
            </a:r>
            <a:r>
              <a:rPr lang="en-US" altLang="tr-TR" dirty="0">
                <a:solidFill>
                  <a:prstClr val="black"/>
                </a:solidFill>
              </a:rPr>
              <a:t>critical communication</a:t>
            </a:r>
          </a:p>
          <a:p>
            <a:r>
              <a:rPr lang="en-US" altLang="tr-TR" dirty="0" smtClean="0">
                <a:solidFill>
                  <a:prstClr val="black"/>
                </a:solidFill>
              </a:rPr>
              <a:t>Learning </a:t>
            </a:r>
            <a:r>
              <a:rPr lang="en-US" altLang="tr-TR" dirty="0">
                <a:solidFill>
                  <a:prstClr val="black"/>
                </a:solidFill>
              </a:rPr>
              <a:t>for all participants in the group</a:t>
            </a:r>
          </a:p>
          <a:p>
            <a:pPr lvl="0"/>
            <a:r>
              <a:rPr lang="en-US" altLang="tr-TR" dirty="0" smtClean="0">
                <a:solidFill>
                  <a:prstClr val="black"/>
                </a:solidFill>
              </a:rPr>
              <a:t>Groups </a:t>
            </a:r>
            <a:r>
              <a:rPr lang="en-US" altLang="tr-TR" dirty="0" smtClean="0">
                <a:solidFill>
                  <a:prstClr val="black"/>
                </a:solidFill>
              </a:rPr>
              <a:t>must take responsibility about </a:t>
            </a:r>
            <a:r>
              <a:rPr lang="en-US" altLang="tr-TR" dirty="0">
                <a:solidFill>
                  <a:prstClr val="black"/>
                </a:solidFill>
              </a:rPr>
              <a:t>problem</a:t>
            </a:r>
          </a:p>
          <a:p>
            <a:pPr lvl="0"/>
            <a:r>
              <a:rPr lang="en-US" altLang="tr-TR" dirty="0">
                <a:solidFill>
                  <a:prstClr val="black"/>
                </a:solidFill>
              </a:rPr>
              <a:t>Working interdependently toward solutions</a:t>
            </a:r>
          </a:p>
          <a:p>
            <a:pPr lvl="0"/>
            <a:r>
              <a:rPr lang="en-US" altLang="tr-TR" dirty="0" smtClean="0">
                <a:solidFill>
                  <a:prstClr val="black"/>
                </a:solidFill>
              </a:rPr>
              <a:t>Seeking </a:t>
            </a:r>
            <a:r>
              <a:rPr lang="en-US" altLang="tr-TR" dirty="0">
                <a:solidFill>
                  <a:prstClr val="black"/>
                </a:solidFill>
              </a:rPr>
              <a:t>a common good</a:t>
            </a:r>
          </a:p>
          <a:p>
            <a:pPr marL="0" lv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SHARED </a:t>
            </a:r>
            <a:r>
              <a:rPr lang="tr-TR" dirty="0" smtClean="0">
                <a:solidFill>
                  <a:prstClr val="black"/>
                </a:solidFill>
              </a:rPr>
              <a:t>LEADERSHIP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67280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 smtClean="0">
                <a:solidFill>
                  <a:schemeClr val="tx1"/>
                </a:solidFill>
              </a:rPr>
              <a:t>What </a:t>
            </a:r>
            <a:r>
              <a:rPr lang="en-US" altLang="tr-TR" b="1" u="sng" dirty="0" smtClean="0">
                <a:solidFill>
                  <a:schemeClr val="tx1"/>
                </a:solidFill>
              </a:rPr>
              <a:t>is not </a:t>
            </a:r>
            <a:r>
              <a:rPr lang="en-US" altLang="tr-TR" dirty="0" smtClean="0">
                <a:solidFill>
                  <a:schemeClr val="tx1"/>
                </a:solidFill>
              </a:rPr>
              <a:t>shared leadership?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SHARED LEADRESHIP</a:t>
            </a:r>
          </a:p>
        </p:txBody>
      </p:sp>
    </p:spTree>
    <p:extLst>
      <p:ext uri="{BB962C8B-B14F-4D97-AF65-F5344CB8AC3E}">
        <p14:creationId xmlns:p14="http://schemas.microsoft.com/office/powerpoint/2010/main" val="39428368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altLang="tr-TR" dirty="0" smtClean="0">
                <a:solidFill>
                  <a:prstClr val="black"/>
                </a:solidFill>
              </a:rPr>
              <a:t>These </a:t>
            </a:r>
            <a:r>
              <a:rPr lang="en-US" altLang="tr-TR" b="1" u="sng" dirty="0" smtClean="0">
                <a:solidFill>
                  <a:prstClr val="black"/>
                </a:solidFill>
              </a:rPr>
              <a:t>are not </a:t>
            </a:r>
            <a:r>
              <a:rPr lang="en-US" altLang="tr-TR" dirty="0" smtClean="0">
                <a:solidFill>
                  <a:prstClr val="black"/>
                </a:solidFill>
              </a:rPr>
              <a:t>shared leadership’s features</a:t>
            </a:r>
            <a:r>
              <a:rPr lang="tr-TR" altLang="tr-TR" dirty="0" smtClean="0">
                <a:solidFill>
                  <a:prstClr val="black"/>
                </a:solidFill>
              </a:rPr>
              <a:t>:</a:t>
            </a:r>
            <a:endParaRPr lang="en-US" altLang="tr-TR" dirty="0" smtClean="0">
              <a:solidFill>
                <a:prstClr val="black"/>
              </a:solidFill>
            </a:endParaRPr>
          </a:p>
          <a:p>
            <a:pPr lvl="0"/>
            <a:endParaRPr lang="tr-TR" altLang="tr-TR" dirty="0">
              <a:solidFill>
                <a:prstClr val="black"/>
              </a:solidFill>
            </a:endParaRPr>
          </a:p>
          <a:p>
            <a:pPr lvl="0"/>
            <a:r>
              <a:rPr lang="en-US" altLang="tr-TR" dirty="0" smtClean="0">
                <a:solidFill>
                  <a:prstClr val="black"/>
                </a:solidFill>
              </a:rPr>
              <a:t>One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smtClean="0">
                <a:solidFill>
                  <a:prstClr val="black"/>
                </a:solidFill>
              </a:rPr>
              <a:t>leader </a:t>
            </a:r>
            <a:r>
              <a:rPr lang="en-US" altLang="tr-TR" dirty="0">
                <a:solidFill>
                  <a:prstClr val="black"/>
                </a:solidFill>
              </a:rPr>
              <a:t>directing </a:t>
            </a:r>
            <a:r>
              <a:rPr lang="en-US" altLang="tr-TR" dirty="0" smtClean="0">
                <a:solidFill>
                  <a:prstClr val="black"/>
                </a:solidFill>
              </a:rPr>
              <a:t>whole </a:t>
            </a:r>
            <a:r>
              <a:rPr lang="en-US" altLang="tr-TR" dirty="0">
                <a:solidFill>
                  <a:prstClr val="black"/>
                </a:solidFill>
              </a:rPr>
              <a:t>team’s activities and goals</a:t>
            </a:r>
          </a:p>
          <a:p>
            <a:pPr lvl="0"/>
            <a:r>
              <a:rPr lang="en-US" altLang="tr-TR" dirty="0">
                <a:solidFill>
                  <a:prstClr val="black"/>
                </a:solidFill>
              </a:rPr>
              <a:t>One person </a:t>
            </a:r>
            <a:r>
              <a:rPr lang="tr-TR" altLang="tr-TR" dirty="0" smtClean="0">
                <a:solidFill>
                  <a:prstClr val="black"/>
                </a:solidFill>
              </a:rPr>
              <a:t>has </a:t>
            </a:r>
            <a:r>
              <a:rPr lang="en-US" altLang="tr-TR" dirty="0" smtClean="0">
                <a:solidFill>
                  <a:prstClr val="black"/>
                </a:solidFill>
              </a:rPr>
              <a:t>responsibility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smtClean="0">
                <a:solidFill>
                  <a:prstClr val="black"/>
                </a:solidFill>
              </a:rPr>
              <a:t>for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smtClean="0">
                <a:solidFill>
                  <a:prstClr val="black"/>
                </a:solidFill>
              </a:rPr>
              <a:t>determining </a:t>
            </a:r>
            <a:r>
              <a:rPr lang="en-US" altLang="tr-TR" dirty="0">
                <a:solidFill>
                  <a:prstClr val="black"/>
                </a:solidFill>
              </a:rPr>
              <a:t>answers</a:t>
            </a:r>
          </a:p>
          <a:p>
            <a:pPr lvl="0"/>
            <a:r>
              <a:rPr lang="en-US" altLang="tr-TR" dirty="0" smtClean="0">
                <a:solidFill>
                  <a:prstClr val="black"/>
                </a:solidFill>
              </a:rPr>
              <a:t>From</a:t>
            </a:r>
            <a:r>
              <a:rPr lang="tr-TR" altLang="tr-TR" dirty="0" smtClean="0">
                <a:solidFill>
                  <a:prstClr val="black"/>
                </a:solidFill>
              </a:rPr>
              <a:t> t</a:t>
            </a:r>
            <a:r>
              <a:rPr lang="en-US" altLang="tr-TR" dirty="0" smtClean="0">
                <a:solidFill>
                  <a:prstClr val="black"/>
                </a:solidFill>
              </a:rPr>
              <a:t>op to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smtClean="0">
                <a:solidFill>
                  <a:prstClr val="black"/>
                </a:solidFill>
              </a:rPr>
              <a:t>down communication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r>
              <a:rPr lang="en-US" altLang="tr-TR" dirty="0" smtClean="0">
                <a:solidFill>
                  <a:prstClr val="black"/>
                </a:solidFill>
              </a:rPr>
              <a:t>style</a:t>
            </a:r>
            <a:r>
              <a:rPr lang="tr-TR" altLang="tr-TR" dirty="0" smtClean="0">
                <a:solidFill>
                  <a:prstClr val="black"/>
                </a:solidFill>
              </a:rPr>
              <a:t> </a:t>
            </a:r>
            <a:endParaRPr lang="en-US" altLang="tr-TR" dirty="0">
              <a:solidFill>
                <a:prstClr val="black"/>
              </a:solidFill>
            </a:endParaRPr>
          </a:p>
          <a:p>
            <a:pPr lvl="0"/>
            <a:r>
              <a:rPr lang="en-US" altLang="tr-TR" dirty="0">
                <a:solidFill>
                  <a:prstClr val="black"/>
                </a:solidFill>
              </a:rPr>
              <a:t>Secrecy </a:t>
            </a:r>
          </a:p>
          <a:p>
            <a:pPr lvl="1"/>
            <a:r>
              <a:rPr lang="en-US" altLang="tr-TR" dirty="0">
                <a:solidFill>
                  <a:prstClr val="black"/>
                </a:solidFill>
              </a:rPr>
              <a:t>Goals</a:t>
            </a:r>
          </a:p>
          <a:p>
            <a:pPr lvl="1"/>
            <a:r>
              <a:rPr lang="en-US" altLang="tr-TR" dirty="0">
                <a:solidFill>
                  <a:prstClr val="black"/>
                </a:solidFill>
              </a:rPr>
              <a:t>Learning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SHARED LEADRESHIP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84502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 smtClean="0"/>
              <a:t>Are these questions answered by the one leader</a:t>
            </a:r>
            <a:r>
              <a:rPr lang="tr-TR" altLang="tr-TR" dirty="0" smtClean="0"/>
              <a:t>? </a:t>
            </a:r>
          </a:p>
          <a:p>
            <a:pPr marL="0" indent="0">
              <a:buNone/>
            </a:pPr>
            <a:endParaRPr lang="en-US" altLang="tr-TR" dirty="0"/>
          </a:p>
          <a:p>
            <a:pPr lvl="1"/>
            <a:r>
              <a:rPr lang="en-US" altLang="tr-TR" dirty="0"/>
              <a:t>What do we want students to know and do?</a:t>
            </a:r>
          </a:p>
          <a:p>
            <a:pPr lvl="1"/>
            <a:r>
              <a:rPr lang="en-US" altLang="tr-TR" dirty="0"/>
              <a:t>How will we know when they’ve learned</a:t>
            </a:r>
            <a:r>
              <a:rPr lang="en-US" altLang="tr-TR" dirty="0" smtClean="0"/>
              <a:t>?</a:t>
            </a:r>
            <a:endParaRPr lang="tr-TR" altLang="tr-TR" dirty="0" smtClean="0"/>
          </a:p>
          <a:p>
            <a:pPr lvl="1"/>
            <a:r>
              <a:rPr lang="tr-TR" altLang="tr-TR" dirty="0" smtClean="0"/>
              <a:t>How do </a:t>
            </a:r>
            <a:r>
              <a:rPr lang="en-US" altLang="tr-TR" dirty="0" smtClean="0"/>
              <a:t>we react when they </a:t>
            </a:r>
            <a:r>
              <a:rPr lang="tr-TR" altLang="tr-TR" dirty="0" smtClean="0"/>
              <a:t>fail?</a:t>
            </a:r>
          </a:p>
          <a:p>
            <a:pPr lvl="1"/>
            <a:r>
              <a:rPr lang="en-US" altLang="tr-TR" dirty="0" smtClean="0"/>
              <a:t>What will we do if they are not ready to learn</a:t>
            </a:r>
            <a:r>
              <a:rPr lang="tr-TR" altLang="tr-TR" dirty="0" smtClean="0"/>
              <a:t>?</a:t>
            </a:r>
            <a:endParaRPr lang="en-US" altLang="tr-TR" dirty="0"/>
          </a:p>
          <a:p>
            <a:pPr lvl="1"/>
            <a:r>
              <a:rPr lang="en-US" altLang="tr-TR" dirty="0"/>
              <a:t>What will we do when they don’t learn?</a:t>
            </a:r>
          </a:p>
          <a:p>
            <a:pPr lvl="1"/>
            <a:r>
              <a:rPr lang="en-US" altLang="tr-TR" dirty="0"/>
              <a:t>What will we do if they already know it?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Why Shared Leadership in </a:t>
            </a:r>
            <a:r>
              <a:rPr lang="en-US" altLang="tr-TR" dirty="0" smtClean="0">
                <a:solidFill>
                  <a:schemeClr val="tx1"/>
                </a:solidFill>
              </a:rPr>
              <a:t>Education</a:t>
            </a:r>
            <a:r>
              <a:rPr lang="tr-TR" altLang="tr-TR" dirty="0" smtClean="0">
                <a:solidFill>
                  <a:schemeClr val="tx1"/>
                </a:solidFill>
              </a:rPr>
              <a:t>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00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Real </a:t>
            </a:r>
            <a:r>
              <a:rPr lang="en-US" altLang="tr-TR" dirty="0" smtClean="0"/>
              <a:t>and solid Ownership </a:t>
            </a:r>
            <a:r>
              <a:rPr lang="en-US" altLang="tr-TR" dirty="0"/>
              <a:t>of the problem</a:t>
            </a:r>
          </a:p>
          <a:p>
            <a:r>
              <a:rPr lang="en-US" altLang="tr-TR" dirty="0" smtClean="0"/>
              <a:t>Goals based </a:t>
            </a:r>
            <a:r>
              <a:rPr lang="en-US" altLang="tr-TR" dirty="0" smtClean="0"/>
              <a:t>learning</a:t>
            </a:r>
          </a:p>
          <a:p>
            <a:r>
              <a:rPr lang="en-US" altLang="tr-TR" dirty="0" smtClean="0"/>
              <a:t>Positive</a:t>
            </a:r>
            <a:r>
              <a:rPr lang="tr-TR" altLang="tr-TR" dirty="0" smtClean="0"/>
              <a:t> </a:t>
            </a:r>
            <a:r>
              <a:rPr lang="en-US" altLang="tr-TR" dirty="0" smtClean="0"/>
              <a:t>attitude towards </a:t>
            </a:r>
            <a:r>
              <a:rPr lang="tr-TR" altLang="tr-TR" dirty="0" smtClean="0"/>
              <a:t>l</a:t>
            </a:r>
            <a:r>
              <a:rPr lang="en-US" altLang="tr-TR" dirty="0" smtClean="0"/>
              <a:t>earning </a:t>
            </a:r>
            <a:endParaRPr lang="en-US" altLang="tr-TR" dirty="0"/>
          </a:p>
          <a:p>
            <a:r>
              <a:rPr lang="en-US" altLang="tr-TR" dirty="0"/>
              <a:t>Sharing of best practices and </a:t>
            </a:r>
            <a:r>
              <a:rPr lang="en-US" altLang="tr-TR" dirty="0" smtClean="0"/>
              <a:t>knowledge</a:t>
            </a:r>
            <a:r>
              <a:rPr lang="tr-TR" altLang="tr-TR" dirty="0" smtClean="0"/>
              <a:t> </a:t>
            </a:r>
            <a:r>
              <a:rPr lang="en-US" altLang="tr-TR" dirty="0" smtClean="0"/>
              <a:t>to whole partners.</a:t>
            </a:r>
          </a:p>
          <a:p>
            <a:r>
              <a:rPr lang="en-US" altLang="tr-TR" dirty="0" smtClean="0"/>
              <a:t>Positive</a:t>
            </a:r>
            <a:r>
              <a:rPr lang="tr-TR" altLang="tr-TR" dirty="0" smtClean="0"/>
              <a:t> </a:t>
            </a:r>
            <a:r>
              <a:rPr lang="en-US" altLang="tr-TR" dirty="0" smtClean="0"/>
              <a:t>Synergy</a:t>
            </a:r>
            <a:endParaRPr lang="en-US" alt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What are the Advantages of Shared Leadership?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6161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276872"/>
            <a:ext cx="7408333" cy="3450696"/>
          </a:xfrm>
        </p:spPr>
        <p:txBody>
          <a:bodyPr/>
          <a:lstStyle/>
          <a:p>
            <a:r>
              <a:rPr lang="en-US" altLang="tr-TR" dirty="0"/>
              <a:t>Responsibility for problem</a:t>
            </a:r>
          </a:p>
          <a:p>
            <a:pPr lvl="1"/>
            <a:r>
              <a:rPr lang="en-US" altLang="tr-TR" dirty="0"/>
              <a:t>Can’t point fingers</a:t>
            </a:r>
          </a:p>
          <a:p>
            <a:r>
              <a:rPr lang="en-US" altLang="tr-TR" dirty="0"/>
              <a:t>Time and effort</a:t>
            </a:r>
          </a:p>
          <a:p>
            <a:pPr lvl="1"/>
            <a:r>
              <a:rPr lang="en-US" altLang="tr-TR" dirty="0"/>
              <a:t>Different results don’t happen with the same procedures</a:t>
            </a:r>
          </a:p>
          <a:p>
            <a:r>
              <a:rPr lang="en-US" altLang="tr-TR" dirty="0"/>
              <a:t>Exposure</a:t>
            </a:r>
          </a:p>
          <a:p>
            <a:pPr lvl="1"/>
            <a:r>
              <a:rPr lang="en-US" altLang="tr-TR" dirty="0"/>
              <a:t>You can’t hide or “take a free ride”</a:t>
            </a:r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dirty="0">
                <a:solidFill>
                  <a:schemeClr val="tx1"/>
                </a:solidFill>
              </a:rPr>
              <a:t>Are There Disadvantages?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271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tr-TR" dirty="0"/>
              <a:t>Yes and No</a:t>
            </a:r>
          </a:p>
          <a:p>
            <a:pPr lvl="1"/>
            <a:r>
              <a:rPr lang="en-US" altLang="tr-TR" dirty="0"/>
              <a:t>Must work collaboratively to achieve goals</a:t>
            </a:r>
          </a:p>
          <a:p>
            <a:pPr lvl="2"/>
            <a:r>
              <a:rPr lang="en-US" altLang="tr-TR" dirty="0"/>
              <a:t>Common target</a:t>
            </a:r>
          </a:p>
          <a:p>
            <a:pPr lvl="2"/>
            <a:r>
              <a:rPr lang="en-US" altLang="tr-TR" dirty="0"/>
              <a:t>Collaborative protocols</a:t>
            </a:r>
          </a:p>
          <a:p>
            <a:pPr lvl="2"/>
            <a:r>
              <a:rPr lang="en-US" altLang="tr-TR" dirty="0"/>
              <a:t>Shared tasks</a:t>
            </a:r>
          </a:p>
          <a:p>
            <a:pPr lvl="1"/>
            <a:r>
              <a:rPr lang="en-US" altLang="tr-TR" dirty="0"/>
              <a:t>Beyond Collaboration</a:t>
            </a:r>
          </a:p>
          <a:p>
            <a:pPr lvl="2"/>
            <a:r>
              <a:rPr lang="en-US" altLang="tr-TR" dirty="0"/>
              <a:t>Elevating</a:t>
            </a:r>
          </a:p>
          <a:p>
            <a:pPr lvl="2"/>
            <a:r>
              <a:rPr lang="en-US" altLang="tr-TR" dirty="0"/>
              <a:t>Responsibility and ownership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Isn’t This Just Good Collaboration?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983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tr-TR" dirty="0"/>
              <a:t>Break from traditional leadership</a:t>
            </a:r>
          </a:p>
          <a:p>
            <a:pPr lvl="1"/>
            <a:r>
              <a:rPr lang="en-US" altLang="tr-TR" dirty="0"/>
              <a:t>What </a:t>
            </a:r>
            <a:r>
              <a:rPr lang="en-US" altLang="tr-TR" dirty="0" smtClean="0"/>
              <a:t>instruction </a:t>
            </a:r>
            <a:r>
              <a:rPr lang="en-US" altLang="tr-TR" dirty="0"/>
              <a:t>currently exists?</a:t>
            </a:r>
          </a:p>
          <a:p>
            <a:r>
              <a:rPr lang="en-US" altLang="tr-TR" dirty="0" smtClean="0"/>
              <a:t>Change </a:t>
            </a:r>
            <a:r>
              <a:rPr lang="en-US" altLang="tr-TR" dirty="0"/>
              <a:t>communication </a:t>
            </a:r>
            <a:r>
              <a:rPr lang="en-US" altLang="tr-TR" dirty="0" smtClean="0"/>
              <a:t>procedures</a:t>
            </a:r>
            <a:r>
              <a:rPr lang="tr-TR" altLang="tr-TR" dirty="0" smtClean="0"/>
              <a:t> in </a:t>
            </a:r>
            <a:r>
              <a:rPr lang="en-US" altLang="tr-TR" dirty="0" smtClean="0"/>
              <a:t>educational</a:t>
            </a:r>
            <a:r>
              <a:rPr lang="tr-TR" altLang="tr-TR" dirty="0" smtClean="0"/>
              <a:t> </a:t>
            </a:r>
            <a:r>
              <a:rPr lang="en-US" altLang="tr-TR" dirty="0" smtClean="0"/>
              <a:t>organization</a:t>
            </a:r>
            <a:endParaRPr lang="en-US" altLang="tr-TR" dirty="0"/>
          </a:p>
          <a:p>
            <a:r>
              <a:rPr lang="en-US" altLang="tr-TR" dirty="0"/>
              <a:t>Begin to change the </a:t>
            </a:r>
            <a:r>
              <a:rPr lang="en-US" altLang="tr-TR" dirty="0" smtClean="0"/>
              <a:t>organizational</a:t>
            </a:r>
            <a:r>
              <a:rPr lang="tr-TR" altLang="tr-TR" dirty="0" smtClean="0"/>
              <a:t> </a:t>
            </a:r>
            <a:r>
              <a:rPr lang="en-US" altLang="tr-TR" dirty="0" smtClean="0"/>
              <a:t>culture</a:t>
            </a:r>
            <a:endParaRPr lang="en-US" altLang="tr-TR" dirty="0"/>
          </a:p>
          <a:p>
            <a:r>
              <a:rPr lang="en-US" altLang="tr-TR" dirty="0" smtClean="0"/>
              <a:t>Don’t </a:t>
            </a:r>
            <a:r>
              <a:rPr lang="en-US" altLang="tr-TR" dirty="0"/>
              <a:t>expect </a:t>
            </a:r>
            <a:r>
              <a:rPr lang="en-US" altLang="tr-TR" dirty="0" smtClean="0"/>
              <a:t>rapidly overnight </a:t>
            </a:r>
            <a:r>
              <a:rPr lang="en-US" altLang="tr-TR" dirty="0"/>
              <a:t>changes</a:t>
            </a:r>
          </a:p>
          <a:p>
            <a:pPr lvl="1"/>
            <a:r>
              <a:rPr lang="en-US" altLang="tr-TR" dirty="0"/>
              <a:t>Long road toward change</a:t>
            </a:r>
          </a:p>
          <a:p>
            <a:pPr lvl="1"/>
            <a:r>
              <a:rPr lang="en-US" altLang="tr-TR" dirty="0"/>
              <a:t>Reason for change must </a:t>
            </a:r>
            <a:r>
              <a:rPr lang="tr-TR" altLang="tr-TR" dirty="0" smtClean="0"/>
              <a:t>be </a:t>
            </a:r>
            <a:r>
              <a:rPr lang="tr-TR" altLang="tr-TR" dirty="0" err="1" smtClean="0"/>
              <a:t>logical</a:t>
            </a:r>
            <a:endParaRPr lang="en-US" alt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tr-TR" dirty="0">
                <a:solidFill>
                  <a:schemeClr val="tx1"/>
                </a:solidFill>
              </a:rPr>
              <a:t>How Can Shared Leadership be Developed in </a:t>
            </a:r>
            <a:r>
              <a:rPr lang="en-US" altLang="tr-TR" dirty="0" smtClean="0">
                <a:solidFill>
                  <a:schemeClr val="tx1"/>
                </a:solidFill>
              </a:rPr>
              <a:t>Education</a:t>
            </a:r>
            <a:r>
              <a:rPr lang="tr-TR" altLang="tr-TR" dirty="0" smtClean="0">
                <a:solidFill>
                  <a:schemeClr val="tx1"/>
                </a:solidFill>
              </a:rPr>
              <a:t> </a:t>
            </a:r>
            <a:r>
              <a:rPr lang="tr-TR" altLang="tr-TR" dirty="0" smtClean="0">
                <a:solidFill>
                  <a:schemeClr val="tx1"/>
                </a:solidFill>
              </a:rPr>
              <a:t>?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66301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Video 5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Discussion and Conclusion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3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752528"/>
          </a:xfrm>
        </p:spPr>
        <p:txBody>
          <a:bodyPr>
            <a:normAutofit fontScale="92500" lnSpcReduction="20000"/>
          </a:bodyPr>
          <a:lstStyle/>
          <a:p>
            <a:r>
              <a:rPr lang="en-US" sz="2600" b="1" dirty="0" err="1" smtClean="0"/>
              <a:t>Hacettepe</a:t>
            </a:r>
            <a:r>
              <a:rPr lang="en-GB" sz="2600" b="1" dirty="0" smtClean="0"/>
              <a:t> University</a:t>
            </a:r>
            <a:r>
              <a:rPr lang="tr-TR" sz="2600" dirty="0" smtClean="0"/>
              <a:t>, Ankara, </a:t>
            </a:r>
            <a:r>
              <a:rPr lang="tr-TR" sz="2600" dirty="0" err="1" smtClean="0"/>
              <a:t>Turkey</a:t>
            </a:r>
            <a:r>
              <a:rPr lang="tr-TR" sz="2600" dirty="0" smtClean="0"/>
              <a:t>: </a:t>
            </a:r>
            <a:r>
              <a:rPr lang="en-GB" sz="2600" dirty="0" smtClean="0"/>
              <a:t>BA </a:t>
            </a:r>
            <a:r>
              <a:rPr lang="en-GB" sz="2600" dirty="0"/>
              <a:t>in Educational Measurement and </a:t>
            </a:r>
            <a:r>
              <a:rPr lang="en-GB" sz="2600" dirty="0" smtClean="0"/>
              <a:t>Evaluation</a:t>
            </a:r>
            <a:endParaRPr lang="tr-TR" sz="2600" dirty="0" smtClean="0"/>
          </a:p>
          <a:p>
            <a:r>
              <a:rPr lang="en-GB" sz="2600" b="1" dirty="0"/>
              <a:t>The Ohio State </a:t>
            </a:r>
            <a:r>
              <a:rPr lang="en-GB" sz="2600" b="1" dirty="0" smtClean="0"/>
              <a:t>University</a:t>
            </a:r>
            <a:r>
              <a:rPr lang="tr-TR" sz="2600" dirty="0" smtClean="0"/>
              <a:t>, </a:t>
            </a:r>
            <a:r>
              <a:rPr lang="tr-TR" sz="2600" dirty="0" err="1" smtClean="0"/>
              <a:t>Columbus</a:t>
            </a:r>
            <a:r>
              <a:rPr lang="tr-TR" sz="2600" dirty="0" smtClean="0"/>
              <a:t>, OH., USA: </a:t>
            </a:r>
          </a:p>
          <a:p>
            <a:pPr marL="0" indent="0">
              <a:buNone/>
            </a:pPr>
            <a:r>
              <a:rPr lang="tr-TR" sz="2600" dirty="0" smtClean="0"/>
              <a:t>     </a:t>
            </a:r>
            <a:r>
              <a:rPr lang="en-GB" sz="2600" dirty="0" smtClean="0"/>
              <a:t>MA</a:t>
            </a:r>
            <a:r>
              <a:rPr lang="en-GB" sz="2600" dirty="0"/>
              <a:t>. in Management and Human Recourses, in </a:t>
            </a:r>
            <a:endParaRPr lang="tr-TR" sz="2600" dirty="0" smtClean="0"/>
          </a:p>
          <a:p>
            <a:pPr marL="0" indent="0">
              <a:buNone/>
            </a:pPr>
            <a:r>
              <a:rPr lang="tr-TR" sz="2600" dirty="0"/>
              <a:t> </a:t>
            </a:r>
            <a:r>
              <a:rPr lang="tr-TR" sz="2600" dirty="0" smtClean="0"/>
              <a:t>    </a:t>
            </a:r>
            <a:r>
              <a:rPr lang="en-GB" sz="2600" dirty="0" smtClean="0"/>
              <a:t>Fischer </a:t>
            </a:r>
            <a:r>
              <a:rPr lang="en-GB" sz="2600" dirty="0"/>
              <a:t>College of </a:t>
            </a:r>
            <a:r>
              <a:rPr lang="en-US" sz="2600" dirty="0" smtClean="0"/>
              <a:t>Business</a:t>
            </a:r>
          </a:p>
          <a:p>
            <a:r>
              <a:rPr lang="en-GB" sz="2600" b="1" dirty="0" smtClean="0"/>
              <a:t>The </a:t>
            </a:r>
            <a:r>
              <a:rPr lang="en-GB" sz="2600" b="1" dirty="0"/>
              <a:t>Ohio State University</a:t>
            </a:r>
            <a:r>
              <a:rPr lang="tr-TR" sz="2600" dirty="0"/>
              <a:t>, </a:t>
            </a:r>
            <a:r>
              <a:rPr lang="tr-TR" sz="2600" dirty="0" err="1"/>
              <a:t>Columbus</a:t>
            </a:r>
            <a:r>
              <a:rPr lang="tr-TR" sz="2600" dirty="0"/>
              <a:t>, OH., USA</a:t>
            </a:r>
            <a:r>
              <a:rPr lang="tr-TR" sz="2600" dirty="0" smtClean="0"/>
              <a:t>:</a:t>
            </a:r>
            <a:r>
              <a:rPr lang="en-GB" sz="2600" dirty="0"/>
              <a:t> </a:t>
            </a:r>
            <a:endParaRPr lang="tr-TR" sz="2600" dirty="0" smtClean="0"/>
          </a:p>
          <a:p>
            <a:pPr marL="0" indent="0">
              <a:buNone/>
            </a:pPr>
            <a:r>
              <a:rPr lang="tr-TR" sz="2600" dirty="0"/>
              <a:t> </a:t>
            </a:r>
            <a:r>
              <a:rPr lang="tr-TR" sz="2600" dirty="0" smtClean="0"/>
              <a:t>    </a:t>
            </a:r>
            <a:r>
              <a:rPr lang="en-GB" sz="2600" dirty="0" smtClean="0"/>
              <a:t>Ph.D</a:t>
            </a:r>
            <a:r>
              <a:rPr lang="en-GB" sz="2600" dirty="0"/>
              <a:t>. in School of Educational Policy &amp; Leadership</a:t>
            </a:r>
            <a:r>
              <a:rPr lang="en-GB" sz="2600" b="1" dirty="0" smtClean="0"/>
              <a:t>,</a:t>
            </a:r>
            <a:endParaRPr lang="tr-TR" sz="2600" b="1" dirty="0" smtClean="0"/>
          </a:p>
          <a:p>
            <a:pPr marL="0" indent="0">
              <a:buNone/>
            </a:pPr>
            <a:r>
              <a:rPr lang="tr-TR" sz="2600" b="1" dirty="0"/>
              <a:t> </a:t>
            </a:r>
            <a:r>
              <a:rPr lang="tr-TR" sz="2600" b="1" dirty="0" smtClean="0"/>
              <a:t>   </a:t>
            </a:r>
            <a:r>
              <a:rPr lang="en-GB" sz="2600" b="1" dirty="0" smtClean="0"/>
              <a:t> </a:t>
            </a:r>
            <a:r>
              <a:rPr lang="en-GB" sz="2600" dirty="0"/>
              <a:t>Emphasis in </a:t>
            </a:r>
            <a:r>
              <a:rPr lang="en-GB" sz="2600" dirty="0" smtClean="0"/>
              <a:t>Quantitative </a:t>
            </a:r>
            <a:r>
              <a:rPr lang="en-GB" sz="2600" dirty="0"/>
              <a:t>Research, Evaluation and </a:t>
            </a:r>
            <a:endParaRPr lang="tr-TR" sz="2600" dirty="0" smtClean="0"/>
          </a:p>
          <a:p>
            <a:pPr marL="0" indent="0">
              <a:buNone/>
            </a:pPr>
            <a:r>
              <a:rPr lang="tr-TR" sz="2600" dirty="0"/>
              <a:t> </a:t>
            </a:r>
            <a:r>
              <a:rPr lang="tr-TR" sz="2600" dirty="0" smtClean="0"/>
              <a:t>    </a:t>
            </a:r>
            <a:r>
              <a:rPr lang="en-GB" sz="2600" dirty="0" smtClean="0"/>
              <a:t>Measurement </a:t>
            </a:r>
            <a:r>
              <a:rPr lang="en-GB" sz="2600" dirty="0"/>
              <a:t>in Education</a:t>
            </a:r>
            <a:r>
              <a:rPr lang="en-GB" sz="2600" dirty="0" smtClean="0"/>
              <a:t> </a:t>
            </a:r>
            <a:endParaRPr lang="tr-TR" sz="2600" dirty="0" smtClean="0"/>
          </a:p>
          <a:p>
            <a:pPr marL="0" indent="0">
              <a:buNone/>
            </a:pPr>
            <a:endParaRPr lang="tr-TR" sz="2600" dirty="0" smtClean="0"/>
          </a:p>
          <a:p>
            <a:r>
              <a:rPr lang="tr-TR" sz="2600" dirty="0" smtClean="0"/>
              <a:t>2003, </a:t>
            </a:r>
            <a:r>
              <a:rPr lang="tr-TR" sz="2600" dirty="0" err="1" smtClean="0"/>
              <a:t>Assiss.Prof</a:t>
            </a:r>
            <a:r>
              <a:rPr lang="tr-TR" sz="2600" dirty="0" smtClean="0"/>
              <a:t>, </a:t>
            </a:r>
            <a:r>
              <a:rPr lang="tr-TR" sz="2600" dirty="0" smtClean="0"/>
              <a:t>2008, </a:t>
            </a:r>
            <a:r>
              <a:rPr lang="tr-TR" sz="2600" dirty="0" err="1" smtClean="0"/>
              <a:t>Assoc</a:t>
            </a:r>
            <a:r>
              <a:rPr lang="tr-TR" sz="2600" dirty="0" smtClean="0"/>
              <a:t>. </a:t>
            </a:r>
            <a:r>
              <a:rPr lang="tr-TR" sz="2600" dirty="0" err="1" smtClean="0"/>
              <a:t>Prof</a:t>
            </a:r>
            <a:r>
              <a:rPr lang="tr-TR" sz="2600" dirty="0" smtClean="0"/>
              <a:t>, </a:t>
            </a:r>
            <a:r>
              <a:rPr lang="tr-TR" sz="2600" dirty="0" smtClean="0"/>
              <a:t>2013, </a:t>
            </a:r>
            <a:r>
              <a:rPr lang="tr-TR" sz="2600" dirty="0" smtClean="0"/>
              <a:t>Full Prof</a:t>
            </a:r>
            <a:r>
              <a:rPr lang="tr-TR" sz="2600" dirty="0" smtClean="0"/>
              <a:t>. in </a:t>
            </a:r>
            <a:r>
              <a:rPr lang="tr-TR" sz="2600" b="1" dirty="0" smtClean="0"/>
              <a:t>Pamukkale </a:t>
            </a:r>
            <a:r>
              <a:rPr lang="tr-TR" sz="2600" b="1" dirty="0" err="1" smtClean="0"/>
              <a:t>University</a:t>
            </a:r>
            <a:r>
              <a:rPr lang="tr-TR" sz="2600" dirty="0" smtClean="0"/>
              <a:t>, Denizli </a:t>
            </a:r>
            <a:r>
              <a:rPr lang="tr-TR" sz="2600" dirty="0" err="1" smtClean="0"/>
              <a:t>Turkey</a:t>
            </a:r>
            <a:r>
              <a:rPr lang="tr-TR" sz="2600" dirty="0" smtClean="0"/>
              <a:t>, in </a:t>
            </a:r>
            <a:r>
              <a:rPr lang="tr-TR" sz="2600" dirty="0" err="1" smtClean="0"/>
              <a:t>Department</a:t>
            </a:r>
            <a:r>
              <a:rPr lang="tr-TR" sz="2600" dirty="0" smtClean="0"/>
              <a:t> of </a:t>
            </a:r>
            <a:r>
              <a:rPr lang="tr-TR" sz="2600" dirty="0" err="1" smtClean="0"/>
              <a:t>Educational</a:t>
            </a:r>
            <a:r>
              <a:rPr lang="tr-TR" sz="2600" dirty="0" smtClean="0"/>
              <a:t> </a:t>
            </a:r>
            <a:r>
              <a:rPr lang="tr-TR" sz="2600" dirty="0" err="1" smtClean="0"/>
              <a:t>Sciences</a:t>
            </a:r>
            <a:endParaRPr lang="tr-TR" sz="2600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About</a:t>
            </a:r>
            <a:r>
              <a:rPr lang="tr-TR" dirty="0" smtClean="0"/>
              <a:t> Me,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2359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1484784"/>
            <a:ext cx="7408333" cy="4608512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tr-TR" altLang="tr-TR" sz="2000" dirty="0" smtClean="0"/>
              <a:t>Video </a:t>
            </a:r>
            <a:r>
              <a:rPr lang="tr-TR" altLang="tr-TR" sz="2000" dirty="0"/>
              <a:t>1: </a:t>
            </a:r>
            <a:r>
              <a:rPr lang="tr-TR" altLang="tr-TR" sz="2000" dirty="0">
                <a:hlinkClick r:id="rId2"/>
              </a:rPr>
              <a:t>http://</a:t>
            </a:r>
            <a:r>
              <a:rPr lang="tr-TR" altLang="tr-TR" sz="2000" dirty="0" smtClean="0">
                <a:hlinkClick r:id="rId2"/>
              </a:rPr>
              <a:t>www.youtube.com/</a:t>
            </a:r>
            <a:r>
              <a:rPr lang="tr-TR" altLang="tr-TR" sz="2000" dirty="0" err="1" smtClean="0">
                <a:hlinkClick r:id="rId2"/>
              </a:rPr>
              <a:t>watch?v</a:t>
            </a:r>
            <a:r>
              <a:rPr lang="tr-TR" altLang="tr-TR" sz="2000" dirty="0" smtClean="0">
                <a:hlinkClick r:id="rId2"/>
              </a:rPr>
              <a:t>=nMRO1SfwnJ4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downloaded</a:t>
            </a:r>
            <a:r>
              <a:rPr lang="tr-TR" altLang="tr-TR" sz="2000" dirty="0" smtClean="0"/>
              <a:t> 02/07/2014</a:t>
            </a:r>
          </a:p>
          <a:p>
            <a:pPr marL="457200" indent="-457200">
              <a:buAutoNum type="arabicParenR"/>
            </a:pPr>
            <a:r>
              <a:rPr lang="tr-TR" altLang="tr-TR" sz="2000" dirty="0"/>
              <a:t>Video 2: </a:t>
            </a:r>
            <a:r>
              <a:rPr lang="tr-TR" altLang="tr-TR" sz="2000" dirty="0">
                <a:hlinkClick r:id="rId3"/>
              </a:rPr>
              <a:t>http://www.youtube.com/</a:t>
            </a:r>
            <a:r>
              <a:rPr lang="tr-TR" altLang="tr-TR" sz="2000" dirty="0" err="1">
                <a:hlinkClick r:id="rId3"/>
              </a:rPr>
              <a:t>watch?v</a:t>
            </a:r>
            <a:r>
              <a:rPr lang="tr-TR" altLang="tr-TR" sz="2000" dirty="0">
                <a:hlinkClick r:id="rId3"/>
              </a:rPr>
              <a:t>=--</a:t>
            </a:r>
            <a:r>
              <a:rPr lang="tr-TR" altLang="tr-TR" sz="2000" dirty="0" smtClean="0">
                <a:hlinkClick r:id="rId3"/>
              </a:rPr>
              <a:t>pIm5xI8s8</a:t>
            </a:r>
            <a:r>
              <a:rPr lang="tr-TR" altLang="tr-TR" sz="2000" dirty="0" smtClean="0"/>
              <a:t>, </a:t>
            </a:r>
            <a:r>
              <a:rPr lang="tr-TR" altLang="tr-TR" sz="2000" dirty="0" err="1"/>
              <a:t>downloaded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02/07/2014</a:t>
            </a:r>
          </a:p>
          <a:p>
            <a:pPr marL="457200" indent="-457200">
              <a:buFont typeface="Symbol" pitchFamily="18" charset="2"/>
              <a:buAutoNum type="arabicParenR"/>
            </a:pPr>
            <a:r>
              <a:rPr lang="tr-TR" altLang="tr-TR" sz="2000" dirty="0"/>
              <a:t>Video 3: </a:t>
            </a:r>
            <a:r>
              <a:rPr lang="tr-TR" altLang="tr-TR" sz="2000" dirty="0">
                <a:hlinkClick r:id="rId4"/>
              </a:rPr>
              <a:t>http://</a:t>
            </a:r>
            <a:r>
              <a:rPr lang="tr-TR" altLang="tr-TR" sz="2000" dirty="0" smtClean="0">
                <a:hlinkClick r:id="rId4"/>
              </a:rPr>
              <a:t>www.youtube.com/</a:t>
            </a:r>
            <a:r>
              <a:rPr lang="tr-TR" altLang="tr-TR" sz="2000" dirty="0" err="1" smtClean="0">
                <a:hlinkClick r:id="rId4"/>
              </a:rPr>
              <a:t>watch?v</a:t>
            </a:r>
            <a:r>
              <a:rPr lang="tr-TR" altLang="tr-TR" sz="2000" dirty="0" smtClean="0">
                <a:hlinkClick r:id="rId4"/>
              </a:rPr>
              <a:t>=</a:t>
            </a:r>
            <a:r>
              <a:rPr lang="tr-TR" altLang="tr-TR" sz="2000" dirty="0" err="1" smtClean="0">
                <a:hlinkClick r:id="rId4"/>
              </a:rPr>
              <a:t>zktmFAJaOQs</a:t>
            </a:r>
            <a:r>
              <a:rPr lang="tr-TR" altLang="tr-TR" sz="2000" dirty="0" smtClean="0"/>
              <a:t>, </a:t>
            </a:r>
            <a:r>
              <a:rPr lang="tr-TR" altLang="tr-TR" sz="2000" dirty="0" err="1"/>
              <a:t>downloaded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02/07/2014</a:t>
            </a:r>
          </a:p>
          <a:p>
            <a:pPr marL="457200" indent="-457200">
              <a:buFont typeface="Symbol" pitchFamily="18" charset="2"/>
              <a:buAutoNum type="arabicParenR"/>
            </a:pPr>
            <a:r>
              <a:rPr lang="tr-TR" altLang="tr-TR" sz="2000" dirty="0"/>
              <a:t>Video 4: </a:t>
            </a:r>
            <a:r>
              <a:rPr lang="tr-TR" altLang="tr-TR" sz="2000" dirty="0">
                <a:hlinkClick r:id="rId5"/>
              </a:rPr>
              <a:t>http://</a:t>
            </a:r>
            <a:r>
              <a:rPr lang="tr-TR" altLang="tr-TR" sz="2000" dirty="0" smtClean="0">
                <a:hlinkClick r:id="rId5"/>
              </a:rPr>
              <a:t>www.youtube.com/</a:t>
            </a:r>
            <a:r>
              <a:rPr lang="tr-TR" altLang="tr-TR" sz="2000" dirty="0" err="1" smtClean="0">
                <a:hlinkClick r:id="rId5"/>
              </a:rPr>
              <a:t>watch?v</a:t>
            </a:r>
            <a:r>
              <a:rPr lang="tr-TR" altLang="tr-TR" sz="2000" dirty="0" smtClean="0">
                <a:hlinkClick r:id="rId5"/>
              </a:rPr>
              <a:t>=haqy9ff2BS8</a:t>
            </a:r>
            <a:r>
              <a:rPr lang="tr-TR" altLang="tr-TR" sz="2000" dirty="0" smtClean="0"/>
              <a:t>, </a:t>
            </a:r>
            <a:r>
              <a:rPr lang="tr-TR" altLang="tr-TR" sz="2000" dirty="0" err="1"/>
              <a:t>downloaded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02/07/2014</a:t>
            </a:r>
          </a:p>
          <a:p>
            <a:pPr marL="457200" indent="-457200">
              <a:buFont typeface="Symbol" pitchFamily="18" charset="2"/>
              <a:buAutoNum type="arabicParenR"/>
            </a:pPr>
            <a:r>
              <a:rPr lang="tr-TR" sz="2000" dirty="0" smtClean="0"/>
              <a:t>Video </a:t>
            </a:r>
            <a:r>
              <a:rPr lang="tr-TR" sz="2000" dirty="0"/>
              <a:t>5: </a:t>
            </a:r>
            <a:r>
              <a:rPr lang="tr-TR" sz="2000" dirty="0">
                <a:hlinkClick r:id="rId6"/>
              </a:rPr>
              <a:t>http://www.youtube.com/</a:t>
            </a:r>
            <a:r>
              <a:rPr lang="tr-TR" sz="2000" dirty="0" err="1">
                <a:hlinkClick r:id="rId6"/>
              </a:rPr>
              <a:t>watch?v</a:t>
            </a:r>
            <a:r>
              <a:rPr lang="tr-TR" sz="2000" dirty="0">
                <a:hlinkClick r:id="rId6"/>
              </a:rPr>
              <a:t>=_-4y10G57gE</a:t>
            </a:r>
            <a:r>
              <a:rPr lang="tr-TR" sz="2000" dirty="0"/>
              <a:t>, </a:t>
            </a:r>
            <a:r>
              <a:rPr lang="tr-TR" altLang="tr-TR" sz="2000" dirty="0" err="1"/>
              <a:t>downloaded</a:t>
            </a:r>
            <a:r>
              <a:rPr lang="tr-TR" altLang="tr-TR" sz="2000" dirty="0"/>
              <a:t> 02/07/2014.</a:t>
            </a:r>
          </a:p>
          <a:p>
            <a:pPr marL="457200" indent="-457200">
              <a:buFont typeface="Symbol" pitchFamily="18" charset="2"/>
              <a:buAutoNum type="arabicParenR"/>
            </a:pPr>
            <a:endParaRPr lang="tr-TR" altLang="tr-TR" sz="2000" dirty="0"/>
          </a:p>
          <a:p>
            <a:pPr marL="0" indent="0">
              <a:buNone/>
            </a:pPr>
            <a:endParaRPr lang="tr-TR" altLang="tr-TR" dirty="0" smtClean="0"/>
          </a:p>
          <a:p>
            <a:pPr marL="457200" indent="-457200">
              <a:buAutoNum type="arabicParenR"/>
            </a:pPr>
            <a:endParaRPr lang="en-US" altLang="tr-TR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solidFill>
                  <a:schemeClr val="tx1"/>
                </a:solidFill>
              </a:rPr>
              <a:t>References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3477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27584" y="1556792"/>
            <a:ext cx="7408333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altLang="tr-TR" sz="2200" dirty="0" smtClean="0"/>
              <a:t>6) </a:t>
            </a:r>
            <a:r>
              <a:rPr lang="en-US" altLang="tr-TR" sz="2200" dirty="0" smtClean="0"/>
              <a:t>Doyle</a:t>
            </a:r>
            <a:r>
              <a:rPr lang="en-US" altLang="tr-TR" sz="2200" dirty="0"/>
              <a:t>, M. E., Smith, M.K “Shared Leadership” infed.org downloaded </a:t>
            </a:r>
            <a:r>
              <a:rPr lang="tr-TR" altLang="tr-TR" sz="2200" dirty="0"/>
              <a:t>22</a:t>
            </a:r>
            <a:r>
              <a:rPr lang="en-US" altLang="tr-TR" sz="2200" dirty="0"/>
              <a:t>/6/</a:t>
            </a:r>
            <a:r>
              <a:rPr lang="tr-TR" altLang="tr-TR" sz="2200" dirty="0"/>
              <a:t>14</a:t>
            </a:r>
          </a:p>
          <a:p>
            <a:pPr marL="0" indent="0">
              <a:buNone/>
            </a:pPr>
            <a:endParaRPr lang="tr-TR" altLang="tr-TR" sz="2200" dirty="0"/>
          </a:p>
          <a:p>
            <a:pPr marL="0" indent="0">
              <a:buNone/>
            </a:pPr>
            <a:r>
              <a:rPr lang="tr-TR" sz="2200" dirty="0" smtClean="0"/>
              <a:t>7) </a:t>
            </a:r>
            <a:r>
              <a:rPr lang="en-US" sz="2200" dirty="0"/>
              <a:t>Elmore, R. (2000) </a:t>
            </a:r>
            <a:r>
              <a:rPr lang="en-US" sz="2200" i="1" dirty="0"/>
              <a:t>Building a New Structure for School Leadership</a:t>
            </a:r>
            <a:r>
              <a:rPr lang="en-US" sz="2200" dirty="0"/>
              <a:t>. Washington, DC: Albert</a:t>
            </a:r>
            <a:r>
              <a:rPr lang="tr-TR" sz="2200" dirty="0"/>
              <a:t> </a:t>
            </a:r>
            <a:r>
              <a:rPr lang="tr-TR" sz="2200" dirty="0" err="1"/>
              <a:t>Shanker</a:t>
            </a:r>
            <a:r>
              <a:rPr lang="tr-TR" sz="2200" dirty="0"/>
              <a:t> </a:t>
            </a:r>
            <a:r>
              <a:rPr lang="tr-TR" sz="2200" dirty="0" err="1"/>
              <a:t>Institute</a:t>
            </a:r>
            <a:r>
              <a:rPr lang="tr-TR" sz="2200" dirty="0"/>
              <a:t>.</a:t>
            </a:r>
          </a:p>
          <a:p>
            <a:pPr marL="0" indent="0">
              <a:buNone/>
            </a:pPr>
            <a:endParaRPr lang="tr-TR" altLang="tr-TR" sz="2200" dirty="0" smtClean="0"/>
          </a:p>
          <a:p>
            <a:pPr marL="0" indent="0">
              <a:buNone/>
            </a:pPr>
            <a:r>
              <a:rPr lang="tr-TR" sz="2200" dirty="0" smtClean="0"/>
              <a:t>8) </a:t>
            </a:r>
            <a:r>
              <a:rPr lang="en-US" sz="2200" dirty="0" err="1"/>
              <a:t>Goleman</a:t>
            </a:r>
            <a:r>
              <a:rPr lang="en-US" sz="2200" dirty="0"/>
              <a:t>, D. (2002) </a:t>
            </a:r>
            <a:r>
              <a:rPr lang="en-US" sz="2200" i="1" dirty="0"/>
              <a:t>The New Leaders: Transforming the Art of Leadership into the Science</a:t>
            </a:r>
            <a:r>
              <a:rPr lang="tr-TR" sz="2200" i="1" dirty="0"/>
              <a:t> </a:t>
            </a:r>
            <a:r>
              <a:rPr lang="en-US" sz="2200" i="1" dirty="0"/>
              <a:t>of Results</a:t>
            </a:r>
            <a:r>
              <a:rPr lang="en-US" sz="2200" dirty="0"/>
              <a:t>. London: Little Brown.</a:t>
            </a:r>
            <a:endParaRPr lang="tr-TR" sz="2200" dirty="0"/>
          </a:p>
          <a:p>
            <a:pPr marL="0" indent="0">
              <a:buNone/>
            </a:pPr>
            <a:endParaRPr lang="tr-TR" altLang="tr-TR" sz="2200" dirty="0" smtClean="0"/>
          </a:p>
          <a:p>
            <a:pPr marL="0" indent="0">
              <a:buNone/>
            </a:pPr>
            <a:r>
              <a:rPr lang="tr-TR" altLang="tr-TR" sz="2200" dirty="0" smtClean="0"/>
              <a:t>9) </a:t>
            </a:r>
            <a:r>
              <a:rPr lang="en-US" sz="2200" dirty="0"/>
              <a:t>Harris, A. (2002) ‘Distributed Leadership: Leading or Misleading?’, Keynote </a:t>
            </a:r>
            <a:r>
              <a:rPr lang="en-US" sz="2200" dirty="0" smtClean="0"/>
              <a:t>Address,</a:t>
            </a:r>
            <a:r>
              <a:rPr lang="tr-TR" sz="2200" dirty="0" smtClean="0"/>
              <a:t> </a:t>
            </a:r>
            <a:r>
              <a:rPr lang="en-US" sz="2200" dirty="0" smtClean="0"/>
              <a:t>Annual </a:t>
            </a:r>
            <a:r>
              <a:rPr lang="en-US" sz="2200" dirty="0"/>
              <a:t>Conference, BELMAS, Aston </a:t>
            </a:r>
            <a:r>
              <a:rPr lang="en-US" sz="2200" dirty="0" smtClean="0"/>
              <a:t>University</a:t>
            </a:r>
            <a:r>
              <a:rPr lang="tr-TR" sz="2200" dirty="0" smtClean="0"/>
              <a:t>.</a:t>
            </a:r>
          </a:p>
          <a:p>
            <a:pPr marL="0" indent="0">
              <a:buNone/>
            </a:pPr>
            <a:endParaRPr lang="tr-TR" sz="2900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solidFill>
                  <a:schemeClr val="tx1"/>
                </a:solidFill>
              </a:rPr>
              <a:t>References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01093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altLang="tr-TR" sz="2200" dirty="0" smtClean="0"/>
              <a:t>10) </a:t>
            </a:r>
            <a:r>
              <a:rPr lang="en-US" sz="2200" dirty="0"/>
              <a:t>Hopkins, D. and Jackson, D. (2002) ‘Building the Capacity for Leading and Learning’,</a:t>
            </a:r>
            <a:r>
              <a:rPr lang="tr-TR" sz="2200" dirty="0"/>
              <a:t> </a:t>
            </a:r>
            <a:r>
              <a:rPr lang="en-US" sz="2200" dirty="0"/>
              <a:t>in A. Harris, C. Day, M. Hadfield, D. Hopkins, A. Hargreaves and C. Chapman (</a:t>
            </a:r>
            <a:r>
              <a:rPr lang="en-US" sz="2200" dirty="0" err="1"/>
              <a:t>eds</a:t>
            </a:r>
            <a:r>
              <a:rPr lang="en-US" sz="2200" dirty="0"/>
              <a:t>)</a:t>
            </a:r>
            <a:r>
              <a:rPr lang="tr-TR" sz="2200" dirty="0"/>
              <a:t> </a:t>
            </a:r>
            <a:r>
              <a:rPr lang="en-US" sz="2200" i="1" dirty="0"/>
              <a:t>Effective Leadership for School Improvement. </a:t>
            </a:r>
            <a:r>
              <a:rPr lang="en-US" sz="2200" dirty="0"/>
              <a:t>London: Routledge, pp. 84–105.</a:t>
            </a:r>
          </a:p>
          <a:p>
            <a:pPr marL="0" indent="0">
              <a:buNone/>
            </a:pPr>
            <a:endParaRPr lang="tr-TR" sz="2200" dirty="0" smtClean="0"/>
          </a:p>
          <a:p>
            <a:pPr marL="0" indent="0">
              <a:buNone/>
            </a:pPr>
            <a:r>
              <a:rPr lang="tr-TR" sz="2200" dirty="0" smtClean="0"/>
              <a:t> 11) </a:t>
            </a:r>
            <a:r>
              <a:rPr lang="en-US" altLang="tr-TR" sz="2200" dirty="0"/>
              <a:t>Shared Leadership</a:t>
            </a:r>
            <a:r>
              <a:rPr lang="tr-TR" altLang="tr-TR" sz="2200" dirty="0"/>
              <a:t>, </a:t>
            </a:r>
            <a:r>
              <a:rPr lang="en-US" altLang="tr-TR" sz="2200" dirty="0"/>
              <a:t>Beyond Collaboratıon In A Plc</a:t>
            </a:r>
            <a:r>
              <a:rPr lang="tr-TR" altLang="tr-TR" sz="2200" dirty="0"/>
              <a:t>, </a:t>
            </a:r>
            <a:r>
              <a:rPr lang="tr-TR" sz="2200" dirty="0"/>
              <a:t>plc.sdcoe.net/.../</a:t>
            </a:r>
            <a:r>
              <a:rPr lang="tr-TR" sz="2200" b="1" dirty="0" err="1"/>
              <a:t>Leadership</a:t>
            </a:r>
            <a:r>
              <a:rPr lang="tr-TR" sz="2200" dirty="0"/>
              <a:t>/</a:t>
            </a:r>
            <a:r>
              <a:rPr lang="tr-TR" sz="2200" b="1" dirty="0"/>
              <a:t>shared</a:t>
            </a:r>
            <a:r>
              <a:rPr lang="tr-TR" sz="2200" dirty="0"/>
              <a:t>%20</a:t>
            </a:r>
            <a:r>
              <a:rPr lang="tr-TR" sz="2200" b="1" dirty="0"/>
              <a:t>leadersh, </a:t>
            </a:r>
            <a:r>
              <a:rPr lang="tr-TR" altLang="tr-TR" sz="2200" dirty="0" err="1"/>
              <a:t>downloaded</a:t>
            </a:r>
            <a:r>
              <a:rPr lang="tr-TR" altLang="tr-TR" sz="2200" dirty="0"/>
              <a:t> 07/06/2014.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 smtClean="0"/>
              <a:t>12) </a:t>
            </a:r>
            <a:r>
              <a:rPr lang="en-US" sz="2200" dirty="0" smtClean="0"/>
              <a:t>Spillane</a:t>
            </a:r>
            <a:r>
              <a:rPr lang="en-US" sz="2200" dirty="0"/>
              <a:t>, J., Halverson, R. and Diamond, J. (2001) ‘Towards a Theory of </a:t>
            </a:r>
            <a:r>
              <a:rPr lang="en-US" sz="2200" dirty="0" smtClean="0"/>
              <a:t>Leadership</a:t>
            </a:r>
            <a:r>
              <a:rPr lang="tr-TR" sz="2200" dirty="0" smtClean="0"/>
              <a:t> </a:t>
            </a:r>
            <a:r>
              <a:rPr lang="en-US" sz="2200" dirty="0" smtClean="0"/>
              <a:t>Practice</a:t>
            </a:r>
            <a:r>
              <a:rPr lang="en-US" sz="2200" dirty="0"/>
              <a:t>: A Distributed Perspective’, Northwestern University, Institute for </a:t>
            </a:r>
            <a:r>
              <a:rPr lang="en-US" sz="2200" dirty="0" smtClean="0"/>
              <a:t>Policy</a:t>
            </a:r>
            <a:r>
              <a:rPr lang="tr-TR" sz="2200" dirty="0" smtClean="0"/>
              <a:t> </a:t>
            </a:r>
            <a:r>
              <a:rPr lang="tr-TR" sz="2200" dirty="0" err="1" smtClean="0"/>
              <a:t>Research</a:t>
            </a:r>
            <a:r>
              <a:rPr lang="tr-TR" sz="2200" dirty="0" smtClean="0"/>
              <a:t> </a:t>
            </a:r>
            <a:r>
              <a:rPr lang="tr-TR" sz="2200" dirty="0" err="1"/>
              <a:t>Working</a:t>
            </a:r>
            <a:r>
              <a:rPr lang="tr-TR" sz="2200" dirty="0"/>
              <a:t> </a:t>
            </a:r>
            <a:r>
              <a:rPr lang="tr-TR" sz="2200" dirty="0" err="1" smtClean="0"/>
              <a:t>Article</a:t>
            </a:r>
            <a:endParaRPr lang="tr-TR" sz="2200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tr-TR" b="1" dirty="0">
                <a:solidFill>
                  <a:schemeClr val="tx1"/>
                </a:solidFill>
              </a:rPr>
              <a:t>References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12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961456"/>
            <a:ext cx="8229600" cy="3915816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Mathematics</a:t>
            </a:r>
            <a:r>
              <a:rPr lang="en-US" sz="2800" dirty="0" smtClean="0"/>
              <a:t>: Addition, subtraction, multiplication, average, division, algebra, square, angle, etc..</a:t>
            </a:r>
          </a:p>
          <a:p>
            <a:r>
              <a:rPr lang="en-US" sz="2800" b="1" dirty="0" smtClean="0"/>
              <a:t>Physics</a:t>
            </a:r>
            <a:r>
              <a:rPr lang="en-US" sz="2800" dirty="0" smtClean="0"/>
              <a:t>: Acceleration, Mass, Angular momentum, Torque, Energy, Electron, Joule heating, etc.</a:t>
            </a:r>
          </a:p>
          <a:p>
            <a:r>
              <a:rPr lang="en-US" sz="2800" b="1" dirty="0" smtClean="0"/>
              <a:t>Economy</a:t>
            </a:r>
            <a:r>
              <a:rPr lang="en-US" sz="2800" dirty="0" smtClean="0"/>
              <a:t>: Monopoly, Income, Poverty, Taxation, inflation, devaluation, </a:t>
            </a:r>
          </a:p>
          <a:p>
            <a:r>
              <a:rPr lang="en-US" sz="2800" b="1" dirty="0" smtClean="0"/>
              <a:t>Chemistry, literature, geography, history, </a:t>
            </a:r>
            <a:r>
              <a:rPr lang="en-US" sz="2800" b="1" dirty="0" err="1" smtClean="0"/>
              <a:t>etc</a:t>
            </a:r>
            <a:r>
              <a:rPr lang="tr-TR" sz="2800" dirty="0" smtClean="0"/>
              <a:t>….</a:t>
            </a:r>
            <a:endParaRPr lang="en-US" sz="2800" dirty="0" smtClean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2562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Education</a:t>
            </a:r>
            <a:r>
              <a:rPr lang="en-US" dirty="0"/>
              <a:t>: Cognitive ability, </a:t>
            </a:r>
            <a:r>
              <a:rPr lang="tr-TR" dirty="0" err="1" smtClean="0"/>
              <a:t>Table</a:t>
            </a:r>
            <a:r>
              <a:rPr lang="tr-TR" dirty="0" smtClean="0"/>
              <a:t> of </a:t>
            </a:r>
            <a:r>
              <a:rPr lang="en-US" dirty="0" smtClean="0"/>
              <a:t>specification, affective </a:t>
            </a:r>
            <a:r>
              <a:rPr lang="en-US" dirty="0"/>
              <a:t>domain, </a:t>
            </a:r>
            <a:r>
              <a:rPr lang="tr-TR" dirty="0" smtClean="0"/>
              <a:t>S</a:t>
            </a:r>
            <a:r>
              <a:rPr lang="en-US" dirty="0" err="1" smtClean="0"/>
              <a:t>tructural</a:t>
            </a:r>
            <a:r>
              <a:rPr lang="en-US" dirty="0" smtClean="0"/>
              <a:t> equation</a:t>
            </a:r>
            <a:r>
              <a:rPr lang="tr-TR" dirty="0" smtClean="0"/>
              <a:t>al</a:t>
            </a:r>
            <a:r>
              <a:rPr lang="en-US" dirty="0" smtClean="0"/>
              <a:t> modeling, </a:t>
            </a:r>
            <a:r>
              <a:rPr lang="tr-TR" b="1" u="sng" dirty="0" smtClean="0">
                <a:solidFill>
                  <a:srgbClr val="FF0000"/>
                </a:solidFill>
              </a:rPr>
              <a:t>L</a:t>
            </a:r>
            <a:r>
              <a:rPr lang="en-US" b="1" u="sng" dirty="0" err="1" smtClean="0">
                <a:solidFill>
                  <a:srgbClr val="FF0000"/>
                </a:solidFill>
              </a:rPr>
              <a:t>eadership</a:t>
            </a:r>
            <a:r>
              <a:rPr lang="en-US" dirty="0"/>
              <a:t>, </a:t>
            </a:r>
            <a:r>
              <a:rPr lang="tr-TR" dirty="0" smtClean="0"/>
              <a:t>B</a:t>
            </a:r>
            <a:r>
              <a:rPr lang="en-US" dirty="0" err="1" smtClean="0"/>
              <a:t>ureaucracy</a:t>
            </a:r>
            <a:r>
              <a:rPr lang="en-US" dirty="0"/>
              <a:t>, </a:t>
            </a:r>
            <a:r>
              <a:rPr lang="tr-TR" dirty="0" smtClean="0"/>
              <a:t>Management, S</a:t>
            </a:r>
            <a:r>
              <a:rPr lang="en-US" dirty="0" err="1" smtClean="0"/>
              <a:t>chool</a:t>
            </a:r>
            <a:r>
              <a:rPr lang="en-US" dirty="0" smtClean="0"/>
              <a:t> </a:t>
            </a:r>
            <a:r>
              <a:rPr lang="en-US" dirty="0"/>
              <a:t>climate, </a:t>
            </a:r>
            <a:r>
              <a:rPr lang="tr-TR" dirty="0" smtClean="0"/>
              <a:t>O</a:t>
            </a:r>
            <a:r>
              <a:rPr lang="en-US" dirty="0" err="1" smtClean="0"/>
              <a:t>rganizational</a:t>
            </a:r>
            <a:r>
              <a:rPr lang="en-US" dirty="0" smtClean="0"/>
              <a:t> </a:t>
            </a:r>
            <a:r>
              <a:rPr lang="en-US" dirty="0"/>
              <a:t>culture, </a:t>
            </a:r>
            <a:r>
              <a:rPr lang="tr-TR" dirty="0" smtClean="0"/>
              <a:t>T</a:t>
            </a:r>
            <a:r>
              <a:rPr lang="en-US" dirty="0" err="1" smtClean="0"/>
              <a:t>eacher</a:t>
            </a:r>
            <a:r>
              <a:rPr lang="en-US" dirty="0" smtClean="0"/>
              <a:t> exhausted</a:t>
            </a:r>
            <a:r>
              <a:rPr lang="tr-TR" dirty="0" smtClean="0"/>
              <a:t>, </a:t>
            </a:r>
            <a:r>
              <a:rPr lang="tr-TR" dirty="0" err="1" smtClean="0"/>
              <a:t>Autopoiesis</a:t>
            </a:r>
            <a:r>
              <a:rPr lang="tr-TR" dirty="0" smtClean="0"/>
              <a:t>, </a:t>
            </a:r>
            <a:r>
              <a:rPr lang="tr-TR" dirty="0" err="1" smtClean="0"/>
              <a:t>Cybernetics</a:t>
            </a:r>
            <a:r>
              <a:rPr lang="tr-TR" dirty="0" smtClean="0"/>
              <a:t>, </a:t>
            </a:r>
            <a:r>
              <a:rPr lang="tr-TR" dirty="0" err="1" smtClean="0"/>
              <a:t>Attractor</a:t>
            </a:r>
            <a:r>
              <a:rPr lang="tr-TR" dirty="0" smtClean="0"/>
              <a:t>, </a:t>
            </a:r>
            <a:r>
              <a:rPr lang="tr-TR" dirty="0" err="1" smtClean="0"/>
              <a:t>Fayolism</a:t>
            </a:r>
            <a:r>
              <a:rPr lang="tr-TR" dirty="0" smtClean="0"/>
              <a:t>, </a:t>
            </a:r>
            <a:r>
              <a:rPr lang="tr-TR" dirty="0" err="1" smtClean="0"/>
              <a:t>Taylorism</a:t>
            </a:r>
            <a:r>
              <a:rPr lang="tr-TR" dirty="0" smtClean="0"/>
              <a:t>, </a:t>
            </a:r>
            <a:r>
              <a:rPr lang="tr-TR" dirty="0" err="1" smtClean="0"/>
              <a:t>etc</a:t>
            </a:r>
            <a:r>
              <a:rPr lang="tr-TR" dirty="0" smtClean="0"/>
              <a:t>….</a:t>
            </a:r>
            <a:endParaRPr lang="en-US" dirty="0"/>
          </a:p>
          <a:p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</a:t>
            </a:r>
            <a:r>
              <a:rPr lang="tr-TR" dirty="0" smtClean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947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Leadership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tr-TR" sz="8800" b="1" dirty="0" smtClean="0">
                <a:solidFill>
                  <a:srgbClr val="FF0000"/>
                </a:solidFill>
              </a:rPr>
              <a:t>?</a:t>
            </a:r>
            <a:endParaRPr lang="tr-TR" sz="8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0573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If you want to choose a single word to describe the Leadership, what would you say?</a:t>
            </a:r>
            <a:r>
              <a:rPr lang="tr-TR" sz="3200" dirty="0" smtClean="0"/>
              <a:t> </a:t>
            </a:r>
          </a:p>
          <a:p>
            <a:endParaRPr lang="tr-TR" sz="3200" dirty="0"/>
          </a:p>
          <a:p>
            <a:pPr marL="0" indent="0">
              <a:buNone/>
            </a:pPr>
            <a:r>
              <a:rPr lang="en-US" sz="3200" dirty="0" smtClean="0"/>
              <a:t>Please write that word and explain your</a:t>
            </a:r>
            <a:r>
              <a:rPr lang="tr-TR" sz="3200" dirty="0" smtClean="0"/>
              <a:t> </a:t>
            </a:r>
            <a:r>
              <a:rPr lang="en-US" sz="3200" dirty="0" smtClean="0"/>
              <a:t>reasons</a:t>
            </a:r>
            <a:r>
              <a:rPr lang="tr-TR" sz="3200" dirty="0" smtClean="0"/>
              <a:t> (</a:t>
            </a:r>
            <a:r>
              <a:rPr lang="tr-TR" sz="3200" dirty="0" err="1" smtClean="0"/>
              <a:t>Excercise</a:t>
            </a:r>
            <a:r>
              <a:rPr lang="tr-TR" sz="3200" dirty="0" smtClean="0"/>
              <a:t> 1, Video 1).</a:t>
            </a:r>
            <a:endParaRPr lang="en-US" sz="32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2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94000" y="2674938"/>
            <a:ext cx="4963937" cy="345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Leadership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3890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Leadership is a generic concept that projects visions of strength, authority,</a:t>
            </a:r>
            <a:r>
              <a:rPr lang="tr-TR" dirty="0" smtClean="0"/>
              <a:t> </a:t>
            </a:r>
            <a:r>
              <a:rPr lang="en-US" dirty="0" smtClean="0"/>
              <a:t>competence, action and power.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Manager</a:t>
            </a:r>
            <a:r>
              <a:rPr lang="tr-TR" dirty="0" smtClean="0"/>
              <a:t> ?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smtClean="0"/>
              <a:t>Visionary</a:t>
            </a:r>
            <a:r>
              <a:rPr lang="tr-TR" dirty="0" smtClean="0"/>
              <a:t> ? </a:t>
            </a:r>
          </a:p>
          <a:p>
            <a:pPr marL="0" indent="0" algn="just">
              <a:buNone/>
            </a:pPr>
            <a:r>
              <a:rPr lang="tr-TR" dirty="0" smtClean="0"/>
              <a:t>		</a:t>
            </a:r>
            <a:r>
              <a:rPr lang="en-US" dirty="0" smtClean="0"/>
              <a:t>Facilitator</a:t>
            </a:r>
            <a:r>
              <a:rPr lang="tr-TR" dirty="0" smtClean="0"/>
              <a:t> ?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n-US" dirty="0" smtClean="0"/>
              <a:t>Functionary</a:t>
            </a:r>
            <a:r>
              <a:rPr lang="tr-TR" dirty="0" smtClean="0"/>
              <a:t> ?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					</a:t>
            </a:r>
            <a:r>
              <a:rPr lang="en-US" dirty="0" smtClean="0"/>
              <a:t>Controller</a:t>
            </a:r>
            <a:r>
              <a:rPr lang="tr-TR" dirty="0" smtClean="0"/>
              <a:t> ? </a:t>
            </a:r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n-US" dirty="0" smtClean="0"/>
              <a:t>Performer</a:t>
            </a:r>
            <a:r>
              <a:rPr lang="tr-TR" dirty="0" smtClean="0"/>
              <a:t> ? </a:t>
            </a:r>
          </a:p>
          <a:p>
            <a:pPr marL="0" indent="0" algn="just">
              <a:buNone/>
            </a:pPr>
            <a:r>
              <a:rPr lang="tr-TR" dirty="0" smtClean="0"/>
              <a:t>		</a:t>
            </a:r>
            <a:r>
              <a:rPr lang="en-US" dirty="0" smtClean="0"/>
              <a:t>Motivator</a:t>
            </a:r>
            <a:r>
              <a:rPr lang="tr-TR" dirty="0" smtClean="0"/>
              <a:t> ?</a:t>
            </a:r>
          </a:p>
          <a:p>
            <a:pPr marL="0" indent="0" algn="just">
              <a:buNone/>
            </a:pPr>
            <a:r>
              <a:rPr lang="en-US" dirty="0" smtClean="0"/>
              <a:t>İnspiration</a:t>
            </a:r>
            <a:r>
              <a:rPr lang="tr-TR" dirty="0" smtClean="0"/>
              <a:t> ?</a:t>
            </a:r>
            <a:r>
              <a:rPr lang="en-US" dirty="0" smtClean="0"/>
              <a:t>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				</a:t>
            </a:r>
            <a:r>
              <a:rPr lang="en-US" dirty="0" smtClean="0"/>
              <a:t>even fool</a:t>
            </a:r>
            <a:r>
              <a:rPr lang="tr-TR" dirty="0" smtClean="0"/>
              <a:t> ? 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en-US" dirty="0" smtClean="0"/>
              <a:t>In short, it is not a concept with fixed</a:t>
            </a:r>
            <a:r>
              <a:rPr lang="tr-TR" dirty="0" smtClean="0"/>
              <a:t> </a:t>
            </a:r>
            <a:r>
              <a:rPr lang="en-US" dirty="0" smtClean="0"/>
              <a:t>meanings (Warren</a:t>
            </a:r>
            <a:r>
              <a:rPr lang="tr-TR" dirty="0" smtClean="0"/>
              <a:t>,</a:t>
            </a:r>
            <a:r>
              <a:rPr lang="en-US" dirty="0" smtClean="0"/>
              <a:t> 1998)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82344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906</TotalTime>
  <Words>1301</Words>
  <Application>Microsoft Office PowerPoint</Application>
  <PresentationFormat>Ekran Gösterisi (4:3)</PresentationFormat>
  <Paragraphs>178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3" baseType="lpstr">
      <vt:lpstr>Dalga Biçimi</vt:lpstr>
      <vt:lpstr>LEARNING FOR LEADERSHIP IN EDUCATION</vt:lpstr>
      <vt:lpstr>Content</vt:lpstr>
      <vt:lpstr>About Me,</vt:lpstr>
      <vt:lpstr>Concepts</vt:lpstr>
      <vt:lpstr>Concepts</vt:lpstr>
      <vt:lpstr>Leadership</vt:lpstr>
      <vt:lpstr>Leadership</vt:lpstr>
      <vt:lpstr>What is Leadership ?</vt:lpstr>
      <vt:lpstr>PowerPoint Sunusu</vt:lpstr>
      <vt:lpstr>Distributed Leadership</vt:lpstr>
      <vt:lpstr>Distributed Leadership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Distributed leadership equates with maximizing the human capacity within the organization.</vt:lpstr>
      <vt:lpstr>SHARED LEADRESHIP</vt:lpstr>
      <vt:lpstr>SHARED LEADRESHIP</vt:lpstr>
      <vt:lpstr>SHARED LEADERSHIP</vt:lpstr>
      <vt:lpstr>SHARED LEADRESHIP</vt:lpstr>
      <vt:lpstr>SHARED LEADRESHIP</vt:lpstr>
      <vt:lpstr>Why Shared Leadership in Education?</vt:lpstr>
      <vt:lpstr>What are the Advantages of Shared Leadership?</vt:lpstr>
      <vt:lpstr>Are There Disadvantages?</vt:lpstr>
      <vt:lpstr>Isn’t This Just Good Collaboration?</vt:lpstr>
      <vt:lpstr>How Can Shared Leadership be Developed in Education ?</vt:lpstr>
      <vt:lpstr>Discussion and Conclusion</vt:lpstr>
      <vt:lpstr>References</vt:lpstr>
      <vt:lpstr>References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Distributive Leadership</dc:title>
  <dc:creator>Seher</dc:creator>
  <cp:lastModifiedBy>Pau</cp:lastModifiedBy>
  <cp:revision>75</cp:revision>
  <dcterms:created xsi:type="dcterms:W3CDTF">2014-06-08T09:50:41Z</dcterms:created>
  <dcterms:modified xsi:type="dcterms:W3CDTF">2014-07-08T20:56:16Z</dcterms:modified>
</cp:coreProperties>
</file>