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6" r:id="rId2"/>
    <p:sldId id="306" r:id="rId3"/>
    <p:sldId id="307" r:id="rId4"/>
    <p:sldId id="291" r:id="rId5"/>
    <p:sldId id="315" r:id="rId6"/>
    <p:sldId id="314" r:id="rId7"/>
    <p:sldId id="313" r:id="rId8"/>
    <p:sldId id="316" r:id="rId9"/>
    <p:sldId id="309" r:id="rId10"/>
    <p:sldId id="317" r:id="rId11"/>
    <p:sldId id="310" r:id="rId12"/>
    <p:sldId id="295" r:id="rId13"/>
    <p:sldId id="296" r:id="rId14"/>
    <p:sldId id="297" r:id="rId15"/>
    <p:sldId id="263" r:id="rId16"/>
    <p:sldId id="264" r:id="rId17"/>
    <p:sldId id="298" r:id="rId18"/>
    <p:sldId id="299" r:id="rId19"/>
    <p:sldId id="300" r:id="rId20"/>
    <p:sldId id="301" r:id="rId21"/>
    <p:sldId id="302" r:id="rId22"/>
    <p:sldId id="303" r:id="rId23"/>
    <p:sldId id="304" r:id="rId24"/>
    <p:sldId id="305" r:id="rId25"/>
    <p:sldId id="318" r:id="rId26"/>
    <p:sldId id="319" r:id="rId27"/>
    <p:sldId id="321" r:id="rId28"/>
    <p:sldId id="320" r:id="rId29"/>
    <p:sldId id="322"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91" autoAdjust="0"/>
    <p:restoredTop sz="86462" autoAdjust="0"/>
  </p:normalViewPr>
  <p:slideViewPr>
    <p:cSldViewPr snapToGrid="0" snapToObjects="1">
      <p:cViewPr varScale="1">
        <p:scale>
          <a:sx n="77" d="100"/>
          <a:sy n="77" d="100"/>
        </p:scale>
        <p:origin x="-120"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notesMaster" Target="notesMasters/notesMaster1.xml"/><Relationship Id="rId32" Type="http://schemas.openxmlformats.org/officeDocument/2006/relationships/printerSettings" Target="printerSettings/printerSettings1.bin"/><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38B70F-57F8-C24E-B443-DDA340DB34FB}" type="datetimeFigureOut">
              <a:rPr lang="en-US" smtClean="0"/>
              <a:t>11/02/18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3EDF54-F28F-984E-A807-35D0E969892C}" type="slidenum">
              <a:rPr lang="en-US" smtClean="0"/>
              <a:t>‹#›</a:t>
            </a:fld>
            <a:endParaRPr lang="en-US"/>
          </a:p>
        </p:txBody>
      </p:sp>
    </p:spTree>
    <p:extLst>
      <p:ext uri="{BB962C8B-B14F-4D97-AF65-F5344CB8AC3E}">
        <p14:creationId xmlns:p14="http://schemas.microsoft.com/office/powerpoint/2010/main" val="238614699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E3EDF54-F28F-984E-A807-35D0E969892C}" type="slidenum">
              <a:rPr lang="en-US" smtClean="0"/>
              <a:t>1</a:t>
            </a:fld>
            <a:endParaRPr lang="en-US"/>
          </a:p>
        </p:txBody>
      </p:sp>
    </p:spTree>
    <p:extLst>
      <p:ext uri="{BB962C8B-B14F-4D97-AF65-F5344CB8AC3E}">
        <p14:creationId xmlns:p14="http://schemas.microsoft.com/office/powerpoint/2010/main" val="1760396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E3EDF54-F28F-984E-A807-35D0E969892C}" type="slidenum">
              <a:rPr lang="en-US" smtClean="0"/>
              <a:t>17</a:t>
            </a:fld>
            <a:endParaRPr lang="en-US"/>
          </a:p>
        </p:txBody>
      </p:sp>
    </p:spTree>
    <p:extLst>
      <p:ext uri="{BB962C8B-B14F-4D97-AF65-F5344CB8AC3E}">
        <p14:creationId xmlns:p14="http://schemas.microsoft.com/office/powerpoint/2010/main" val="972072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11/02/18</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11/02/18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eaLnBrk="1" latinLnBrk="0" hangingPunct="1"/>
            <a:fld id="{23A271A1-F6D6-438B-A432-4747EE7ECD40}" type="datetimeFigureOut">
              <a:rPr lang="en-US" smtClean="0"/>
              <a:pPr eaLnBrk="1" latinLnBrk="0" hangingPunct="1"/>
              <a:t>11/02/18</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kumimoji="0"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eaLnBrk="1" latinLnBrk="0" hangingPunct="1"/>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11/02/18</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11/02/18</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Footer Placeholder 13"/>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11/02/18</a:t>
            </a:fld>
            <a:endParaRPr lang="en-US"/>
          </a:p>
        </p:txBody>
      </p:sp>
      <p:sp>
        <p:nvSpPr>
          <p:cNvPr id="10" name="Slide Number Placeholder 9"/>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Footer Placeholder 11"/>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11/02/18</a:t>
            </a:fld>
            <a:endParaRPr lang="en-US"/>
          </a:p>
        </p:txBody>
      </p:sp>
      <p:sp>
        <p:nvSpPr>
          <p:cNvPr id="12" name="Slide Number Placeholder 11"/>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Footer Placeholder 13"/>
          <p:cNvSpPr>
            <a:spLocks noGrp="1"/>
          </p:cNvSpPr>
          <p:nvPr>
            <p:ph type="ftr" sz="quarter" idx="17"/>
          </p:nvPr>
        </p:nvSpPr>
        <p:spPr/>
        <p:txBody>
          <a:bodyPr rtlCol="0"/>
          <a:lstStyle/>
          <a:p>
            <a:endParaRPr kumimoji="0"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11/02/18</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11/02/18</a:t>
            </a:fld>
            <a:endParaRPr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11/02/18</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eaLnBrk="1" latinLnBrk="0" hangingPunct="1"/>
            <a:fld id="{23A271A1-F6D6-438B-A432-4747EE7ECD40}" type="datetimeFigureOut">
              <a:rPr lang="en-US" smtClean="0"/>
              <a:pPr eaLnBrk="1" latinLnBrk="0" hangingPunct="1"/>
              <a:t>11/02/18</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Footer Placeholder 13"/>
          <p:cNvSpPr>
            <a:spLocks noGrp="1"/>
          </p:cNvSpPr>
          <p:nvPr>
            <p:ph type="ftr" sz="quarter" idx="12"/>
          </p:nvPr>
        </p:nvSpPr>
        <p:spPr>
          <a:xfrm>
            <a:off x="1600200" y="6248206"/>
            <a:ext cx="4572000" cy="365125"/>
          </a:xfrm>
        </p:spPr>
        <p:txBody>
          <a:bodyPr rtlCol="0"/>
          <a:lstStyle/>
          <a:p>
            <a:endParaRPr kumimoji="0"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Drag picture to placeholder or click icon to add</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eaLnBrk="1" latinLnBrk="0" hangingPunct="1"/>
            <a:fld id="{23A271A1-F6D6-438B-A432-4747EE7ECD40}" type="datetimeFigureOut">
              <a:rPr lang="en-US" smtClean="0"/>
              <a:pPr eaLnBrk="1" latinLnBrk="0" hangingPunct="1"/>
              <a:t>11/02/18</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3413639"/>
            <a:ext cx="6477000" cy="2453761"/>
          </a:xfrm>
        </p:spPr>
        <p:txBody>
          <a:bodyPr>
            <a:normAutofit fontScale="90000"/>
          </a:bodyPr>
          <a:lstStyle/>
          <a:p>
            <a:r>
              <a:rPr lang="el-GR" cap="none" dirty="0">
                <a:latin typeface="Cambria"/>
                <a:cs typeface="Cambria"/>
              </a:rPr>
              <a:t>Ιστορικό </a:t>
            </a:r>
            <a:r>
              <a:rPr lang="el-GR" cap="none" dirty="0" smtClean="0">
                <a:latin typeface="Cambria"/>
                <a:cs typeface="Cambria"/>
              </a:rPr>
              <a:t>Πλαίσιο: Η εισαγωγή διαδικασιών Διασφάλισης Ποιότητας </a:t>
            </a:r>
            <a:r>
              <a:rPr lang="el-GR" cap="none" dirty="0">
                <a:latin typeface="Cambria"/>
                <a:cs typeface="Cambria"/>
              </a:rPr>
              <a:t/>
            </a:r>
            <a:br>
              <a:rPr lang="el-GR" cap="none" dirty="0">
                <a:latin typeface="Cambria"/>
                <a:cs typeface="Cambria"/>
              </a:rPr>
            </a:br>
            <a:r>
              <a:rPr lang="el-GR" dirty="0" smtClean="0">
                <a:latin typeface="Cambria"/>
                <a:cs typeface="Cambria"/>
              </a:rPr>
              <a:t>Ενότητα 1</a:t>
            </a:r>
            <a:r>
              <a:rPr lang="el-GR" cap="none" baseline="30000" dirty="0" smtClean="0">
                <a:latin typeface="Cambria"/>
                <a:cs typeface="Cambria"/>
              </a:rPr>
              <a:t>η</a:t>
            </a:r>
            <a:r>
              <a:rPr lang="el-GR" dirty="0" smtClean="0">
                <a:latin typeface="Cambria"/>
                <a:cs typeface="Cambria"/>
              </a:rPr>
              <a:t> </a:t>
            </a:r>
            <a:r>
              <a:rPr lang="mr-IN" dirty="0" smtClean="0">
                <a:latin typeface="Cambria"/>
                <a:cs typeface="Cambria"/>
              </a:rPr>
              <a:t>–</a:t>
            </a:r>
            <a:r>
              <a:rPr lang="el-GR" dirty="0" smtClean="0">
                <a:latin typeface="Cambria"/>
                <a:cs typeface="Cambria"/>
              </a:rPr>
              <a:t> Μάθημα 1</a:t>
            </a:r>
            <a:r>
              <a:rPr lang="el-GR" baseline="30000" dirty="0" smtClean="0">
                <a:latin typeface="Cambria"/>
                <a:cs typeface="Cambria"/>
              </a:rPr>
              <a:t>ο</a:t>
            </a:r>
            <a:endParaRPr lang="en-US" baseline="30000" dirty="0">
              <a:latin typeface="Cambria"/>
              <a:cs typeface="Cambria"/>
            </a:endParaRPr>
          </a:p>
        </p:txBody>
      </p:sp>
      <p:sp>
        <p:nvSpPr>
          <p:cNvPr id="3" name="Subtitle 2"/>
          <p:cNvSpPr>
            <a:spLocks noGrp="1"/>
          </p:cNvSpPr>
          <p:nvPr>
            <p:ph type="subTitle" idx="1"/>
          </p:nvPr>
        </p:nvSpPr>
        <p:spPr/>
        <p:txBody>
          <a:bodyPr/>
          <a:lstStyle/>
          <a:p>
            <a:r>
              <a:rPr lang="el-GR" dirty="0" smtClean="0"/>
              <a:t>Αξιολόγηση &amp; Διασφάλιση της Ποιότητας-2018</a:t>
            </a:r>
            <a:endParaRPr lang="en-US" dirty="0"/>
          </a:p>
        </p:txBody>
      </p:sp>
    </p:spTree>
    <p:extLst>
      <p:ext uri="{BB962C8B-B14F-4D97-AF65-F5344CB8AC3E}">
        <p14:creationId xmlns:p14="http://schemas.microsoft.com/office/powerpoint/2010/main" val="736340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2648" y="1736263"/>
            <a:ext cx="8153400" cy="4961105"/>
          </a:xfrm>
        </p:spPr>
        <p:txBody>
          <a:bodyPr>
            <a:noAutofit/>
          </a:bodyPr>
          <a:lstStyle/>
          <a:p>
            <a:r>
              <a:rPr lang="el-GR" sz="2400" dirty="0" smtClean="0">
                <a:latin typeface="Cambria"/>
                <a:cs typeface="Cambria"/>
              </a:rPr>
              <a:t>Έτσι στις αρχές της δεκαετίας του 1990 οδηγούμαστε στη συζήτηση για την εισαγωγή διαδικασιών «διασφάλισης της ποιότητας» στην ανώτατη εκπαίδευση που στοχεύουν τόσο στην αξιολόγηση του εκπαιδευτικού έργου και των υπηρεσιών που παρέχεται από τα ιδρύματα και τη λογοδοσία των ιδρυμάτων για την χρήση των κονδυλίων που έχουν στη διάθεσή τους.</a:t>
            </a:r>
          </a:p>
          <a:p>
            <a:r>
              <a:rPr lang="el-GR" sz="2400" dirty="0">
                <a:latin typeface="Cambria"/>
                <a:cs typeface="Cambria"/>
              </a:rPr>
              <a:t>Οι εξελίξεις αυτές έχουν μετατοπίσει το ενδιαφέρον από θέματα </a:t>
            </a:r>
            <a:r>
              <a:rPr lang="el-GR" sz="2400" u="sng" dirty="0">
                <a:latin typeface="Cambria"/>
                <a:cs typeface="Cambria"/>
              </a:rPr>
              <a:t>κόστους</a:t>
            </a:r>
            <a:r>
              <a:rPr lang="el-GR" sz="2400" dirty="0">
                <a:latin typeface="Cambria"/>
                <a:cs typeface="Cambria"/>
              </a:rPr>
              <a:t> και διαδικασίας </a:t>
            </a:r>
            <a:r>
              <a:rPr lang="el-GR" sz="2400" u="sng" dirty="0">
                <a:latin typeface="Cambria"/>
                <a:cs typeface="Cambria"/>
              </a:rPr>
              <a:t>ελέγχου της εισόδου στην ανώτατη εκπαίδευση</a:t>
            </a:r>
            <a:r>
              <a:rPr lang="el-GR" sz="2400" dirty="0">
                <a:latin typeface="Cambria"/>
                <a:cs typeface="Cambria"/>
              </a:rPr>
              <a:t>  προς την κατεύθυνση του ελέγχου  </a:t>
            </a:r>
            <a:r>
              <a:rPr lang="el-GR" sz="2400" u="sng" dirty="0">
                <a:latin typeface="Cambria"/>
                <a:cs typeface="Cambria"/>
              </a:rPr>
              <a:t>της ποιότητας της ανώτατης εκπαίδευσης</a:t>
            </a:r>
            <a:r>
              <a:rPr lang="el-GR" sz="2400" dirty="0">
                <a:latin typeface="Cambria"/>
                <a:cs typeface="Cambria"/>
              </a:rPr>
              <a:t>, η οποία έχει αναχθεί σε σημαντικό ζήτημα εκπαιδευτικής πολιτικής</a:t>
            </a:r>
            <a:r>
              <a:rPr lang="el-GR" sz="2400" dirty="0" smtClean="0">
                <a:latin typeface="Cambria"/>
                <a:cs typeface="Cambria"/>
              </a:rPr>
              <a:t>.</a:t>
            </a:r>
            <a:endParaRPr lang="el-GR" sz="2400" dirty="0">
              <a:latin typeface="Cambria"/>
              <a:cs typeface="Cambria"/>
            </a:endParaRPr>
          </a:p>
        </p:txBody>
      </p:sp>
      <p:sp>
        <p:nvSpPr>
          <p:cNvPr id="4" name="Title 1"/>
          <p:cNvSpPr>
            <a:spLocks noGrp="1"/>
          </p:cNvSpPr>
          <p:nvPr>
            <p:ph type="title"/>
          </p:nvPr>
        </p:nvSpPr>
        <p:spPr>
          <a:xfrm>
            <a:off x="612648" y="228600"/>
            <a:ext cx="8153400" cy="990600"/>
          </a:xfrm>
        </p:spPr>
        <p:txBody>
          <a:bodyPr>
            <a:normAutofit fontScale="90000"/>
          </a:bodyPr>
          <a:lstStyle/>
          <a:p>
            <a:r>
              <a:rPr lang="el-GR" sz="3200" dirty="0">
                <a:latin typeface="Cambria"/>
                <a:cs typeface="Cambria"/>
              </a:rPr>
              <a:t>ΙΣΤΟΡΙΚΟ ΠΛΑΙΣΙΟ  &amp; ΠΟΛΙΤΙΚΟΙ ΠΑΡΑΓΟΝΤΕΣ</a:t>
            </a:r>
            <a:endParaRPr lang="en-US" sz="3200" dirty="0">
              <a:latin typeface="Cambria"/>
              <a:cs typeface="Cambria"/>
            </a:endParaRPr>
          </a:p>
        </p:txBody>
      </p:sp>
    </p:spTree>
    <p:extLst>
      <p:ext uri="{BB962C8B-B14F-4D97-AF65-F5344CB8AC3E}">
        <p14:creationId xmlns:p14="http://schemas.microsoft.com/office/powerpoint/2010/main" val="1406301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2648" y="1600199"/>
            <a:ext cx="8153400" cy="4806545"/>
          </a:xfrm>
        </p:spPr>
        <p:txBody>
          <a:bodyPr>
            <a:normAutofit fontScale="92500"/>
          </a:bodyPr>
          <a:lstStyle/>
          <a:p>
            <a:r>
              <a:rPr lang="el-GR" sz="2400" dirty="0">
                <a:latin typeface="Cambria"/>
                <a:cs typeface="Cambria"/>
              </a:rPr>
              <a:t>Για τους συμμετέχοντες στην εκπαιδευτική διδικασία (τόσο για τους ακαδημαϊκούς όσο για και τους φοιτητές και τις οικογένειές τους)  η ποιότητα ήταν πάντα σημαντική. Ωστόσο κατά το παρελθόν συχνά εθεωρείτο αυτονόητη και δεδομένη ενώ σήμερα χρειάζεται να αποδειχθεί και να τεκμηριωθεί</a:t>
            </a:r>
            <a:r>
              <a:rPr lang="el-GR" sz="2400" dirty="0" smtClean="0">
                <a:latin typeface="Cambria"/>
                <a:cs typeface="Cambria"/>
              </a:rPr>
              <a:t>.</a:t>
            </a:r>
          </a:p>
          <a:p>
            <a:r>
              <a:rPr lang="el-GR" sz="2400" dirty="0" smtClean="0">
                <a:latin typeface="Cambria"/>
                <a:cs typeface="Cambria"/>
              </a:rPr>
              <a:t>Ενώ </a:t>
            </a:r>
            <a:r>
              <a:rPr lang="el-GR" sz="2400" dirty="0">
                <a:latin typeface="Cambria"/>
                <a:cs typeface="Cambria"/>
              </a:rPr>
              <a:t>τα </a:t>
            </a:r>
            <a:r>
              <a:rPr lang="el-GR" sz="2400" dirty="0" smtClean="0">
                <a:latin typeface="Cambria"/>
                <a:cs typeface="Cambria"/>
              </a:rPr>
              <a:t>ιδρύματα παραδοσιακά </a:t>
            </a:r>
            <a:r>
              <a:rPr lang="el-GR" sz="2400" dirty="0">
                <a:latin typeface="Cambria"/>
                <a:cs typeface="Cambria"/>
              </a:rPr>
              <a:t>θεωρούσαν την ‘αριστεία’ και το ‘</a:t>
            </a:r>
            <a:r>
              <a:rPr lang="el-GR" sz="2400" dirty="0" smtClean="0">
                <a:latin typeface="Cambria"/>
                <a:cs typeface="Cambria"/>
              </a:rPr>
              <a:t>μετασχηματισμό</a:t>
            </a:r>
            <a:r>
              <a:rPr lang="en-US" sz="2400" dirty="0" smtClean="0">
                <a:latin typeface="Cambria"/>
                <a:cs typeface="Cambria"/>
              </a:rPr>
              <a:t> </a:t>
            </a:r>
            <a:r>
              <a:rPr lang="el-GR" sz="2400" dirty="0" smtClean="0">
                <a:latin typeface="Cambria"/>
                <a:cs typeface="Cambria"/>
              </a:rPr>
              <a:t>των φοιτητών σε ικανούς επιστήμονες και ενεργούς πολίτες’ </a:t>
            </a:r>
            <a:r>
              <a:rPr lang="el-GR" sz="2400" dirty="0">
                <a:latin typeface="Cambria"/>
                <a:cs typeface="Cambria"/>
              </a:rPr>
              <a:t>ως αυταπόδεικτες ενδείξεις της ποιότητας των σπουδών, οι κυβερνήσεις έρχονται να επισημάνουν την ‘καταληλλότητα για το σκοπό’ και την ‘αποδοτικότητα’, ως λογικές </a:t>
            </a:r>
            <a:r>
              <a:rPr lang="el-GR" sz="2400" dirty="0" smtClean="0">
                <a:latin typeface="Cambria"/>
                <a:cs typeface="Cambria"/>
              </a:rPr>
              <a:t>που συνδέονται με την λογοδοσία των ιδρυμάτων προς τους κοινωνικούς εταίρου και αποδεικνύουν τεκμηριωμένα </a:t>
            </a:r>
            <a:r>
              <a:rPr lang="el-GR" sz="2400" dirty="0">
                <a:latin typeface="Cambria"/>
                <a:cs typeface="Cambria"/>
              </a:rPr>
              <a:t>την ποιότητα των σπουδών</a:t>
            </a:r>
            <a:r>
              <a:rPr lang="el-GR" sz="2400" dirty="0" smtClean="0">
                <a:latin typeface="Cambria"/>
                <a:cs typeface="Cambria"/>
              </a:rPr>
              <a:t>.</a:t>
            </a:r>
            <a:endParaRPr lang="en-US" sz="2400" dirty="0">
              <a:latin typeface="Cambria"/>
              <a:cs typeface="Cambria"/>
            </a:endParaRPr>
          </a:p>
        </p:txBody>
      </p:sp>
      <p:sp>
        <p:nvSpPr>
          <p:cNvPr id="4" name="Title 1"/>
          <p:cNvSpPr>
            <a:spLocks noGrp="1"/>
          </p:cNvSpPr>
          <p:nvPr>
            <p:ph type="title"/>
          </p:nvPr>
        </p:nvSpPr>
        <p:spPr>
          <a:xfrm>
            <a:off x="612648" y="228600"/>
            <a:ext cx="8153400" cy="990600"/>
          </a:xfrm>
        </p:spPr>
        <p:txBody>
          <a:bodyPr>
            <a:normAutofit fontScale="90000"/>
          </a:bodyPr>
          <a:lstStyle/>
          <a:p>
            <a:r>
              <a:rPr lang="el-GR" sz="3200" dirty="0">
                <a:latin typeface="Cambria"/>
                <a:cs typeface="Cambria"/>
              </a:rPr>
              <a:t>ΙΣΤΟΡΙΚΟ ΠΛΑΙΣΙΟ  &amp; ΠΟΛΙΤΙΚΟΙ ΠΑΡΑΓΟΝΤΕΣ</a:t>
            </a:r>
            <a:endParaRPr lang="en-US" sz="3200" dirty="0">
              <a:latin typeface="Cambria"/>
              <a:cs typeface="Cambria"/>
            </a:endParaRPr>
          </a:p>
        </p:txBody>
      </p:sp>
    </p:spTree>
    <p:extLst>
      <p:ext uri="{BB962C8B-B14F-4D97-AF65-F5344CB8AC3E}">
        <p14:creationId xmlns:p14="http://schemas.microsoft.com/office/powerpoint/2010/main" val="2127348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lnSpcReduction="10000"/>
          </a:bodyPr>
          <a:lstStyle/>
          <a:p>
            <a:r>
              <a:rPr lang="el-GR" dirty="0" smtClean="0">
                <a:latin typeface="Cambria"/>
                <a:cs typeface="Cambria"/>
              </a:rPr>
              <a:t>Για να κατανοήσουμε πόση σημασία αποδίδεται στη διασφάλιση της ποιότητας της εκπαίδευσης διεθνώς αρκεί να αναφέρουμε ότι στο Διεθνές Δίκτυο Αρχών για τη Διασφάλιση της Ποιότητας (ΙΝ</a:t>
            </a:r>
            <a:r>
              <a:rPr lang="en-US" dirty="0" smtClean="0">
                <a:latin typeface="Cambria"/>
                <a:cs typeface="Cambria"/>
              </a:rPr>
              <a:t>QAAHE </a:t>
            </a:r>
            <a:r>
              <a:rPr lang="mr-IN" dirty="0" smtClean="0">
                <a:latin typeface="Cambria"/>
                <a:cs typeface="Cambria"/>
              </a:rPr>
              <a:t>–</a:t>
            </a:r>
            <a:r>
              <a:rPr lang="en-US" dirty="0" smtClean="0">
                <a:latin typeface="Cambria"/>
                <a:cs typeface="Cambria"/>
              </a:rPr>
              <a:t> International Network of Quality Assurance Agencies in Higher Education)</a:t>
            </a:r>
            <a:r>
              <a:rPr lang="el-GR" dirty="0" smtClean="0">
                <a:latin typeface="Cambria"/>
                <a:cs typeface="Cambria"/>
              </a:rPr>
              <a:t> συμμετείχαν το </a:t>
            </a:r>
          </a:p>
          <a:p>
            <a:r>
              <a:rPr lang="el-GR" dirty="0" smtClean="0">
                <a:latin typeface="Cambria"/>
                <a:cs typeface="Cambria"/>
              </a:rPr>
              <a:t>1990 25 οργανώσεις από 17 χώρες ενώ το </a:t>
            </a:r>
          </a:p>
          <a:p>
            <a:r>
              <a:rPr lang="el-GR" dirty="0" smtClean="0">
                <a:latin typeface="Cambria"/>
                <a:cs typeface="Cambria"/>
              </a:rPr>
              <a:t>2009 πάνω από 200 οργανώσεις από όλες τις ηπείρους (εκτός της Ανταρκτικής)</a:t>
            </a:r>
            <a:endParaRPr lang="en-US" dirty="0">
              <a:latin typeface="Cambria"/>
              <a:cs typeface="Cambria"/>
            </a:endParaRPr>
          </a:p>
        </p:txBody>
      </p:sp>
      <p:sp>
        <p:nvSpPr>
          <p:cNvPr id="5" name="Title 1"/>
          <p:cNvSpPr>
            <a:spLocks noGrp="1"/>
          </p:cNvSpPr>
          <p:nvPr>
            <p:ph type="title"/>
          </p:nvPr>
        </p:nvSpPr>
        <p:spPr>
          <a:xfrm>
            <a:off x="612648" y="228600"/>
            <a:ext cx="8153400" cy="990600"/>
          </a:xfrm>
        </p:spPr>
        <p:txBody>
          <a:bodyPr>
            <a:normAutofit fontScale="90000"/>
          </a:bodyPr>
          <a:lstStyle/>
          <a:p>
            <a:r>
              <a:rPr lang="el-GR" sz="3200" dirty="0">
                <a:latin typeface="Cambria"/>
                <a:cs typeface="Cambria"/>
              </a:rPr>
              <a:t>ΙΣΤΟΡΙΚΟ ΠΛΑΙΣΙΟ  &amp; ΠΟΛΙΤΙΚΟΙ ΠΑΡΑΓΟΝΤΕΣ</a:t>
            </a:r>
            <a:endParaRPr lang="en-US" sz="3200" dirty="0">
              <a:latin typeface="Cambria"/>
              <a:cs typeface="Cambria"/>
            </a:endParaRPr>
          </a:p>
        </p:txBody>
      </p:sp>
    </p:spTree>
    <p:extLst>
      <p:ext uri="{BB962C8B-B14F-4D97-AF65-F5344CB8AC3E}">
        <p14:creationId xmlns:p14="http://schemas.microsoft.com/office/powerpoint/2010/main" val="3094645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2648" y="1600200"/>
            <a:ext cx="8153400" cy="4940256"/>
          </a:xfrm>
        </p:spPr>
        <p:txBody>
          <a:bodyPr>
            <a:normAutofit fontScale="92500" lnSpcReduction="20000"/>
          </a:bodyPr>
          <a:lstStyle/>
          <a:p>
            <a:r>
              <a:rPr lang="el-GR" dirty="0" smtClean="0"/>
              <a:t> Η διεθνής βιβλιογραφία για το θέμα της διασφάλισης της ποιότητας αυξάνεται διαρκώς</a:t>
            </a:r>
            <a:endParaRPr lang="el-GR" dirty="0"/>
          </a:p>
          <a:p>
            <a:r>
              <a:rPr lang="el-GR" dirty="0" smtClean="0"/>
              <a:t>Ωστόσο</a:t>
            </a:r>
            <a:r>
              <a:rPr lang="en-US" dirty="0" smtClean="0"/>
              <a:t> </a:t>
            </a:r>
            <a:r>
              <a:rPr lang="el-GR" dirty="0" smtClean="0"/>
              <a:t>ακόμα είναι σχετικά λίγα τα κείμενα που αναφέρονται ευθέως στο σχεδιασμό, την υλοποίηση  και τις επιπτώσεις των πολιτικών διασφάλισης της ποιότητας.</a:t>
            </a:r>
          </a:p>
          <a:p>
            <a:r>
              <a:rPr lang="el-GR" dirty="0" smtClean="0"/>
              <a:t>Καθώς το πλαίσιο εφαρμογής της διασφάλισης της ποιότητας διευρύνεται και εμπλουτίζεται συνεχώς χρειάζεται συνεχής παρακολούθηση και συγκριση των πολιτικών και των εργαλείων που εφαρμόζονται στις διάφορες χώρες ώστε να μελετηθεί επαρκώς ο τρόπος που οι διαδικασίες διασφάλισης ποιότητας συνδέονται με τις διαδικασίες διδασκαλίας και μάθησης.</a:t>
            </a:r>
            <a:endParaRPr lang="en-US" dirty="0"/>
          </a:p>
        </p:txBody>
      </p:sp>
      <p:sp>
        <p:nvSpPr>
          <p:cNvPr id="5" name="Title 1"/>
          <p:cNvSpPr>
            <a:spLocks noGrp="1"/>
          </p:cNvSpPr>
          <p:nvPr>
            <p:ph type="title"/>
          </p:nvPr>
        </p:nvSpPr>
        <p:spPr>
          <a:xfrm>
            <a:off x="612648" y="228600"/>
            <a:ext cx="8153400" cy="990600"/>
          </a:xfrm>
        </p:spPr>
        <p:txBody>
          <a:bodyPr>
            <a:normAutofit fontScale="90000"/>
          </a:bodyPr>
          <a:lstStyle/>
          <a:p>
            <a:r>
              <a:rPr lang="el-GR" sz="3200" dirty="0">
                <a:latin typeface="Cambria"/>
                <a:cs typeface="Cambria"/>
              </a:rPr>
              <a:t>ΙΣΤΟΡΙΚΟ ΠΛΑΙΣΙΟ  &amp; ΠΟΛΙΤΙΚΟΙ ΠΑΡΑΓΟΝΤΕΣ</a:t>
            </a:r>
            <a:endParaRPr lang="en-US" sz="3200" dirty="0">
              <a:latin typeface="Cambria"/>
              <a:cs typeface="Cambria"/>
            </a:endParaRPr>
          </a:p>
        </p:txBody>
      </p:sp>
    </p:spTree>
    <p:extLst>
      <p:ext uri="{BB962C8B-B14F-4D97-AF65-F5344CB8AC3E}">
        <p14:creationId xmlns:p14="http://schemas.microsoft.com/office/powerpoint/2010/main" val="2636465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«Ακαδημαϊκή Ποιότητα»</a:t>
            </a:r>
            <a:endParaRPr lang="en-US" dirty="0"/>
          </a:p>
        </p:txBody>
      </p:sp>
      <p:sp>
        <p:nvSpPr>
          <p:cNvPr id="3" name="Content Placeholder 2"/>
          <p:cNvSpPr>
            <a:spLocks noGrp="1"/>
          </p:cNvSpPr>
          <p:nvPr>
            <p:ph sz="quarter" idx="1"/>
          </p:nvPr>
        </p:nvSpPr>
        <p:spPr/>
        <p:txBody>
          <a:bodyPr>
            <a:normAutofit lnSpcReduction="10000"/>
          </a:bodyPr>
          <a:lstStyle/>
          <a:p>
            <a:r>
              <a:rPr lang="el-GR" dirty="0" smtClean="0"/>
              <a:t>Πολλοί ακαδημαϊκοί έχουν υποστηρίξει ότι η έννοια της «ακαδημαϊκής ποιότητας» είναι νεφελώδης και ασαφής και ότι δεν επιδέχεται μέτρηση ή κρατική ρύθμιση.</a:t>
            </a:r>
          </a:p>
          <a:p>
            <a:r>
              <a:rPr lang="el-GR" dirty="0" smtClean="0"/>
              <a:t>Οι  πρώτοι αναλυτές εκπαιδευτικής πολιτικής που ασχολήθηκαν με το ζήτημα (π.χ. </a:t>
            </a:r>
            <a:r>
              <a:rPr lang="en-US" dirty="0" smtClean="0"/>
              <a:t>Ball 1985, </a:t>
            </a:r>
            <a:r>
              <a:rPr lang="en-US" dirty="0" err="1" smtClean="0"/>
              <a:t>Bogue</a:t>
            </a:r>
            <a:r>
              <a:rPr lang="en-US" dirty="0" smtClean="0"/>
              <a:t> and Saunders 1992)</a:t>
            </a:r>
            <a:r>
              <a:rPr lang="el-GR" dirty="0" smtClean="0"/>
              <a:t> αρέσκονταν να παραπέμπουν στις ρήσεις του </a:t>
            </a:r>
            <a:r>
              <a:rPr lang="en-US" dirty="0" smtClean="0"/>
              <a:t>Piercing </a:t>
            </a:r>
            <a:r>
              <a:rPr lang="el-GR" dirty="0" smtClean="0"/>
              <a:t>από το μυθιστόρημά του «Το Ζεν και η τέχνη συντήρησης της μοτοσυκλέτας», όπου αναφέρεται:</a:t>
            </a:r>
            <a:endParaRPr lang="en-US" dirty="0"/>
          </a:p>
        </p:txBody>
      </p:sp>
    </p:spTree>
    <p:extLst>
      <p:ext uri="{BB962C8B-B14F-4D97-AF65-F5344CB8AC3E}">
        <p14:creationId xmlns:p14="http://schemas.microsoft.com/office/powerpoint/2010/main" val="4131613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smtClean="0"/>
              <a:t>«Το Ζεν και </a:t>
            </a:r>
            <a:r>
              <a:rPr lang="el-GR" sz="3200" dirty="0"/>
              <a:t>η τέχνη της συντήρησης </a:t>
            </a:r>
            <a:r>
              <a:rPr lang="el-GR" sz="3200" dirty="0" smtClean="0"/>
              <a:t>της μοτοσυκλέτας» - </a:t>
            </a:r>
            <a:r>
              <a:rPr lang="en-US" sz="3200" dirty="0" smtClean="0"/>
              <a:t>Robert </a:t>
            </a:r>
            <a:r>
              <a:rPr lang="en-US" sz="3200" dirty="0" err="1" smtClean="0"/>
              <a:t>Pirsig</a:t>
            </a:r>
            <a:r>
              <a:rPr lang="en-US" sz="3200" dirty="0" smtClean="0"/>
              <a:t>, 1974</a:t>
            </a:r>
            <a:endParaRPr lang="en-US" sz="3200" dirty="0"/>
          </a:p>
        </p:txBody>
      </p:sp>
      <p:sp>
        <p:nvSpPr>
          <p:cNvPr id="3" name="Content Placeholder 2"/>
          <p:cNvSpPr>
            <a:spLocks noGrp="1"/>
          </p:cNvSpPr>
          <p:nvPr>
            <p:ph sz="quarter" idx="1"/>
          </p:nvPr>
        </p:nvSpPr>
        <p:spPr/>
        <p:txBody>
          <a:bodyPr>
            <a:normAutofit lnSpcReduction="10000"/>
          </a:bodyPr>
          <a:lstStyle/>
          <a:p>
            <a:pPr marL="0" indent="0">
              <a:buNone/>
            </a:pPr>
            <a:r>
              <a:rPr lang="el-GR" dirty="0"/>
              <a:t>«Ποιότητα</a:t>
            </a:r>
            <a:r>
              <a:rPr lang="el-GR" dirty="0" smtClean="0"/>
              <a:t>… Ξέρεις τι είναι,</a:t>
            </a:r>
            <a:r>
              <a:rPr lang="en-US" dirty="0"/>
              <a:t> </a:t>
            </a:r>
            <a:r>
              <a:rPr lang="el-GR" dirty="0" smtClean="0"/>
              <a:t>μα δεν ξέρεις τι είναι.</a:t>
            </a:r>
            <a:br>
              <a:rPr lang="el-GR" dirty="0" smtClean="0"/>
            </a:br>
            <a:r>
              <a:rPr lang="el-GR" dirty="0" smtClean="0"/>
              <a:t>Αυτό είναι αντιφατικό ... αλλά μερικά πράγματα είναι καλύτερα</a:t>
            </a:r>
            <a:r>
              <a:rPr lang="en-US" dirty="0" smtClean="0"/>
              <a:t> </a:t>
            </a:r>
            <a:r>
              <a:rPr lang="el-GR" dirty="0" smtClean="0"/>
              <a:t>από</a:t>
            </a:r>
            <a:r>
              <a:rPr lang="en-US" dirty="0" smtClean="0"/>
              <a:t> </a:t>
            </a:r>
            <a:r>
              <a:rPr lang="el-GR" dirty="0" smtClean="0"/>
              <a:t>άλλα, </a:t>
            </a:r>
            <a:r>
              <a:rPr lang="en-US" dirty="0" smtClean="0"/>
              <a:t> </a:t>
            </a:r>
            <a:r>
              <a:rPr lang="el-GR" dirty="0" smtClean="0"/>
              <a:t>δηλαδή </a:t>
            </a:r>
            <a:r>
              <a:rPr lang="en-US" dirty="0" smtClean="0"/>
              <a:t> </a:t>
            </a:r>
            <a:r>
              <a:rPr lang="el-GR" dirty="0" smtClean="0"/>
              <a:t>έχουν </a:t>
            </a:r>
            <a:r>
              <a:rPr lang="en-US" dirty="0" smtClean="0"/>
              <a:t> </a:t>
            </a:r>
            <a:r>
              <a:rPr lang="el-GR" dirty="0" smtClean="0"/>
              <a:t>περισσότερη </a:t>
            </a:r>
            <a:r>
              <a:rPr lang="en-US" dirty="0" smtClean="0"/>
              <a:t> </a:t>
            </a:r>
            <a:r>
              <a:rPr lang="el-GR" dirty="0" smtClean="0"/>
              <a:t>ποιότητα.</a:t>
            </a:r>
            <a:r>
              <a:rPr lang="en-US" dirty="0" smtClean="0"/>
              <a:t> </a:t>
            </a:r>
            <a:r>
              <a:rPr lang="el-GR" dirty="0" smtClean="0"/>
              <a:t> </a:t>
            </a:r>
            <a:r>
              <a:rPr lang="en-US" dirty="0" smtClean="0"/>
              <a:t> </a:t>
            </a:r>
            <a:r>
              <a:rPr lang="el-GR" dirty="0" smtClean="0"/>
              <a:t>Όμως </a:t>
            </a:r>
            <a:r>
              <a:rPr lang="en-US" dirty="0" smtClean="0"/>
              <a:t> </a:t>
            </a:r>
            <a:r>
              <a:rPr lang="el-GR" dirty="0" smtClean="0"/>
              <a:t>όταν </a:t>
            </a:r>
            <a:r>
              <a:rPr lang="en-US" dirty="0" smtClean="0"/>
              <a:t> </a:t>
            </a:r>
            <a:r>
              <a:rPr lang="el-GR" dirty="0" smtClean="0"/>
              <a:t>προσπαθείς </a:t>
            </a:r>
            <a:r>
              <a:rPr lang="en-US" dirty="0" smtClean="0"/>
              <a:t> </a:t>
            </a:r>
            <a:r>
              <a:rPr lang="el-GR" dirty="0" smtClean="0"/>
              <a:t>να </a:t>
            </a:r>
            <a:r>
              <a:rPr lang="en-US" dirty="0" smtClean="0"/>
              <a:t> </a:t>
            </a:r>
            <a:r>
              <a:rPr lang="el-GR" dirty="0" smtClean="0"/>
              <a:t>πεις </a:t>
            </a:r>
            <a:r>
              <a:rPr lang="en-US" dirty="0" smtClean="0"/>
              <a:t> </a:t>
            </a:r>
            <a:r>
              <a:rPr lang="el-GR" dirty="0" smtClean="0"/>
              <a:t>τι </a:t>
            </a:r>
            <a:r>
              <a:rPr lang="en-US" dirty="0" smtClean="0"/>
              <a:t> </a:t>
            </a:r>
            <a:r>
              <a:rPr lang="el-GR" dirty="0" smtClean="0"/>
              <a:t>είναι </a:t>
            </a:r>
            <a:r>
              <a:rPr lang="en-US" dirty="0" smtClean="0"/>
              <a:t> </a:t>
            </a:r>
            <a:r>
              <a:rPr lang="el-GR" dirty="0" smtClean="0"/>
              <a:t>η </a:t>
            </a:r>
            <a:r>
              <a:rPr lang="en-US" dirty="0" smtClean="0"/>
              <a:t> </a:t>
            </a:r>
            <a:r>
              <a:rPr lang="el-GR" dirty="0" smtClean="0"/>
              <a:t>ποιότητα,</a:t>
            </a:r>
            <a:r>
              <a:rPr lang="en-US" dirty="0" smtClean="0"/>
              <a:t> </a:t>
            </a:r>
            <a:r>
              <a:rPr lang="el-GR" dirty="0" smtClean="0"/>
              <a:t>πέρα </a:t>
            </a:r>
            <a:r>
              <a:rPr lang="en-US" dirty="0" smtClean="0"/>
              <a:t> </a:t>
            </a:r>
            <a:r>
              <a:rPr lang="el-GR" dirty="0" smtClean="0"/>
              <a:t>από </a:t>
            </a:r>
            <a:r>
              <a:rPr lang="en-US" dirty="0" smtClean="0"/>
              <a:t> </a:t>
            </a:r>
            <a:r>
              <a:rPr lang="el-GR" dirty="0" smtClean="0"/>
              <a:t>τα </a:t>
            </a:r>
            <a:r>
              <a:rPr lang="en-US" dirty="0" smtClean="0"/>
              <a:t> </a:t>
            </a:r>
            <a:r>
              <a:rPr lang="el-GR" dirty="0" smtClean="0"/>
              <a:t>πράγματα </a:t>
            </a:r>
            <a:r>
              <a:rPr lang="en-US" dirty="0" smtClean="0"/>
              <a:t> </a:t>
            </a:r>
            <a:r>
              <a:rPr lang="el-GR" dirty="0" smtClean="0"/>
              <a:t>που </a:t>
            </a:r>
            <a:r>
              <a:rPr lang="en-US" dirty="0" smtClean="0"/>
              <a:t> </a:t>
            </a:r>
            <a:r>
              <a:rPr lang="el-GR" dirty="0" smtClean="0"/>
              <a:t>έχουν </a:t>
            </a:r>
            <a:r>
              <a:rPr lang="en-US" dirty="0" smtClean="0"/>
              <a:t> </a:t>
            </a:r>
            <a:r>
              <a:rPr lang="el-GR" dirty="0" smtClean="0"/>
              <a:t>ποιότητα,</a:t>
            </a:r>
            <a:r>
              <a:rPr lang="en-US" dirty="0" smtClean="0"/>
              <a:t> </a:t>
            </a:r>
            <a:r>
              <a:rPr lang="el-GR" dirty="0" smtClean="0"/>
              <a:t>η </a:t>
            </a:r>
            <a:r>
              <a:rPr lang="en-US" dirty="0" smtClean="0"/>
              <a:t> </a:t>
            </a:r>
            <a:r>
              <a:rPr lang="el-GR" dirty="0" smtClean="0"/>
              <a:t>προσπάθεια </a:t>
            </a:r>
            <a:r>
              <a:rPr lang="en-US" dirty="0" smtClean="0"/>
              <a:t> </a:t>
            </a:r>
            <a:r>
              <a:rPr lang="el-GR" dirty="0" smtClean="0"/>
              <a:t>είναι </a:t>
            </a:r>
            <a:r>
              <a:rPr lang="en-US" dirty="0" smtClean="0"/>
              <a:t> </a:t>
            </a:r>
            <a:r>
              <a:rPr lang="el-GR" dirty="0" smtClean="0"/>
              <a:t>μάταιη!</a:t>
            </a:r>
            <a:r>
              <a:rPr lang="en-US" dirty="0" smtClean="0"/>
              <a:t> </a:t>
            </a:r>
            <a:r>
              <a:rPr lang="el-GR" dirty="0"/>
              <a:t>Δεν </a:t>
            </a:r>
            <a:r>
              <a:rPr lang="en-US" dirty="0"/>
              <a:t> </a:t>
            </a:r>
            <a:r>
              <a:rPr lang="el-GR" dirty="0"/>
              <a:t>υπάρχει</a:t>
            </a:r>
            <a:r>
              <a:rPr lang="en-US" dirty="0"/>
              <a:t> </a:t>
            </a:r>
            <a:r>
              <a:rPr lang="el-GR" dirty="0"/>
              <a:t>κάτι </a:t>
            </a:r>
            <a:r>
              <a:rPr lang="en-US" dirty="0"/>
              <a:t> </a:t>
            </a:r>
            <a:r>
              <a:rPr lang="el-GR" dirty="0"/>
              <a:t>που</a:t>
            </a:r>
            <a:r>
              <a:rPr lang="en-US" dirty="0"/>
              <a:t> </a:t>
            </a:r>
            <a:r>
              <a:rPr lang="el-GR" dirty="0"/>
              <a:t>να</a:t>
            </a:r>
            <a:r>
              <a:rPr lang="en-US" dirty="0"/>
              <a:t> </a:t>
            </a:r>
            <a:r>
              <a:rPr lang="el-GR" dirty="0"/>
              <a:t>μπορούμε </a:t>
            </a:r>
            <a:r>
              <a:rPr lang="en-US" dirty="0"/>
              <a:t> </a:t>
            </a:r>
            <a:r>
              <a:rPr lang="el-GR" dirty="0"/>
              <a:t>να </a:t>
            </a:r>
            <a:r>
              <a:rPr lang="en-US" dirty="0"/>
              <a:t> </a:t>
            </a:r>
            <a:r>
              <a:rPr lang="el-GR" dirty="0"/>
              <a:t>πούμε.</a:t>
            </a:r>
            <a:r>
              <a:rPr lang="en-US" dirty="0"/>
              <a:t> </a:t>
            </a:r>
            <a:r>
              <a:rPr lang="el-GR" dirty="0"/>
              <a:t>Όμως</a:t>
            </a:r>
            <a:r>
              <a:rPr lang="en-US" dirty="0"/>
              <a:t> </a:t>
            </a:r>
            <a:r>
              <a:rPr lang="el-GR" dirty="0"/>
              <a:t>αν </a:t>
            </a:r>
            <a:r>
              <a:rPr lang="en-US" dirty="0"/>
              <a:t> </a:t>
            </a:r>
            <a:r>
              <a:rPr lang="el-GR" dirty="0"/>
              <a:t>δεν</a:t>
            </a:r>
            <a:r>
              <a:rPr lang="en-US" dirty="0"/>
              <a:t> </a:t>
            </a:r>
            <a:r>
              <a:rPr lang="el-GR" dirty="0"/>
              <a:t>μπορείς </a:t>
            </a:r>
            <a:r>
              <a:rPr lang="en-US" dirty="0"/>
              <a:t> </a:t>
            </a:r>
            <a:r>
              <a:rPr lang="el-GR" dirty="0"/>
              <a:t>να </a:t>
            </a:r>
            <a:r>
              <a:rPr lang="en-US" dirty="0"/>
              <a:t> </a:t>
            </a:r>
            <a:r>
              <a:rPr lang="el-GR" dirty="0"/>
              <a:t>πεις</a:t>
            </a:r>
            <a:r>
              <a:rPr lang="en-US" dirty="0"/>
              <a:t> </a:t>
            </a:r>
            <a:r>
              <a:rPr lang="el-GR" dirty="0"/>
              <a:t>τι </a:t>
            </a:r>
            <a:r>
              <a:rPr lang="en-US" dirty="0"/>
              <a:t> </a:t>
            </a:r>
            <a:r>
              <a:rPr lang="el-GR" dirty="0"/>
              <a:t>είναι </a:t>
            </a:r>
            <a:r>
              <a:rPr lang="en-US" dirty="0"/>
              <a:t> </a:t>
            </a:r>
            <a:r>
              <a:rPr lang="el-GR" dirty="0"/>
              <a:t>ποιότητα,</a:t>
            </a:r>
            <a:r>
              <a:rPr lang="en-US" dirty="0"/>
              <a:t> </a:t>
            </a:r>
            <a:r>
              <a:rPr lang="el-GR" dirty="0"/>
              <a:t>πώς </a:t>
            </a:r>
            <a:r>
              <a:rPr lang="en-US" dirty="0"/>
              <a:t> </a:t>
            </a:r>
            <a:r>
              <a:rPr lang="el-GR" dirty="0"/>
              <a:t>ξέρεις </a:t>
            </a:r>
            <a:r>
              <a:rPr lang="en-US" dirty="0"/>
              <a:t> </a:t>
            </a:r>
            <a:r>
              <a:rPr lang="el-GR" dirty="0"/>
              <a:t>τι </a:t>
            </a:r>
            <a:r>
              <a:rPr lang="en-US" dirty="0"/>
              <a:t> </a:t>
            </a:r>
            <a:r>
              <a:rPr lang="el-GR" dirty="0"/>
              <a:t>είναι,</a:t>
            </a:r>
            <a:r>
              <a:rPr lang="en-US" dirty="0"/>
              <a:t> </a:t>
            </a:r>
            <a:r>
              <a:rPr lang="el-GR" dirty="0"/>
              <a:t>πώς </a:t>
            </a:r>
            <a:r>
              <a:rPr lang="en-US" dirty="0"/>
              <a:t> </a:t>
            </a:r>
            <a:r>
              <a:rPr lang="el-GR" dirty="0"/>
              <a:t>γνωρίζεις </a:t>
            </a:r>
            <a:r>
              <a:rPr lang="en-US" dirty="0"/>
              <a:t> </a:t>
            </a:r>
            <a:r>
              <a:rPr lang="el-GR" dirty="0"/>
              <a:t>αν υπάρχει;</a:t>
            </a:r>
            <a:r>
              <a:rPr lang="en-US" dirty="0"/>
              <a:t> </a:t>
            </a:r>
            <a:r>
              <a:rPr lang="el-GR" dirty="0"/>
              <a:t> </a:t>
            </a:r>
            <a:r>
              <a:rPr lang="en-US" dirty="0"/>
              <a:t> </a:t>
            </a:r>
            <a:r>
              <a:rPr lang="el-GR" dirty="0"/>
              <a:t>Αν </a:t>
            </a:r>
            <a:r>
              <a:rPr lang="en-US" dirty="0"/>
              <a:t> </a:t>
            </a:r>
            <a:r>
              <a:rPr lang="el-GR" dirty="0"/>
              <a:t>κανείς </a:t>
            </a:r>
            <a:r>
              <a:rPr lang="en-US" dirty="0"/>
              <a:t> </a:t>
            </a:r>
            <a:r>
              <a:rPr lang="el-GR" dirty="0"/>
              <a:t>δεν </a:t>
            </a:r>
            <a:r>
              <a:rPr lang="en-US" dirty="0"/>
              <a:t> </a:t>
            </a:r>
            <a:r>
              <a:rPr lang="el-GR" dirty="0"/>
              <a:t>γνωρίζει </a:t>
            </a:r>
            <a:r>
              <a:rPr lang="en-US" dirty="0"/>
              <a:t> </a:t>
            </a:r>
            <a:r>
              <a:rPr lang="el-GR" dirty="0"/>
              <a:t>τι </a:t>
            </a:r>
            <a:r>
              <a:rPr lang="en-US" dirty="0"/>
              <a:t> </a:t>
            </a:r>
            <a:r>
              <a:rPr lang="el-GR" dirty="0"/>
              <a:t>είναι,</a:t>
            </a:r>
            <a:r>
              <a:rPr lang="en-US" dirty="0"/>
              <a:t> </a:t>
            </a:r>
            <a:r>
              <a:rPr lang="el-GR" dirty="0"/>
              <a:t>τότε,</a:t>
            </a:r>
            <a:r>
              <a:rPr lang="en-US" dirty="0"/>
              <a:t> </a:t>
            </a:r>
            <a:r>
              <a:rPr lang="el-GR" dirty="0"/>
              <a:t>για </a:t>
            </a:r>
            <a:r>
              <a:rPr lang="en-US" dirty="0"/>
              <a:t> </a:t>
            </a:r>
            <a:r>
              <a:rPr lang="el-GR" dirty="0"/>
              <a:t>πρακτικούς </a:t>
            </a:r>
            <a:r>
              <a:rPr lang="en-US" dirty="0"/>
              <a:t> </a:t>
            </a:r>
            <a:r>
              <a:rPr lang="el-GR" dirty="0"/>
              <a:t>λόγους, δεν </a:t>
            </a:r>
            <a:r>
              <a:rPr lang="en-US" dirty="0"/>
              <a:t> </a:t>
            </a:r>
            <a:r>
              <a:rPr lang="el-GR" dirty="0"/>
              <a:t>υπάρχει </a:t>
            </a:r>
            <a:r>
              <a:rPr lang="en-US" dirty="0"/>
              <a:t> </a:t>
            </a:r>
            <a:r>
              <a:rPr lang="el-GR" dirty="0"/>
              <a:t>καθόλου....</a:t>
            </a:r>
            <a:r>
              <a:rPr lang="en-US" dirty="0"/>
              <a:t> </a:t>
            </a:r>
            <a:r>
              <a:rPr lang="el-GR" dirty="0"/>
              <a:t> </a:t>
            </a:r>
            <a:r>
              <a:rPr lang="en-US" dirty="0"/>
              <a:t> </a:t>
            </a:r>
          </a:p>
        </p:txBody>
      </p:sp>
    </p:spTree>
    <p:extLst>
      <p:ext uri="{BB962C8B-B14F-4D97-AF65-F5344CB8AC3E}">
        <p14:creationId xmlns:p14="http://schemas.microsoft.com/office/powerpoint/2010/main" val="3227912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973" y="228600"/>
            <a:ext cx="8329075" cy="990600"/>
          </a:xfrm>
        </p:spPr>
        <p:txBody>
          <a:bodyPr>
            <a:noAutofit/>
          </a:bodyPr>
          <a:lstStyle/>
          <a:p>
            <a:r>
              <a:rPr lang="el-GR" sz="3200" dirty="0"/>
              <a:t>«Το Ζεν και η τέχνη της συντήρησης της μοτοσυκλέτας»</a:t>
            </a:r>
            <a:endParaRPr lang="en-US" sz="3200" dirty="0"/>
          </a:p>
        </p:txBody>
      </p:sp>
      <p:sp>
        <p:nvSpPr>
          <p:cNvPr id="3" name="Content Placeholder 2"/>
          <p:cNvSpPr>
            <a:spLocks noGrp="1"/>
          </p:cNvSpPr>
          <p:nvPr>
            <p:ph sz="quarter" idx="1"/>
          </p:nvPr>
        </p:nvSpPr>
        <p:spPr>
          <a:xfrm>
            <a:off x="436973" y="1600200"/>
            <a:ext cx="8561937" cy="4790132"/>
          </a:xfrm>
        </p:spPr>
        <p:txBody>
          <a:bodyPr>
            <a:normAutofit fontScale="92500"/>
          </a:bodyPr>
          <a:lstStyle/>
          <a:p>
            <a:pPr marL="0" indent="0">
              <a:buNone/>
            </a:pPr>
            <a:r>
              <a:rPr lang="el-GR" dirty="0"/>
              <a:t>Αλλά </a:t>
            </a:r>
            <a:r>
              <a:rPr lang="en-US" dirty="0"/>
              <a:t> </a:t>
            </a:r>
            <a:r>
              <a:rPr lang="el-GR" dirty="0"/>
              <a:t>πάλι </a:t>
            </a:r>
            <a:r>
              <a:rPr lang="en-US" dirty="0"/>
              <a:t> </a:t>
            </a:r>
            <a:r>
              <a:rPr lang="el-GR" dirty="0"/>
              <a:t>για </a:t>
            </a:r>
            <a:r>
              <a:rPr lang="en-US" dirty="0"/>
              <a:t> </a:t>
            </a:r>
            <a:r>
              <a:rPr lang="el-GR" dirty="0"/>
              <a:t>πρακτικούς </a:t>
            </a:r>
            <a:r>
              <a:rPr lang="en-US" dirty="0"/>
              <a:t> </a:t>
            </a:r>
            <a:r>
              <a:rPr lang="el-GR" dirty="0"/>
              <a:t>λόγους </a:t>
            </a:r>
            <a:r>
              <a:rPr lang="en-US" dirty="0"/>
              <a:t> </a:t>
            </a:r>
            <a:r>
              <a:rPr lang="el-GR" dirty="0"/>
              <a:t>πραγματικά </a:t>
            </a:r>
            <a:r>
              <a:rPr lang="en-US" dirty="0"/>
              <a:t> </a:t>
            </a:r>
            <a:r>
              <a:rPr lang="el-GR" dirty="0"/>
              <a:t>υπάρχει.</a:t>
            </a:r>
            <a:r>
              <a:rPr lang="en-US" dirty="0"/>
              <a:t> </a:t>
            </a:r>
            <a:r>
              <a:rPr lang="el-GR" dirty="0"/>
              <a:t> </a:t>
            </a:r>
            <a:r>
              <a:rPr lang="en-US" dirty="0"/>
              <a:t> </a:t>
            </a:r>
            <a:endParaRPr lang="el-GR" dirty="0" smtClean="0"/>
          </a:p>
          <a:p>
            <a:pPr marL="0" indent="0">
              <a:buNone/>
            </a:pPr>
            <a:r>
              <a:rPr lang="el-GR" dirty="0" smtClean="0"/>
              <a:t>Αλλοιώς</a:t>
            </a:r>
            <a:r>
              <a:rPr lang="en-US" dirty="0" smtClean="0"/>
              <a:t> </a:t>
            </a:r>
            <a:r>
              <a:rPr lang="el-GR" dirty="0"/>
              <a:t>σε </a:t>
            </a:r>
            <a:r>
              <a:rPr lang="en-US" dirty="0"/>
              <a:t> </a:t>
            </a:r>
            <a:r>
              <a:rPr lang="el-GR" dirty="0"/>
              <a:t>τι </a:t>
            </a:r>
            <a:r>
              <a:rPr lang="en-US" dirty="0"/>
              <a:t> </a:t>
            </a:r>
            <a:r>
              <a:rPr lang="el-GR" dirty="0" smtClean="0"/>
              <a:t>βασίζονται</a:t>
            </a:r>
            <a:r>
              <a:rPr lang="en-US" dirty="0" smtClean="0"/>
              <a:t> </a:t>
            </a:r>
            <a:r>
              <a:rPr lang="el-GR" dirty="0"/>
              <a:t>οι </a:t>
            </a:r>
            <a:r>
              <a:rPr lang="en-US" dirty="0"/>
              <a:t> </a:t>
            </a:r>
            <a:r>
              <a:rPr lang="el-GR" dirty="0"/>
              <a:t>βαθμοί;</a:t>
            </a:r>
            <a:r>
              <a:rPr lang="en-US" dirty="0"/>
              <a:t> </a:t>
            </a:r>
            <a:r>
              <a:rPr lang="el-GR" dirty="0"/>
              <a:t> </a:t>
            </a:r>
            <a:r>
              <a:rPr lang="en-US" dirty="0"/>
              <a:t> </a:t>
            </a:r>
            <a:r>
              <a:rPr lang="el-GR" dirty="0" smtClean="0"/>
              <a:t>Αλλοιώς </a:t>
            </a:r>
            <a:r>
              <a:rPr lang="en-US" dirty="0" smtClean="0"/>
              <a:t> </a:t>
            </a:r>
            <a:r>
              <a:rPr lang="el-GR" dirty="0"/>
              <a:t>γιατί </a:t>
            </a:r>
            <a:r>
              <a:rPr lang="en-US" dirty="0"/>
              <a:t> </a:t>
            </a:r>
            <a:r>
              <a:rPr lang="el-GR" dirty="0"/>
              <a:t>οι </a:t>
            </a:r>
            <a:r>
              <a:rPr lang="en-US" dirty="0"/>
              <a:t> </a:t>
            </a:r>
            <a:r>
              <a:rPr lang="el-GR" dirty="0"/>
              <a:t>άνθρωποι </a:t>
            </a:r>
            <a:r>
              <a:rPr lang="en-US" dirty="0"/>
              <a:t> </a:t>
            </a:r>
            <a:r>
              <a:rPr lang="el-GR" dirty="0" smtClean="0"/>
              <a:t>πληρώνουν περιουσίες </a:t>
            </a:r>
            <a:r>
              <a:rPr lang="en-US" dirty="0" smtClean="0"/>
              <a:t> </a:t>
            </a:r>
            <a:r>
              <a:rPr lang="el-GR" dirty="0"/>
              <a:t>για </a:t>
            </a:r>
            <a:r>
              <a:rPr lang="en-US" dirty="0"/>
              <a:t> </a:t>
            </a:r>
            <a:r>
              <a:rPr lang="el-GR" dirty="0"/>
              <a:t>κάποια </a:t>
            </a:r>
            <a:r>
              <a:rPr lang="en-US" dirty="0"/>
              <a:t> </a:t>
            </a:r>
            <a:r>
              <a:rPr lang="el-GR" dirty="0"/>
              <a:t>πράγματα </a:t>
            </a:r>
            <a:r>
              <a:rPr lang="en-US" dirty="0"/>
              <a:t> </a:t>
            </a:r>
            <a:r>
              <a:rPr lang="el-GR" dirty="0"/>
              <a:t>και </a:t>
            </a:r>
            <a:r>
              <a:rPr lang="en-US" dirty="0"/>
              <a:t> </a:t>
            </a:r>
            <a:r>
              <a:rPr lang="el-GR" dirty="0" smtClean="0"/>
              <a:t>άλλα </a:t>
            </a:r>
            <a:r>
              <a:rPr lang="en-US" dirty="0" smtClean="0"/>
              <a:t> </a:t>
            </a:r>
            <a:r>
              <a:rPr lang="el-GR" dirty="0" smtClean="0"/>
              <a:t>τα ρίχνουν στα </a:t>
            </a:r>
            <a:r>
              <a:rPr lang="en-US" dirty="0" smtClean="0"/>
              <a:t> </a:t>
            </a:r>
            <a:r>
              <a:rPr lang="el-GR" dirty="0"/>
              <a:t>σκουπίδια;</a:t>
            </a:r>
            <a:r>
              <a:rPr lang="en-US" dirty="0"/>
              <a:t> </a:t>
            </a:r>
            <a:r>
              <a:rPr lang="el-GR" dirty="0"/>
              <a:t> </a:t>
            </a:r>
            <a:r>
              <a:rPr lang="en-US" dirty="0"/>
              <a:t> </a:t>
            </a:r>
            <a:endParaRPr lang="el-GR" dirty="0" smtClean="0"/>
          </a:p>
          <a:p>
            <a:pPr marL="0" indent="0">
              <a:buNone/>
            </a:pPr>
            <a:r>
              <a:rPr lang="el-GR" dirty="0" smtClean="0"/>
              <a:t>Προφανώς</a:t>
            </a:r>
            <a:r>
              <a:rPr lang="en-US" dirty="0" smtClean="0"/>
              <a:t> </a:t>
            </a:r>
            <a:r>
              <a:rPr lang="el-GR" dirty="0"/>
              <a:t>κάποια </a:t>
            </a:r>
            <a:r>
              <a:rPr lang="en-US" dirty="0"/>
              <a:t> </a:t>
            </a:r>
            <a:r>
              <a:rPr lang="el-GR" dirty="0" smtClean="0"/>
              <a:t>πράγματα</a:t>
            </a:r>
            <a:r>
              <a:rPr lang="en-US" dirty="0" smtClean="0"/>
              <a:t> </a:t>
            </a:r>
            <a:r>
              <a:rPr lang="el-GR" dirty="0" smtClean="0"/>
              <a:t>είναι</a:t>
            </a:r>
            <a:r>
              <a:rPr lang="en-US" dirty="0" smtClean="0"/>
              <a:t> </a:t>
            </a:r>
            <a:r>
              <a:rPr lang="el-GR" dirty="0"/>
              <a:t>καλύτερα </a:t>
            </a:r>
            <a:r>
              <a:rPr lang="en-US" dirty="0"/>
              <a:t> </a:t>
            </a:r>
            <a:r>
              <a:rPr lang="el-GR" dirty="0"/>
              <a:t>από </a:t>
            </a:r>
            <a:r>
              <a:rPr lang="en-US" dirty="0"/>
              <a:t> </a:t>
            </a:r>
            <a:r>
              <a:rPr lang="el-GR" dirty="0"/>
              <a:t>άλλα… </a:t>
            </a:r>
            <a:r>
              <a:rPr lang="en-US" dirty="0"/>
              <a:t> </a:t>
            </a:r>
            <a:r>
              <a:rPr lang="el-GR" dirty="0" smtClean="0"/>
              <a:t>αλλά</a:t>
            </a:r>
            <a:r>
              <a:rPr lang="en-US" dirty="0" smtClean="0"/>
              <a:t> </a:t>
            </a:r>
            <a:r>
              <a:rPr lang="el-GR" dirty="0"/>
              <a:t>τι </a:t>
            </a:r>
            <a:r>
              <a:rPr lang="en-US" dirty="0"/>
              <a:t> </a:t>
            </a:r>
            <a:r>
              <a:rPr lang="el-GR" dirty="0"/>
              <a:t>είναι </a:t>
            </a:r>
            <a:r>
              <a:rPr lang="en-US" dirty="0"/>
              <a:t> </a:t>
            </a:r>
            <a:r>
              <a:rPr lang="el-GR" dirty="0"/>
              <a:t>το </a:t>
            </a:r>
            <a:r>
              <a:rPr lang="en-US" dirty="0"/>
              <a:t> </a:t>
            </a:r>
            <a:r>
              <a:rPr lang="el-GR" dirty="0" smtClean="0"/>
              <a:t>«καλύτερο»</a:t>
            </a:r>
            <a:r>
              <a:rPr lang="en-US" dirty="0" smtClean="0"/>
              <a:t> </a:t>
            </a:r>
            <a:r>
              <a:rPr lang="el-GR" dirty="0"/>
              <a:t>;</a:t>
            </a:r>
            <a:r>
              <a:rPr lang="en-US" dirty="0"/>
              <a:t> </a:t>
            </a:r>
            <a:r>
              <a:rPr lang="el-GR" dirty="0"/>
              <a:t> </a:t>
            </a:r>
            <a:r>
              <a:rPr lang="en-US" dirty="0"/>
              <a:t> </a:t>
            </a:r>
            <a:endParaRPr lang="el-GR" dirty="0" smtClean="0"/>
          </a:p>
          <a:p>
            <a:pPr marL="0" indent="0">
              <a:buNone/>
            </a:pPr>
            <a:r>
              <a:rPr lang="el-GR" dirty="0" smtClean="0"/>
              <a:t>Έτσι </a:t>
            </a:r>
            <a:r>
              <a:rPr lang="en-US" dirty="0" smtClean="0"/>
              <a:t> </a:t>
            </a:r>
            <a:r>
              <a:rPr lang="el-GR" dirty="0"/>
              <a:t>πηγαίνεις </a:t>
            </a:r>
            <a:r>
              <a:rPr lang="en-US" dirty="0"/>
              <a:t> </a:t>
            </a:r>
            <a:r>
              <a:rPr lang="el-GR" dirty="0"/>
              <a:t>πάνω-</a:t>
            </a:r>
            <a:r>
              <a:rPr lang="en-US" dirty="0"/>
              <a:t> </a:t>
            </a:r>
            <a:r>
              <a:rPr lang="el-GR" dirty="0"/>
              <a:t>κάτω,</a:t>
            </a:r>
            <a:r>
              <a:rPr lang="en-US" dirty="0"/>
              <a:t> </a:t>
            </a:r>
            <a:r>
              <a:rPr lang="el-GR" dirty="0"/>
              <a:t> </a:t>
            </a:r>
            <a:r>
              <a:rPr lang="en-US" dirty="0"/>
              <a:t> </a:t>
            </a:r>
            <a:r>
              <a:rPr lang="el-GR" dirty="0"/>
              <a:t>στριφογυρίζοντας </a:t>
            </a:r>
            <a:r>
              <a:rPr lang="en-US" dirty="0"/>
              <a:t> </a:t>
            </a:r>
            <a:r>
              <a:rPr lang="el-GR" dirty="0"/>
              <a:t>τις </a:t>
            </a:r>
            <a:r>
              <a:rPr lang="en-US" dirty="0"/>
              <a:t> </a:t>
            </a:r>
            <a:r>
              <a:rPr lang="el-GR" dirty="0"/>
              <a:t>σκέψεις </a:t>
            </a:r>
            <a:r>
              <a:rPr lang="en-US" dirty="0"/>
              <a:t> </a:t>
            </a:r>
            <a:r>
              <a:rPr lang="el-GR" dirty="0"/>
              <a:t>σου,</a:t>
            </a:r>
            <a:r>
              <a:rPr lang="en-US" dirty="0"/>
              <a:t> </a:t>
            </a:r>
            <a:r>
              <a:rPr lang="el-GR" dirty="0"/>
              <a:t> </a:t>
            </a:r>
            <a:r>
              <a:rPr lang="en-US" dirty="0"/>
              <a:t> </a:t>
            </a:r>
            <a:r>
              <a:rPr lang="el-GR" dirty="0" smtClean="0"/>
              <a:t>μη</a:t>
            </a:r>
            <a:r>
              <a:rPr lang="en-US" dirty="0" smtClean="0"/>
              <a:t> </a:t>
            </a:r>
            <a:r>
              <a:rPr lang="el-GR" dirty="0"/>
              <a:t>βρίσκοντας </a:t>
            </a:r>
            <a:r>
              <a:rPr lang="el-GR" dirty="0" smtClean="0"/>
              <a:t>να κρατηθείς από πουθενά.Τι στο</a:t>
            </a:r>
            <a:r>
              <a:rPr lang="el-GR" dirty="0"/>
              <a:t> </a:t>
            </a:r>
            <a:r>
              <a:rPr lang="el-GR" dirty="0" smtClean="0"/>
              <a:t>διάολο είναι η ποιότητα;Τι ακριβώς είναι;»</a:t>
            </a:r>
            <a:r>
              <a:rPr lang="el-GR" dirty="0"/>
              <a:t> </a:t>
            </a:r>
            <a:endParaRPr lang="el-GR" dirty="0" smtClean="0"/>
          </a:p>
          <a:p>
            <a:pPr marL="0" indent="0">
              <a:buNone/>
            </a:pPr>
            <a:r>
              <a:rPr lang="el-GR" dirty="0" smtClean="0"/>
              <a:t>(Robert Pirsig, 1974:179)</a:t>
            </a:r>
            <a:endParaRPr lang="en-US" dirty="0"/>
          </a:p>
          <a:p>
            <a:endParaRPr lang="en-US" dirty="0"/>
          </a:p>
        </p:txBody>
      </p:sp>
    </p:spTree>
    <p:extLst>
      <p:ext uri="{BB962C8B-B14F-4D97-AF65-F5344CB8AC3E}">
        <p14:creationId xmlns:p14="http://schemas.microsoft.com/office/powerpoint/2010/main" val="38652515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«Ακαδημαϊκή Ποιότητα»</a:t>
            </a:r>
            <a:endParaRPr lang="en-US" dirty="0"/>
          </a:p>
        </p:txBody>
      </p:sp>
      <p:sp>
        <p:nvSpPr>
          <p:cNvPr id="3" name="Content Placeholder 2"/>
          <p:cNvSpPr>
            <a:spLocks noGrp="1"/>
          </p:cNvSpPr>
          <p:nvPr>
            <p:ph sz="quarter" idx="1"/>
          </p:nvPr>
        </p:nvSpPr>
        <p:spPr/>
        <p:txBody>
          <a:bodyPr>
            <a:normAutofit fontScale="92500" lnSpcReduction="10000"/>
          </a:bodyPr>
          <a:lstStyle/>
          <a:p>
            <a:pPr marL="0" indent="0">
              <a:buNone/>
            </a:pPr>
            <a:r>
              <a:rPr lang="el-GR" dirty="0" smtClean="0"/>
              <a:t>Όπως υπονείται στο παραπάνω απόσπασμα οι καθηγητές πανεπιστημίων συνεχώς αναφέρονται στην ακαδημαϊκή ποιότητα του έργου των φοιτητών τους όταν βαθμολογούν γραπτά ή εργασίες. </a:t>
            </a:r>
          </a:p>
          <a:p>
            <a:pPr marL="0" indent="0">
              <a:buNone/>
            </a:pPr>
            <a:r>
              <a:rPr lang="el-GR" dirty="0" smtClean="0"/>
              <a:t>Πολλές από τις βασικές όψεις της ακαδημαϊκής ζωής καθορίζονται με γνώμονα την ποιότητα του ακαδημαϊκού έργου, όπως για παράδειγμα η δημοσίευση (ή όχι) άρθρων σε επιστημονικά περιοδικά, η αποδοχή των επιστημονικών ανακοινώσεων, η απονομή βραβείων και η κατανομή ερευνητικών κονδυλίων</a:t>
            </a:r>
          </a:p>
        </p:txBody>
      </p:sp>
    </p:spTree>
    <p:extLst>
      <p:ext uri="{BB962C8B-B14F-4D97-AF65-F5344CB8AC3E}">
        <p14:creationId xmlns:p14="http://schemas.microsoft.com/office/powerpoint/2010/main" val="22961095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«Ακαδημαϊκή Ποιότητα»</a:t>
            </a:r>
            <a:endParaRPr lang="en-US" dirty="0"/>
          </a:p>
        </p:txBody>
      </p:sp>
      <p:sp>
        <p:nvSpPr>
          <p:cNvPr id="3" name="Content Placeholder 2"/>
          <p:cNvSpPr>
            <a:spLocks noGrp="1"/>
          </p:cNvSpPr>
          <p:nvPr>
            <p:ph sz="quarter" idx="1"/>
          </p:nvPr>
        </p:nvSpPr>
        <p:spPr/>
        <p:txBody>
          <a:bodyPr>
            <a:normAutofit fontScale="92500" lnSpcReduction="10000"/>
          </a:bodyPr>
          <a:lstStyle/>
          <a:p>
            <a:r>
              <a:rPr lang="el-GR" dirty="0" smtClean="0"/>
              <a:t>Από τη σκοπιά της </a:t>
            </a:r>
            <a:r>
              <a:rPr lang="el-GR" u="sng" dirty="0" smtClean="0"/>
              <a:t>δημόσιας πολιτικής</a:t>
            </a:r>
            <a:r>
              <a:rPr lang="el-GR" dirty="0" smtClean="0"/>
              <a:t> η ακαδημαϊκή ποιότητα είναι δυνατόν να εξισωθεί με τα ακαδημαϊκά στάνταρντ </a:t>
            </a:r>
            <a:r>
              <a:rPr lang="mr-IN" dirty="0" smtClean="0"/>
              <a:t>–</a:t>
            </a:r>
            <a:r>
              <a:rPr lang="el-GR" dirty="0" smtClean="0"/>
              <a:t> το </a:t>
            </a:r>
            <a:r>
              <a:rPr lang="el-GR" u="sng" dirty="0" smtClean="0"/>
              <a:t>επίπεδο των γνώσεων ικανοτήτων και δεξιοτήτων</a:t>
            </a:r>
            <a:r>
              <a:rPr lang="el-GR" dirty="0" smtClean="0"/>
              <a:t> που οι απόφοιτοι αποκτούν </a:t>
            </a:r>
            <a:r>
              <a:rPr lang="el-GR" u="sng" dirty="0" smtClean="0"/>
              <a:t>ως αποτέλεσμα της παρακολούθησης ενός προγράμματος σπουδών</a:t>
            </a:r>
            <a:r>
              <a:rPr lang="el-GR" dirty="0" smtClean="0"/>
              <a:t>.</a:t>
            </a:r>
          </a:p>
          <a:p>
            <a:r>
              <a:rPr lang="el-GR" dirty="0" smtClean="0"/>
              <a:t>Το ζητούμενο της ακδημαϊκής ποιότητας είναι η ανάπτυξη «του ανθρώπινου κεφαλαίου» των φοιτητών, που αποτελεί και κύριο λόγο χρηματοδότησης των προγραμμάτων σπουδών των πανεπιστημίων.</a:t>
            </a:r>
            <a:endParaRPr lang="en-US" dirty="0"/>
          </a:p>
        </p:txBody>
      </p:sp>
    </p:spTree>
    <p:extLst>
      <p:ext uri="{BB962C8B-B14F-4D97-AF65-F5344CB8AC3E}">
        <p14:creationId xmlns:p14="http://schemas.microsoft.com/office/powerpoint/2010/main" val="7284573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«Ακαδημαϊκή Ποιότητα»</a:t>
            </a:r>
            <a:endParaRPr lang="en-US" dirty="0"/>
          </a:p>
        </p:txBody>
      </p:sp>
      <p:sp>
        <p:nvSpPr>
          <p:cNvPr id="3" name="Content Placeholder 2"/>
          <p:cNvSpPr>
            <a:spLocks noGrp="1"/>
          </p:cNvSpPr>
          <p:nvPr>
            <p:ph sz="quarter" idx="1"/>
          </p:nvPr>
        </p:nvSpPr>
        <p:spPr/>
        <p:txBody>
          <a:bodyPr>
            <a:normAutofit/>
          </a:bodyPr>
          <a:lstStyle/>
          <a:p>
            <a:r>
              <a:rPr lang="el-GR" dirty="0" smtClean="0"/>
              <a:t>Εδώ η «ανάπτυξη του ανθρώπινου κεφαλαίου» νοείται με τον ευρύτερο δυνατό τρόπο και ανφέρεται όχι μόνο στην μελλοντική συνεισφορά των αποφοίτων στην οικονομία αλλά και στην ανάπτυξη της ικανότητας τους να συνεισφέρουν θετικά στην κοινωνική συνοχή μέσα από την κοινωνική και πολιτική τους συμμετοχή και την υιοθέτηση ενός επωφελούς και υγιούς τρόπου ζωής.  </a:t>
            </a:r>
            <a:endParaRPr lang="en-US" dirty="0"/>
          </a:p>
        </p:txBody>
      </p:sp>
    </p:spTree>
    <p:extLst>
      <p:ext uri="{BB962C8B-B14F-4D97-AF65-F5344CB8AC3E}">
        <p14:creationId xmlns:p14="http://schemas.microsoft.com/office/powerpoint/2010/main" val="3222860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marL="0" indent="0">
              <a:buNone/>
            </a:pPr>
            <a:r>
              <a:rPr lang="el-GR" sz="2400" dirty="0" smtClean="0">
                <a:latin typeface="Cambria"/>
                <a:cs typeface="Cambria"/>
              </a:rPr>
              <a:t>Η ενότητα διαπραγματεύεται γενικά ζητήματα διασφάλισης της ποιότητας γύρω από ένα κεντρικό ερώτημα:  Πώς και πότε μπορούμε να συμπεράνουμε ότι ένα ίδρυμα ανώτατης εκπαίδευσης παρέχει σπουδές υψηλής ποιότητας</a:t>
            </a:r>
            <a:r>
              <a:rPr lang="en-US" sz="2400" dirty="0" smtClean="0">
                <a:latin typeface="Cambria"/>
                <a:cs typeface="Cambria"/>
              </a:rPr>
              <a:t>;</a:t>
            </a:r>
          </a:p>
          <a:p>
            <a:pPr marL="0" indent="0">
              <a:buNone/>
            </a:pPr>
            <a:r>
              <a:rPr lang="el-GR" sz="2400" dirty="0" smtClean="0">
                <a:latin typeface="Cambria"/>
                <a:cs typeface="Cambria"/>
              </a:rPr>
              <a:t>Στο τέλος της ενότητας οι φοιτητές θα πρέπει</a:t>
            </a:r>
          </a:p>
          <a:p>
            <a:pPr marL="0" indent="0">
              <a:buNone/>
            </a:pPr>
            <a:r>
              <a:rPr lang="el-GR" sz="2400" dirty="0" smtClean="0">
                <a:latin typeface="Cambria"/>
                <a:cs typeface="Cambria"/>
              </a:rPr>
              <a:t>1. Να γνωρίζουν τη μεθοδολογία που χρησιμοποιείται διεθνώς για τη διασφάλιση της ποιότητας (εσωτερική </a:t>
            </a:r>
            <a:r>
              <a:rPr lang="mr-IN" sz="2400" dirty="0" smtClean="0">
                <a:latin typeface="Cambria"/>
                <a:cs typeface="Cambria"/>
              </a:rPr>
              <a:t>–</a:t>
            </a:r>
            <a:r>
              <a:rPr lang="el-GR" sz="2400" dirty="0" smtClean="0">
                <a:latin typeface="Cambria"/>
                <a:cs typeface="Cambria"/>
              </a:rPr>
              <a:t> εξωτερική αξιολόγηση)</a:t>
            </a:r>
          </a:p>
          <a:p>
            <a:pPr marL="0" indent="0">
              <a:buNone/>
            </a:pPr>
            <a:r>
              <a:rPr lang="el-GR" sz="2400" dirty="0" smtClean="0">
                <a:latin typeface="Cambria"/>
                <a:cs typeface="Cambria"/>
              </a:rPr>
              <a:t>2. Να γνωρίζουν τις διαφορετικές απόψεις που αποτελούν βάση της διεθνούς βιβλιογραφίας</a:t>
            </a:r>
          </a:p>
          <a:p>
            <a:pPr marL="0" indent="0">
              <a:buNone/>
            </a:pPr>
            <a:r>
              <a:rPr lang="el-GR" sz="2400" dirty="0" smtClean="0">
                <a:latin typeface="Cambria"/>
                <a:cs typeface="Cambria"/>
              </a:rPr>
              <a:t>3. Να αναγνωρίζουν τις διαφορετικές λογικές της ποιότητας που εξετάζονται σε κείμενα πολιτικής και να είναι σε θέση να τις διακρίνουν. </a:t>
            </a:r>
          </a:p>
        </p:txBody>
      </p:sp>
      <p:sp>
        <p:nvSpPr>
          <p:cNvPr id="5" name="Title 1"/>
          <p:cNvSpPr>
            <a:spLocks noGrp="1"/>
          </p:cNvSpPr>
          <p:nvPr>
            <p:ph type="title"/>
          </p:nvPr>
        </p:nvSpPr>
        <p:spPr>
          <a:xfrm>
            <a:off x="612648" y="228600"/>
            <a:ext cx="8153400" cy="990600"/>
          </a:xfrm>
        </p:spPr>
        <p:txBody>
          <a:bodyPr>
            <a:normAutofit/>
          </a:bodyPr>
          <a:lstStyle/>
          <a:p>
            <a:r>
              <a:rPr lang="el-GR" sz="3400" dirty="0" smtClean="0">
                <a:latin typeface="Cambria"/>
                <a:cs typeface="Cambria"/>
              </a:rPr>
              <a:t>ΜΑΘΗΣΙΑΚΟΙ ΣΤΟΧΟΙ &amp; ΑΠΟΤΕΛΕΣΜΑΤΑ</a:t>
            </a:r>
            <a:endParaRPr lang="en-US" sz="3400" dirty="0">
              <a:latin typeface="Cambria"/>
              <a:cs typeface="Cambria"/>
            </a:endParaRPr>
          </a:p>
        </p:txBody>
      </p:sp>
    </p:spTree>
    <p:extLst>
      <p:ext uri="{BB962C8B-B14F-4D97-AF65-F5344CB8AC3E}">
        <p14:creationId xmlns:p14="http://schemas.microsoft.com/office/powerpoint/2010/main" val="8475402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«Ακαδημαϊκή Ποιότητα»</a:t>
            </a:r>
            <a:endParaRPr lang="en-US" dirty="0"/>
          </a:p>
        </p:txBody>
      </p:sp>
      <p:sp>
        <p:nvSpPr>
          <p:cNvPr id="3" name="Content Placeholder 2"/>
          <p:cNvSpPr>
            <a:spLocks noGrp="1"/>
          </p:cNvSpPr>
          <p:nvPr>
            <p:ph sz="quarter" idx="1"/>
          </p:nvPr>
        </p:nvSpPr>
        <p:spPr/>
        <p:txBody>
          <a:bodyPr>
            <a:normAutofit fontScale="92500"/>
          </a:bodyPr>
          <a:lstStyle/>
          <a:p>
            <a:r>
              <a:rPr lang="el-GR" dirty="0" smtClean="0"/>
              <a:t>Από τη σκοπιά της δημόσιας πολιτικής το δημόσιο συμφέρον εξυπηρετείται από την ύπαρξη ενός θεσμικού πλαισίου πολιτικών, κανόνων και προτύπων που εξασφαλίζουν τη μεγιστοποίηση </a:t>
            </a:r>
            <a:r>
              <a:rPr lang="mr-IN" dirty="0" smtClean="0"/>
              <a:t>–</a:t>
            </a:r>
            <a:r>
              <a:rPr lang="el-GR" dirty="0" smtClean="0"/>
              <a:t> με τρόπο κατα το δυνατόν αποτελεσματικό και δίκαιο </a:t>
            </a:r>
            <a:r>
              <a:rPr lang="mr-IN" dirty="0" smtClean="0"/>
              <a:t>–</a:t>
            </a:r>
            <a:r>
              <a:rPr lang="el-GR" dirty="0" smtClean="0"/>
              <a:t> των ακαδημαϊκών επιδόσεων των αποφοίτων. </a:t>
            </a:r>
          </a:p>
          <a:p>
            <a:r>
              <a:rPr lang="el-GR" dirty="0" smtClean="0"/>
              <a:t>Οι πολιτικές εστιάζουν όλο και περισσότερο στη βελτίωση των ακαδημαϊκών αποτελεσμάτων και στη προστιθέμενη εκπαιδευτική αξία ενός ακαδημαϊκού προγράμματος σπουδών ή ενός τίτλου.</a:t>
            </a:r>
            <a:endParaRPr lang="en-US" dirty="0"/>
          </a:p>
        </p:txBody>
      </p:sp>
    </p:spTree>
    <p:extLst>
      <p:ext uri="{BB962C8B-B14F-4D97-AF65-F5344CB8AC3E}">
        <p14:creationId xmlns:p14="http://schemas.microsoft.com/office/powerpoint/2010/main" val="13194841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«Ακαδημαϊκή Ποιότητα»</a:t>
            </a:r>
            <a:endParaRPr lang="en-US" dirty="0"/>
          </a:p>
        </p:txBody>
      </p:sp>
      <p:sp>
        <p:nvSpPr>
          <p:cNvPr id="3" name="Content Placeholder 2"/>
          <p:cNvSpPr>
            <a:spLocks noGrp="1"/>
          </p:cNvSpPr>
          <p:nvPr>
            <p:ph sz="quarter" idx="1"/>
          </p:nvPr>
        </p:nvSpPr>
        <p:spPr/>
        <p:txBody>
          <a:bodyPr>
            <a:normAutofit fontScale="92500" lnSpcReduction="20000"/>
          </a:bodyPr>
          <a:lstStyle/>
          <a:p>
            <a:r>
              <a:rPr lang="el-GR" dirty="0" smtClean="0"/>
              <a:t>Ο</a:t>
            </a:r>
            <a:r>
              <a:rPr lang="en-US" dirty="0" err="1" smtClean="0"/>
              <a:t>Astin</a:t>
            </a:r>
            <a:r>
              <a:rPr lang="en-US" dirty="0" smtClean="0"/>
              <a:t> (1985) </a:t>
            </a:r>
            <a:r>
              <a:rPr lang="el-GR" dirty="0" smtClean="0"/>
              <a:t>διατύπωσε ένα μοντέλο αναπτυξης του ταλέντου (</a:t>
            </a:r>
            <a:r>
              <a:rPr lang="en-US" dirty="0" smtClean="0"/>
              <a:t>talent development model)</a:t>
            </a:r>
            <a:r>
              <a:rPr lang="el-GR" dirty="0" smtClean="0"/>
              <a:t> το οποίο ενσωμάτωνε τις απόψεις του για την ποιότητα και έθετε ως στόχο του πανεπιστημίου την ανάπτυξη των εγγενών ταλέντων των φοιτητών του στο μέγιστο δυνατό βαθμό. Κατά την άποψή του η ανάπτυξη αυτή επιτυγχάνεται με τις αλλαγές που επέρχονται στις πνευματικές δυνατότητες, τις γνώσεις, τις δεξιότητες, τα ενδιαφέροντα και τις συνήθειες των φοιτητών.</a:t>
            </a:r>
          </a:p>
          <a:p>
            <a:r>
              <a:rPr lang="el-GR" dirty="0" smtClean="0"/>
              <a:t>Τα προγράμματα σπουδών που είναι σε θέση να επιτύχουν τα μέγιστα αναπτυξιακά οφέλη για τους φοιτητές είναι αυτά που έχουν και την υψηλότερη ποιότητα.</a:t>
            </a:r>
            <a:endParaRPr lang="en-US" dirty="0"/>
          </a:p>
        </p:txBody>
      </p:sp>
    </p:spTree>
    <p:extLst>
      <p:ext uri="{BB962C8B-B14F-4D97-AF65-F5344CB8AC3E}">
        <p14:creationId xmlns:p14="http://schemas.microsoft.com/office/powerpoint/2010/main" val="9647750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«Ακαδημαϊκή Ποιότητα»</a:t>
            </a:r>
            <a:endParaRPr lang="en-US" dirty="0"/>
          </a:p>
        </p:txBody>
      </p:sp>
      <p:sp>
        <p:nvSpPr>
          <p:cNvPr id="3" name="Content Placeholder 2"/>
          <p:cNvSpPr>
            <a:spLocks noGrp="1"/>
          </p:cNvSpPr>
          <p:nvPr>
            <p:ph sz="quarter" idx="1"/>
          </p:nvPr>
        </p:nvSpPr>
        <p:spPr/>
        <p:txBody>
          <a:bodyPr>
            <a:normAutofit fontScale="92500" lnSpcReduction="10000"/>
          </a:bodyPr>
          <a:lstStyle/>
          <a:p>
            <a:r>
              <a:rPr lang="el-GR" dirty="0" smtClean="0"/>
              <a:t>Η ακαδημαϊκή ποιότητα, ως υψηλή ακαδημαϊκή επίδοση των φοιτητών, έχει σήμερα παρεισφρύσει σε όλες τις συζητήσεις για το κόστος και τις διαδικασίες εισαγωγής  στην τριτοβάθμια εκπαίδευση.</a:t>
            </a:r>
          </a:p>
          <a:p>
            <a:r>
              <a:rPr lang="el-GR" dirty="0" smtClean="0"/>
              <a:t>Με τον αριθμό των ιδρυμάτων να πολλαπλασιάζεται συνεχώς και την συνακόλουθη απαιτούμενη αύξηση σε δημόσιες επενδύσεις, οι πολιτικοί καλούνται να εξετάσουν αν η εισαγωγή στα διάφορα ιδρύματα εξασφαλίζει υψηλότερα, χαμηλότερα και πάντως με κάποιον τρόπο συγκρίσιμα επίπεδα ακαδημαϊκής επίδοσης. </a:t>
            </a:r>
            <a:endParaRPr lang="en-US" dirty="0"/>
          </a:p>
        </p:txBody>
      </p:sp>
    </p:spTree>
    <p:extLst>
      <p:ext uri="{BB962C8B-B14F-4D97-AF65-F5344CB8AC3E}">
        <p14:creationId xmlns:p14="http://schemas.microsoft.com/office/powerpoint/2010/main" val="32691918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«Ακαδημαϊκή Ποιότητα»</a:t>
            </a:r>
            <a:endParaRPr lang="en-US" dirty="0"/>
          </a:p>
        </p:txBody>
      </p:sp>
      <p:sp>
        <p:nvSpPr>
          <p:cNvPr id="3" name="Content Placeholder 2"/>
          <p:cNvSpPr>
            <a:spLocks noGrp="1"/>
          </p:cNvSpPr>
          <p:nvPr>
            <p:ph sz="quarter" idx="1"/>
          </p:nvPr>
        </p:nvSpPr>
        <p:spPr>
          <a:xfrm>
            <a:off x="612648" y="1842090"/>
            <a:ext cx="8153400" cy="4658741"/>
          </a:xfrm>
        </p:spPr>
        <p:txBody>
          <a:bodyPr>
            <a:normAutofit fontScale="92500" lnSpcReduction="10000"/>
          </a:bodyPr>
          <a:lstStyle/>
          <a:p>
            <a:r>
              <a:rPr lang="el-GR" dirty="0" smtClean="0">
                <a:latin typeface="Cambria"/>
                <a:cs typeface="Cambria"/>
              </a:rPr>
              <a:t>Διευκόλυνση της πρόσβασης στην τριτοβάθμια εκπαίδευση χωρίς παράλληλη εξασφάλιση του επιπέδου των μαθησιακών αποτελεσμάτων έχει φθάσει να νοείται ως «εξαπάτηση» και ως μια νέα μορφή κοινωνικής διάκρισης.</a:t>
            </a:r>
          </a:p>
          <a:p>
            <a:r>
              <a:rPr lang="el-GR" dirty="0" smtClean="0">
                <a:latin typeface="Cambria"/>
                <a:cs typeface="Cambria"/>
              </a:rPr>
              <a:t>Από εδώ πηγάζει και η ανάγκη ρύθμισης και ελέγχου της ποιότητας των σπουδών. Η ρύθμιση επιτυγχάνονται μέσω της «διασφάλισης» και της «βελτίωσης» της ποιότητας που και οι δύο αποτελούν μέρος της γενικότερης διαδικασίας «αξιολόγησης» της ακαδημαϊκής ποιότητας των ιδρυμάτων και των προγραμμάτων σπουδών</a:t>
            </a:r>
          </a:p>
        </p:txBody>
      </p:sp>
    </p:spTree>
    <p:extLst>
      <p:ext uri="{BB962C8B-B14F-4D97-AF65-F5344CB8AC3E}">
        <p14:creationId xmlns:p14="http://schemas.microsoft.com/office/powerpoint/2010/main" val="16115457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93128" y="1600200"/>
            <a:ext cx="8372920" cy="5014492"/>
          </a:xfrm>
        </p:spPr>
        <p:txBody>
          <a:bodyPr>
            <a:noAutofit/>
          </a:bodyPr>
          <a:lstStyle/>
          <a:p>
            <a:r>
              <a:rPr lang="el-GR" sz="2400" dirty="0" smtClean="0"/>
              <a:t>Κατ’ αρχήν μια χρήσιμη διάκριση μπορεί να γίνει ανάμεσα στις ‘εσωτερικές’ και τις ‘εξωτερικές’ διαδικασίες διασφάλισης της ποιότητας.</a:t>
            </a:r>
          </a:p>
          <a:p>
            <a:r>
              <a:rPr lang="el-GR" sz="2400" dirty="0" smtClean="0"/>
              <a:t>Οι εσωτερικές διαδικασίες αναφέρονται στις πολιτικές και τις πρακτικές με τις οποίες τα ίδια τα πανεπιστήμια παρακολουθούν, ελέγχουν και βελτιώνουν το εκπαιδευτικό έργο και τις υπηρεσίες που προσφέρουν.</a:t>
            </a:r>
            <a:r>
              <a:rPr lang="en-US" sz="2400" dirty="0" smtClean="0"/>
              <a:t> </a:t>
            </a:r>
            <a:r>
              <a:rPr lang="el-GR" sz="2400" dirty="0" smtClean="0"/>
              <a:t>Είναι γνωστές και ως διαδικασίες «αυτοαξιολόγησης»</a:t>
            </a:r>
          </a:p>
          <a:p>
            <a:r>
              <a:rPr lang="el-GR" sz="2400" dirty="0"/>
              <a:t> </a:t>
            </a:r>
            <a:r>
              <a:rPr lang="el-GR" sz="2400" dirty="0" smtClean="0"/>
              <a:t>Οι εξωτερικές διαδικασίες αναφέρονται στις εθνικές και υπερεθνικές πολιτικές και πρακτικές με τις οποίες η ποιότητα των ιδρυμάτων ανώτατης εκπαίδευσης αξιολογείται και διασφαλίζεται. Η μεθοδολογία αυτή έχει πλέον παγιωθεί και είναι γνωστή ως </a:t>
            </a:r>
            <a:r>
              <a:rPr lang="en-US" sz="2400" dirty="0" smtClean="0"/>
              <a:t>External Quality Monitoring.</a:t>
            </a:r>
            <a:endParaRPr lang="el-GR" sz="2400" dirty="0" smtClean="0"/>
          </a:p>
        </p:txBody>
      </p:sp>
      <p:sp>
        <p:nvSpPr>
          <p:cNvPr id="7" name="Title 1"/>
          <p:cNvSpPr>
            <a:spLocks noGrp="1"/>
          </p:cNvSpPr>
          <p:nvPr>
            <p:ph type="title"/>
          </p:nvPr>
        </p:nvSpPr>
        <p:spPr>
          <a:xfrm>
            <a:off x="469900" y="228600"/>
            <a:ext cx="8496300" cy="990600"/>
          </a:xfrm>
        </p:spPr>
        <p:txBody>
          <a:bodyPr>
            <a:noAutofit/>
          </a:bodyPr>
          <a:lstStyle/>
          <a:p>
            <a:r>
              <a:rPr lang="el-GR" sz="3400" dirty="0">
                <a:solidFill>
                  <a:schemeClr val="accent6">
                    <a:lumMod val="75000"/>
                  </a:schemeClr>
                </a:solidFill>
                <a:latin typeface="Cambria"/>
                <a:cs typeface="Cambria"/>
              </a:rPr>
              <a:t>ΔΙΑΣΦΑΛΙΣΗ &amp; ΒΕΛΤΙΩΣΗ ΤΗΣ ΠΟΙΟΤΗΤΑΣ</a:t>
            </a:r>
            <a:endParaRPr lang="en-US" sz="3400" dirty="0">
              <a:solidFill>
                <a:schemeClr val="accent6">
                  <a:lumMod val="75000"/>
                </a:schemeClr>
              </a:solidFill>
            </a:endParaRPr>
          </a:p>
        </p:txBody>
      </p:sp>
    </p:spTree>
    <p:extLst>
      <p:ext uri="{BB962C8B-B14F-4D97-AF65-F5344CB8AC3E}">
        <p14:creationId xmlns:p14="http://schemas.microsoft.com/office/powerpoint/2010/main" val="40841115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smtClean="0">
                <a:latin typeface="Cambria"/>
                <a:cs typeface="Cambria"/>
              </a:rPr>
              <a:t>ΔΙΑΣΦΑΛΙΣΗ &amp; ΒΕΛΤΙΩΣΗ ΤΗΣ ΠΟΙΟΤΗΤΑΣ</a:t>
            </a:r>
            <a:endParaRPr lang="en-US" sz="3200" dirty="0"/>
          </a:p>
        </p:txBody>
      </p:sp>
      <p:sp>
        <p:nvSpPr>
          <p:cNvPr id="3" name="Content Placeholder 2"/>
          <p:cNvSpPr>
            <a:spLocks noGrp="1"/>
          </p:cNvSpPr>
          <p:nvPr>
            <p:ph sz="quarter" idx="1"/>
          </p:nvPr>
        </p:nvSpPr>
        <p:spPr>
          <a:xfrm>
            <a:off x="612648" y="1816100"/>
            <a:ext cx="8153400" cy="4940300"/>
          </a:xfrm>
        </p:spPr>
        <p:txBody>
          <a:bodyPr>
            <a:normAutofit fontScale="70000" lnSpcReduction="20000"/>
          </a:bodyPr>
          <a:lstStyle/>
          <a:p>
            <a:r>
              <a:rPr lang="el-GR" dirty="0" smtClean="0"/>
              <a:t>Η αξιολόγηση της ποιότητας σπουδών που παρέχει ένα ανώτατο εκπαιδευτικό ίδρυμα είναι μια συνεχής διαδικασία.</a:t>
            </a:r>
            <a:endParaRPr lang="en-US" dirty="0" smtClean="0"/>
          </a:p>
          <a:p>
            <a:r>
              <a:rPr lang="el-GR" dirty="0" smtClean="0"/>
              <a:t>Η </a:t>
            </a:r>
            <a:r>
              <a:rPr lang="el-GR" dirty="0"/>
              <a:t>διάκριση ανάμεσα στη διασφάλιση και τη βελτίωση της ποιότητας έχει εισαχθεί για να δηλώσει διαφορετικές λειτουργίες των διαδικασιών που χρησιμοποιούνται κατά την αξιολόγηση της ποιότητας των ιδρυμάτων. Έτσι </a:t>
            </a:r>
            <a:endParaRPr lang="en-US" dirty="0"/>
          </a:p>
          <a:p>
            <a:r>
              <a:rPr lang="el-GR" dirty="0" smtClean="0"/>
              <a:t>Η </a:t>
            </a:r>
            <a:r>
              <a:rPr lang="el-GR" dirty="0"/>
              <a:t>διασφάλιση της ποιότητας αφορά </a:t>
            </a:r>
            <a:r>
              <a:rPr lang="el-GR" dirty="0" smtClean="0"/>
              <a:t>τη ρυθμιστική/κανονιστική όψη των διαδικασιών</a:t>
            </a:r>
            <a:r>
              <a:rPr lang="el-GR" dirty="0"/>
              <a:t>, έτσι ώστε μέσα από τη λογοδοσία να εξασφαλίζεται η εμπιστοσύνη των εταίρων στις παρεχόμενες </a:t>
            </a:r>
            <a:r>
              <a:rPr lang="el-GR" dirty="0" smtClean="0"/>
              <a:t>υπηρεσίες. </a:t>
            </a:r>
          </a:p>
          <a:p>
            <a:r>
              <a:rPr lang="el-GR" dirty="0" smtClean="0"/>
              <a:t>Εδώ εξετάζεται το εάν έχουν δημιουργηθεί «σημεία ελέγχου» που θα εντοπίζουν πιθανά προβλήματα και δυσλειτουργίες και εάν έχουν θεσμοθετηθεί αντίστοιχες διαδικασίες για την επίλυση των προβλημάτων που εντοπίζονται. Οι διαδικασίες αυτές συνιστούν πολιτική του ιδρύματος για τη διασφάλιση της ποιότητάς του, πρέπει να είναι καταγεγραμμένες σε εγχειρίδιο που περιγράφει το εσωτερικό σύστημα διασφάλισης της ποιότητας του ιδρύματος και σε γνώση κάθε ενδιαφερόμενου </a:t>
            </a:r>
            <a:r>
              <a:rPr lang="mr-IN" dirty="0" smtClean="0"/>
              <a:t>–</a:t>
            </a:r>
            <a:r>
              <a:rPr lang="el-GR" dirty="0" smtClean="0"/>
              <a:t> δηλαδή </a:t>
            </a:r>
            <a:r>
              <a:rPr lang="el-GR" smtClean="0"/>
              <a:t>δημοσιευμένες.</a:t>
            </a:r>
            <a:endParaRPr lang="en-US" dirty="0"/>
          </a:p>
        </p:txBody>
      </p:sp>
    </p:spTree>
    <p:extLst>
      <p:ext uri="{BB962C8B-B14F-4D97-AF65-F5344CB8AC3E}">
        <p14:creationId xmlns:p14="http://schemas.microsoft.com/office/powerpoint/2010/main" val="18770409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900" y="228600"/>
            <a:ext cx="8496300" cy="990600"/>
          </a:xfrm>
        </p:spPr>
        <p:txBody>
          <a:bodyPr>
            <a:noAutofit/>
          </a:bodyPr>
          <a:lstStyle/>
          <a:p>
            <a:r>
              <a:rPr lang="el-GR" sz="3400" dirty="0">
                <a:solidFill>
                  <a:schemeClr val="accent6">
                    <a:lumMod val="75000"/>
                  </a:schemeClr>
                </a:solidFill>
                <a:latin typeface="Cambria"/>
                <a:cs typeface="Cambria"/>
              </a:rPr>
              <a:t>ΔΙΑΣΦΑΛΙΣΗ &amp; ΒΕΛΤΙΩΣΗ ΤΗΣ ΠΟΙΟΤΗΤΑΣ</a:t>
            </a:r>
            <a:endParaRPr lang="en-US" sz="3400" dirty="0">
              <a:solidFill>
                <a:schemeClr val="accent6">
                  <a:lumMod val="75000"/>
                </a:schemeClr>
              </a:solidFill>
            </a:endParaRPr>
          </a:p>
        </p:txBody>
      </p:sp>
      <p:sp>
        <p:nvSpPr>
          <p:cNvPr id="3" name="Content Placeholder 2"/>
          <p:cNvSpPr>
            <a:spLocks noGrp="1"/>
          </p:cNvSpPr>
          <p:nvPr>
            <p:ph sz="quarter" idx="1"/>
          </p:nvPr>
        </p:nvSpPr>
        <p:spPr/>
        <p:txBody>
          <a:bodyPr>
            <a:normAutofit fontScale="85000" lnSpcReduction="20000"/>
          </a:bodyPr>
          <a:lstStyle/>
          <a:p>
            <a:r>
              <a:rPr lang="el-GR" dirty="0"/>
              <a:t>Η βελτίωση της ποιότητας  αφορά τη διαμορφωτική όψη των διαδικασιών αυτών και περιλαμβάνει μηχανισμούς ανατροφοδότησης με στόχο τη μεταβολή </a:t>
            </a:r>
            <a:r>
              <a:rPr lang="el-GR" dirty="0" smtClean="0"/>
              <a:t>των διδακτικών αλλά και των διοικητικών </a:t>
            </a:r>
            <a:r>
              <a:rPr lang="el-GR" dirty="0"/>
              <a:t>πρακτικών προς το </a:t>
            </a:r>
            <a:r>
              <a:rPr lang="el-GR" dirty="0" smtClean="0"/>
              <a:t>καλύτερο. </a:t>
            </a:r>
          </a:p>
          <a:p>
            <a:r>
              <a:rPr lang="el-GR" dirty="0" smtClean="0"/>
              <a:t>Οι μηχανισμοί ανατροφοδότησης στοχεύουν σε μια περισσότερο ποιοτική αξιολόγηση του εκπαιδευτικού έργου που παράγεται στα πανεπιστήμια και περιλαμβάνουν μεταξύ άλλων δομημένες συζητήσεις μεταξύ των φοιτητών και του ακαδημαϊκού προσωπικού, μεταξύ των αρχών του πανεπιστημίου και των μελλοντικών εν δυνάμει εργοδοτών των αποφοίτων των πανεπιστημίων καθώς και των τοπικών αρχών που στοχεύουν στη συλλογή ιδεών για την επίλυση προβλημάτων ή συγκρούσεων.</a:t>
            </a:r>
            <a:endParaRPr lang="en-US" dirty="0"/>
          </a:p>
          <a:p>
            <a:endParaRPr lang="en-US" dirty="0"/>
          </a:p>
        </p:txBody>
      </p:sp>
    </p:spTree>
    <p:extLst>
      <p:ext uri="{BB962C8B-B14F-4D97-AF65-F5344CB8AC3E}">
        <p14:creationId xmlns:p14="http://schemas.microsoft.com/office/powerpoint/2010/main" val="7662452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lnSpcReduction="10000"/>
          </a:bodyPr>
          <a:lstStyle/>
          <a:p>
            <a:r>
              <a:rPr lang="el-GR" dirty="0" smtClean="0"/>
              <a:t>Είναι προφανές ότι η αξιολόγηση του έργου ενός ιδρύματος αναφέρεται και στη Διασφάλιση και στη βελτίωση της ποιότητας τους.</a:t>
            </a:r>
          </a:p>
          <a:p>
            <a:r>
              <a:rPr lang="el-GR" dirty="0" smtClean="0"/>
              <a:t>Η διασφάλιση που συνδέεται περισσότερο με την αποτύπωση και των πολιτικών του ιδρύματος και την ποσοτική τεκμηρίωση των αποτελεσμάτων αυτής της πολιτικής συνήθως προηγείται και είναι απαραίτητη προκείμενου να οδηγηθούμε στη χάραξη στρατηγικής για τη βελτίωση της ποιότητας του ιδρύματος στη συνέχεια.</a:t>
            </a:r>
            <a:endParaRPr lang="en-US" dirty="0"/>
          </a:p>
        </p:txBody>
      </p:sp>
      <p:sp>
        <p:nvSpPr>
          <p:cNvPr id="4" name="Title 1"/>
          <p:cNvSpPr>
            <a:spLocks noGrp="1"/>
          </p:cNvSpPr>
          <p:nvPr>
            <p:ph type="title"/>
          </p:nvPr>
        </p:nvSpPr>
        <p:spPr>
          <a:xfrm>
            <a:off x="469900" y="228600"/>
            <a:ext cx="8496300" cy="990600"/>
          </a:xfrm>
        </p:spPr>
        <p:txBody>
          <a:bodyPr>
            <a:noAutofit/>
          </a:bodyPr>
          <a:lstStyle/>
          <a:p>
            <a:r>
              <a:rPr lang="el-GR" sz="3400" dirty="0">
                <a:solidFill>
                  <a:schemeClr val="accent6">
                    <a:lumMod val="75000"/>
                  </a:schemeClr>
                </a:solidFill>
                <a:latin typeface="Cambria"/>
                <a:cs typeface="Cambria"/>
              </a:rPr>
              <a:t>ΔΙΑΣΦΑΛΙΣΗ &amp; ΒΕΛΤΙΩΣΗ ΤΗΣ ΠΟΙΟΤΗΤΑΣ</a:t>
            </a:r>
            <a:endParaRPr lang="en-US" sz="3400" dirty="0">
              <a:solidFill>
                <a:schemeClr val="accent6">
                  <a:lumMod val="75000"/>
                </a:schemeClr>
              </a:solidFill>
            </a:endParaRPr>
          </a:p>
        </p:txBody>
      </p:sp>
    </p:spTree>
    <p:extLst>
      <p:ext uri="{BB962C8B-B14F-4D97-AF65-F5344CB8AC3E}">
        <p14:creationId xmlns:p14="http://schemas.microsoft.com/office/powerpoint/2010/main" val="25449561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85000" lnSpcReduction="10000"/>
          </a:bodyPr>
          <a:lstStyle/>
          <a:p>
            <a:r>
              <a:rPr lang="el-GR" dirty="0"/>
              <a:t>Μια από τις μεγαλύτερες δυσκολίες όταν αναφερόμαστε στις διαδικασίες διασφάλισης ή βελτίωσης της ποιότητας είναι ο ορισμός της «ποιότητας» για την οποία μιλάμε.</a:t>
            </a:r>
            <a:endParaRPr lang="en-US" dirty="0"/>
          </a:p>
          <a:p>
            <a:r>
              <a:rPr lang="el-GR" dirty="0"/>
              <a:t>Το είδος της </a:t>
            </a:r>
            <a:r>
              <a:rPr lang="el-GR" dirty="0" smtClean="0"/>
              <a:t>«ποιότητας» </a:t>
            </a:r>
            <a:r>
              <a:rPr lang="el-GR" dirty="0"/>
              <a:t>στο οποίο αναφερόμαστε διαφέρει ανάλογα με την οπτική των εταίρων που εμπλέκονται στη διαδικασία (κοινωνία, κράτος φοιτητές, διδάσκοντες, διοίκηση ιδρύματος). </a:t>
            </a:r>
            <a:endParaRPr lang="el-GR" dirty="0" smtClean="0"/>
          </a:p>
          <a:p>
            <a:r>
              <a:rPr lang="el-GR" dirty="0" smtClean="0"/>
              <a:t>Σε επόμενα μαθήματα θα αναφερθούμε εκτενώς στις διαφορετικές λογικές ή όψεις της ποιότητας που είναι δυνατόν να επιδιώκει ένα ίδρυμα (πχ αριστεία, αποδοτικότητα, μετασχηματισμό του τρόπου σκέψης των φοιτητών).</a:t>
            </a:r>
            <a:endParaRPr lang="en-US" dirty="0" smtClean="0"/>
          </a:p>
        </p:txBody>
      </p:sp>
      <p:sp>
        <p:nvSpPr>
          <p:cNvPr id="2" name="Rectangle 1"/>
          <p:cNvSpPr/>
          <p:nvPr/>
        </p:nvSpPr>
        <p:spPr>
          <a:xfrm>
            <a:off x="612647" y="476163"/>
            <a:ext cx="8153401" cy="584776"/>
          </a:xfrm>
          <a:prstGeom prst="rect">
            <a:avLst/>
          </a:prstGeom>
        </p:spPr>
        <p:txBody>
          <a:bodyPr wrap="square">
            <a:spAutoFit/>
          </a:bodyPr>
          <a:lstStyle/>
          <a:p>
            <a:r>
              <a:rPr lang="el-GR" sz="3200" dirty="0">
                <a:solidFill>
                  <a:schemeClr val="accent6">
                    <a:lumMod val="75000"/>
                  </a:schemeClr>
                </a:solidFill>
                <a:latin typeface="Cambria"/>
                <a:cs typeface="Cambria"/>
              </a:rPr>
              <a:t>ΔΙΑΣΦΑΛΙΣΗ &amp; ΒΕΛΤΙΩΣΗ ΤΗΣ ΠΟΙΟΤΗΤΑΣ</a:t>
            </a:r>
            <a:endParaRPr lang="en-US" sz="3200" dirty="0">
              <a:solidFill>
                <a:schemeClr val="accent6">
                  <a:lumMod val="75000"/>
                </a:schemeClr>
              </a:solidFill>
            </a:endParaRPr>
          </a:p>
        </p:txBody>
      </p:sp>
    </p:spTree>
    <p:extLst>
      <p:ext uri="{BB962C8B-B14F-4D97-AF65-F5344CB8AC3E}">
        <p14:creationId xmlns:p14="http://schemas.microsoft.com/office/powerpoint/2010/main" val="15008378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900" y="228600"/>
            <a:ext cx="8674100" cy="990600"/>
          </a:xfrm>
        </p:spPr>
        <p:txBody>
          <a:bodyPr>
            <a:noAutofit/>
          </a:bodyPr>
          <a:lstStyle/>
          <a:p>
            <a:r>
              <a:rPr lang="el-GR" sz="3400" dirty="0">
                <a:solidFill>
                  <a:schemeClr val="accent6">
                    <a:lumMod val="75000"/>
                  </a:schemeClr>
                </a:solidFill>
                <a:latin typeface="Cambria"/>
                <a:cs typeface="Cambria"/>
              </a:rPr>
              <a:t>ΔΙΑΣΦΑΛΙΣΗ &amp; ΒΕΛΤΙΩΣΗ ΤΗΣ </a:t>
            </a:r>
            <a:r>
              <a:rPr lang="el-GR" sz="3400" dirty="0" smtClean="0">
                <a:solidFill>
                  <a:schemeClr val="accent6">
                    <a:lumMod val="75000"/>
                  </a:schemeClr>
                </a:solidFill>
                <a:latin typeface="Cambria"/>
                <a:cs typeface="Cambria"/>
              </a:rPr>
              <a:t>ΠΟΙΟΤΗΤΑΣ</a:t>
            </a:r>
            <a:endParaRPr lang="en-US" sz="3400" dirty="0"/>
          </a:p>
        </p:txBody>
      </p:sp>
      <p:sp>
        <p:nvSpPr>
          <p:cNvPr id="3" name="Content Placeholder 2"/>
          <p:cNvSpPr>
            <a:spLocks noGrp="1"/>
          </p:cNvSpPr>
          <p:nvPr>
            <p:ph sz="quarter" idx="1"/>
          </p:nvPr>
        </p:nvSpPr>
        <p:spPr>
          <a:xfrm>
            <a:off x="469900" y="1816100"/>
            <a:ext cx="8296148" cy="4826000"/>
          </a:xfrm>
        </p:spPr>
        <p:txBody>
          <a:bodyPr>
            <a:normAutofit fontScale="85000" lnSpcReduction="10000"/>
          </a:bodyPr>
          <a:lstStyle/>
          <a:p>
            <a:r>
              <a:rPr lang="el-GR" dirty="0" smtClean="0"/>
              <a:t>Εδώ αρκεί να επισημάνουμε ότι η υπηρεσία </a:t>
            </a:r>
            <a:r>
              <a:rPr lang="el-GR" dirty="0"/>
              <a:t>της οποίας η </a:t>
            </a:r>
            <a:r>
              <a:rPr lang="el-GR" dirty="0" smtClean="0"/>
              <a:t>«ποιότητα» διασφαλίζεται ή </a:t>
            </a:r>
            <a:r>
              <a:rPr lang="el-GR" dirty="0" smtClean="0"/>
              <a:t>βελτιώνεται</a:t>
            </a:r>
            <a:r>
              <a:rPr lang="en-US" dirty="0" smtClean="0"/>
              <a:t> - </a:t>
            </a:r>
            <a:r>
              <a:rPr lang="el-GR" dirty="0" smtClean="0"/>
              <a:t>η εκπαίδευση</a:t>
            </a:r>
            <a:r>
              <a:rPr lang="en-US" dirty="0" smtClean="0"/>
              <a:t> </a:t>
            </a:r>
            <a:r>
              <a:rPr lang="mr-IN" dirty="0" smtClean="0"/>
              <a:t>–</a:t>
            </a:r>
            <a:r>
              <a:rPr lang="el-GR" dirty="0" smtClean="0"/>
              <a:t> </a:t>
            </a:r>
            <a:r>
              <a:rPr lang="el-GR" dirty="0" smtClean="0"/>
              <a:t>έχει πολλές όψεις. </a:t>
            </a:r>
            <a:r>
              <a:rPr lang="el-GR" dirty="0" smtClean="0"/>
              <a:t>Η πο</a:t>
            </a:r>
            <a:r>
              <a:rPr lang="el-GR" dirty="0" smtClean="0"/>
              <a:t>ιότητά της</a:t>
            </a:r>
            <a:r>
              <a:rPr lang="el-GR" dirty="0" smtClean="0"/>
              <a:t> </a:t>
            </a:r>
            <a:r>
              <a:rPr lang="el-GR" dirty="0" smtClean="0"/>
              <a:t>μεταξύ άλλων  αφορά:</a:t>
            </a:r>
            <a:endParaRPr lang="el-GR" dirty="0"/>
          </a:p>
          <a:p>
            <a:pPr lvl="1">
              <a:buFont typeface="Wingdings" charset="2"/>
              <a:buChar char="ü"/>
            </a:pPr>
            <a:r>
              <a:rPr lang="el-GR" sz="2800" dirty="0" smtClean="0"/>
              <a:t>Διδασκαλία και εκπαιδευτικές δραστηριότητες που θα διασφαλίζουν </a:t>
            </a:r>
            <a:r>
              <a:rPr lang="el-GR" sz="2800" dirty="0"/>
              <a:t>την απόκτηση επαγγελματικών ή επιστημονικών </a:t>
            </a:r>
            <a:r>
              <a:rPr lang="el-GR" sz="2800" dirty="0" smtClean="0"/>
              <a:t>προσόντων και δεξιοτήτων των αποφοίτων , </a:t>
            </a:r>
            <a:endParaRPr lang="el-GR" sz="2800" dirty="0"/>
          </a:p>
          <a:p>
            <a:pPr lvl="1">
              <a:buFont typeface="Wingdings" charset="2"/>
              <a:buChar char="ü"/>
            </a:pPr>
            <a:r>
              <a:rPr lang="el-GR" sz="2800" dirty="0"/>
              <a:t>Ε</a:t>
            </a:r>
            <a:r>
              <a:rPr lang="el-GR" sz="2800" dirty="0" smtClean="0"/>
              <a:t>ισαγωγή των φοιτητών στην έρευνα για τη δημιουργία </a:t>
            </a:r>
            <a:r>
              <a:rPr lang="el-GR" sz="2800" dirty="0"/>
              <a:t>νέας γνώσης,</a:t>
            </a:r>
          </a:p>
          <a:p>
            <a:pPr lvl="1">
              <a:buFont typeface="Wingdings" charset="2"/>
              <a:buChar char="ü"/>
            </a:pPr>
            <a:r>
              <a:rPr lang="el-GR" sz="2800" dirty="0"/>
              <a:t>Δ</a:t>
            </a:r>
            <a:r>
              <a:rPr lang="el-GR" sz="2800" dirty="0" smtClean="0"/>
              <a:t>ιδασκαλία και εκπαιδευτικές δραστηριότητες για την απόκτηση «μεταφερόμενων» δεξιοτήτων που συμβάλλουν στη διαμόρφωση </a:t>
            </a:r>
            <a:r>
              <a:rPr lang="el-GR" sz="2800" dirty="0"/>
              <a:t>μιας ολοκληρωμένης προσωπικότητας, πολίτη που συμμετέχει ενεργά στην πολιτική και κοινωνική ζωή.</a:t>
            </a:r>
            <a:r>
              <a:rPr lang="el-GR" dirty="0"/>
              <a:t> </a:t>
            </a:r>
            <a:endParaRPr lang="en-US" dirty="0"/>
          </a:p>
        </p:txBody>
      </p:sp>
    </p:spTree>
    <p:extLst>
      <p:ext uri="{BB962C8B-B14F-4D97-AF65-F5344CB8AC3E}">
        <p14:creationId xmlns:p14="http://schemas.microsoft.com/office/powerpoint/2010/main" val="1930432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400" dirty="0" smtClean="0">
                <a:latin typeface="Cambria"/>
                <a:cs typeface="Cambria"/>
              </a:rPr>
              <a:t>ΜΑΘΗΣΙΑΚΟΙ ΣΤΟΧΟΙ &amp; ΑΠΟΤΕΛΕΣΜΑΤΑ</a:t>
            </a:r>
            <a:endParaRPr lang="en-US" sz="3400" dirty="0">
              <a:latin typeface="Cambria"/>
              <a:cs typeface="Cambria"/>
            </a:endParaRPr>
          </a:p>
        </p:txBody>
      </p:sp>
      <p:sp>
        <p:nvSpPr>
          <p:cNvPr id="3" name="Content Placeholder 2"/>
          <p:cNvSpPr>
            <a:spLocks noGrp="1"/>
          </p:cNvSpPr>
          <p:nvPr>
            <p:ph sz="quarter" idx="1"/>
          </p:nvPr>
        </p:nvSpPr>
        <p:spPr>
          <a:xfrm>
            <a:off x="612648" y="1600200"/>
            <a:ext cx="8153400" cy="4864100"/>
          </a:xfrm>
        </p:spPr>
        <p:txBody>
          <a:bodyPr>
            <a:normAutofit/>
          </a:bodyPr>
          <a:lstStyle/>
          <a:p>
            <a:pPr marL="0" indent="0">
              <a:buNone/>
            </a:pPr>
            <a:r>
              <a:rPr lang="el-GR" dirty="0" smtClean="0">
                <a:latin typeface="Cambria"/>
                <a:cs typeface="Cambria"/>
              </a:rPr>
              <a:t>Σε αυτό το μάθημα</a:t>
            </a:r>
            <a:r>
              <a:rPr lang="en-US" dirty="0" smtClean="0">
                <a:latin typeface="Cambria"/>
                <a:cs typeface="Cambria"/>
              </a:rPr>
              <a:t>:</a:t>
            </a:r>
            <a:r>
              <a:rPr lang="el-GR" dirty="0" smtClean="0">
                <a:latin typeface="Cambria"/>
                <a:cs typeface="Cambria"/>
              </a:rPr>
              <a:t> </a:t>
            </a:r>
            <a:endParaRPr lang="en-US" dirty="0" smtClean="0">
              <a:latin typeface="Cambria"/>
              <a:cs typeface="Cambria"/>
            </a:endParaRPr>
          </a:p>
          <a:p>
            <a:pPr>
              <a:buFont typeface="Wingdings" charset="2"/>
              <a:buChar char="q"/>
            </a:pPr>
            <a:r>
              <a:rPr lang="el-GR" dirty="0" smtClean="0">
                <a:latin typeface="Cambria"/>
                <a:cs typeface="Cambria"/>
              </a:rPr>
              <a:t>Δίνεται το ιστορικό πλαίσιο εισαγωγής των διαδικασιών αξιολόγησης</a:t>
            </a:r>
            <a:r>
              <a:rPr lang="en-US" dirty="0" smtClean="0">
                <a:latin typeface="Cambria"/>
                <a:cs typeface="Cambria"/>
              </a:rPr>
              <a:t> </a:t>
            </a:r>
            <a:r>
              <a:rPr lang="el-GR" dirty="0" smtClean="0">
                <a:latin typeface="Cambria"/>
                <a:cs typeface="Cambria"/>
              </a:rPr>
              <a:t>στην Ευρώπη στη δεκαετία του 1990 και οι πολιτικοί και ιστορικοί παράγοντες που συνέβαλαν στη διαμόρφωσή διαδικασιών διασφάλισης της ποιότητας</a:t>
            </a:r>
          </a:p>
          <a:p>
            <a:pPr>
              <a:buFont typeface="Wingdings" charset="2"/>
              <a:buChar char="q"/>
            </a:pPr>
            <a:r>
              <a:rPr lang="el-GR" dirty="0" smtClean="0">
                <a:latin typeface="Cambria"/>
                <a:cs typeface="Cambria"/>
              </a:rPr>
              <a:t>Εισάγεται η έννοια της </a:t>
            </a:r>
            <a:r>
              <a:rPr lang="el-GR" dirty="0">
                <a:latin typeface="Cambria"/>
                <a:cs typeface="Cambria"/>
              </a:rPr>
              <a:t>«</a:t>
            </a:r>
            <a:r>
              <a:rPr lang="el-GR" dirty="0" smtClean="0">
                <a:latin typeface="Cambria"/>
                <a:cs typeface="Cambria"/>
              </a:rPr>
              <a:t>ακαδημαϊκής ποιότητας» και η σχέση της με τη </a:t>
            </a:r>
            <a:r>
              <a:rPr lang="el-GR" dirty="0">
                <a:latin typeface="Cambria"/>
                <a:cs typeface="Cambria"/>
              </a:rPr>
              <a:t>«</a:t>
            </a:r>
            <a:r>
              <a:rPr lang="el-GR" dirty="0" smtClean="0">
                <a:latin typeface="Cambria"/>
                <a:cs typeface="Cambria"/>
              </a:rPr>
              <a:t>διασφάλιση» και τη </a:t>
            </a:r>
            <a:r>
              <a:rPr lang="el-GR" dirty="0">
                <a:latin typeface="Cambria"/>
                <a:cs typeface="Cambria"/>
              </a:rPr>
              <a:t>«</a:t>
            </a:r>
            <a:r>
              <a:rPr lang="el-GR" dirty="0" smtClean="0">
                <a:latin typeface="Cambria"/>
                <a:cs typeface="Cambria"/>
              </a:rPr>
              <a:t>βελτίωση» </a:t>
            </a:r>
            <a:r>
              <a:rPr lang="el-GR" dirty="0">
                <a:latin typeface="Cambria"/>
                <a:cs typeface="Cambria"/>
              </a:rPr>
              <a:t>της </a:t>
            </a:r>
            <a:r>
              <a:rPr lang="el-GR" dirty="0" smtClean="0">
                <a:latin typeface="Cambria"/>
                <a:cs typeface="Cambria"/>
              </a:rPr>
              <a:t>ποιότητας στα πλαίσια της διαδικασίας αξιολόγησης των ιδρυμάτων.</a:t>
            </a:r>
            <a:endParaRPr lang="el-GR" dirty="0">
              <a:latin typeface="Cambria"/>
              <a:cs typeface="Cambria"/>
            </a:endParaRPr>
          </a:p>
          <a:p>
            <a:pPr>
              <a:buFont typeface="Wingdings" charset="2"/>
              <a:buChar char="q"/>
            </a:pPr>
            <a:endParaRPr lang="en-US" dirty="0"/>
          </a:p>
        </p:txBody>
      </p:sp>
    </p:spTree>
    <p:extLst>
      <p:ext uri="{BB962C8B-B14F-4D97-AF65-F5344CB8AC3E}">
        <p14:creationId xmlns:p14="http://schemas.microsoft.com/office/powerpoint/2010/main" val="2200230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32696" y="1494371"/>
            <a:ext cx="8533352" cy="5187879"/>
          </a:xfrm>
        </p:spPr>
        <p:txBody>
          <a:bodyPr>
            <a:noAutofit/>
          </a:bodyPr>
          <a:lstStyle/>
          <a:p>
            <a:pPr marL="114300" indent="0">
              <a:buNone/>
            </a:pPr>
            <a:r>
              <a:rPr lang="el-GR" sz="2400" dirty="0" smtClean="0">
                <a:latin typeface="Cambria"/>
                <a:cs typeface="Cambria"/>
              </a:rPr>
              <a:t>Στις αρχές του 21</a:t>
            </a:r>
            <a:r>
              <a:rPr lang="el-GR" sz="2400" baseline="30000" dirty="0" smtClean="0">
                <a:latin typeface="Cambria"/>
                <a:cs typeface="Cambria"/>
              </a:rPr>
              <a:t>ου</a:t>
            </a:r>
            <a:r>
              <a:rPr lang="el-GR" sz="2400" dirty="0" smtClean="0">
                <a:latin typeface="Cambria"/>
                <a:cs typeface="Cambria"/>
              </a:rPr>
              <a:t> αιώνα τα εκπαιδευτικά συστήματα των Δυτικών χωρών έχουν υποστεί σημαντικές μεταβολές, οι οποίες οφείλονται </a:t>
            </a:r>
            <a:r>
              <a:rPr lang="el-GR" sz="2400" dirty="0">
                <a:latin typeface="Cambria"/>
                <a:cs typeface="Cambria"/>
              </a:rPr>
              <a:t>και σε ιδεολογικούς και πραγματιστικούς/πρακτικούς </a:t>
            </a:r>
            <a:r>
              <a:rPr lang="el-GR" sz="2400" dirty="0" smtClean="0">
                <a:latin typeface="Cambria"/>
                <a:cs typeface="Cambria"/>
              </a:rPr>
              <a:t>λόγους. Ως παράγοντες μεταβολής μπορούν να αναφερθούν :</a:t>
            </a:r>
          </a:p>
          <a:p>
            <a:pPr marL="457200" indent="-342900">
              <a:buFont typeface="Wingdings" charset="2"/>
              <a:buChar char="q"/>
            </a:pPr>
            <a:r>
              <a:rPr lang="el-GR" sz="2400" dirty="0" smtClean="0">
                <a:latin typeface="Cambria"/>
                <a:cs typeface="Cambria"/>
              </a:rPr>
              <a:t>Η ανάδυση </a:t>
            </a:r>
            <a:r>
              <a:rPr lang="el-GR" sz="2400" dirty="0">
                <a:latin typeface="Cambria"/>
                <a:cs typeface="Cambria"/>
              </a:rPr>
              <a:t>ενός νέου </a:t>
            </a:r>
            <a:r>
              <a:rPr lang="el-GR" sz="2400" dirty="0" smtClean="0">
                <a:latin typeface="Cambria"/>
                <a:cs typeface="Cambria"/>
              </a:rPr>
              <a:t>συγκεκριμένου τύπου μεταβιομηχανικής κοινωνίας που στα κείμενα πολιτικής αναφέρεται ως «κοινωνία και οικονομία </a:t>
            </a:r>
            <a:r>
              <a:rPr lang="el-GR" sz="2400" dirty="0">
                <a:latin typeface="Cambria"/>
                <a:cs typeface="Cambria"/>
              </a:rPr>
              <a:t>της </a:t>
            </a:r>
            <a:r>
              <a:rPr lang="el-GR" sz="2400" dirty="0" smtClean="0">
                <a:latin typeface="Cambria"/>
                <a:cs typeface="Cambria"/>
              </a:rPr>
              <a:t>γνώσης» η οποία στηρίζεται κατ’ εξοχήν στο σχεδιασμό και την ανάπτυξη καινοτόμων υπηρεσιών και προϊόντων. </a:t>
            </a:r>
          </a:p>
          <a:p>
            <a:pPr marL="457200" indent="-342900">
              <a:buFont typeface="Wingdings" charset="2"/>
              <a:buChar char="q"/>
            </a:pPr>
            <a:r>
              <a:rPr lang="el-GR" sz="2400" dirty="0">
                <a:latin typeface="Cambria"/>
                <a:cs typeface="Cambria"/>
              </a:rPr>
              <a:t> </a:t>
            </a:r>
            <a:r>
              <a:rPr lang="el-GR" sz="2400" dirty="0" smtClean="0">
                <a:latin typeface="Cambria"/>
                <a:cs typeface="Cambria"/>
              </a:rPr>
              <a:t>Η κοινωνία αυτή στηρίζεται κατ’ εξοχήν στις </a:t>
            </a:r>
            <a:r>
              <a:rPr lang="el-GR" sz="2400" dirty="0">
                <a:latin typeface="Cambria"/>
                <a:cs typeface="Cambria"/>
              </a:rPr>
              <a:t>τεχνολογικές εξελίξεις </a:t>
            </a:r>
            <a:r>
              <a:rPr lang="el-GR" sz="2400" dirty="0" smtClean="0">
                <a:latin typeface="Cambria"/>
                <a:cs typeface="Cambria"/>
              </a:rPr>
              <a:t>και χαρακτηρίζεται από δομική ανεργία. </a:t>
            </a:r>
          </a:p>
        </p:txBody>
      </p:sp>
      <p:sp>
        <p:nvSpPr>
          <p:cNvPr id="4" name="Title 1"/>
          <p:cNvSpPr txBox="1">
            <a:spLocks/>
          </p:cNvSpPr>
          <p:nvPr/>
        </p:nvSpPr>
        <p:spPr>
          <a:xfrm>
            <a:off x="438489" y="195423"/>
            <a:ext cx="8327559" cy="990600"/>
          </a:xfrm>
          <a:prstGeom prst="rect">
            <a:avLst/>
          </a:prstGeom>
        </p:spPr>
        <p:txBody>
          <a:bodyPr vert="horz" anchor="ctr">
            <a:normAutofit fontScale="97500"/>
          </a:bodyPr>
          <a:lstStyle>
            <a:lvl1pPr algn="l" rtl="0" eaLnBrk="1" latinLnBrk="0" hangingPunct="1">
              <a:spcBef>
                <a:spcPct val="0"/>
              </a:spcBef>
              <a:buNone/>
              <a:defRPr kumimoji="0" sz="4400" kern="1200">
                <a:solidFill>
                  <a:schemeClr val="tx2"/>
                </a:solidFill>
                <a:latin typeface="+mj-lt"/>
                <a:ea typeface="+mj-ea"/>
                <a:cs typeface="+mj-cs"/>
              </a:defRPr>
            </a:lvl1pPr>
          </a:lstStyle>
          <a:p>
            <a:r>
              <a:rPr lang="el-GR" sz="3200" dirty="0" smtClean="0">
                <a:latin typeface="Cambria"/>
                <a:cs typeface="Cambria"/>
              </a:rPr>
              <a:t>ΙΣΤΟΡΙΚΟ ΠΛΑΙΣΙΟ  &amp; ΠΟΛΙΤΙΚΟΙ ΠΑΡΑΓΟΝΤΕΣ</a:t>
            </a:r>
            <a:endParaRPr lang="en-US" sz="3200" dirty="0">
              <a:latin typeface="Cambria"/>
              <a:cs typeface="Cambria"/>
            </a:endParaRPr>
          </a:p>
        </p:txBody>
      </p:sp>
    </p:spTree>
    <p:extLst>
      <p:ext uri="{BB962C8B-B14F-4D97-AF65-F5344CB8AC3E}">
        <p14:creationId xmlns:p14="http://schemas.microsoft.com/office/powerpoint/2010/main" val="1878199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92500" lnSpcReduction="10000"/>
          </a:bodyPr>
          <a:lstStyle/>
          <a:p>
            <a:r>
              <a:rPr lang="el-GR" sz="2800" dirty="0" smtClean="0">
                <a:latin typeface="Cambria"/>
                <a:cs typeface="Cambria"/>
              </a:rPr>
              <a:t>Καθώς οι δυτικές κοινωνίες αποβιομηχανίζονται και η βιομηχανική παραγωγή μεταφέρεται σε «υπο ανάπτυξη» χώρες της Ασίας </a:t>
            </a:r>
            <a:r>
              <a:rPr lang="el-GR" sz="2800" dirty="0">
                <a:latin typeface="Cambria"/>
                <a:cs typeface="Cambria"/>
              </a:rPr>
              <a:t>καταστρέφονται όλο και </a:t>
            </a:r>
            <a:r>
              <a:rPr lang="el-GR" sz="2800" dirty="0" smtClean="0">
                <a:latin typeface="Cambria"/>
                <a:cs typeface="Cambria"/>
              </a:rPr>
              <a:t>περισσότερες θέσεις εργασίας χαμηλής εξειδίκευσης και τα ποσοστά ανεργίας αυξάνονται. Παράλληλα, οι νέες θέσεις εργασίας που δημιουργούνται είναι λιγότερες και απαιτούν υψηλή εξειδίκευση και ικανότητα χρήσης των νέων τεχνολογιών. Έχει πια γίνει αποδεκτό ότι ένας εργαζόμενος, στη διάρκεια του εργασιακού του βίου θα αλλάξει 7-10 φορές αντικείμενο εργασίας. Ο αναπροσανατολισμός στην αγορά εργασίας έχει γίνει απαραίτητος. </a:t>
            </a:r>
            <a:endParaRPr lang="en-US" sz="2800" dirty="0">
              <a:latin typeface="Cambria"/>
              <a:cs typeface="Cambria"/>
            </a:endParaRPr>
          </a:p>
        </p:txBody>
      </p:sp>
      <p:sp>
        <p:nvSpPr>
          <p:cNvPr id="4" name="Title 1"/>
          <p:cNvSpPr txBox="1">
            <a:spLocks/>
          </p:cNvSpPr>
          <p:nvPr/>
        </p:nvSpPr>
        <p:spPr>
          <a:xfrm>
            <a:off x="438489" y="195423"/>
            <a:ext cx="8327559" cy="990600"/>
          </a:xfrm>
          <a:prstGeom prst="rect">
            <a:avLst/>
          </a:prstGeom>
        </p:spPr>
        <p:txBody>
          <a:bodyPr vert="horz" anchor="ctr">
            <a:normAutofit fontScale="97500"/>
          </a:bodyPr>
          <a:lstStyle>
            <a:lvl1pPr algn="l" rtl="0" eaLnBrk="1" latinLnBrk="0" hangingPunct="1">
              <a:spcBef>
                <a:spcPct val="0"/>
              </a:spcBef>
              <a:buNone/>
              <a:defRPr kumimoji="0" sz="4400" kern="1200">
                <a:solidFill>
                  <a:schemeClr val="tx2"/>
                </a:solidFill>
                <a:latin typeface="+mj-lt"/>
                <a:ea typeface="+mj-ea"/>
                <a:cs typeface="+mj-cs"/>
              </a:defRPr>
            </a:lvl1pPr>
          </a:lstStyle>
          <a:p>
            <a:r>
              <a:rPr lang="el-GR" sz="3200" dirty="0" smtClean="0">
                <a:latin typeface="Cambria"/>
                <a:cs typeface="Cambria"/>
              </a:rPr>
              <a:t>ΙΣΤΟΡΙΚΟ ΠΛΑΙΣΙΟ  &amp; ΠΟΛΙΤΙΚΟΙ ΠΑΡΑΓΟΝΤΕΣ</a:t>
            </a:r>
            <a:endParaRPr lang="en-US" sz="3200" dirty="0">
              <a:latin typeface="Cambria"/>
              <a:cs typeface="Cambria"/>
            </a:endParaRPr>
          </a:p>
        </p:txBody>
      </p:sp>
    </p:spTree>
    <p:extLst>
      <p:ext uri="{BB962C8B-B14F-4D97-AF65-F5344CB8AC3E}">
        <p14:creationId xmlns:p14="http://schemas.microsoft.com/office/powerpoint/2010/main" val="1138189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92500" lnSpcReduction="20000"/>
          </a:bodyPr>
          <a:lstStyle/>
          <a:p>
            <a:pPr marL="0" indent="0">
              <a:buNone/>
            </a:pPr>
            <a:r>
              <a:rPr lang="el-GR" dirty="0" smtClean="0">
                <a:latin typeface="Cambria"/>
                <a:cs typeface="Cambria"/>
              </a:rPr>
              <a:t>Στο χώρο της εκπαίδευσης οι εξελίξεις αυτές οδήγησαν</a:t>
            </a:r>
          </a:p>
          <a:p>
            <a:pPr>
              <a:buFont typeface="Wingdings" charset="2"/>
              <a:buChar char="q"/>
            </a:pPr>
            <a:r>
              <a:rPr lang="el-GR" sz="2800" dirty="0" smtClean="0">
                <a:latin typeface="Cambria"/>
                <a:cs typeface="Cambria"/>
              </a:rPr>
              <a:t>Στη λογική της διαβίου μάθησης/εκπαίδευσης ενηλίκων - λόγω της αύξησης της ανεργίας και της ανάγκης αναπροσανατολισμού στην αγορά εργασίας.</a:t>
            </a:r>
          </a:p>
          <a:p>
            <a:pPr>
              <a:buFont typeface="Wingdings" charset="2"/>
              <a:buChar char="q"/>
            </a:pPr>
            <a:r>
              <a:rPr lang="el-GR" sz="2800" dirty="0" smtClean="0">
                <a:latin typeface="Cambria"/>
                <a:cs typeface="Cambria"/>
              </a:rPr>
              <a:t>Σε διόγκωση της ήδη αυξημένης κοινωνικής ζήτησης </a:t>
            </a:r>
            <a:r>
              <a:rPr lang="el-GR" sz="2800" dirty="0">
                <a:latin typeface="Cambria"/>
                <a:cs typeface="Cambria"/>
              </a:rPr>
              <a:t>για </a:t>
            </a:r>
            <a:r>
              <a:rPr lang="el-GR" sz="2800" dirty="0" smtClean="0">
                <a:latin typeface="Cambria"/>
                <a:cs typeface="Cambria"/>
              </a:rPr>
              <a:t>εκπαιδευτικές υπηρεσίες και εκπαιδευτικά προσόντα </a:t>
            </a:r>
            <a:r>
              <a:rPr lang="mr-IN" sz="2800" dirty="0" smtClean="0">
                <a:latin typeface="Cambria"/>
                <a:cs typeface="Cambria"/>
              </a:rPr>
              <a:t>–</a:t>
            </a:r>
            <a:r>
              <a:rPr lang="el-GR" sz="2800" dirty="0" smtClean="0">
                <a:latin typeface="Cambria"/>
                <a:cs typeface="Cambria"/>
              </a:rPr>
              <a:t> λόγω των εξελίξεων στην αγορά εργασίας και της ζήτησης για εξειδικευμένο εργατικό δυναμικό. </a:t>
            </a:r>
          </a:p>
          <a:p>
            <a:pPr>
              <a:buFont typeface="Wingdings" charset="2"/>
              <a:buChar char="q"/>
            </a:pPr>
            <a:r>
              <a:rPr lang="el-GR" sz="2800" dirty="0">
                <a:latin typeface="Cambria"/>
                <a:cs typeface="Cambria"/>
              </a:rPr>
              <a:t>Σ</a:t>
            </a:r>
            <a:r>
              <a:rPr lang="el-GR" sz="2800" dirty="0" smtClean="0">
                <a:latin typeface="Cambria"/>
                <a:cs typeface="Cambria"/>
              </a:rPr>
              <a:t>ε </a:t>
            </a:r>
            <a:r>
              <a:rPr lang="el-GR" sz="2800" dirty="0">
                <a:latin typeface="Cambria"/>
                <a:cs typeface="Cambria"/>
              </a:rPr>
              <a:t>μαζικοποίηση των συστημάτων ανώτατης εκπαίδευσης. </a:t>
            </a:r>
            <a:r>
              <a:rPr lang="el-GR" sz="2800" dirty="0" smtClean="0">
                <a:latin typeface="Cambria"/>
                <a:cs typeface="Cambria"/>
              </a:rPr>
              <a:t> </a:t>
            </a:r>
          </a:p>
          <a:p>
            <a:pPr marL="0" indent="0">
              <a:buNone/>
            </a:pPr>
            <a:endParaRPr lang="en-US" dirty="0"/>
          </a:p>
        </p:txBody>
      </p:sp>
      <p:sp>
        <p:nvSpPr>
          <p:cNvPr id="4" name="Title 1"/>
          <p:cNvSpPr txBox="1">
            <a:spLocks/>
          </p:cNvSpPr>
          <p:nvPr/>
        </p:nvSpPr>
        <p:spPr>
          <a:xfrm>
            <a:off x="438489" y="195423"/>
            <a:ext cx="8327559" cy="990600"/>
          </a:xfrm>
          <a:prstGeom prst="rect">
            <a:avLst/>
          </a:prstGeom>
        </p:spPr>
        <p:txBody>
          <a:bodyPr vert="horz" anchor="ctr">
            <a:normAutofit fontScale="97500"/>
          </a:bodyPr>
          <a:lstStyle>
            <a:lvl1pPr algn="l" rtl="0" eaLnBrk="1" latinLnBrk="0" hangingPunct="1">
              <a:spcBef>
                <a:spcPct val="0"/>
              </a:spcBef>
              <a:buNone/>
              <a:defRPr kumimoji="0" sz="4400" kern="1200">
                <a:solidFill>
                  <a:schemeClr val="tx2"/>
                </a:solidFill>
                <a:latin typeface="+mj-lt"/>
                <a:ea typeface="+mj-ea"/>
                <a:cs typeface="+mj-cs"/>
              </a:defRPr>
            </a:lvl1pPr>
          </a:lstStyle>
          <a:p>
            <a:r>
              <a:rPr lang="el-GR" sz="3200" dirty="0" smtClean="0">
                <a:latin typeface="Cambria"/>
                <a:cs typeface="Cambria"/>
              </a:rPr>
              <a:t>ΙΣΤΟΡΙΚΟ ΠΛΑΙΣΙΟ  &amp; ΠΟΛΙΤΙΚΟΙ ΠΑΡΑΓΟΝΤΕΣ</a:t>
            </a:r>
            <a:endParaRPr lang="en-US" sz="3200" dirty="0">
              <a:latin typeface="Cambria"/>
              <a:cs typeface="Cambria"/>
            </a:endParaRPr>
          </a:p>
        </p:txBody>
      </p:sp>
    </p:spTree>
    <p:extLst>
      <p:ext uri="{BB962C8B-B14F-4D97-AF65-F5344CB8AC3E}">
        <p14:creationId xmlns:p14="http://schemas.microsoft.com/office/powerpoint/2010/main" val="3798849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38489" y="1464136"/>
            <a:ext cx="8467366" cy="5066934"/>
          </a:xfrm>
        </p:spPr>
        <p:txBody>
          <a:bodyPr>
            <a:noAutofit/>
          </a:bodyPr>
          <a:lstStyle/>
          <a:p>
            <a:r>
              <a:rPr lang="el-GR" sz="2400" dirty="0">
                <a:latin typeface="Cambria"/>
                <a:cs typeface="Cambria"/>
              </a:rPr>
              <a:t>Μετά την υιοθέτηση πολιτικών για διεύρυνση της πρόσβασης στην τριτοβάθμια εκπαίδευση τα πανεπιστήμια δεν υποδέχονται πλέον ένα μικρό αριθμό φοιτητών, μια ελίτ της γενιάς 18-24, αλλά αντίθετα καλούνται να εξυπηρετήσουν τις ανάγκες ενός μεγάλου αριθμού φοιτητών και να διαμορφώσουν έναν μεγάλο αριθμό </a:t>
            </a:r>
            <a:r>
              <a:rPr lang="el-GR" sz="2400" dirty="0" smtClean="0">
                <a:latin typeface="Cambria"/>
                <a:cs typeface="Cambria"/>
              </a:rPr>
              <a:t>νέων, διαφοροποιημένων </a:t>
            </a:r>
            <a:r>
              <a:rPr lang="el-GR" sz="2400" dirty="0">
                <a:latin typeface="Cambria"/>
                <a:cs typeface="Cambria"/>
              </a:rPr>
              <a:t>προγραμμάτων σπουδών</a:t>
            </a:r>
            <a:r>
              <a:rPr lang="el-GR" sz="2400" dirty="0" smtClean="0">
                <a:latin typeface="Cambria"/>
                <a:cs typeface="Cambria"/>
              </a:rPr>
              <a:t>.</a:t>
            </a:r>
          </a:p>
          <a:p>
            <a:r>
              <a:rPr lang="el-GR" sz="2400" dirty="0" smtClean="0">
                <a:latin typeface="Cambria"/>
                <a:cs typeface="Cambria"/>
              </a:rPr>
              <a:t>Διογκώνεται η ζήτηση για προγράμματα εξ αποστάσεως εκπαίδευσης που καλύπτουν τις ανάγκες εξειδίκευσης των ήδη εργαζόμενων που επιζητούν να διασφαλίσουν τις θέσεις εργασίας τους.</a:t>
            </a:r>
          </a:p>
        </p:txBody>
      </p:sp>
      <p:sp>
        <p:nvSpPr>
          <p:cNvPr id="4" name="Title 1"/>
          <p:cNvSpPr txBox="1">
            <a:spLocks/>
          </p:cNvSpPr>
          <p:nvPr/>
        </p:nvSpPr>
        <p:spPr>
          <a:xfrm>
            <a:off x="438489" y="195423"/>
            <a:ext cx="8327559" cy="990600"/>
          </a:xfrm>
          <a:prstGeom prst="rect">
            <a:avLst/>
          </a:prstGeom>
        </p:spPr>
        <p:txBody>
          <a:bodyPr vert="horz" anchor="ctr">
            <a:normAutofit fontScale="97500"/>
          </a:bodyPr>
          <a:lstStyle>
            <a:lvl1pPr algn="l" rtl="0" eaLnBrk="1" latinLnBrk="0" hangingPunct="1">
              <a:spcBef>
                <a:spcPct val="0"/>
              </a:spcBef>
              <a:buNone/>
              <a:defRPr kumimoji="0" sz="4400" kern="1200">
                <a:solidFill>
                  <a:schemeClr val="tx2"/>
                </a:solidFill>
                <a:latin typeface="+mj-lt"/>
                <a:ea typeface="+mj-ea"/>
                <a:cs typeface="+mj-cs"/>
              </a:defRPr>
            </a:lvl1pPr>
          </a:lstStyle>
          <a:p>
            <a:r>
              <a:rPr lang="el-GR" sz="3200" dirty="0" smtClean="0">
                <a:latin typeface="Cambria"/>
                <a:cs typeface="Cambria"/>
              </a:rPr>
              <a:t>ΙΣΤΟΡΙΚΟ ΠΛΑΙΣΙΟ  &amp; ΠΟΛΙΤΙΚΟΙ ΠΑΡΑΓΟΝΤΕΣ</a:t>
            </a:r>
            <a:endParaRPr lang="en-US" sz="3200" dirty="0">
              <a:latin typeface="Cambria"/>
              <a:cs typeface="Cambria"/>
            </a:endParaRPr>
          </a:p>
        </p:txBody>
      </p:sp>
    </p:spTree>
    <p:extLst>
      <p:ext uri="{BB962C8B-B14F-4D97-AF65-F5344CB8AC3E}">
        <p14:creationId xmlns:p14="http://schemas.microsoft.com/office/powerpoint/2010/main" val="731032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92500" lnSpcReduction="10000"/>
          </a:bodyPr>
          <a:lstStyle/>
          <a:p>
            <a:pPr marL="571500" indent="-457200">
              <a:buFont typeface="Wingdings" charset="2"/>
              <a:buChar char="q"/>
            </a:pPr>
            <a:r>
              <a:rPr lang="el-GR" sz="3200" dirty="0">
                <a:latin typeface="Cambria"/>
                <a:cs typeface="Cambria"/>
              </a:rPr>
              <a:t>Η σχέση με τη γνώση γίνεται «χρηστική» και το </a:t>
            </a:r>
            <a:r>
              <a:rPr lang="el-GR" sz="3200" dirty="0" smtClean="0">
                <a:latin typeface="Cambria"/>
                <a:cs typeface="Cambria"/>
              </a:rPr>
              <a:t>ενδιαφέρον των φοιτητών </a:t>
            </a:r>
            <a:r>
              <a:rPr lang="el-GR" sz="3200" dirty="0">
                <a:latin typeface="Cambria"/>
                <a:cs typeface="Cambria"/>
              </a:rPr>
              <a:t>στρέφεται όχι τόσο στην απόκτηση ουσιαστικής γνώσης όσο στην απόκτηση του τίτλου σπουδών</a:t>
            </a:r>
            <a:r>
              <a:rPr lang="el-GR" sz="3200" dirty="0" smtClean="0">
                <a:latin typeface="Cambria"/>
                <a:cs typeface="Cambria"/>
              </a:rPr>
              <a:t>.</a:t>
            </a:r>
          </a:p>
          <a:p>
            <a:pPr marL="571500" indent="-457200">
              <a:buFont typeface="Wingdings" charset="2"/>
              <a:buChar char="q"/>
            </a:pPr>
            <a:r>
              <a:rPr lang="el-GR" sz="3200" dirty="0" smtClean="0">
                <a:latin typeface="Cambria"/>
                <a:cs typeface="Cambria"/>
              </a:rPr>
              <a:t>Οι εξελίξεις αυτές οδηγούν σε αναδιοργάνωση </a:t>
            </a:r>
            <a:r>
              <a:rPr lang="el-GR" sz="3200" dirty="0">
                <a:latin typeface="Cambria"/>
                <a:cs typeface="Cambria"/>
              </a:rPr>
              <a:t>των εκπαιδευτικών </a:t>
            </a:r>
            <a:r>
              <a:rPr lang="el-GR" sz="3200" dirty="0" smtClean="0">
                <a:latin typeface="Cambria"/>
                <a:cs typeface="Cambria"/>
              </a:rPr>
              <a:t>ιδρυμάτων τόσο στο επίπεδο της χάραξης στρατηγικής και της παροχής εκπαιδευτικών υπηρεσιών </a:t>
            </a:r>
            <a:r>
              <a:rPr lang="el-GR" sz="3200" dirty="0">
                <a:latin typeface="Cambria"/>
                <a:cs typeface="Cambria"/>
              </a:rPr>
              <a:t>όσο και στο περιεχόμενο των προγραμμάτων </a:t>
            </a:r>
            <a:r>
              <a:rPr lang="el-GR" sz="3200" dirty="0" smtClean="0">
                <a:latin typeface="Cambria"/>
                <a:cs typeface="Cambria"/>
              </a:rPr>
              <a:t>σπουδών.</a:t>
            </a:r>
            <a:endParaRPr lang="el-GR" sz="3200" dirty="0"/>
          </a:p>
          <a:p>
            <a:endParaRPr lang="en-US" dirty="0"/>
          </a:p>
        </p:txBody>
      </p:sp>
      <p:sp>
        <p:nvSpPr>
          <p:cNvPr id="5" name="Title 1"/>
          <p:cNvSpPr txBox="1">
            <a:spLocks/>
          </p:cNvSpPr>
          <p:nvPr/>
        </p:nvSpPr>
        <p:spPr>
          <a:xfrm>
            <a:off x="438489" y="195423"/>
            <a:ext cx="8327559" cy="990600"/>
          </a:xfrm>
          <a:prstGeom prst="rect">
            <a:avLst/>
          </a:prstGeom>
        </p:spPr>
        <p:txBody>
          <a:bodyPr vert="horz" anchor="ctr">
            <a:normAutofit fontScale="97500"/>
          </a:bodyPr>
          <a:lstStyle>
            <a:lvl1pPr algn="l" rtl="0" eaLnBrk="1" latinLnBrk="0" hangingPunct="1">
              <a:spcBef>
                <a:spcPct val="0"/>
              </a:spcBef>
              <a:buNone/>
              <a:defRPr kumimoji="0" sz="4400" kern="1200">
                <a:solidFill>
                  <a:schemeClr val="tx2"/>
                </a:solidFill>
                <a:latin typeface="+mj-lt"/>
                <a:ea typeface="+mj-ea"/>
                <a:cs typeface="+mj-cs"/>
              </a:defRPr>
            </a:lvl1pPr>
          </a:lstStyle>
          <a:p>
            <a:r>
              <a:rPr lang="el-GR" sz="3200" dirty="0" smtClean="0">
                <a:latin typeface="Cambria"/>
                <a:cs typeface="Cambria"/>
              </a:rPr>
              <a:t>ΙΣΤΟΡΙΚΟ ΠΛΑΙΣΙΟ  &amp; ΠΟΛΙΤΙΚΟΙ ΠΑΡΑΓΟΝΤΕΣ</a:t>
            </a:r>
            <a:endParaRPr lang="en-US" sz="3200" dirty="0">
              <a:latin typeface="Cambria"/>
              <a:cs typeface="Cambria"/>
            </a:endParaRPr>
          </a:p>
        </p:txBody>
      </p:sp>
    </p:spTree>
    <p:extLst>
      <p:ext uri="{BB962C8B-B14F-4D97-AF65-F5344CB8AC3E}">
        <p14:creationId xmlns:p14="http://schemas.microsoft.com/office/powerpoint/2010/main" val="2498355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200" dirty="0">
                <a:latin typeface="Cambria"/>
                <a:cs typeface="Cambria"/>
              </a:rPr>
              <a:t>ΙΣΤΟΡΙΚΟ ΠΛΑΙΣΙΟ  &amp; ΠΟΛΙΤΙΚΟΙ ΠΑΡΑΓΟΝΤΕΣ</a:t>
            </a:r>
            <a:endParaRPr lang="en-US" sz="3200" dirty="0">
              <a:latin typeface="Cambria"/>
              <a:cs typeface="Cambria"/>
            </a:endParaRPr>
          </a:p>
        </p:txBody>
      </p:sp>
      <p:sp>
        <p:nvSpPr>
          <p:cNvPr id="3" name="Content Placeholder 2"/>
          <p:cNvSpPr>
            <a:spLocks noGrp="1"/>
          </p:cNvSpPr>
          <p:nvPr>
            <p:ph sz="quarter" idx="1"/>
          </p:nvPr>
        </p:nvSpPr>
        <p:spPr>
          <a:xfrm>
            <a:off x="612648" y="1600199"/>
            <a:ext cx="8153400" cy="4991341"/>
          </a:xfrm>
        </p:spPr>
        <p:txBody>
          <a:bodyPr>
            <a:noAutofit/>
          </a:bodyPr>
          <a:lstStyle/>
          <a:p>
            <a:r>
              <a:rPr lang="el-GR" sz="2400" dirty="0" smtClean="0">
                <a:latin typeface="Cambria"/>
                <a:cs typeface="Cambria"/>
              </a:rPr>
              <a:t>Παράλληλα ανακύπτουν ερωτηματικά καθώς</a:t>
            </a:r>
          </a:p>
          <a:p>
            <a:r>
              <a:rPr lang="el-GR" sz="2400" dirty="0" smtClean="0">
                <a:latin typeface="Cambria"/>
                <a:cs typeface="Cambria"/>
              </a:rPr>
              <a:t>Αίρεται η εμπιστοσύνη </a:t>
            </a:r>
            <a:r>
              <a:rPr lang="el-GR" sz="2400" dirty="0">
                <a:latin typeface="Cambria"/>
                <a:cs typeface="Cambria"/>
              </a:rPr>
              <a:t>στους δημόσιους θεσμούς (π.χ. το κράτος) να επιβλέψουν και να διατηρήσουν το επίπεδο ποιότητας των </a:t>
            </a:r>
            <a:r>
              <a:rPr lang="el-GR" sz="2400" dirty="0" smtClean="0">
                <a:latin typeface="Cambria"/>
                <a:cs typeface="Cambria"/>
              </a:rPr>
              <a:t>ανώτατων σπουδών μετά τον πολλαπλασιασμό τόσο των ιδρυμάτων όσο και των προγραμμάτων σπουδών (πολλά από τα οποία δεν φαίνεται να οδηγούν σε βελτίωση των επαγγελματικών προοπτικών των αποφοίτων).</a:t>
            </a:r>
          </a:p>
          <a:p>
            <a:r>
              <a:rPr lang="el-GR" sz="2400" dirty="0" smtClean="0">
                <a:latin typeface="Cambria"/>
                <a:cs typeface="Cambria"/>
              </a:rPr>
              <a:t>για </a:t>
            </a:r>
            <a:r>
              <a:rPr lang="el-GR" sz="2400" dirty="0">
                <a:latin typeface="Cambria"/>
                <a:cs typeface="Cambria"/>
              </a:rPr>
              <a:t>την αποτελεσματική χρήση </a:t>
            </a:r>
            <a:r>
              <a:rPr lang="el-GR" sz="2400" dirty="0" smtClean="0">
                <a:latin typeface="Cambria"/>
                <a:cs typeface="Cambria"/>
              </a:rPr>
              <a:t>των οικονομικών </a:t>
            </a:r>
            <a:r>
              <a:rPr lang="el-GR" sz="2400" dirty="0">
                <a:latin typeface="Cambria"/>
                <a:cs typeface="Cambria"/>
              </a:rPr>
              <a:t>πόρων </a:t>
            </a:r>
            <a:r>
              <a:rPr lang="el-GR" sz="2400" dirty="0" smtClean="0">
                <a:latin typeface="Cambria"/>
                <a:cs typeface="Cambria"/>
              </a:rPr>
              <a:t>που επενδύονται τόσο από τις κυβερνήσεις (δημόσιες επενδύσεις) όσο και από τους ιδιώτες (χορηγίες αλλά και δίδακτρα που καταβάλλονται από τους φοιτητές). </a:t>
            </a:r>
            <a:endParaRPr lang="el-GR" sz="2400" dirty="0">
              <a:latin typeface="Cambria"/>
              <a:cs typeface="Cambria"/>
            </a:endParaRPr>
          </a:p>
        </p:txBody>
      </p:sp>
    </p:spTree>
    <p:extLst>
      <p:ext uri="{BB962C8B-B14F-4D97-AF65-F5344CB8AC3E}">
        <p14:creationId xmlns:p14="http://schemas.microsoft.com/office/powerpoint/2010/main" val="40057525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510</TotalTime>
  <Words>2392</Words>
  <Application>Microsoft Macintosh PowerPoint</Application>
  <PresentationFormat>On-screen Show (4:3)</PresentationFormat>
  <Paragraphs>104</Paragraphs>
  <Slides>29</Slides>
  <Notes>2</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Median</vt:lpstr>
      <vt:lpstr>Ιστορικό Πλαίσιο: Η εισαγωγή διαδικασιών Διασφάλισης Ποιότητας  Ενότητα 1η – Μάθημα 1ο</vt:lpstr>
      <vt:lpstr>ΜΑΘΗΣΙΑΚΟΙ ΣΤΟΧΟΙ &amp; ΑΠΟΤΕΛΕΣΜΑΤΑ</vt:lpstr>
      <vt:lpstr>ΜΑΘΗΣΙΑΚΟΙ ΣΤΟΧΟΙ &amp; ΑΠΟΤΕΛΕΣΜΑΤΑ</vt:lpstr>
      <vt:lpstr>PowerPoint Presentation</vt:lpstr>
      <vt:lpstr>PowerPoint Presentation</vt:lpstr>
      <vt:lpstr>PowerPoint Presentation</vt:lpstr>
      <vt:lpstr>PowerPoint Presentation</vt:lpstr>
      <vt:lpstr>PowerPoint Presentation</vt:lpstr>
      <vt:lpstr>ΙΣΤΟΡΙΚΟ ΠΛΑΙΣΙΟ  &amp; ΠΟΛΙΤΙΚΟΙ ΠΑΡΑΓΟΝΤΕΣ</vt:lpstr>
      <vt:lpstr>ΙΣΤΟΡΙΚΟ ΠΛΑΙΣΙΟ  &amp; ΠΟΛΙΤΙΚΟΙ ΠΑΡΑΓΟΝΤΕΣ</vt:lpstr>
      <vt:lpstr>ΙΣΤΟΡΙΚΟ ΠΛΑΙΣΙΟ  &amp; ΠΟΛΙΤΙΚΟΙ ΠΑΡΑΓΟΝΤΕΣ</vt:lpstr>
      <vt:lpstr>ΙΣΤΟΡΙΚΟ ΠΛΑΙΣΙΟ  &amp; ΠΟΛΙΤΙΚΟΙ ΠΑΡΑΓΟΝΤΕΣ</vt:lpstr>
      <vt:lpstr>ΙΣΤΟΡΙΚΟ ΠΛΑΙΣΙΟ  &amp; ΠΟΛΙΤΙΚΟΙ ΠΑΡΑΓΟΝΤΕΣ</vt:lpstr>
      <vt:lpstr>«Ακαδημαϊκή Ποιότητα»</vt:lpstr>
      <vt:lpstr>«Το Ζεν και η τέχνη της συντήρησης της μοτοσυκλέτας» - Robert Pirsig, 1974</vt:lpstr>
      <vt:lpstr>«Το Ζεν και η τέχνη της συντήρησης της μοτοσυκλέτας»</vt:lpstr>
      <vt:lpstr>«Ακαδημαϊκή Ποιότητα»</vt:lpstr>
      <vt:lpstr>«Ακαδημαϊκή Ποιότητα»</vt:lpstr>
      <vt:lpstr>«Ακαδημαϊκή Ποιότητα»</vt:lpstr>
      <vt:lpstr>«Ακαδημαϊκή Ποιότητα»</vt:lpstr>
      <vt:lpstr>«Ακαδημαϊκή Ποιότητα»</vt:lpstr>
      <vt:lpstr>«Ακαδημαϊκή Ποιότητα»</vt:lpstr>
      <vt:lpstr>«Ακαδημαϊκή Ποιότητα»</vt:lpstr>
      <vt:lpstr>ΔΙΑΣΦΑΛΙΣΗ &amp; ΒΕΛΤΙΩΣΗ ΤΗΣ ΠΟΙΟΤΗΤΑΣ</vt:lpstr>
      <vt:lpstr>ΔΙΑΣΦΑΛΙΣΗ &amp; ΒΕΛΤΙΩΣΗ ΤΗΣ ΠΟΙΟΤΗΤΑΣ</vt:lpstr>
      <vt:lpstr>ΔΙΑΣΦΑΛΙΣΗ &amp; ΒΕΛΤΙΩΣΗ ΤΗΣ ΠΟΙΟΤΗΤΑΣ</vt:lpstr>
      <vt:lpstr>ΔΙΑΣΦΑΛΙΣΗ &amp; ΒΕΛΤΙΩΣΗ ΤΗΣ ΠΟΙΟΤΗΤΑΣ</vt:lpstr>
      <vt:lpstr>PowerPoint Presentation</vt:lpstr>
      <vt:lpstr>ΔΙΑΣΦΑΛΙΣΗ &amp; ΒΕΛΤΙΩΣΗ ΤΗΣ ΠΟΙΟΤΗΤΑΣ</vt:lpstr>
    </vt:vector>
  </TitlesOfParts>
  <Company>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ΠΟΙΟΤΗΤΑ  &amp; ΟΙ ΛΟΓΙΚΕΣ ΤΗΣ</dc:title>
  <dc:creator>Jimmy ΒΒ</dc:creator>
  <cp:lastModifiedBy>Jimmy ΒΒ</cp:lastModifiedBy>
  <cp:revision>75</cp:revision>
  <dcterms:created xsi:type="dcterms:W3CDTF">2016-11-19T10:26:17Z</dcterms:created>
  <dcterms:modified xsi:type="dcterms:W3CDTF">2018-02-11T10:01:55Z</dcterms:modified>
</cp:coreProperties>
</file>