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1" r:id="rId1"/>
  </p:sldMasterIdLst>
  <p:notesMasterIdLst>
    <p:notesMasterId r:id="rId10"/>
  </p:notesMasterIdLst>
  <p:sldIdLst>
    <p:sldId id="260" r:id="rId2"/>
    <p:sldId id="420" r:id="rId3"/>
    <p:sldId id="421" r:id="rId4"/>
    <p:sldId id="286" r:id="rId5"/>
    <p:sldId id="422" r:id="rId6"/>
    <p:sldId id="423" r:id="rId7"/>
    <p:sldId id="424" r:id="rId8"/>
    <p:sldId id="425" r:id="rId9"/>
  </p:sldIdLst>
  <p:sldSz cx="9144000" cy="6858000" type="screen4x3"/>
  <p:notesSz cx="6858000" cy="9144000"/>
  <p:embeddedFontLst>
    <p:embeddedFont>
      <p:font typeface="Verdana" panose="020B0604030504040204" pitchFamily="34" charset="0"/>
      <p:regular r:id="rId11"/>
      <p:bold r:id="rId12"/>
      <p:italic r:id="rId13"/>
      <p:boldItalic r:id="rId14"/>
    </p:embeddedFont>
    <p:embeddedFont>
      <p:font typeface="Arial Unicode MS" panose="020B0604020202020204" pitchFamily="34" charset="-128"/>
      <p:regular r:id="rId15"/>
    </p:embeddedFont>
  </p:embeddedFontLst>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723C"/>
    <a:srgbClr val="E5661F"/>
    <a:srgbClr val="FFCC00"/>
    <a:srgbClr val="45331B"/>
    <a:srgbClr val="FF3300"/>
    <a:srgbClr val="FA32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2692" autoAdjust="0"/>
  </p:normalViewPr>
  <p:slideViewPr>
    <p:cSldViewPr>
      <p:cViewPr varScale="1">
        <p:scale>
          <a:sx n="65" d="100"/>
          <a:sy n="65" d="100"/>
        </p:scale>
        <p:origin x="1452" y="72"/>
      </p:cViewPr>
      <p:guideLst>
        <p:guide orient="horz" pos="2160"/>
        <p:guide pos="2880"/>
      </p:guideLst>
    </p:cSldViewPr>
  </p:slideViewPr>
  <p:outlineViewPr>
    <p:cViewPr>
      <p:scale>
        <a:sx n="33" d="100"/>
        <a:sy n="33" d="100"/>
      </p:scale>
      <p:origin x="48" y="107544"/>
    </p:cViewPr>
  </p:outlineViewPr>
  <p:notesTextViewPr>
    <p:cViewPr>
      <p:scale>
        <a:sx n="100" d="100"/>
        <a:sy n="100" d="100"/>
      </p:scale>
      <p:origin x="0" y="0"/>
    </p:cViewPr>
  </p:notesTextViewPr>
  <p:sorterViewPr>
    <p:cViewPr>
      <p:scale>
        <a:sx n="100" d="100"/>
        <a:sy n="100" d="100"/>
      </p:scale>
      <p:origin x="0" y="52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l-GR" altLang="el-GR"/>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l-GR" altLang="el-G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l-GR" altLang="el-G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FEB4E716-E3DA-44FE-BA29-76CE38EB993A}" type="slidenum">
              <a:rPr lang="el-GR" altLang="el-GR"/>
              <a:pPr/>
              <a:t>‹#›</a:t>
            </a:fld>
            <a:endParaRPr lang="el-GR" altLang="el-GR"/>
          </a:p>
        </p:txBody>
      </p:sp>
    </p:spTree>
    <p:extLst>
      <p:ext uri="{BB962C8B-B14F-4D97-AF65-F5344CB8AC3E}">
        <p14:creationId xmlns:p14="http://schemas.microsoft.com/office/powerpoint/2010/main" val="16910241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94210" name="Group 2"/>
          <p:cNvGrpSpPr>
            <a:grpSpLocks/>
          </p:cNvGrpSpPr>
          <p:nvPr/>
        </p:nvGrpSpPr>
        <p:grpSpPr bwMode="auto">
          <a:xfrm>
            <a:off x="0" y="0"/>
            <a:ext cx="9148763" cy="6851650"/>
            <a:chOff x="1" y="0"/>
            <a:chExt cx="5763" cy="4316"/>
          </a:xfrm>
        </p:grpSpPr>
        <p:sp>
          <p:nvSpPr>
            <p:cNvPr id="94211"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2"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3"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4214" name="Group 6"/>
            <p:cNvGrpSpPr>
              <a:grpSpLocks/>
            </p:cNvGrpSpPr>
            <p:nvPr/>
          </p:nvGrpSpPr>
          <p:grpSpPr bwMode="auto">
            <a:xfrm>
              <a:off x="288" y="0"/>
              <a:ext cx="5098" cy="4316"/>
              <a:chOff x="288" y="0"/>
              <a:chExt cx="5098" cy="4316"/>
            </a:xfrm>
          </p:grpSpPr>
          <p:sp>
            <p:nvSpPr>
              <p:cNvPr id="94215"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6"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7"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8"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9"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0"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1"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2"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3"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4"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5"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6"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7"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4228"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9"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0"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1"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2"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3"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4"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5"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6"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7"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8"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4239" name="Group 31"/>
            <p:cNvGrpSpPr>
              <a:grpSpLocks/>
            </p:cNvGrpSpPr>
            <p:nvPr/>
          </p:nvGrpSpPr>
          <p:grpSpPr bwMode="auto">
            <a:xfrm>
              <a:off x="1" y="392"/>
              <a:ext cx="5758" cy="1571"/>
              <a:chOff x="1" y="392"/>
              <a:chExt cx="5758" cy="1571"/>
            </a:xfrm>
          </p:grpSpPr>
          <p:sp>
            <p:nvSpPr>
              <p:cNvPr id="9424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5"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6"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7"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l-GR" altLang="el-GR" noProof="0" smtClean="0"/>
              <a:t>Click to edit Master title style</a:t>
            </a:r>
          </a:p>
        </p:txBody>
      </p:sp>
      <p:sp>
        <p:nvSpPr>
          <p:cNvPr id="942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l-GR" altLang="el-GR" noProof="0" smtClean="0"/>
              <a:t>Click to edit Master subtitle style</a:t>
            </a:r>
          </a:p>
        </p:txBody>
      </p:sp>
      <p:sp>
        <p:nvSpPr>
          <p:cNvPr id="94249" name="Rectangle 41"/>
          <p:cNvSpPr>
            <a:spLocks noGrp="1" noChangeArrowheads="1"/>
          </p:cNvSpPr>
          <p:nvPr>
            <p:ph type="dt" sz="quarter" idx="2"/>
          </p:nvPr>
        </p:nvSpPr>
        <p:spPr/>
        <p:txBody>
          <a:bodyPr/>
          <a:lstStyle>
            <a:lvl1pPr>
              <a:defRPr/>
            </a:lvl1pPr>
          </a:lstStyle>
          <a:p>
            <a:endParaRPr lang="el-GR" altLang="el-GR"/>
          </a:p>
        </p:txBody>
      </p:sp>
      <p:sp>
        <p:nvSpPr>
          <p:cNvPr id="94250" name="Rectangle 42"/>
          <p:cNvSpPr>
            <a:spLocks noGrp="1" noChangeArrowheads="1"/>
          </p:cNvSpPr>
          <p:nvPr>
            <p:ph type="ftr" sz="quarter" idx="3"/>
          </p:nvPr>
        </p:nvSpPr>
        <p:spPr/>
        <p:txBody>
          <a:bodyPr/>
          <a:lstStyle>
            <a:lvl1pPr>
              <a:defRPr/>
            </a:lvl1pPr>
          </a:lstStyle>
          <a:p>
            <a:endParaRPr lang="el-GR" altLang="el-GR"/>
          </a:p>
        </p:txBody>
      </p:sp>
      <p:sp>
        <p:nvSpPr>
          <p:cNvPr id="94251" name="Rectangle 43"/>
          <p:cNvSpPr>
            <a:spLocks noGrp="1" noChangeArrowheads="1"/>
          </p:cNvSpPr>
          <p:nvPr>
            <p:ph type="sldNum" sz="quarter" idx="4"/>
          </p:nvPr>
        </p:nvSpPr>
        <p:spPr/>
        <p:txBody>
          <a:bodyPr/>
          <a:lstStyle>
            <a:lvl1pPr>
              <a:defRPr/>
            </a:lvl1pPr>
          </a:lstStyle>
          <a:p>
            <a:fld id="{A936E378-8A01-42C1-8537-9E25C4498F8B}" type="slidenum">
              <a:rPr lang="el-GR" altLang="el-GR"/>
              <a:pPr/>
              <a:t>‹#›</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4247"/>
                                        </p:tgtEl>
                                        <p:attrNameLst>
                                          <p:attrName>style.visibility</p:attrName>
                                        </p:attrNameLst>
                                      </p:cBhvr>
                                      <p:to>
                                        <p:strVal val="visible"/>
                                      </p:to>
                                    </p:set>
                                    <p:animEffect transition="in" filter="fade">
                                      <p:cBhvr>
                                        <p:cTn id="7" dur="2000"/>
                                        <p:tgtEl>
                                          <p:spTgt spid="942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4248"/>
                                        </p:tgtEl>
                                        <p:attrNameLst>
                                          <p:attrName>style.visibility</p:attrName>
                                        </p:attrNameLst>
                                      </p:cBhvr>
                                      <p:to>
                                        <p:strVal val="visible"/>
                                      </p:to>
                                    </p:set>
                                    <p:animEffect transition="in" filter="fade">
                                      <p:cBhvr>
                                        <p:cTn id="10" dur="2000"/>
                                        <p:tgtEl>
                                          <p:spTgt spid="94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47" grpId="0"/>
      <p:bldP spid="94248" grpId="0">
        <p:tmplLst>
          <p:tmpl>
            <p:tnLst>
              <p:par>
                <p:cTn presetID="10" presetClass="entr" presetSubtype="0" fill="hold" nodeType="withEffect">
                  <p:stCondLst>
                    <p:cond delay="0"/>
                  </p:stCondLst>
                  <p:childTnLst>
                    <p:set>
                      <p:cBhvr>
                        <p:cTn dur="1" fill="hold">
                          <p:stCondLst>
                            <p:cond delay="0"/>
                          </p:stCondLst>
                        </p:cTn>
                        <p:tgtEl>
                          <p:spTgt spid="94248"/>
                        </p:tgtEl>
                        <p:attrNameLst>
                          <p:attrName>style.visibility</p:attrName>
                        </p:attrNameLst>
                      </p:cBhvr>
                      <p:to>
                        <p:strVal val="visible"/>
                      </p:to>
                    </p:set>
                    <p:animEffect transition="in" filter="fade">
                      <p:cBhvr>
                        <p:cTn dur="2000"/>
                        <p:tgtEl>
                          <p:spTgt spid="94248"/>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14E2C9BA-0B5D-4B00-A56D-173C7F4217A1}" type="slidenum">
              <a:rPr lang="el-GR" altLang="el-GR"/>
              <a:pPr/>
              <a:t>‹#›</a:t>
            </a:fld>
            <a:endParaRPr lang="el-GR" altLang="el-GR"/>
          </a:p>
        </p:txBody>
      </p:sp>
    </p:spTree>
    <p:extLst>
      <p:ext uri="{BB962C8B-B14F-4D97-AF65-F5344CB8AC3E}">
        <p14:creationId xmlns:p14="http://schemas.microsoft.com/office/powerpoint/2010/main" val="4274272601"/>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ADDC1598-45E6-41B0-BBFE-549AF489720D}" type="slidenum">
              <a:rPr lang="el-GR" altLang="el-GR"/>
              <a:pPr/>
              <a:t>‹#›</a:t>
            </a:fld>
            <a:endParaRPr lang="el-GR" altLang="el-GR"/>
          </a:p>
        </p:txBody>
      </p:sp>
    </p:spTree>
    <p:extLst>
      <p:ext uri="{BB962C8B-B14F-4D97-AF65-F5344CB8AC3E}">
        <p14:creationId xmlns:p14="http://schemas.microsoft.com/office/powerpoint/2010/main" val="47455562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B15BEA56-7CC8-42D5-8A5A-32F1CDAA4975}" type="slidenum">
              <a:rPr lang="el-GR" altLang="el-GR"/>
              <a:pPr/>
              <a:t>‹#›</a:t>
            </a:fld>
            <a:endParaRPr lang="el-GR" altLang="el-GR"/>
          </a:p>
        </p:txBody>
      </p:sp>
    </p:spTree>
    <p:extLst>
      <p:ext uri="{BB962C8B-B14F-4D97-AF65-F5344CB8AC3E}">
        <p14:creationId xmlns:p14="http://schemas.microsoft.com/office/powerpoint/2010/main" val="21217306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F9112512-E934-4130-810E-08CBC0E5A737}" type="slidenum">
              <a:rPr lang="el-GR" altLang="el-GR"/>
              <a:pPr/>
              <a:t>‹#›</a:t>
            </a:fld>
            <a:endParaRPr lang="el-GR" altLang="el-GR"/>
          </a:p>
        </p:txBody>
      </p:sp>
    </p:spTree>
    <p:extLst>
      <p:ext uri="{BB962C8B-B14F-4D97-AF65-F5344CB8AC3E}">
        <p14:creationId xmlns:p14="http://schemas.microsoft.com/office/powerpoint/2010/main" val="346091854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FF55B226-9C89-48B6-B3B7-0B317C8E6DD7}" type="slidenum">
              <a:rPr lang="el-GR" altLang="el-GR"/>
              <a:pPr/>
              <a:t>‹#›</a:t>
            </a:fld>
            <a:endParaRPr lang="el-GR" altLang="el-GR"/>
          </a:p>
        </p:txBody>
      </p:sp>
    </p:spTree>
    <p:extLst>
      <p:ext uri="{BB962C8B-B14F-4D97-AF65-F5344CB8AC3E}">
        <p14:creationId xmlns:p14="http://schemas.microsoft.com/office/powerpoint/2010/main" val="127946437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vl1pPr>
          </a:lstStyle>
          <a:p>
            <a:endParaRPr lang="el-GR" altLang="el-GR"/>
          </a:p>
        </p:txBody>
      </p:sp>
      <p:sp>
        <p:nvSpPr>
          <p:cNvPr id="8" name="Footer Placeholder 7"/>
          <p:cNvSpPr>
            <a:spLocks noGrp="1"/>
          </p:cNvSpPr>
          <p:nvPr>
            <p:ph type="ftr" sz="quarter" idx="11"/>
          </p:nvPr>
        </p:nvSpPr>
        <p:spPr/>
        <p:txBody>
          <a:bodyPr/>
          <a:lstStyle>
            <a:lvl1pPr>
              <a:defRPr/>
            </a:lvl1pPr>
          </a:lstStyle>
          <a:p>
            <a:endParaRPr lang="el-GR" altLang="el-GR"/>
          </a:p>
        </p:txBody>
      </p:sp>
      <p:sp>
        <p:nvSpPr>
          <p:cNvPr id="9" name="Slide Number Placeholder 8"/>
          <p:cNvSpPr>
            <a:spLocks noGrp="1"/>
          </p:cNvSpPr>
          <p:nvPr>
            <p:ph type="sldNum" sz="quarter" idx="12"/>
          </p:nvPr>
        </p:nvSpPr>
        <p:spPr/>
        <p:txBody>
          <a:bodyPr/>
          <a:lstStyle>
            <a:lvl1pPr>
              <a:defRPr/>
            </a:lvl1pPr>
          </a:lstStyle>
          <a:p>
            <a:fld id="{8DFE1652-8915-4CA0-9CE9-45D170FDEFB2}" type="slidenum">
              <a:rPr lang="el-GR" altLang="el-GR"/>
              <a:pPr/>
              <a:t>‹#›</a:t>
            </a:fld>
            <a:endParaRPr lang="el-GR" altLang="el-GR"/>
          </a:p>
        </p:txBody>
      </p:sp>
    </p:spTree>
    <p:extLst>
      <p:ext uri="{BB962C8B-B14F-4D97-AF65-F5344CB8AC3E}">
        <p14:creationId xmlns:p14="http://schemas.microsoft.com/office/powerpoint/2010/main" val="172109062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lvl1pPr>
              <a:defRPr/>
            </a:lvl1pPr>
          </a:lstStyle>
          <a:p>
            <a:endParaRPr lang="el-GR" altLang="el-GR"/>
          </a:p>
        </p:txBody>
      </p:sp>
      <p:sp>
        <p:nvSpPr>
          <p:cNvPr id="4" name="Footer Placeholder 3"/>
          <p:cNvSpPr>
            <a:spLocks noGrp="1"/>
          </p:cNvSpPr>
          <p:nvPr>
            <p:ph type="ftr" sz="quarter" idx="11"/>
          </p:nvPr>
        </p:nvSpPr>
        <p:spPr/>
        <p:txBody>
          <a:bodyPr/>
          <a:lstStyle>
            <a:lvl1pPr>
              <a:defRPr/>
            </a:lvl1pPr>
          </a:lstStyle>
          <a:p>
            <a:endParaRPr lang="el-GR" altLang="el-GR"/>
          </a:p>
        </p:txBody>
      </p:sp>
      <p:sp>
        <p:nvSpPr>
          <p:cNvPr id="5" name="Slide Number Placeholder 4"/>
          <p:cNvSpPr>
            <a:spLocks noGrp="1"/>
          </p:cNvSpPr>
          <p:nvPr>
            <p:ph type="sldNum" sz="quarter" idx="12"/>
          </p:nvPr>
        </p:nvSpPr>
        <p:spPr/>
        <p:txBody>
          <a:bodyPr/>
          <a:lstStyle>
            <a:lvl1pPr>
              <a:defRPr/>
            </a:lvl1pPr>
          </a:lstStyle>
          <a:p>
            <a:fld id="{6A050098-F787-4B1F-A424-969B79193B0A}" type="slidenum">
              <a:rPr lang="el-GR" altLang="el-GR"/>
              <a:pPr/>
              <a:t>‹#›</a:t>
            </a:fld>
            <a:endParaRPr lang="el-GR" altLang="el-GR"/>
          </a:p>
        </p:txBody>
      </p:sp>
    </p:spTree>
    <p:extLst>
      <p:ext uri="{BB962C8B-B14F-4D97-AF65-F5344CB8AC3E}">
        <p14:creationId xmlns:p14="http://schemas.microsoft.com/office/powerpoint/2010/main" val="395532189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l-GR" altLang="el-GR"/>
          </a:p>
        </p:txBody>
      </p:sp>
      <p:sp>
        <p:nvSpPr>
          <p:cNvPr id="3" name="Footer Placeholder 2"/>
          <p:cNvSpPr>
            <a:spLocks noGrp="1"/>
          </p:cNvSpPr>
          <p:nvPr>
            <p:ph type="ftr" sz="quarter" idx="11"/>
          </p:nvPr>
        </p:nvSpPr>
        <p:spPr/>
        <p:txBody>
          <a:bodyPr/>
          <a:lstStyle>
            <a:lvl1pPr>
              <a:defRPr/>
            </a:lvl1pPr>
          </a:lstStyle>
          <a:p>
            <a:endParaRPr lang="el-GR" altLang="el-GR"/>
          </a:p>
        </p:txBody>
      </p:sp>
      <p:sp>
        <p:nvSpPr>
          <p:cNvPr id="4" name="Slide Number Placeholder 3"/>
          <p:cNvSpPr>
            <a:spLocks noGrp="1"/>
          </p:cNvSpPr>
          <p:nvPr>
            <p:ph type="sldNum" sz="quarter" idx="12"/>
          </p:nvPr>
        </p:nvSpPr>
        <p:spPr/>
        <p:txBody>
          <a:bodyPr/>
          <a:lstStyle>
            <a:lvl1pPr>
              <a:defRPr/>
            </a:lvl1pPr>
          </a:lstStyle>
          <a:p>
            <a:fld id="{5376C56A-1E36-48FD-B601-C3F4D8830853}" type="slidenum">
              <a:rPr lang="el-GR" altLang="el-GR"/>
              <a:pPr/>
              <a:t>‹#›</a:t>
            </a:fld>
            <a:endParaRPr lang="el-GR" altLang="el-GR"/>
          </a:p>
        </p:txBody>
      </p:sp>
    </p:spTree>
    <p:extLst>
      <p:ext uri="{BB962C8B-B14F-4D97-AF65-F5344CB8AC3E}">
        <p14:creationId xmlns:p14="http://schemas.microsoft.com/office/powerpoint/2010/main" val="265526456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D4FF9921-4A87-44A8-ABA7-420BB42B634D}" type="slidenum">
              <a:rPr lang="el-GR" altLang="el-GR"/>
              <a:pPr/>
              <a:t>‹#›</a:t>
            </a:fld>
            <a:endParaRPr lang="el-GR" altLang="el-GR"/>
          </a:p>
        </p:txBody>
      </p:sp>
    </p:spTree>
    <p:extLst>
      <p:ext uri="{BB962C8B-B14F-4D97-AF65-F5344CB8AC3E}">
        <p14:creationId xmlns:p14="http://schemas.microsoft.com/office/powerpoint/2010/main" val="338968318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8D5BF467-268A-46F4-8107-74A775829A55}" type="slidenum">
              <a:rPr lang="el-GR" altLang="el-GR"/>
              <a:pPr/>
              <a:t>‹#›</a:t>
            </a:fld>
            <a:endParaRPr lang="el-GR" altLang="el-GR"/>
          </a:p>
        </p:txBody>
      </p:sp>
    </p:spTree>
    <p:extLst>
      <p:ext uri="{BB962C8B-B14F-4D97-AF65-F5344CB8AC3E}">
        <p14:creationId xmlns:p14="http://schemas.microsoft.com/office/powerpoint/2010/main" val="74483748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93186" name="Group 2"/>
          <p:cNvGrpSpPr>
            <a:grpSpLocks/>
          </p:cNvGrpSpPr>
          <p:nvPr/>
        </p:nvGrpSpPr>
        <p:grpSpPr bwMode="auto">
          <a:xfrm>
            <a:off x="1588" y="0"/>
            <a:ext cx="9148762" cy="6851650"/>
            <a:chOff x="1" y="0"/>
            <a:chExt cx="5763" cy="4316"/>
          </a:xfrm>
        </p:grpSpPr>
        <p:sp>
          <p:nvSpPr>
            <p:cNvPr id="93187"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8"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9"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3190" name="Group 6"/>
            <p:cNvGrpSpPr>
              <a:grpSpLocks/>
            </p:cNvGrpSpPr>
            <p:nvPr/>
          </p:nvGrpSpPr>
          <p:grpSpPr bwMode="auto">
            <a:xfrm>
              <a:off x="288" y="0"/>
              <a:ext cx="5098" cy="4316"/>
              <a:chOff x="288" y="0"/>
              <a:chExt cx="5098" cy="4316"/>
            </a:xfrm>
          </p:grpSpPr>
          <p:sp>
            <p:nvSpPr>
              <p:cNvPr id="93191"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2"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3"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4"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5"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6"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7"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8"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9"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0"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1"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2"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3"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3204"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5"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6"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7"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8"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9"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0"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1"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2"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3"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4"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3215" name="Group 31"/>
            <p:cNvGrpSpPr>
              <a:grpSpLocks/>
            </p:cNvGrpSpPr>
            <p:nvPr/>
          </p:nvGrpSpPr>
          <p:grpSpPr bwMode="auto">
            <a:xfrm>
              <a:off x="1" y="392"/>
              <a:ext cx="5758" cy="1571"/>
              <a:chOff x="1" y="392"/>
              <a:chExt cx="5758" cy="1571"/>
            </a:xfrm>
          </p:grpSpPr>
          <p:sp>
            <p:nvSpPr>
              <p:cNvPr id="9321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3"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l-GR" altLang="el-GR" smtClean="0"/>
              <a:t>Click to edit Master title style</a:t>
            </a:r>
          </a:p>
        </p:txBody>
      </p:sp>
      <p:sp>
        <p:nvSpPr>
          <p:cNvPr id="93224"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l-GR" altLang="el-GR"/>
          </a:p>
        </p:txBody>
      </p:sp>
      <p:sp>
        <p:nvSpPr>
          <p:cNvPr id="93225"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l-GR" altLang="el-GR"/>
          </a:p>
        </p:txBody>
      </p:sp>
      <p:sp>
        <p:nvSpPr>
          <p:cNvPr id="93226"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0367D86C-2142-494D-A1EF-5A4874A17FA6}" type="slidenum">
              <a:rPr lang="el-GR" altLang="el-GR"/>
              <a:pPr/>
              <a:t>‹#›</a:t>
            </a:fld>
            <a:endParaRPr lang="el-GR" altLang="el-GR"/>
          </a:p>
        </p:txBody>
      </p:sp>
      <p:sp>
        <p:nvSpPr>
          <p:cNvPr id="93227"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3223"/>
                                        </p:tgtEl>
                                        <p:attrNameLst>
                                          <p:attrName>style.visibility</p:attrName>
                                        </p:attrNameLst>
                                      </p:cBhvr>
                                      <p:to>
                                        <p:strVal val="visible"/>
                                      </p:to>
                                    </p:set>
                                    <p:animEffect transition="in" filter="fade">
                                      <p:cBhvr>
                                        <p:cTn id="7" dur="2000"/>
                                        <p:tgtEl>
                                          <p:spTgt spid="932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3227"/>
                                        </p:tgtEl>
                                        <p:attrNameLst>
                                          <p:attrName>style.visibility</p:attrName>
                                        </p:attrNameLst>
                                      </p:cBhvr>
                                      <p:to>
                                        <p:strVal val="visible"/>
                                      </p:to>
                                    </p:set>
                                    <p:animEffect transition="in" filter="fade">
                                      <p:cBhvr>
                                        <p:cTn id="10" dur="2000"/>
                                        <p:tgtEl>
                                          <p:spTgt spid="93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23" grpId="0"/>
      <p:bldP spid="93227" grpId="0">
        <p:tmplLst>
          <p:tmpl>
            <p:tnLst>
              <p:par>
                <p:cTn presetID="10" presetClass="entr" presetSubtype="0" fill="hold" nodeType="withEffect">
                  <p:stCondLst>
                    <p:cond delay="0"/>
                  </p:stCondLst>
                  <p:childTnLst>
                    <p:set>
                      <p:cBhvr>
                        <p:cTn dur="1" fill="hold">
                          <p:stCondLst>
                            <p:cond delay="0"/>
                          </p:stCondLst>
                        </p:cTn>
                        <p:tgtEl>
                          <p:spTgt spid="93227"/>
                        </p:tgtEl>
                        <p:attrNameLst>
                          <p:attrName>style.visibility</p:attrName>
                        </p:attrNameLst>
                      </p:cBhvr>
                      <p:to>
                        <p:strVal val="visible"/>
                      </p:to>
                    </p:set>
                    <p:animEffect transition="in" filter="fade">
                      <p:cBhvr>
                        <p:cTn dur="2000"/>
                        <p:tgtEl>
                          <p:spTgt spid="93227"/>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179388" y="188913"/>
            <a:ext cx="8785225" cy="647799"/>
          </a:xfrm>
        </p:spPr>
        <p:txBody>
          <a:bodyPr/>
          <a:lstStyle/>
          <a:p>
            <a:r>
              <a:rPr lang="el-GR" altLang="el-GR" sz="3600" dirty="0" smtClean="0">
                <a:latin typeface="Arial Unicode MS" pitchFamily="34" charset="-128"/>
              </a:rPr>
              <a:t>ΠΑΡΟΧΗ ΠΡΟΠΟΝΗΤΙΚΩΝ ΥΠΗΡΕΣΙΩΝ</a:t>
            </a:r>
            <a:endParaRPr lang="el-GR" altLang="el-GR" sz="3600" dirty="0">
              <a:latin typeface="Arial Unicode MS" pitchFamily="34" charset="-128"/>
            </a:endParaRPr>
          </a:p>
        </p:txBody>
      </p:sp>
      <p:sp>
        <p:nvSpPr>
          <p:cNvPr id="14339" name="Rectangle 3"/>
          <p:cNvSpPr>
            <a:spLocks noGrp="1" noChangeArrowheads="1"/>
          </p:cNvSpPr>
          <p:nvPr>
            <p:ph type="subTitle" idx="1"/>
          </p:nvPr>
        </p:nvSpPr>
        <p:spPr>
          <a:xfrm>
            <a:off x="251520" y="908720"/>
            <a:ext cx="8786366" cy="5544616"/>
          </a:xfrm>
        </p:spPr>
        <p:txBody>
          <a:bodyPr/>
          <a:lstStyle/>
          <a:p>
            <a:pPr algn="l">
              <a:lnSpc>
                <a:spcPct val="80000"/>
              </a:lnSpc>
            </a:pPr>
            <a:r>
              <a:rPr lang="el-GR" altLang="el-GR" sz="2800" kern="1200" dirty="0">
                <a:effectLst>
                  <a:outerShdw blurRad="38100" dist="38100" dir="2700000" algn="tl">
                    <a:srgbClr val="000000">
                      <a:alpha val="43137"/>
                    </a:srgbClr>
                  </a:outerShdw>
                </a:effectLst>
              </a:rPr>
              <a:t>Οι προπονητικές υπηρεσίες παρέχονται με:</a:t>
            </a:r>
          </a:p>
          <a:p>
            <a:pPr algn="l">
              <a:lnSpc>
                <a:spcPct val="80000"/>
              </a:lnSpc>
            </a:pPr>
            <a:endParaRPr lang="el-GR" altLang="el-GR" kern="1200" dirty="0">
              <a:effectLst>
                <a:outerShdw blurRad="38100" dist="38100" dir="2700000" algn="tl">
                  <a:srgbClr val="000000">
                    <a:alpha val="43137"/>
                  </a:srgbClr>
                </a:outerShdw>
              </a:effectLst>
            </a:endParaRPr>
          </a:p>
          <a:p>
            <a:pPr algn="l">
              <a:lnSpc>
                <a:spcPct val="80000"/>
              </a:lnSpc>
            </a:pPr>
            <a:endParaRPr lang="el-GR" altLang="el-GR" kern="1200" dirty="0">
              <a:effectLst>
                <a:outerShdw blurRad="38100" dist="38100" dir="2700000" algn="tl">
                  <a:srgbClr val="000000">
                    <a:alpha val="43137"/>
                  </a:srgbClr>
                </a:outerShdw>
              </a:effectLst>
            </a:endParaRPr>
          </a:p>
          <a:p>
            <a:pPr algn="l">
              <a:lnSpc>
                <a:spcPct val="80000"/>
              </a:lnSpc>
            </a:pPr>
            <a:endParaRPr lang="el-GR" altLang="el-GR" kern="1200" dirty="0">
              <a:effectLst>
                <a:outerShdw blurRad="38100" dist="38100" dir="2700000" algn="tl">
                  <a:srgbClr val="000000">
                    <a:alpha val="43137"/>
                  </a:srgbClr>
                </a:outerShdw>
              </a:effectLst>
            </a:endParaRPr>
          </a:p>
          <a:p>
            <a:pPr algn="l">
              <a:lnSpc>
                <a:spcPct val="80000"/>
              </a:lnSpc>
            </a:pPr>
            <a:endParaRPr lang="el-GR" altLang="el-GR" sz="2800" kern="1200" dirty="0" smtClean="0">
              <a:effectLst>
                <a:outerShdw blurRad="38100" dist="38100" dir="2700000" algn="tl">
                  <a:srgbClr val="000000">
                    <a:alpha val="43137"/>
                  </a:srgbClr>
                </a:outerShdw>
              </a:effectLst>
            </a:endParaRPr>
          </a:p>
          <a:p>
            <a:pPr algn="l">
              <a:lnSpc>
                <a:spcPts val="3600"/>
              </a:lnSpc>
              <a:buFont typeface="Wingdings" pitchFamily="2" charset="2"/>
              <a:buChar char="n"/>
            </a:pPr>
            <a:r>
              <a:rPr lang="el-GR" altLang="el-GR" sz="2800" kern="1200" dirty="0">
                <a:effectLst>
                  <a:outerShdw blurRad="38100" dist="38100" dir="2700000" algn="tl">
                    <a:srgbClr val="000000">
                      <a:alpha val="43137"/>
                    </a:srgbClr>
                  </a:outerShdw>
                </a:effectLst>
              </a:rPr>
              <a:t> </a:t>
            </a:r>
            <a:r>
              <a:rPr lang="el-GR" altLang="el-GR" sz="2800" kern="1200" dirty="0" smtClean="0">
                <a:effectLst>
                  <a:outerShdw blurRad="38100" dist="38100" dir="2700000" algn="tl">
                    <a:srgbClr val="000000">
                      <a:alpha val="43137"/>
                    </a:srgbClr>
                  </a:outerShdw>
                </a:effectLst>
              </a:rPr>
              <a:t>Ο </a:t>
            </a:r>
            <a:r>
              <a:rPr lang="el-GR" altLang="el-GR" sz="2800" kern="1200" dirty="0">
                <a:effectLst>
                  <a:outerShdw blurRad="38100" dist="38100" dir="2700000" algn="tl">
                    <a:srgbClr val="000000">
                      <a:alpha val="43137"/>
                    </a:srgbClr>
                  </a:outerShdw>
                </a:effectLst>
              </a:rPr>
              <a:t>αθλητικός νόμος θεωρεί τον προπονητή </a:t>
            </a:r>
            <a:r>
              <a:rPr lang="el-GR" altLang="el-GR" sz="2800" kern="1200" dirty="0">
                <a:solidFill>
                  <a:srgbClr val="FFCC00"/>
                </a:solidFill>
                <a:effectLst>
                  <a:outerShdw blurRad="38100" dist="38100" dir="2700000" algn="tl">
                    <a:srgbClr val="000000">
                      <a:alpha val="43137"/>
                    </a:srgbClr>
                  </a:outerShdw>
                </a:effectLst>
              </a:rPr>
              <a:t>επαγγελματία</a:t>
            </a:r>
            <a:r>
              <a:rPr lang="el-GR" altLang="el-GR" sz="2800" kern="1200" dirty="0">
                <a:effectLst>
                  <a:outerShdw blurRad="38100" dist="38100" dir="2700000" algn="tl">
                    <a:srgbClr val="000000">
                      <a:alpha val="43137"/>
                    </a:srgbClr>
                  </a:outerShdw>
                </a:effectLst>
              </a:rPr>
              <a:t> που συνάπτει </a:t>
            </a:r>
            <a:r>
              <a:rPr lang="el-GR" altLang="el-GR" sz="2800" kern="1200" dirty="0">
                <a:solidFill>
                  <a:srgbClr val="FFCC00"/>
                </a:solidFill>
                <a:effectLst>
                  <a:outerShdw blurRad="38100" dist="38100" dir="2700000" algn="tl">
                    <a:srgbClr val="000000">
                      <a:alpha val="43137"/>
                    </a:srgbClr>
                  </a:outerShdw>
                </a:effectLst>
              </a:rPr>
              <a:t>έγγραφη</a:t>
            </a:r>
            <a:r>
              <a:rPr lang="el-GR" altLang="el-GR" sz="2800" kern="1200" dirty="0">
                <a:effectLst>
                  <a:outerShdw blurRad="38100" dist="38100" dir="2700000" algn="tl">
                    <a:srgbClr val="000000">
                      <a:alpha val="43137"/>
                    </a:srgbClr>
                  </a:outerShdw>
                </a:effectLst>
              </a:rPr>
              <a:t> σύμβαση παροχής </a:t>
            </a:r>
            <a:r>
              <a:rPr lang="el-GR" altLang="el-GR" sz="2800" kern="1200" dirty="0">
                <a:solidFill>
                  <a:srgbClr val="FFCC00"/>
                </a:solidFill>
                <a:effectLst>
                  <a:outerShdw blurRad="38100" dist="38100" dir="2700000" algn="tl">
                    <a:srgbClr val="000000">
                      <a:alpha val="43137"/>
                    </a:srgbClr>
                  </a:outerShdw>
                </a:effectLst>
              </a:rPr>
              <a:t>εξαρτημένης</a:t>
            </a:r>
            <a:r>
              <a:rPr lang="el-GR" altLang="el-GR" sz="2800" kern="1200" dirty="0">
                <a:effectLst>
                  <a:outerShdw blurRad="38100" dist="38100" dir="2700000" algn="tl">
                    <a:srgbClr val="000000">
                      <a:alpha val="43137"/>
                    </a:srgbClr>
                  </a:outerShdw>
                </a:effectLst>
              </a:rPr>
              <a:t> εργασίας ή </a:t>
            </a:r>
            <a:r>
              <a:rPr lang="el-GR" altLang="el-GR" sz="2800" kern="1200" dirty="0">
                <a:solidFill>
                  <a:srgbClr val="FFCC00"/>
                </a:solidFill>
                <a:effectLst>
                  <a:outerShdw blurRad="38100" dist="38100" dir="2700000" algn="tl">
                    <a:srgbClr val="000000">
                      <a:alpha val="43137"/>
                    </a:srgbClr>
                  </a:outerShdw>
                </a:effectLst>
              </a:rPr>
              <a:t>ανεξάρτητων</a:t>
            </a:r>
            <a:r>
              <a:rPr lang="el-GR" altLang="el-GR" sz="2800" kern="1200" dirty="0">
                <a:effectLst>
                  <a:outerShdw blurRad="38100" dist="38100" dir="2700000" algn="tl">
                    <a:srgbClr val="000000">
                      <a:alpha val="43137"/>
                    </a:srgbClr>
                  </a:outerShdw>
                </a:effectLst>
              </a:rPr>
              <a:t> </a:t>
            </a:r>
            <a:r>
              <a:rPr lang="el-GR" altLang="el-GR" sz="2800" kern="1200" dirty="0" smtClean="0">
                <a:effectLst>
                  <a:outerShdw blurRad="38100" dist="38100" dir="2700000" algn="tl">
                    <a:srgbClr val="000000">
                      <a:alpha val="43137"/>
                    </a:srgbClr>
                  </a:outerShdw>
                </a:effectLst>
              </a:rPr>
              <a:t>υπηρεσιών </a:t>
            </a:r>
            <a:r>
              <a:rPr lang="el-GR" altLang="el-GR" sz="2000" dirty="0">
                <a:effectLst>
                  <a:outerShdw blurRad="38100" dist="38100" dir="2700000" algn="tl">
                    <a:srgbClr val="000000">
                      <a:alpha val="43137"/>
                    </a:srgbClr>
                  </a:outerShdw>
                </a:effectLst>
              </a:rPr>
              <a:t>(Ν. 2725/1999, άρθ. 31 παρ. 6)</a:t>
            </a:r>
            <a:endParaRPr lang="el-GR" altLang="el-GR" sz="2000" kern="1200" dirty="0" smtClean="0">
              <a:effectLst>
                <a:outerShdw blurRad="38100" dist="38100" dir="2700000" algn="tl">
                  <a:srgbClr val="000000">
                    <a:alpha val="43137"/>
                  </a:srgbClr>
                </a:outerShdw>
              </a:effectLst>
            </a:endParaRPr>
          </a:p>
          <a:p>
            <a:pPr algn="l">
              <a:lnSpc>
                <a:spcPts val="3600"/>
              </a:lnSpc>
              <a:buFont typeface="Wingdings" pitchFamily="2" charset="2"/>
              <a:buChar char="n"/>
            </a:pPr>
            <a:r>
              <a:rPr lang="el-GR" altLang="el-GR" sz="2800" kern="1200" dirty="0">
                <a:effectLst>
                  <a:outerShdw blurRad="38100" dist="38100" dir="2700000" algn="tl">
                    <a:srgbClr val="000000">
                      <a:alpha val="43137"/>
                    </a:srgbClr>
                  </a:outerShdw>
                </a:effectLst>
              </a:rPr>
              <a:t> </a:t>
            </a:r>
            <a:r>
              <a:rPr lang="el-GR" altLang="el-GR" sz="2800" kern="1200" dirty="0" smtClean="0">
                <a:effectLst>
                  <a:outerShdw blurRad="38100" dist="38100" dir="2700000" algn="tl">
                    <a:srgbClr val="000000">
                      <a:alpha val="43137"/>
                    </a:srgbClr>
                  </a:outerShdw>
                </a:effectLst>
              </a:rPr>
              <a:t>Ομοίως </a:t>
            </a:r>
            <a:r>
              <a:rPr lang="el-GR" altLang="el-GR" sz="2800" kern="1200" dirty="0">
                <a:effectLst>
                  <a:outerShdw blurRad="38100" dist="38100" dir="2700000" algn="tl">
                    <a:srgbClr val="000000">
                      <a:alpha val="43137"/>
                    </a:srgbClr>
                  </a:outerShdw>
                </a:effectLst>
              </a:rPr>
              <a:t>η πάγια νομολογία βάσει προϊσχύσαντος δικαίου</a:t>
            </a:r>
          </a:p>
        </p:txBody>
      </p:sp>
      <p:graphicFrame>
        <p:nvGraphicFramePr>
          <p:cNvPr id="14351" name="Group 15"/>
          <p:cNvGraphicFramePr>
            <a:graphicFrameLocks noGrp="1"/>
          </p:cNvGraphicFramePr>
          <p:nvPr>
            <p:extLst>
              <p:ext uri="{D42A27DB-BD31-4B8C-83A1-F6EECF244321}">
                <p14:modId xmlns:p14="http://schemas.microsoft.com/office/powerpoint/2010/main" val="3200168782"/>
              </p:ext>
            </p:extLst>
          </p:nvPr>
        </p:nvGraphicFramePr>
        <p:xfrm>
          <a:off x="323529" y="1988839"/>
          <a:ext cx="8424936" cy="851921"/>
        </p:xfrm>
        <a:graphic>
          <a:graphicData uri="http://schemas.openxmlformats.org/drawingml/2006/table">
            <a:tbl>
              <a:tblPr>
                <a:effectLst>
                  <a:innerShdw blurRad="63500" dist="50800" dir="5400000">
                    <a:prstClr val="black">
                      <a:alpha val="50000"/>
                    </a:prstClr>
                  </a:innerShdw>
                </a:effectLst>
              </a:tblPr>
              <a:tblGrid>
                <a:gridCol w="4282442"/>
                <a:gridCol w="4142494"/>
              </a:tblGrid>
              <a:tr h="851921">
                <a:tc>
                  <a:txBody>
                    <a:bodyPr/>
                    <a:lstStyle>
                      <a:lvl1pPr>
                        <a:spcBef>
                          <a:spcPct val="20000"/>
                        </a:spcBef>
                        <a:buClr>
                          <a:schemeClr val="hlink"/>
                        </a:buClr>
                        <a:buSzPct val="60000"/>
                        <a:buFont typeface="Wingdings" pitchFamily="2" charset="2"/>
                        <a:defRPr sz="2800">
                          <a:solidFill>
                            <a:schemeClr val="tx1"/>
                          </a:solidFill>
                          <a:effectLst>
                            <a:outerShdw blurRad="38100" dist="38100" dir="2700000" algn="tl">
                              <a:srgbClr val="000000"/>
                            </a:outerShdw>
                          </a:effectLst>
                          <a:latin typeface="Verdana" pitchFamily="34" charset="0"/>
                          <a:cs typeface="Arial" charset="0"/>
                        </a:defRPr>
                      </a:lvl1pPr>
                      <a:lvl2pPr>
                        <a:spcBef>
                          <a:spcPct val="20000"/>
                        </a:spcBef>
                        <a:buClr>
                          <a:schemeClr val="tx1"/>
                        </a:buClr>
                        <a:defRPr sz="2400">
                          <a:solidFill>
                            <a:schemeClr val="tx1"/>
                          </a:solidFill>
                          <a:effectLst>
                            <a:outerShdw blurRad="38100" dist="38100" dir="2700000" algn="tl">
                              <a:srgbClr val="000000"/>
                            </a:outerShdw>
                          </a:effectLst>
                          <a:latin typeface="Verdana" pitchFamily="34" charset="0"/>
                          <a:cs typeface="Arial" charset="0"/>
                        </a:defRPr>
                      </a:lvl2pPr>
                      <a:lvl3pPr>
                        <a:spcBef>
                          <a:spcPct val="20000"/>
                        </a:spcBef>
                        <a:buClr>
                          <a:schemeClr val="accent2"/>
                        </a:buClr>
                        <a:buSzPct val="60000"/>
                        <a:buFont typeface="Wingdings" pitchFamily="2" charset="2"/>
                        <a:defRPr sz="2000">
                          <a:solidFill>
                            <a:schemeClr val="tx1"/>
                          </a:solidFill>
                          <a:effectLst>
                            <a:outerShdw blurRad="38100" dist="38100" dir="2700000" algn="tl">
                              <a:srgbClr val="000000"/>
                            </a:outerShdw>
                          </a:effectLst>
                          <a:latin typeface="Verdana" pitchFamily="34" charset="0"/>
                          <a:cs typeface="Arial" charset="0"/>
                        </a:defRPr>
                      </a:lvl3pPr>
                      <a:lvl4pPr>
                        <a:spcBef>
                          <a:spcPct val="20000"/>
                        </a:spcBef>
                        <a:buClr>
                          <a:schemeClr val="tx2"/>
                        </a:buClr>
                        <a:defRPr>
                          <a:solidFill>
                            <a:schemeClr val="tx1"/>
                          </a:solidFill>
                          <a:effectLst>
                            <a:outerShdw blurRad="38100" dist="38100" dir="2700000" algn="tl">
                              <a:srgbClr val="000000"/>
                            </a:outerShdw>
                          </a:effectLst>
                          <a:latin typeface="Verdana" pitchFamily="34" charset="0"/>
                          <a:cs typeface="Arial" charset="0"/>
                        </a:defRPr>
                      </a:lvl4pPr>
                      <a:lvl5pPr>
                        <a:spcBef>
                          <a:spcPct val="20000"/>
                        </a:spcBef>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5pPr>
                      <a:lvl6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6pPr>
                      <a:lvl7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7pPr>
                      <a:lvl8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8pPr>
                      <a:lvl9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l-GR" altLang="el-GR" sz="2400" kern="1200" dirty="0" smtClean="0">
                          <a:solidFill>
                            <a:schemeClr val="tx1"/>
                          </a:solidFill>
                          <a:effectLst>
                            <a:outerShdw blurRad="38100" dist="38100" dir="2700000" algn="tl">
                              <a:srgbClr val="000000">
                                <a:alpha val="43137"/>
                              </a:srgbClr>
                            </a:outerShdw>
                          </a:effectLst>
                          <a:latin typeface="+mn-lt"/>
                          <a:ea typeface="+mn-ea"/>
                          <a:cs typeface="+mn-cs"/>
                        </a:rPr>
                        <a:t>Σύμβαση παροχής εξαρτημένης εργασίας</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5661F"/>
                    </a:solidFill>
                  </a:tcPr>
                </a:tc>
                <a:tc>
                  <a:txBody>
                    <a:bodyPr/>
                    <a:lstStyle>
                      <a:lvl1pPr>
                        <a:spcBef>
                          <a:spcPct val="20000"/>
                        </a:spcBef>
                        <a:buClr>
                          <a:schemeClr val="hlink"/>
                        </a:buClr>
                        <a:buSzPct val="60000"/>
                        <a:buFont typeface="Wingdings" pitchFamily="2" charset="2"/>
                        <a:defRPr sz="2800">
                          <a:solidFill>
                            <a:schemeClr val="tx1"/>
                          </a:solidFill>
                          <a:effectLst>
                            <a:outerShdw blurRad="38100" dist="38100" dir="2700000" algn="tl">
                              <a:srgbClr val="000000"/>
                            </a:outerShdw>
                          </a:effectLst>
                          <a:latin typeface="Verdana" pitchFamily="34" charset="0"/>
                          <a:cs typeface="Arial" charset="0"/>
                        </a:defRPr>
                      </a:lvl1pPr>
                      <a:lvl2pPr>
                        <a:spcBef>
                          <a:spcPct val="20000"/>
                        </a:spcBef>
                        <a:buClr>
                          <a:schemeClr val="tx1"/>
                        </a:buClr>
                        <a:defRPr sz="2400">
                          <a:solidFill>
                            <a:schemeClr val="tx1"/>
                          </a:solidFill>
                          <a:effectLst>
                            <a:outerShdw blurRad="38100" dist="38100" dir="2700000" algn="tl">
                              <a:srgbClr val="000000"/>
                            </a:outerShdw>
                          </a:effectLst>
                          <a:latin typeface="Verdana" pitchFamily="34" charset="0"/>
                          <a:cs typeface="Arial" charset="0"/>
                        </a:defRPr>
                      </a:lvl2pPr>
                      <a:lvl3pPr>
                        <a:spcBef>
                          <a:spcPct val="20000"/>
                        </a:spcBef>
                        <a:buClr>
                          <a:schemeClr val="accent2"/>
                        </a:buClr>
                        <a:buSzPct val="60000"/>
                        <a:buFont typeface="Wingdings" pitchFamily="2" charset="2"/>
                        <a:defRPr sz="2000">
                          <a:solidFill>
                            <a:schemeClr val="tx1"/>
                          </a:solidFill>
                          <a:effectLst>
                            <a:outerShdw blurRad="38100" dist="38100" dir="2700000" algn="tl">
                              <a:srgbClr val="000000"/>
                            </a:outerShdw>
                          </a:effectLst>
                          <a:latin typeface="Verdana" pitchFamily="34" charset="0"/>
                          <a:cs typeface="Arial" charset="0"/>
                        </a:defRPr>
                      </a:lvl3pPr>
                      <a:lvl4pPr>
                        <a:spcBef>
                          <a:spcPct val="20000"/>
                        </a:spcBef>
                        <a:buClr>
                          <a:schemeClr val="tx2"/>
                        </a:buClr>
                        <a:defRPr>
                          <a:solidFill>
                            <a:schemeClr val="tx1"/>
                          </a:solidFill>
                          <a:effectLst>
                            <a:outerShdw blurRad="38100" dist="38100" dir="2700000" algn="tl">
                              <a:srgbClr val="000000"/>
                            </a:outerShdw>
                          </a:effectLst>
                          <a:latin typeface="Verdana" pitchFamily="34" charset="0"/>
                          <a:cs typeface="Arial" charset="0"/>
                        </a:defRPr>
                      </a:lvl4pPr>
                      <a:lvl5pPr>
                        <a:spcBef>
                          <a:spcPct val="20000"/>
                        </a:spcBef>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5pPr>
                      <a:lvl6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6pPr>
                      <a:lvl7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7pPr>
                      <a:lvl8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8pPr>
                      <a:lvl9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lang="el-GR" altLang="el-GR" sz="2400" kern="1200" dirty="0" smtClean="0">
                          <a:solidFill>
                            <a:schemeClr val="tx1"/>
                          </a:solidFill>
                          <a:effectLst>
                            <a:outerShdw blurRad="38100" dist="38100" dir="2700000" algn="tl">
                              <a:srgbClr val="000000">
                                <a:alpha val="43137"/>
                              </a:srgbClr>
                            </a:outerShdw>
                          </a:effectLst>
                          <a:latin typeface="+mn-lt"/>
                          <a:ea typeface="+mn-ea"/>
                          <a:cs typeface="+mn-cs"/>
                        </a:rPr>
                        <a:t>Σύμβαση παροχής ανεξάρτητων υπηρεσιών</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5661F"/>
                    </a:solidFill>
                  </a:tcPr>
                </a:tc>
              </a:tr>
            </a:tbl>
          </a:graphicData>
        </a:graphic>
      </p:graphicFrame>
      <p:sp>
        <p:nvSpPr>
          <p:cNvPr id="14350" name="Line 14"/>
          <p:cNvSpPr>
            <a:spLocks noChangeShapeType="1"/>
          </p:cNvSpPr>
          <p:nvPr/>
        </p:nvSpPr>
        <p:spPr bwMode="auto">
          <a:xfrm flipH="1">
            <a:off x="2458683" y="1400898"/>
            <a:ext cx="208823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4352" name="Line 16"/>
          <p:cNvSpPr>
            <a:spLocks noChangeShapeType="1"/>
          </p:cNvSpPr>
          <p:nvPr/>
        </p:nvSpPr>
        <p:spPr bwMode="auto">
          <a:xfrm>
            <a:off x="4539591" y="1400898"/>
            <a:ext cx="208915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784976" cy="576064"/>
          </a:xfrm>
        </p:spPr>
        <p:txBody>
          <a:bodyPr/>
          <a:lstStyle/>
          <a:p>
            <a:r>
              <a:rPr lang="el-GR" altLang="el-GR" sz="3600" dirty="0" smtClean="0"/>
              <a:t>ΠΑΡΟΧΗ ΠΡΟΠΟΝΗΤΙΚΩΝ ΥΠΗΡΕΣΙΩΝ</a:t>
            </a:r>
            <a:endParaRPr lang="el-GR" altLang="el-GR" sz="3600" dirty="0"/>
          </a:p>
        </p:txBody>
      </p:sp>
      <p:sp>
        <p:nvSpPr>
          <p:cNvPr id="16387" name="Rectangle 3"/>
          <p:cNvSpPr>
            <a:spLocks noGrp="1" noChangeArrowheads="1"/>
          </p:cNvSpPr>
          <p:nvPr>
            <p:ph type="subTitle" idx="1"/>
          </p:nvPr>
        </p:nvSpPr>
        <p:spPr>
          <a:xfrm>
            <a:off x="251520" y="764704"/>
            <a:ext cx="8712968" cy="5688632"/>
          </a:xfrm>
        </p:spPr>
        <p:txBody>
          <a:bodyPr/>
          <a:lstStyle/>
          <a:p>
            <a:pPr marL="342900" indent="-342900" algn="l">
              <a:lnSpc>
                <a:spcPts val="3200"/>
              </a:lnSpc>
              <a:spcBef>
                <a:spcPts val="0"/>
              </a:spcBef>
              <a:buSzPct val="100000"/>
              <a:buFont typeface="Wingdings" pitchFamily="2" charset="2"/>
              <a:buChar char="§"/>
            </a:pPr>
            <a:r>
              <a:rPr lang="el-GR" sz="2800" u="sng" dirty="0">
                <a:effectLst>
                  <a:outerShdw blurRad="38100" dist="38100" dir="2700000" algn="tl">
                    <a:srgbClr val="000000">
                      <a:alpha val="43137"/>
                    </a:srgbClr>
                  </a:outerShdw>
                </a:effectLst>
              </a:rPr>
              <a:t>Κριτήρια διάκρισης</a:t>
            </a:r>
            <a:r>
              <a:rPr lang="el-GR" sz="2800" dirty="0">
                <a:effectLst>
                  <a:outerShdw blurRad="38100" dist="38100" dir="2700000" algn="tl">
                    <a:srgbClr val="000000">
                      <a:alpha val="43137"/>
                    </a:srgbClr>
                  </a:outerShdw>
                </a:effectLst>
              </a:rPr>
              <a:t> της παροχής των προπονητικών </a:t>
            </a:r>
            <a:r>
              <a:rPr lang="el-GR" sz="2800" dirty="0" smtClean="0">
                <a:effectLst>
                  <a:outerShdw blurRad="38100" dist="38100" dir="2700000" algn="tl">
                    <a:srgbClr val="000000">
                      <a:alpha val="43137"/>
                    </a:srgbClr>
                  </a:outerShdw>
                </a:effectLst>
              </a:rPr>
              <a:t>υπηρεσιών:</a:t>
            </a:r>
          </a:p>
          <a:p>
            <a:pPr marL="342900" indent="-342900" algn="l">
              <a:lnSpc>
                <a:spcPts val="3200"/>
              </a:lnSpc>
              <a:spcBef>
                <a:spcPts val="0"/>
              </a:spcBef>
              <a:buSzPct val="100000"/>
              <a:buFont typeface="Wingdings" pitchFamily="2" charset="2"/>
              <a:buChar char="§"/>
            </a:pPr>
            <a:r>
              <a:rPr lang="el-GR" sz="2800" dirty="0">
                <a:effectLst>
                  <a:outerShdw blurRad="38100" dist="38100" dir="2700000" algn="tl">
                    <a:srgbClr val="000000">
                      <a:alpha val="43137"/>
                    </a:srgbClr>
                  </a:outerShdw>
                </a:effectLst>
              </a:rPr>
              <a:t>Η</a:t>
            </a:r>
            <a:r>
              <a:rPr lang="el-GR" sz="2800" dirty="0" smtClean="0">
                <a:effectLst>
                  <a:outerShdw blurRad="38100" dist="38100" dir="2700000" algn="tl">
                    <a:srgbClr val="000000">
                      <a:alpha val="43137"/>
                    </a:srgbClr>
                  </a:outerShdw>
                </a:effectLst>
              </a:rPr>
              <a:t> </a:t>
            </a:r>
            <a:r>
              <a:rPr lang="el-GR" sz="2800" dirty="0">
                <a:solidFill>
                  <a:srgbClr val="FFCC00"/>
                </a:solidFill>
                <a:effectLst>
                  <a:outerShdw blurRad="38100" dist="38100" dir="2700000" algn="tl">
                    <a:srgbClr val="000000">
                      <a:alpha val="43137"/>
                    </a:srgbClr>
                  </a:outerShdw>
                </a:effectLst>
              </a:rPr>
              <a:t>ελευθερία καθορισμού </a:t>
            </a:r>
            <a:r>
              <a:rPr lang="el-GR" sz="2800" dirty="0">
                <a:effectLst>
                  <a:outerShdw blurRad="38100" dist="38100" dir="2700000" algn="tl">
                    <a:srgbClr val="000000">
                      <a:alpha val="43137"/>
                    </a:srgbClr>
                  </a:outerShdw>
                </a:effectLst>
              </a:rPr>
              <a:t>του τρόπου και του χρόνου προπόνησης, επιλογής νίκης και </a:t>
            </a:r>
            <a:r>
              <a:rPr lang="el-GR" sz="2800" dirty="0" smtClean="0">
                <a:effectLst>
                  <a:outerShdw blurRad="38100" dist="38100" dir="2700000" algn="tl">
                    <a:srgbClr val="000000">
                      <a:alpha val="43137"/>
                    </a:srgbClr>
                  </a:outerShdw>
                </a:effectLst>
              </a:rPr>
              <a:t>μεθόδων</a:t>
            </a:r>
          </a:p>
          <a:p>
            <a:pPr marL="342900" indent="-342900" algn="l">
              <a:lnSpc>
                <a:spcPts val="3200"/>
              </a:lnSpc>
              <a:spcBef>
                <a:spcPts val="0"/>
              </a:spcBef>
              <a:buSzPct val="100000"/>
              <a:buFont typeface="Wingdings" pitchFamily="2" charset="2"/>
              <a:buChar char="§"/>
            </a:pPr>
            <a:r>
              <a:rPr lang="el-GR" sz="2800" dirty="0" smtClean="0">
                <a:effectLst>
                  <a:outerShdw blurRad="38100" dist="38100" dir="2700000" algn="tl">
                    <a:srgbClr val="000000">
                      <a:alpha val="43137"/>
                    </a:srgbClr>
                  </a:outerShdw>
                </a:effectLst>
              </a:rPr>
              <a:t>Η </a:t>
            </a:r>
            <a:r>
              <a:rPr lang="el-GR" sz="2800" dirty="0">
                <a:solidFill>
                  <a:srgbClr val="FFCC00"/>
                </a:solidFill>
                <a:effectLst>
                  <a:outerShdw blurRad="38100" dist="38100" dir="2700000" algn="tl">
                    <a:srgbClr val="000000">
                      <a:alpha val="43137"/>
                    </a:srgbClr>
                  </a:outerShdw>
                </a:effectLst>
              </a:rPr>
              <a:t>εξάρτηση από τον εργοδότη </a:t>
            </a:r>
            <a:r>
              <a:rPr lang="el-GR" sz="2800" dirty="0">
                <a:effectLst>
                  <a:outerShdw blurRad="38100" dist="38100" dir="2700000" algn="tl">
                    <a:srgbClr val="000000">
                      <a:alpha val="43137"/>
                    </a:srgbClr>
                  </a:outerShdw>
                </a:effectLst>
              </a:rPr>
              <a:t>τήρησης συγκεκριμένου ωραρίου, προσδιοριζόμενου κάθε φορά ανάλογα, η άσκηση εποπτείας και παροχή οδηγιών από τον </a:t>
            </a:r>
            <a:r>
              <a:rPr lang="el-GR" sz="2800" dirty="0" smtClean="0">
                <a:effectLst>
                  <a:outerShdw blurRad="38100" dist="38100" dir="2700000" algn="tl">
                    <a:srgbClr val="000000">
                      <a:alpha val="43137"/>
                    </a:srgbClr>
                  </a:outerShdw>
                </a:effectLst>
              </a:rPr>
              <a:t>εργοδότη</a:t>
            </a:r>
          </a:p>
          <a:p>
            <a:pPr marL="342900" indent="-342900" algn="l">
              <a:lnSpc>
                <a:spcPts val="3200"/>
              </a:lnSpc>
              <a:spcBef>
                <a:spcPts val="0"/>
              </a:spcBef>
              <a:buSzPct val="100000"/>
              <a:buFont typeface="Wingdings" pitchFamily="2" charset="2"/>
              <a:buChar char="§"/>
            </a:pPr>
            <a:r>
              <a:rPr lang="el-GR" sz="2800" dirty="0" smtClean="0">
                <a:effectLst>
                  <a:outerShdw blurRad="38100" dist="38100" dir="2700000" algn="tl">
                    <a:srgbClr val="000000">
                      <a:alpha val="43137"/>
                    </a:srgbClr>
                  </a:outerShdw>
                </a:effectLst>
              </a:rPr>
              <a:t>Η </a:t>
            </a:r>
            <a:r>
              <a:rPr lang="el-GR" sz="2800" dirty="0">
                <a:solidFill>
                  <a:srgbClr val="FFCC00"/>
                </a:solidFill>
                <a:effectLst>
                  <a:outerShdw blurRad="38100" dist="38100" dir="2700000" algn="tl">
                    <a:srgbClr val="000000">
                      <a:alpha val="43137"/>
                    </a:srgbClr>
                  </a:outerShdw>
                </a:effectLst>
              </a:rPr>
              <a:t>αποκλειστικότητα</a:t>
            </a:r>
            <a:r>
              <a:rPr lang="el-GR" sz="2800" dirty="0">
                <a:effectLst>
                  <a:outerShdw blurRad="38100" dist="38100" dir="2700000" algn="tl">
                    <a:srgbClr val="000000">
                      <a:alpha val="43137"/>
                    </a:srgbClr>
                  </a:outerShdw>
                </a:effectLst>
              </a:rPr>
              <a:t> παροχής προπονητικών </a:t>
            </a:r>
            <a:r>
              <a:rPr lang="el-GR" sz="2800" dirty="0" smtClean="0">
                <a:effectLst>
                  <a:outerShdw blurRad="38100" dist="38100" dir="2700000" algn="tl">
                    <a:srgbClr val="000000">
                      <a:alpha val="43137"/>
                    </a:srgbClr>
                  </a:outerShdw>
                </a:effectLst>
              </a:rPr>
              <a:t>υπηρεσιών</a:t>
            </a:r>
          </a:p>
          <a:p>
            <a:pPr marL="342900" indent="-342900" algn="l">
              <a:lnSpc>
                <a:spcPts val="3200"/>
              </a:lnSpc>
              <a:spcBef>
                <a:spcPts val="0"/>
              </a:spcBef>
              <a:buSzPct val="100000"/>
              <a:buFont typeface="Wingdings" pitchFamily="2" charset="2"/>
              <a:buChar char="§"/>
            </a:pPr>
            <a:r>
              <a:rPr lang="el-GR" sz="2800" dirty="0" smtClean="0">
                <a:effectLst>
                  <a:outerShdw blurRad="38100" dist="38100" dir="2700000" algn="tl">
                    <a:srgbClr val="000000">
                      <a:alpha val="43137"/>
                    </a:srgbClr>
                  </a:outerShdw>
                </a:effectLst>
              </a:rPr>
              <a:t>Η </a:t>
            </a:r>
            <a:r>
              <a:rPr lang="el-GR" sz="2800" dirty="0">
                <a:effectLst>
                  <a:outerShdw blurRad="38100" dist="38100" dir="2700000" algn="tl">
                    <a:srgbClr val="000000">
                      <a:alpha val="43137"/>
                    </a:srgbClr>
                  </a:outerShdw>
                </a:effectLst>
              </a:rPr>
              <a:t>ιδιότητα του παρέχοντος υπηρεσίες </a:t>
            </a:r>
            <a:r>
              <a:rPr lang="el-GR" sz="2800" dirty="0" smtClean="0">
                <a:effectLst>
                  <a:outerShdw blurRad="38100" dist="38100" dir="2700000" algn="tl">
                    <a:srgbClr val="000000">
                      <a:alpha val="43137"/>
                    </a:srgbClr>
                  </a:outerShdw>
                </a:effectLst>
              </a:rPr>
              <a:t>προπονητή </a:t>
            </a:r>
            <a:r>
              <a:rPr lang="el-GR" sz="2800" dirty="0">
                <a:effectLst>
                  <a:outerShdw blurRad="38100" dist="38100" dir="2700000" algn="tl">
                    <a:srgbClr val="000000">
                      <a:alpha val="43137"/>
                    </a:srgbClr>
                  </a:outerShdw>
                </a:effectLst>
              </a:rPr>
              <a:t>ως </a:t>
            </a:r>
            <a:r>
              <a:rPr lang="el-GR" sz="2800" dirty="0" smtClean="0">
                <a:solidFill>
                  <a:srgbClr val="FFCC00"/>
                </a:solidFill>
                <a:effectLst>
                  <a:outerShdw blurRad="38100" dist="38100" dir="2700000" algn="tl">
                    <a:srgbClr val="000000">
                      <a:alpha val="43137"/>
                    </a:srgbClr>
                  </a:outerShdw>
                </a:effectLst>
              </a:rPr>
              <a:t>φιλάθλου</a:t>
            </a:r>
            <a:endParaRPr lang="el-GR" sz="26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27008836"/>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251520" y="116632"/>
            <a:ext cx="8640960" cy="1080120"/>
          </a:xfrm>
        </p:spPr>
        <p:txBody>
          <a:bodyPr/>
          <a:lstStyle/>
          <a:p>
            <a:r>
              <a:rPr lang="el-GR" altLang="el-GR" sz="3600" dirty="0" smtClean="0"/>
              <a:t>ΦΥΣΗ ΣΥΜΒΑΣΗΣ ΠΑΡΟΧΗΣ ΠΡΟΠΟΝΗΤΙΚΩΝ ΥΠΗΡΕΣΙΩΝ</a:t>
            </a:r>
            <a:endParaRPr lang="el-GR" altLang="el-GR" sz="3600" dirty="0"/>
          </a:p>
        </p:txBody>
      </p:sp>
      <p:sp>
        <p:nvSpPr>
          <p:cNvPr id="16387" name="Rectangle 3"/>
          <p:cNvSpPr>
            <a:spLocks noGrp="1" noChangeArrowheads="1"/>
          </p:cNvSpPr>
          <p:nvPr>
            <p:ph type="subTitle" idx="1"/>
          </p:nvPr>
        </p:nvSpPr>
        <p:spPr>
          <a:xfrm>
            <a:off x="251520" y="1412776"/>
            <a:ext cx="8712968" cy="5040560"/>
          </a:xfrm>
        </p:spPr>
        <p:txBody>
          <a:bodyPr/>
          <a:lstStyle/>
          <a:p>
            <a:pPr marL="342900" indent="-342900" algn="l">
              <a:lnSpc>
                <a:spcPts val="3200"/>
              </a:lnSpc>
              <a:spcBef>
                <a:spcPts val="0"/>
              </a:spcBef>
              <a:buSzPct val="100000"/>
              <a:buFont typeface="Wingdings" pitchFamily="2" charset="2"/>
              <a:buChar char="§"/>
            </a:pPr>
            <a:r>
              <a:rPr lang="el-GR" sz="2800" dirty="0">
                <a:effectLst>
                  <a:outerShdw blurRad="38100" dist="38100" dir="2700000" algn="tl">
                    <a:srgbClr val="000000">
                      <a:alpha val="43137"/>
                    </a:srgbClr>
                  </a:outerShdw>
                </a:effectLst>
              </a:rPr>
              <a:t>Η κρατούσα γνώμη υποστηρίζει ότι η σύμβαση παροχής προπονητικών υπηρεσιών </a:t>
            </a:r>
            <a:r>
              <a:rPr lang="el-GR" sz="2800" dirty="0">
                <a:solidFill>
                  <a:srgbClr val="FFCC00"/>
                </a:solidFill>
                <a:effectLst>
                  <a:outerShdw blurRad="38100" dist="38100" dir="2700000" algn="tl">
                    <a:srgbClr val="000000">
                      <a:alpha val="43137"/>
                    </a:srgbClr>
                  </a:outerShdw>
                </a:effectLst>
              </a:rPr>
              <a:t>δεν ταυτίζεται </a:t>
            </a:r>
            <a:r>
              <a:rPr lang="el-GR" sz="2800" dirty="0">
                <a:effectLst>
                  <a:outerShdw blurRad="38100" dist="38100" dir="2700000" algn="tl">
                    <a:srgbClr val="000000">
                      <a:alpha val="43137"/>
                    </a:srgbClr>
                  </a:outerShdw>
                </a:effectLst>
              </a:rPr>
              <a:t>με</a:t>
            </a:r>
            <a:r>
              <a:rPr lang="el-GR" sz="2800" dirty="0" smtClean="0">
                <a:solidFill>
                  <a:srgbClr val="FFCC00"/>
                </a:solidFill>
                <a:effectLst>
                  <a:outerShdw blurRad="38100" dist="38100" dir="2700000" algn="tl">
                    <a:srgbClr val="000000">
                      <a:alpha val="43137"/>
                    </a:srgbClr>
                  </a:outerShdw>
                </a:effectLst>
              </a:rPr>
              <a:t> και δεν εφαρμόζεται </a:t>
            </a:r>
            <a:r>
              <a:rPr lang="el-GR" sz="2800" dirty="0">
                <a:effectLst>
                  <a:outerShdw blurRad="38100" dist="38100" dir="2700000" algn="tl">
                    <a:srgbClr val="000000">
                      <a:alpha val="43137"/>
                    </a:srgbClr>
                  </a:outerShdw>
                </a:effectLst>
              </a:rPr>
              <a:t>στη</a:t>
            </a:r>
            <a:r>
              <a:rPr lang="el-GR" sz="2800" dirty="0" smtClean="0">
                <a:effectLst>
                  <a:outerShdw blurRad="38100" dist="38100" dir="2700000" algn="tl">
                    <a:srgbClr val="000000">
                      <a:alpha val="43137"/>
                    </a:srgbClr>
                  </a:outerShdw>
                </a:effectLst>
              </a:rPr>
              <a:t> </a:t>
            </a:r>
            <a:r>
              <a:rPr lang="el-GR" sz="2800" dirty="0">
                <a:effectLst>
                  <a:outerShdw blurRad="38100" dist="38100" dir="2700000" algn="tl">
                    <a:srgbClr val="000000">
                      <a:alpha val="43137"/>
                    </a:srgbClr>
                  </a:outerShdw>
                </a:effectLst>
              </a:rPr>
              <a:t>σύμβαση παροχής αθλητικών </a:t>
            </a:r>
            <a:r>
              <a:rPr lang="el-GR" sz="2800" dirty="0" smtClean="0">
                <a:effectLst>
                  <a:outerShdw blurRad="38100" dist="38100" dir="2700000" algn="tl">
                    <a:srgbClr val="000000">
                      <a:alpha val="43137"/>
                    </a:srgbClr>
                  </a:outerShdw>
                </a:effectLst>
              </a:rPr>
              <a:t>υπηρεσιών, ενώ κατά την αντίθετη γνώμη οι δύο συμβάσεις ταυτίζονται</a:t>
            </a:r>
            <a:endParaRPr lang="el-GR"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1699493"/>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179512" y="188640"/>
            <a:ext cx="8857108" cy="936104"/>
          </a:xfrm>
        </p:spPr>
        <p:txBody>
          <a:bodyPr/>
          <a:lstStyle/>
          <a:p>
            <a:pPr>
              <a:lnSpc>
                <a:spcPts val="3600"/>
              </a:lnSpc>
            </a:pPr>
            <a:r>
              <a:rPr lang="el-GR" altLang="zh-CN" sz="3200" dirty="0"/>
              <a:t>ΠΡΟΫΠΟΘΕΣΕΙΣ ΕΓΚΥΡΟΤΗΤΑΣ ΣΥΜΒΑΣΗΣ ΠΑΡΟΧΗΣ ΠΡΟΠΟΝΗΤΙΚΩΝ ΥΠΗΡΕΣΙΩΝ</a:t>
            </a:r>
            <a:endParaRPr lang="el-GR" altLang="el-GR" sz="3200" dirty="0"/>
          </a:p>
        </p:txBody>
      </p:sp>
      <p:sp>
        <p:nvSpPr>
          <p:cNvPr id="59395" name="Rectangle 3"/>
          <p:cNvSpPr>
            <a:spLocks noGrp="1" noChangeArrowheads="1"/>
          </p:cNvSpPr>
          <p:nvPr>
            <p:ph type="subTitle" idx="1"/>
          </p:nvPr>
        </p:nvSpPr>
        <p:spPr>
          <a:xfrm>
            <a:off x="179512" y="1210900"/>
            <a:ext cx="8784976" cy="5386452"/>
          </a:xfrm>
        </p:spPr>
        <p:txBody>
          <a:bodyPr/>
          <a:lstStyle/>
          <a:p>
            <a:pPr marL="342900" indent="-342900" algn="l">
              <a:lnSpc>
                <a:spcPts val="3000"/>
              </a:lnSpc>
              <a:spcBef>
                <a:spcPts val="0"/>
              </a:spcBef>
              <a:buSzPct val="100000"/>
              <a:buFont typeface="Wingdings" pitchFamily="2" charset="2"/>
              <a:buChar char="§"/>
            </a:pPr>
            <a:r>
              <a:rPr lang="el-GR" altLang="el-GR" sz="2800" dirty="0" smtClean="0">
                <a:effectLst>
                  <a:outerShdw blurRad="38100" dist="38100" dir="2700000" algn="tl">
                    <a:srgbClr val="000000">
                      <a:alpha val="43137"/>
                    </a:srgbClr>
                  </a:outerShdw>
                </a:effectLst>
              </a:rPr>
              <a:t>Ο </a:t>
            </a:r>
            <a:r>
              <a:rPr lang="el-GR" altLang="el-GR" sz="2800" dirty="0">
                <a:effectLst>
                  <a:outerShdw blurRad="38100" dist="38100" dir="2700000" algn="tl">
                    <a:srgbClr val="000000">
                      <a:alpha val="43137"/>
                    </a:srgbClr>
                  </a:outerShdw>
                </a:effectLst>
              </a:rPr>
              <a:t>προπονητής μπορεί να είναι </a:t>
            </a:r>
            <a:r>
              <a:rPr lang="el-GR" altLang="el-GR" sz="2800" dirty="0">
                <a:solidFill>
                  <a:srgbClr val="FFCC00"/>
                </a:solidFill>
                <a:effectLst>
                  <a:outerShdw blurRad="38100" dist="38100" dir="2700000" algn="tl">
                    <a:srgbClr val="000000">
                      <a:alpha val="43137"/>
                    </a:srgbClr>
                  </a:outerShdw>
                </a:effectLst>
              </a:rPr>
              <a:t>απόφοιτος</a:t>
            </a:r>
            <a:r>
              <a:rPr lang="el-GR" altLang="el-GR" sz="2800" dirty="0">
                <a:effectLst>
                  <a:outerShdw blurRad="38100" dist="38100" dir="2700000" algn="tl">
                    <a:srgbClr val="000000">
                      <a:alpha val="43137"/>
                    </a:srgbClr>
                  </a:outerShdw>
                </a:effectLst>
              </a:rPr>
              <a:t> ΤΕΦΑΑ με κύρια ή πρώτη ειδικότητα σε συγκεκριμένο άθλημα ή απόφοιτος ισότιμης σχολής της αλλοδαπής ή απόφοιτος Εθνικής Σχολής Προπονητών </a:t>
            </a:r>
            <a:r>
              <a:rPr lang="el-GR" altLang="el-GR" sz="1800" dirty="0">
                <a:effectLst>
                  <a:outerShdw blurRad="38100" dist="38100" dir="2700000" algn="tl">
                    <a:srgbClr val="000000">
                      <a:alpha val="43137"/>
                    </a:srgbClr>
                  </a:outerShdw>
                </a:effectLst>
              </a:rPr>
              <a:t>(Ν. 2725/1999, άρθ. 31 παρ. 2-4)</a:t>
            </a:r>
          </a:p>
          <a:p>
            <a:pPr marL="342900" indent="-342900" algn="l">
              <a:lnSpc>
                <a:spcPts val="3000"/>
              </a:lnSpc>
              <a:spcBef>
                <a:spcPts val="0"/>
              </a:spcBef>
              <a:buSzPct val="100000"/>
              <a:buFont typeface="Wingdings" pitchFamily="2" charset="2"/>
              <a:buChar char="§"/>
            </a:pPr>
            <a:r>
              <a:rPr lang="el-GR" altLang="el-GR" sz="2800" dirty="0" smtClean="0">
                <a:effectLst>
                  <a:outerShdw blurRad="38100" dist="38100" dir="2700000" algn="tl">
                    <a:srgbClr val="000000">
                      <a:alpha val="43137"/>
                    </a:srgbClr>
                  </a:outerShdw>
                </a:effectLst>
              </a:rPr>
              <a:t>Η </a:t>
            </a:r>
            <a:r>
              <a:rPr lang="el-GR" altLang="el-GR" sz="2800" dirty="0">
                <a:solidFill>
                  <a:srgbClr val="FFCC00"/>
                </a:solidFill>
                <a:effectLst>
                  <a:outerShdw blurRad="38100" dist="38100" dir="2700000" algn="tl">
                    <a:srgbClr val="000000">
                      <a:alpha val="43137"/>
                    </a:srgbClr>
                  </a:outerShdw>
                </a:effectLst>
              </a:rPr>
              <a:t>σύμβαση</a:t>
            </a:r>
            <a:r>
              <a:rPr lang="el-GR" altLang="el-GR" sz="2800" dirty="0">
                <a:effectLst>
                  <a:outerShdw blurRad="38100" dist="38100" dir="2700000" algn="tl">
                    <a:srgbClr val="000000">
                      <a:alpha val="43137"/>
                    </a:srgbClr>
                  </a:outerShdw>
                </a:effectLst>
              </a:rPr>
              <a:t> του προπονητή καταρτίζεται υποχρεωτικά </a:t>
            </a:r>
            <a:r>
              <a:rPr lang="el-GR" altLang="el-GR" sz="2800" dirty="0">
                <a:solidFill>
                  <a:srgbClr val="FFCC00"/>
                </a:solidFill>
                <a:effectLst>
                  <a:outerShdw blurRad="38100" dist="38100" dir="2700000" algn="tl">
                    <a:srgbClr val="000000">
                      <a:alpha val="43137"/>
                    </a:srgbClr>
                  </a:outerShdw>
                </a:effectLst>
              </a:rPr>
              <a:t>εγγράφως</a:t>
            </a:r>
            <a:r>
              <a:rPr lang="el-GR" altLang="el-GR" sz="2800" dirty="0">
                <a:effectLst>
                  <a:outerShdw blurRad="38100" dist="38100" dir="2700000" algn="tl">
                    <a:srgbClr val="000000">
                      <a:alpha val="43137"/>
                    </a:srgbClr>
                  </a:outerShdw>
                </a:effectLst>
              </a:rPr>
              <a:t> και </a:t>
            </a:r>
            <a:r>
              <a:rPr lang="el-GR" altLang="el-GR" sz="2800" dirty="0">
                <a:solidFill>
                  <a:srgbClr val="FFCC00"/>
                </a:solidFill>
                <a:effectLst>
                  <a:outerShdw blurRad="38100" dist="38100" dir="2700000" algn="tl">
                    <a:srgbClr val="000000">
                      <a:alpha val="43137"/>
                    </a:srgbClr>
                  </a:outerShdw>
                </a:effectLst>
              </a:rPr>
              <a:t>θεωρείται</a:t>
            </a:r>
            <a:r>
              <a:rPr lang="el-GR" altLang="el-GR" sz="2800" dirty="0">
                <a:effectLst>
                  <a:outerShdw blurRad="38100" dist="38100" dir="2700000" algn="tl">
                    <a:srgbClr val="000000">
                      <a:alpha val="43137"/>
                    </a:srgbClr>
                  </a:outerShdw>
                </a:effectLst>
              </a:rPr>
              <a:t> από την αρμόδια </a:t>
            </a:r>
            <a:r>
              <a:rPr lang="el-GR" altLang="el-GR" sz="2800" dirty="0">
                <a:solidFill>
                  <a:srgbClr val="FFCC00"/>
                </a:solidFill>
                <a:effectLst>
                  <a:outerShdw blurRad="38100" dist="38100" dir="2700000" algn="tl">
                    <a:srgbClr val="000000">
                      <a:alpha val="43137"/>
                    </a:srgbClr>
                  </a:outerShdw>
                </a:effectLst>
              </a:rPr>
              <a:t>Δ.Ο.Υ.</a:t>
            </a:r>
            <a:r>
              <a:rPr lang="el-GR" altLang="el-GR" sz="2800" dirty="0">
                <a:effectLst>
                  <a:outerShdw blurRad="38100" dist="38100" dir="2700000" algn="tl">
                    <a:srgbClr val="000000">
                      <a:alpha val="43137"/>
                    </a:srgbClr>
                  </a:outerShdw>
                </a:effectLst>
              </a:rPr>
              <a:t>, διαφορετικά είναι </a:t>
            </a:r>
            <a:r>
              <a:rPr lang="el-GR" altLang="el-GR" sz="2800" dirty="0">
                <a:solidFill>
                  <a:srgbClr val="FFCC00"/>
                </a:solidFill>
                <a:effectLst>
                  <a:outerShdw blurRad="38100" dist="38100" dir="2700000" algn="tl">
                    <a:srgbClr val="000000">
                      <a:alpha val="43137"/>
                    </a:srgbClr>
                  </a:outerShdw>
                </a:effectLst>
              </a:rPr>
              <a:t>άκυρη</a:t>
            </a:r>
            <a:r>
              <a:rPr lang="el-GR" altLang="el-GR" sz="2800" dirty="0">
                <a:effectLst>
                  <a:outerShdw blurRad="38100" dist="38100" dir="2700000" algn="tl">
                    <a:srgbClr val="000000">
                      <a:alpha val="43137"/>
                    </a:srgbClr>
                  </a:outerShdw>
                </a:effectLst>
              </a:rPr>
              <a:t> </a:t>
            </a:r>
            <a:r>
              <a:rPr lang="el-GR" altLang="el-GR" sz="1800" dirty="0">
                <a:effectLst>
                  <a:outerShdw blurRad="38100" dist="38100" dir="2700000" algn="tl">
                    <a:srgbClr val="000000">
                      <a:alpha val="43137"/>
                    </a:srgbClr>
                  </a:outerShdw>
                </a:effectLst>
              </a:rPr>
              <a:t>(Ν. 2725/1999, άρθ. 31 παρ. 6)</a:t>
            </a:r>
          </a:p>
          <a:p>
            <a:pPr marL="342900" indent="-342900" algn="l">
              <a:lnSpc>
                <a:spcPts val="3000"/>
              </a:lnSpc>
              <a:spcBef>
                <a:spcPts val="0"/>
              </a:spcBef>
              <a:buSzPct val="100000"/>
              <a:buFont typeface="Wingdings" pitchFamily="2" charset="2"/>
              <a:buChar char="§"/>
            </a:pPr>
            <a:r>
              <a:rPr lang="el-GR" altLang="el-GR" sz="2800" dirty="0" smtClean="0">
                <a:effectLst>
                  <a:outerShdw blurRad="38100" dist="38100" dir="2700000" algn="tl">
                    <a:srgbClr val="000000">
                      <a:alpha val="43137"/>
                    </a:srgbClr>
                  </a:outerShdw>
                </a:effectLst>
              </a:rPr>
              <a:t>Κατά </a:t>
            </a:r>
            <a:r>
              <a:rPr lang="el-GR" altLang="el-GR" sz="2800" dirty="0">
                <a:effectLst>
                  <a:outerShdw blurRad="38100" dist="38100" dir="2700000" algn="tl">
                    <a:srgbClr val="000000">
                      <a:alpha val="43137"/>
                    </a:srgbClr>
                  </a:outerShdw>
                </a:effectLst>
              </a:rPr>
              <a:t>τη νομολογία το είδος της απασχόλησης του προπονητή κρίνεται και εξαρτάται από τα </a:t>
            </a:r>
            <a:r>
              <a:rPr lang="el-GR" altLang="el-GR" sz="2800" dirty="0">
                <a:solidFill>
                  <a:srgbClr val="FFCC00"/>
                </a:solidFill>
                <a:effectLst>
                  <a:outerShdw blurRad="38100" dist="38100" dir="2700000" algn="tl">
                    <a:srgbClr val="000000">
                      <a:alpha val="43137"/>
                    </a:srgbClr>
                  </a:outerShdw>
                </a:effectLst>
              </a:rPr>
              <a:t>συγκεκριμένα πραγματικά περιστατικά </a:t>
            </a:r>
            <a:r>
              <a:rPr lang="el-GR" altLang="el-GR" sz="2800" dirty="0">
                <a:effectLst>
                  <a:outerShdw blurRad="38100" dist="38100" dir="2700000" algn="tl">
                    <a:srgbClr val="000000">
                      <a:alpha val="43137"/>
                    </a:srgbClr>
                  </a:outerShdw>
                </a:effectLst>
              </a:rPr>
              <a:t>της κάθε περιπτώσεως</a:t>
            </a:r>
            <a:endParaRPr lang="el-GR" altLang="el-G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7538598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fade">
                                      <p:cBhvr>
                                        <p:cTn id="7" dur="2000"/>
                                        <p:tgtEl>
                                          <p:spTgt spid="593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395"/>
                                        </p:tgtEl>
                                        <p:attrNameLst>
                                          <p:attrName>style.visibility</p:attrName>
                                        </p:attrNameLst>
                                      </p:cBhvr>
                                      <p:to>
                                        <p:strVal val="visible"/>
                                      </p:to>
                                    </p:set>
                                    <p:animEffect transition="in" filter="fade">
                                      <p:cBhvr>
                                        <p:cTn id="10" dur="20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107504" y="116632"/>
            <a:ext cx="8857108" cy="648072"/>
          </a:xfrm>
        </p:spPr>
        <p:txBody>
          <a:bodyPr/>
          <a:lstStyle/>
          <a:p>
            <a:pPr>
              <a:lnSpc>
                <a:spcPts val="3600"/>
              </a:lnSpc>
            </a:pPr>
            <a:r>
              <a:rPr lang="el-GR" altLang="zh-CN" sz="2800" dirty="0" smtClean="0"/>
              <a:t>ΑΔΕΙΑ ΑΣΚΗΣΗΣ ΕΠΑΓΓΕΛΜΑΤΟΣ ΠΡΟΠΟΝΗΤΗ</a:t>
            </a:r>
            <a:endParaRPr lang="el-GR" altLang="el-GR" sz="2800" dirty="0"/>
          </a:p>
        </p:txBody>
      </p:sp>
      <p:sp>
        <p:nvSpPr>
          <p:cNvPr id="59395" name="Rectangle 3"/>
          <p:cNvSpPr>
            <a:spLocks noGrp="1" noChangeArrowheads="1"/>
          </p:cNvSpPr>
          <p:nvPr>
            <p:ph type="subTitle" idx="1"/>
          </p:nvPr>
        </p:nvSpPr>
        <p:spPr>
          <a:xfrm>
            <a:off x="179512" y="764704"/>
            <a:ext cx="8784976" cy="5976664"/>
          </a:xfrm>
        </p:spPr>
        <p:txBody>
          <a:bodyPr/>
          <a:lstStyle/>
          <a:p>
            <a:pPr marL="342900" indent="-342900" algn="l">
              <a:lnSpc>
                <a:spcPts val="2800"/>
              </a:lnSpc>
              <a:spcBef>
                <a:spcPts val="0"/>
              </a:spcBef>
              <a:buSzPct val="100000"/>
              <a:buFont typeface="Wingdings" pitchFamily="2" charset="2"/>
              <a:buChar char="§"/>
            </a:pPr>
            <a:r>
              <a:rPr lang="el-GR" altLang="el-GR" sz="2400" dirty="0">
                <a:effectLst>
                  <a:outerShdw blurRad="38100" dist="38100" dir="2700000" algn="tl">
                    <a:srgbClr val="000000">
                      <a:alpha val="43137"/>
                    </a:srgbClr>
                  </a:outerShdw>
                </a:effectLst>
              </a:rPr>
              <a:t>Ο προπονητής </a:t>
            </a:r>
            <a:r>
              <a:rPr lang="el-GR" altLang="el-GR" sz="2400" dirty="0">
                <a:solidFill>
                  <a:srgbClr val="FFCC00"/>
                </a:solidFill>
                <a:effectLst>
                  <a:outerShdw blurRad="38100" dist="38100" dir="2700000" algn="tl">
                    <a:srgbClr val="000000">
                      <a:alpha val="43137"/>
                    </a:srgbClr>
                  </a:outerShdw>
                </a:effectLst>
              </a:rPr>
              <a:t>ασκεί επάγγελμα </a:t>
            </a:r>
            <a:r>
              <a:rPr lang="el-GR" altLang="el-GR" sz="2400" dirty="0">
                <a:effectLst>
                  <a:outerShdw blurRad="38100" dist="38100" dir="2700000" algn="tl">
                    <a:srgbClr val="000000">
                      <a:alpha val="43137"/>
                    </a:srgbClr>
                  </a:outerShdw>
                </a:effectLst>
              </a:rPr>
              <a:t>και είναι απαραίτητο να έχει λάβει σχετική </a:t>
            </a:r>
            <a:r>
              <a:rPr lang="el-GR" altLang="el-GR" sz="2400" dirty="0">
                <a:solidFill>
                  <a:srgbClr val="FFCC00"/>
                </a:solidFill>
                <a:effectLst>
                  <a:outerShdw blurRad="38100" dist="38100" dir="2700000" algn="tl">
                    <a:srgbClr val="000000">
                      <a:alpha val="43137"/>
                    </a:srgbClr>
                  </a:outerShdw>
                </a:effectLst>
              </a:rPr>
              <a:t>άδεια</a:t>
            </a:r>
            <a:r>
              <a:rPr lang="el-GR" altLang="el-GR" sz="2400" dirty="0">
                <a:effectLst>
                  <a:outerShdw blurRad="38100" dist="38100" dir="2700000" algn="tl">
                    <a:srgbClr val="000000">
                      <a:alpha val="43137"/>
                    </a:srgbClr>
                  </a:outerShdw>
                </a:effectLst>
              </a:rPr>
              <a:t> από την Πολιτεία </a:t>
            </a:r>
            <a:r>
              <a:rPr lang="el-GR" altLang="el-GR" sz="1800" dirty="0">
                <a:effectLst>
                  <a:outerShdw blurRad="38100" dist="38100" dir="2700000" algn="tl">
                    <a:srgbClr val="000000">
                      <a:alpha val="43137"/>
                    </a:srgbClr>
                  </a:outerShdw>
                </a:effectLst>
              </a:rPr>
              <a:t>(Ν. 2725/1999, άρθ. 31 παρ. 1</a:t>
            </a:r>
            <a:r>
              <a:rPr lang="el-GR" altLang="el-GR" sz="1800" dirty="0" smtClean="0">
                <a:effectLst>
                  <a:outerShdw blurRad="38100" dist="38100" dir="2700000" algn="tl">
                    <a:srgbClr val="000000">
                      <a:alpha val="43137"/>
                    </a:srgbClr>
                  </a:outerShdw>
                </a:effectLst>
              </a:rPr>
              <a:t>)</a:t>
            </a:r>
          </a:p>
          <a:p>
            <a:pPr marL="342900" indent="-342900" algn="l">
              <a:lnSpc>
                <a:spcPts val="2800"/>
              </a:lnSpc>
              <a:spcBef>
                <a:spcPts val="0"/>
              </a:spcBef>
              <a:buSzPct val="100000"/>
              <a:buFont typeface="Wingdings" pitchFamily="2" charset="2"/>
              <a:buChar char="§"/>
            </a:pPr>
            <a:r>
              <a:rPr lang="el-GR" altLang="el-GR" sz="2400" dirty="0" smtClean="0">
                <a:effectLst>
                  <a:outerShdw blurRad="38100" dist="38100" dir="2700000" algn="tl">
                    <a:srgbClr val="000000">
                      <a:alpha val="43137"/>
                    </a:srgbClr>
                  </a:outerShdw>
                </a:effectLst>
              </a:rPr>
              <a:t>Πρόσφατα το Ανώτατο Ακυρωτικό Δικαστήριο </a:t>
            </a:r>
            <a:r>
              <a:rPr lang="el-GR" altLang="el-GR" sz="1800" dirty="0" smtClean="0">
                <a:effectLst>
                  <a:outerShdw blurRad="38100" dist="38100" dir="2700000" algn="tl">
                    <a:srgbClr val="000000">
                      <a:alpha val="43137"/>
                    </a:srgbClr>
                  </a:outerShdw>
                </a:effectLst>
              </a:rPr>
              <a:t>(βλ. απόφαση 1732/2011 Συμβουλίου της Επικρατείας) </a:t>
            </a:r>
            <a:r>
              <a:rPr lang="el-GR" altLang="el-GR" sz="2400" dirty="0" smtClean="0">
                <a:effectLst>
                  <a:outerShdw blurRad="38100" dist="38100" dir="2700000" algn="tl">
                    <a:srgbClr val="000000">
                      <a:alpha val="43137"/>
                    </a:srgbClr>
                  </a:outerShdw>
                </a:effectLst>
              </a:rPr>
              <a:t>έκρινε ότι τα </a:t>
            </a:r>
            <a:r>
              <a:rPr lang="el-GR" altLang="el-GR" sz="2400" dirty="0">
                <a:effectLst>
                  <a:outerShdw blurRad="38100" dist="38100" dir="2700000" algn="tl">
                    <a:srgbClr val="000000">
                      <a:alpha val="43137"/>
                    </a:srgbClr>
                  </a:outerShdw>
                </a:effectLst>
              </a:rPr>
              <a:t>μέχρι τώρα απονεμόμενα από τα ΤΕΦΑΑ </a:t>
            </a:r>
            <a:r>
              <a:rPr lang="el-GR" altLang="el-GR" sz="2400" dirty="0">
                <a:solidFill>
                  <a:srgbClr val="FFCC00"/>
                </a:solidFill>
                <a:effectLst>
                  <a:outerShdw blurRad="38100" dist="38100" dir="2700000" algn="tl">
                    <a:srgbClr val="000000">
                      <a:alpha val="43137"/>
                    </a:srgbClr>
                  </a:outerShdw>
                </a:effectLst>
              </a:rPr>
              <a:t>“Διπλώματα Ειδικότητας</a:t>
            </a:r>
            <a:r>
              <a:rPr lang="el-GR" altLang="el-GR" sz="2400" dirty="0" smtClean="0">
                <a:solidFill>
                  <a:srgbClr val="FFCC00"/>
                </a:solidFill>
                <a:effectLst>
                  <a:outerShdw blurRad="38100" dist="38100" dir="2700000" algn="tl">
                    <a:srgbClr val="000000">
                      <a:alpha val="43137"/>
                    </a:srgbClr>
                  </a:outerShdw>
                </a:effectLst>
              </a:rPr>
              <a:t>”, </a:t>
            </a:r>
            <a:r>
              <a:rPr lang="el-GR" altLang="el-GR" sz="2400" dirty="0" smtClean="0">
                <a:effectLst>
                  <a:outerShdw blurRad="38100" dist="38100" dir="2700000" algn="tl">
                    <a:srgbClr val="000000">
                      <a:alpha val="43137"/>
                    </a:srgbClr>
                  </a:outerShdw>
                </a:effectLst>
              </a:rPr>
              <a:t>τα οποία αποτελούν κατά νόμο μια από τις απαιτούμενες </a:t>
            </a:r>
            <a:r>
              <a:rPr lang="el-GR" altLang="el-GR" sz="2400" dirty="0" smtClean="0">
                <a:solidFill>
                  <a:srgbClr val="FFCC00"/>
                </a:solidFill>
                <a:effectLst>
                  <a:outerShdw blurRad="38100" dist="38100" dir="2700000" algn="tl">
                    <a:srgbClr val="000000">
                      <a:alpha val="43137"/>
                    </a:srgbClr>
                  </a:outerShdw>
                </a:effectLst>
              </a:rPr>
              <a:t>προϋποθέσεις</a:t>
            </a:r>
            <a:r>
              <a:rPr lang="el-GR" altLang="el-GR" sz="2400" dirty="0" smtClean="0">
                <a:effectLst>
                  <a:outerShdw blurRad="38100" dist="38100" dir="2700000" algn="tl">
                    <a:srgbClr val="000000">
                      <a:alpha val="43137"/>
                    </a:srgbClr>
                  </a:outerShdw>
                </a:effectLst>
              </a:rPr>
              <a:t> για χορήγηση άδειας ασκήσεως επαγγέλματος προπονητή, δεν </a:t>
            </a:r>
            <a:r>
              <a:rPr lang="el-GR" altLang="el-GR" sz="2400" dirty="0">
                <a:effectLst>
                  <a:outerShdw blurRad="38100" dist="38100" dir="2700000" algn="tl">
                    <a:srgbClr val="000000">
                      <a:alpha val="43137"/>
                    </a:srgbClr>
                  </a:outerShdw>
                </a:effectLst>
              </a:rPr>
              <a:t>έχουν νόμιμο έρεισμα, διότι εκδίδονται </a:t>
            </a:r>
            <a:r>
              <a:rPr lang="el-GR" altLang="el-GR" sz="2400" dirty="0">
                <a:solidFill>
                  <a:srgbClr val="FFCC00"/>
                </a:solidFill>
                <a:effectLst>
                  <a:outerShdw blurRad="38100" dist="38100" dir="2700000" algn="tl">
                    <a:srgbClr val="000000">
                      <a:alpha val="43137"/>
                    </a:srgbClr>
                  </a:outerShdw>
                </a:effectLst>
              </a:rPr>
              <a:t>άνευ νομοθετικής εξουσιοδοτήσεως</a:t>
            </a:r>
            <a:r>
              <a:rPr lang="el-GR" altLang="el-GR" sz="2400" dirty="0">
                <a:effectLst>
                  <a:outerShdw blurRad="38100" dist="38100" dir="2700000" algn="tl">
                    <a:srgbClr val="000000">
                      <a:alpha val="43137"/>
                    </a:srgbClr>
                  </a:outerShdw>
                </a:effectLst>
              </a:rPr>
              <a:t> κι επομένως τα ΤΕΦΑΑ δεν μπορούν να εκδίδουν πλέον τέτοια, ενώ οφείλουν παράλληλα να τροποποιήσουν το Πρόγραμμα Σπουδών όσον αφορά στα φερόμενα “Διπλώματα Ειδικότητας</a:t>
            </a:r>
            <a:r>
              <a:rPr lang="en-US" altLang="el-GR" sz="2400" dirty="0" smtClean="0">
                <a:effectLst>
                  <a:outerShdw blurRad="38100" dist="38100" dir="2700000" algn="tl">
                    <a:srgbClr val="000000">
                      <a:alpha val="43137"/>
                    </a:srgbClr>
                  </a:outerShdw>
                </a:effectLst>
              </a:rPr>
              <a:t>”</a:t>
            </a:r>
            <a:endParaRPr lang="el-GR" altLang="el-GR" sz="2400" dirty="0" smtClean="0">
              <a:effectLst>
                <a:outerShdw blurRad="38100" dist="38100" dir="2700000" algn="tl">
                  <a:srgbClr val="000000">
                    <a:alpha val="43137"/>
                  </a:srgbClr>
                </a:outerShdw>
              </a:effectLst>
            </a:endParaRPr>
          </a:p>
          <a:p>
            <a:pPr marL="342900" indent="-342900" algn="l">
              <a:lnSpc>
                <a:spcPts val="2800"/>
              </a:lnSpc>
              <a:spcBef>
                <a:spcPts val="0"/>
              </a:spcBef>
              <a:buSzPct val="100000"/>
              <a:buFont typeface="Wingdings" pitchFamily="2" charset="2"/>
              <a:buChar char="§"/>
            </a:pPr>
            <a:r>
              <a:rPr lang="el-GR" altLang="el-GR" sz="2400" dirty="0" smtClean="0">
                <a:effectLst>
                  <a:outerShdw blurRad="38100" dist="38100" dir="2700000" algn="tl">
                    <a:srgbClr val="000000">
                      <a:alpha val="43137"/>
                    </a:srgbClr>
                  </a:outerShdw>
                </a:effectLst>
              </a:rPr>
              <a:t>Το ζήτημα που προέκυψε φαίνεται να λύθηκε νομοθετικά </a:t>
            </a:r>
            <a:r>
              <a:rPr lang="el-GR" altLang="el-GR" sz="1800" dirty="0">
                <a:effectLst>
                  <a:outerShdw blurRad="38100" dist="38100" dir="2700000" algn="tl">
                    <a:srgbClr val="000000">
                      <a:alpha val="43137"/>
                    </a:srgbClr>
                  </a:outerShdw>
                </a:effectLst>
              </a:rPr>
              <a:t>(</a:t>
            </a:r>
            <a:r>
              <a:rPr lang="el-GR" sz="1800" dirty="0">
                <a:effectLst>
                  <a:outerShdw blurRad="38100" dist="38100" dir="2700000" algn="tl">
                    <a:srgbClr val="000000">
                      <a:alpha val="43137"/>
                    </a:srgbClr>
                  </a:outerShdw>
                </a:effectLst>
              </a:rPr>
              <a:t>Ν. 3919/2011</a:t>
            </a:r>
            <a:r>
              <a:rPr lang="el-GR" sz="1800" dirty="0" smtClean="0">
                <a:effectLst>
                  <a:outerShdw blurRad="38100" dist="38100" dir="2700000" algn="tl">
                    <a:srgbClr val="000000">
                      <a:alpha val="43137"/>
                    </a:srgbClr>
                  </a:outerShdw>
                </a:effectLst>
              </a:rPr>
              <a:t>)</a:t>
            </a:r>
            <a:endParaRPr lang="el-GR" altLang="el-G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319880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fade">
                                      <p:cBhvr>
                                        <p:cTn id="7" dur="2000"/>
                                        <p:tgtEl>
                                          <p:spTgt spid="593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395"/>
                                        </p:tgtEl>
                                        <p:attrNameLst>
                                          <p:attrName>style.visibility</p:attrName>
                                        </p:attrNameLst>
                                      </p:cBhvr>
                                      <p:to>
                                        <p:strVal val="visible"/>
                                      </p:to>
                                    </p:set>
                                    <p:animEffect transition="in" filter="fade">
                                      <p:cBhvr>
                                        <p:cTn id="10" dur="20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179512" y="116632"/>
            <a:ext cx="8784976" cy="936104"/>
          </a:xfrm>
        </p:spPr>
        <p:txBody>
          <a:bodyPr/>
          <a:lstStyle/>
          <a:p>
            <a:pPr>
              <a:lnSpc>
                <a:spcPts val="3600"/>
              </a:lnSpc>
            </a:pPr>
            <a:r>
              <a:rPr lang="el-GR" altLang="zh-CN" sz="2800" dirty="0" smtClean="0"/>
              <a:t>ΛΥΣΗ ΣΥΜΒΑΣΗΣ ΠΑΡΟΧΗΣ ΠΡΟΠΟΝΗΤΙΚΩΝ ΥΠΗΡΕΣΙΩΝ ΓΙΑ ΣΠΟΥΔΑΙΟ ΛΟΓΟ</a:t>
            </a:r>
            <a:endParaRPr lang="el-GR" altLang="el-GR" sz="2800" dirty="0"/>
          </a:p>
        </p:txBody>
      </p:sp>
      <p:sp>
        <p:nvSpPr>
          <p:cNvPr id="59395" name="Rectangle 3"/>
          <p:cNvSpPr>
            <a:spLocks noGrp="1" noChangeArrowheads="1"/>
          </p:cNvSpPr>
          <p:nvPr>
            <p:ph type="subTitle" idx="1"/>
          </p:nvPr>
        </p:nvSpPr>
        <p:spPr>
          <a:xfrm>
            <a:off x="179512" y="1196752"/>
            <a:ext cx="8784976" cy="5328592"/>
          </a:xfrm>
        </p:spPr>
        <p:txBody>
          <a:bodyPr/>
          <a:lstStyle/>
          <a:p>
            <a:pPr marL="342900" indent="-342900" algn="l">
              <a:lnSpc>
                <a:spcPts val="3200"/>
              </a:lnSpc>
              <a:buSzPct val="100000"/>
              <a:buFont typeface="Wingdings" pitchFamily="2" charset="2"/>
              <a:buChar char="§"/>
            </a:pPr>
            <a:r>
              <a:rPr lang="el-GR" sz="2800" dirty="0">
                <a:effectLst>
                  <a:outerShdw blurRad="38100" dist="38100" dir="2700000" algn="tl">
                    <a:srgbClr val="000000">
                      <a:alpha val="43137"/>
                    </a:srgbClr>
                  </a:outerShdw>
                </a:effectLst>
              </a:rPr>
              <a:t>Καθένα από τα συμβαλλόμενα μέρη (προπονητής ή σωματείο-εταιρεία) έχει δικαίωμα να </a:t>
            </a:r>
            <a:r>
              <a:rPr lang="el-GR" sz="2800" dirty="0">
                <a:solidFill>
                  <a:srgbClr val="FFCC00"/>
                </a:solidFill>
                <a:effectLst>
                  <a:outerShdw blurRad="38100" dist="38100" dir="2700000" algn="tl">
                    <a:srgbClr val="000000">
                      <a:alpha val="43137"/>
                    </a:srgbClr>
                  </a:outerShdw>
                </a:effectLst>
              </a:rPr>
              <a:t>καταγγείλει</a:t>
            </a:r>
            <a:r>
              <a:rPr lang="el-GR" sz="2800" dirty="0">
                <a:effectLst>
                  <a:outerShdw blurRad="38100" dist="38100" dir="2700000" algn="tl">
                    <a:srgbClr val="000000">
                      <a:alpha val="43137"/>
                    </a:srgbClr>
                  </a:outerShdw>
                </a:effectLst>
              </a:rPr>
              <a:t> οποτεδήποτε τη σύμβαση εργασίας του προπονητή για σπουδαίο λόγο κατά τις γενικές αρχές του εργατικού δικαίου, χωρίς να τηρήσει </a:t>
            </a:r>
            <a:r>
              <a:rPr lang="el-GR" sz="2800" dirty="0" smtClean="0">
                <a:effectLst>
                  <a:outerShdw blurRad="38100" dist="38100" dir="2700000" algn="tl">
                    <a:srgbClr val="000000">
                      <a:alpha val="43137"/>
                    </a:srgbClr>
                  </a:outerShdw>
                </a:effectLst>
              </a:rPr>
              <a:t>προθεσμία</a:t>
            </a:r>
          </a:p>
          <a:p>
            <a:pPr marL="342900" indent="-342900" algn="l">
              <a:lnSpc>
                <a:spcPts val="3200"/>
              </a:lnSpc>
              <a:buSzPct val="100000"/>
              <a:buFont typeface="Wingdings" pitchFamily="2" charset="2"/>
              <a:buChar char="§"/>
            </a:pPr>
            <a:r>
              <a:rPr lang="el-GR" sz="2800" dirty="0" smtClean="0">
                <a:effectLst>
                  <a:outerShdw blurRad="38100" dist="38100" dir="2700000" algn="tl">
                    <a:srgbClr val="000000">
                      <a:alpha val="43137"/>
                    </a:srgbClr>
                  </a:outerShdw>
                </a:effectLst>
              </a:rPr>
              <a:t>Αν </a:t>
            </a:r>
            <a:r>
              <a:rPr lang="el-GR" sz="2800" dirty="0">
                <a:effectLst>
                  <a:outerShdw blurRad="38100" dist="38100" dir="2700000" algn="tl">
                    <a:srgbClr val="000000">
                      <a:alpha val="43137"/>
                    </a:srgbClr>
                  </a:outerShdw>
                </a:effectLst>
              </a:rPr>
              <a:t>ο </a:t>
            </a:r>
            <a:r>
              <a:rPr lang="el-GR" sz="2800" dirty="0">
                <a:solidFill>
                  <a:srgbClr val="FFCC00"/>
                </a:solidFill>
                <a:effectLst>
                  <a:outerShdw blurRad="38100" dist="38100" dir="2700000" algn="tl">
                    <a:srgbClr val="000000">
                      <a:alpha val="43137"/>
                    </a:srgbClr>
                  </a:outerShdw>
                </a:effectLst>
              </a:rPr>
              <a:t>σπουδαίος λόγος </a:t>
            </a:r>
            <a:r>
              <a:rPr lang="el-GR" sz="2800" dirty="0">
                <a:effectLst>
                  <a:outerShdw blurRad="38100" dist="38100" dir="2700000" algn="tl">
                    <a:srgbClr val="000000">
                      <a:alpha val="43137"/>
                    </a:srgbClr>
                  </a:outerShdw>
                </a:effectLst>
              </a:rPr>
              <a:t>για τον οποίο έγινε η καταγγελία συνίσταται ή οφείλεται σε αθέτηση της σύμβασης, εκείνος που την αθέτησε έχει υποχρέωση σε </a:t>
            </a:r>
            <a:r>
              <a:rPr lang="el-GR" sz="2800" dirty="0" smtClean="0">
                <a:effectLst>
                  <a:outerShdw blurRad="38100" dist="38100" dir="2700000" algn="tl">
                    <a:srgbClr val="000000">
                      <a:alpha val="43137"/>
                    </a:srgbClr>
                  </a:outerShdw>
                </a:effectLst>
              </a:rPr>
              <a:t>αποζημίωση</a:t>
            </a:r>
          </a:p>
          <a:p>
            <a:pPr marL="342900" indent="-342900" algn="l">
              <a:lnSpc>
                <a:spcPts val="2600"/>
              </a:lnSpc>
              <a:buSzPct val="100000"/>
              <a:buFont typeface="Wingdings" pitchFamily="2" charset="2"/>
              <a:buChar char="§"/>
            </a:pPr>
            <a:endParaRPr lang="el-GR" sz="2400" dirty="0" smtClean="0">
              <a:effectLst>
                <a:outerShdw blurRad="38100" dist="38100" dir="2700000" algn="tl">
                  <a:srgbClr val="000000">
                    <a:alpha val="43137"/>
                  </a:srgbClr>
                </a:outerShdw>
              </a:effectLst>
            </a:endParaRPr>
          </a:p>
          <a:p>
            <a:pPr marL="342900" indent="-342900" algn="l">
              <a:lnSpc>
                <a:spcPts val="2600"/>
              </a:lnSpc>
              <a:buSzPct val="100000"/>
              <a:buFont typeface="Wingdings" pitchFamily="2" charset="2"/>
              <a:buChar char="§"/>
            </a:pPr>
            <a:endParaRPr lang="el-GR" altLang="el-G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1906997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fade">
                                      <p:cBhvr>
                                        <p:cTn id="7" dur="2000"/>
                                        <p:tgtEl>
                                          <p:spTgt spid="593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395"/>
                                        </p:tgtEl>
                                        <p:attrNameLst>
                                          <p:attrName>style.visibility</p:attrName>
                                        </p:attrNameLst>
                                      </p:cBhvr>
                                      <p:to>
                                        <p:strVal val="visible"/>
                                      </p:to>
                                    </p:set>
                                    <p:animEffect transition="in" filter="fade">
                                      <p:cBhvr>
                                        <p:cTn id="10" dur="20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179512" y="116632"/>
            <a:ext cx="8784976" cy="936104"/>
          </a:xfrm>
        </p:spPr>
        <p:txBody>
          <a:bodyPr/>
          <a:lstStyle/>
          <a:p>
            <a:pPr>
              <a:lnSpc>
                <a:spcPts val="3600"/>
              </a:lnSpc>
            </a:pPr>
            <a:r>
              <a:rPr lang="el-GR" altLang="zh-CN" sz="2800" dirty="0" smtClean="0"/>
              <a:t>ΛΥΣΗ ΣΥΜΒΑΣΗΣ ΠΑΡΟΧΗΣ ΠΡΟΠΟΝΗΤΙΚΩΝ ΥΠΗΡΕΣΙΩΝ ΓΙΑ ΣΠΟΥΔΑΙΟ ΛΟΓΟ</a:t>
            </a:r>
            <a:endParaRPr lang="el-GR" altLang="el-GR" sz="2800" dirty="0"/>
          </a:p>
        </p:txBody>
      </p:sp>
      <p:sp>
        <p:nvSpPr>
          <p:cNvPr id="59395" name="Rectangle 3"/>
          <p:cNvSpPr>
            <a:spLocks noGrp="1" noChangeArrowheads="1"/>
          </p:cNvSpPr>
          <p:nvPr>
            <p:ph type="subTitle" idx="1"/>
          </p:nvPr>
        </p:nvSpPr>
        <p:spPr>
          <a:xfrm>
            <a:off x="251520" y="980728"/>
            <a:ext cx="8712968" cy="5688632"/>
          </a:xfrm>
        </p:spPr>
        <p:txBody>
          <a:bodyPr/>
          <a:lstStyle/>
          <a:p>
            <a:pPr algn="l">
              <a:lnSpc>
                <a:spcPts val="2800"/>
              </a:lnSpc>
              <a:buSzPct val="100000"/>
            </a:pPr>
            <a:r>
              <a:rPr lang="el-GR" sz="2800" dirty="0" smtClean="0">
                <a:effectLst>
                  <a:outerShdw blurRad="38100" dist="38100" dir="2700000" algn="tl">
                    <a:srgbClr val="000000">
                      <a:alpha val="43137"/>
                    </a:srgbClr>
                  </a:outerShdw>
                </a:effectLst>
              </a:rPr>
              <a:t>Ο </a:t>
            </a:r>
            <a:r>
              <a:rPr lang="el-GR" sz="2800" dirty="0" smtClean="0">
                <a:solidFill>
                  <a:srgbClr val="FFCC00"/>
                </a:solidFill>
                <a:effectLst>
                  <a:outerShdw blurRad="38100" dist="38100" dir="2700000" algn="tl">
                    <a:srgbClr val="000000">
                      <a:alpha val="43137"/>
                    </a:srgbClr>
                  </a:outerShdw>
                </a:effectLst>
              </a:rPr>
              <a:t>σπουδαίος </a:t>
            </a:r>
            <a:r>
              <a:rPr lang="el-GR" sz="2800" dirty="0">
                <a:solidFill>
                  <a:srgbClr val="FFCC00"/>
                </a:solidFill>
                <a:effectLst>
                  <a:outerShdw blurRad="38100" dist="38100" dir="2700000" algn="tl">
                    <a:srgbClr val="000000">
                      <a:alpha val="43137"/>
                    </a:srgbClr>
                  </a:outerShdw>
                </a:effectLst>
              </a:rPr>
              <a:t>λόγος </a:t>
            </a:r>
            <a:r>
              <a:rPr lang="el-GR" sz="2800" dirty="0">
                <a:effectLst>
                  <a:outerShdw blurRad="38100" dist="38100" dir="2700000" algn="tl">
                    <a:srgbClr val="000000">
                      <a:alpha val="43137"/>
                    </a:srgbClr>
                  </a:outerShdw>
                </a:effectLst>
              </a:rPr>
              <a:t>που επιτρέπει την καταγγελία της συμβάσεως εργασίας ορισμένου χρόνου</a:t>
            </a:r>
            <a:r>
              <a:rPr lang="el-GR" sz="2800" dirty="0" smtClean="0">
                <a:effectLst>
                  <a:outerShdw blurRad="38100" dist="38100" dir="2700000" algn="tl">
                    <a:srgbClr val="000000">
                      <a:alpha val="43137"/>
                    </a:srgbClr>
                  </a:outerShdw>
                </a:effectLst>
              </a:rPr>
              <a:t>:</a:t>
            </a:r>
          </a:p>
          <a:p>
            <a:pPr marL="342900" indent="-342900" algn="l">
              <a:lnSpc>
                <a:spcPts val="2800"/>
              </a:lnSpc>
              <a:buSzPct val="100000"/>
              <a:buFont typeface="Wingdings" pitchFamily="2" charset="2"/>
              <a:buChar char="§"/>
            </a:pPr>
            <a:r>
              <a:rPr lang="el-GR" sz="2800" dirty="0" smtClean="0">
                <a:solidFill>
                  <a:srgbClr val="FFCC00"/>
                </a:solidFill>
                <a:effectLst>
                  <a:outerShdw blurRad="38100" dist="38100" dir="2700000" algn="tl">
                    <a:srgbClr val="000000">
                      <a:alpha val="43137"/>
                    </a:srgbClr>
                  </a:outerShdw>
                </a:effectLst>
              </a:rPr>
              <a:t>Δεν </a:t>
            </a:r>
            <a:r>
              <a:rPr lang="el-GR" sz="2800" dirty="0">
                <a:solidFill>
                  <a:srgbClr val="FFCC00"/>
                </a:solidFill>
                <a:effectLst>
                  <a:outerShdw blurRad="38100" dist="38100" dir="2700000" algn="tl">
                    <a:srgbClr val="000000">
                      <a:alpha val="43137"/>
                    </a:srgbClr>
                  </a:outerShdw>
                </a:effectLst>
              </a:rPr>
              <a:t>προϋποθέτει </a:t>
            </a:r>
            <a:r>
              <a:rPr lang="el-GR" sz="2800" dirty="0">
                <a:effectLst>
                  <a:outerShdw blurRad="38100" dist="38100" dir="2700000" algn="tl">
                    <a:srgbClr val="000000">
                      <a:alpha val="43137"/>
                    </a:srgbClr>
                  </a:outerShdw>
                </a:effectLst>
              </a:rPr>
              <a:t>κατ' ανάγκη </a:t>
            </a:r>
            <a:r>
              <a:rPr lang="el-GR" sz="2800" dirty="0">
                <a:solidFill>
                  <a:srgbClr val="FFCC00"/>
                </a:solidFill>
                <a:effectLst>
                  <a:outerShdw blurRad="38100" dist="38100" dir="2700000" algn="tl">
                    <a:srgbClr val="000000">
                      <a:alpha val="43137"/>
                    </a:srgbClr>
                  </a:outerShdw>
                </a:effectLst>
              </a:rPr>
              <a:t>υπαιτιότητα</a:t>
            </a:r>
            <a:r>
              <a:rPr lang="el-GR" sz="2800" dirty="0">
                <a:effectLst>
                  <a:outerShdw blurRad="38100" dist="38100" dir="2700000" algn="tl">
                    <a:srgbClr val="000000">
                      <a:alpha val="43137"/>
                    </a:srgbClr>
                  </a:outerShdw>
                </a:effectLst>
              </a:rPr>
              <a:t> (πταίσμα) στο πρόσωπο εκείνου κατά του οποίου, γίνεται η </a:t>
            </a:r>
            <a:r>
              <a:rPr lang="el-GR" sz="2800" dirty="0" smtClean="0">
                <a:effectLst>
                  <a:outerShdw blurRad="38100" dist="38100" dir="2700000" algn="tl">
                    <a:srgbClr val="000000">
                      <a:alpha val="43137"/>
                    </a:srgbClr>
                  </a:outerShdw>
                </a:effectLst>
              </a:rPr>
              <a:t>καταγγελία</a:t>
            </a:r>
          </a:p>
          <a:p>
            <a:pPr marL="342900" indent="-342900" algn="l">
              <a:lnSpc>
                <a:spcPts val="2800"/>
              </a:lnSpc>
              <a:buSzPct val="100000"/>
              <a:buFont typeface="Wingdings" pitchFamily="2" charset="2"/>
              <a:buChar char="§"/>
            </a:pPr>
            <a:r>
              <a:rPr lang="el-GR" sz="2800" dirty="0" smtClean="0">
                <a:effectLst>
                  <a:outerShdw blurRad="38100" dist="38100" dir="2700000" algn="tl">
                    <a:srgbClr val="000000">
                      <a:alpha val="43137"/>
                    </a:srgbClr>
                  </a:outerShdw>
                </a:effectLst>
              </a:rPr>
              <a:t>Προϋποθέτει </a:t>
            </a:r>
            <a:r>
              <a:rPr lang="el-GR" sz="2800" dirty="0">
                <a:solidFill>
                  <a:srgbClr val="FFCC00"/>
                </a:solidFill>
                <a:effectLst>
                  <a:outerShdw blurRad="38100" dist="38100" dir="2700000" algn="tl">
                    <a:srgbClr val="000000">
                      <a:alpha val="43137"/>
                    </a:srgbClr>
                  </a:outerShdw>
                </a:effectLst>
              </a:rPr>
              <a:t>ουσιώδη παράβαση </a:t>
            </a:r>
            <a:r>
              <a:rPr lang="el-GR" sz="2800" dirty="0">
                <a:effectLst>
                  <a:outerShdw blurRad="38100" dist="38100" dir="2700000" algn="tl">
                    <a:srgbClr val="000000">
                      <a:alpha val="43137"/>
                    </a:srgbClr>
                  </a:outerShdw>
                </a:effectLst>
              </a:rPr>
              <a:t>των συμβατικών </a:t>
            </a:r>
            <a:r>
              <a:rPr lang="el-GR" sz="2800" dirty="0">
                <a:solidFill>
                  <a:srgbClr val="FFCC00"/>
                </a:solidFill>
                <a:effectLst>
                  <a:outerShdw blurRad="38100" dist="38100" dir="2700000" algn="tl">
                    <a:srgbClr val="000000">
                      <a:alpha val="43137"/>
                    </a:srgbClr>
                  </a:outerShdw>
                </a:effectLst>
              </a:rPr>
              <a:t>υποχρεώσεων</a:t>
            </a:r>
            <a:r>
              <a:rPr lang="el-GR" sz="2800" dirty="0">
                <a:effectLst>
                  <a:outerShdw blurRad="38100" dist="38100" dir="2700000" algn="tl">
                    <a:srgbClr val="000000">
                      <a:alpha val="43137"/>
                    </a:srgbClr>
                  </a:outerShdw>
                </a:effectLst>
              </a:rPr>
              <a:t>, αλλά </a:t>
            </a:r>
            <a:r>
              <a:rPr lang="el-GR" sz="2800" dirty="0">
                <a:solidFill>
                  <a:srgbClr val="FFCC00"/>
                </a:solidFill>
                <a:effectLst>
                  <a:outerShdw blurRad="38100" dist="38100" dir="2700000" algn="tl">
                    <a:srgbClr val="000000">
                      <a:alpha val="43137"/>
                    </a:srgbClr>
                  </a:outerShdw>
                </a:effectLst>
              </a:rPr>
              <a:t>και άλλα περιστατικά </a:t>
            </a:r>
            <a:r>
              <a:rPr lang="el-GR" sz="2800" dirty="0">
                <a:effectLst>
                  <a:outerShdw blurRad="38100" dist="38100" dir="2700000" algn="tl">
                    <a:srgbClr val="000000">
                      <a:alpha val="43137"/>
                    </a:srgbClr>
                  </a:outerShdw>
                </a:effectLst>
              </a:rPr>
              <a:t>που κατ' αντικειμενική κρίση καθιστούν μη ανεκτή για τον εργοδότη την παραπέρα συνέχιση της </a:t>
            </a:r>
            <a:r>
              <a:rPr lang="el-GR" sz="2800" dirty="0" smtClean="0">
                <a:effectLst>
                  <a:outerShdw blurRad="38100" dist="38100" dir="2700000" algn="tl">
                    <a:srgbClr val="000000">
                      <a:alpha val="43137"/>
                    </a:srgbClr>
                  </a:outerShdw>
                </a:effectLst>
              </a:rPr>
              <a:t>συμβάσεως</a:t>
            </a:r>
          </a:p>
          <a:p>
            <a:pPr marL="342900" indent="-342900" algn="l">
              <a:lnSpc>
                <a:spcPts val="2800"/>
              </a:lnSpc>
              <a:buSzPct val="100000"/>
              <a:buFont typeface="Wingdings" pitchFamily="2" charset="2"/>
              <a:buChar char="§"/>
            </a:pPr>
            <a:r>
              <a:rPr lang="el-GR" sz="2800" dirty="0" smtClean="0">
                <a:effectLst>
                  <a:outerShdw blurRad="38100" dist="38100" dir="2700000" algn="tl">
                    <a:srgbClr val="000000">
                      <a:alpha val="43137"/>
                    </a:srgbClr>
                  </a:outerShdw>
                </a:effectLst>
              </a:rPr>
              <a:t>Προϋποθέτει </a:t>
            </a:r>
            <a:r>
              <a:rPr lang="el-GR" sz="2800" dirty="0">
                <a:solidFill>
                  <a:srgbClr val="FFCC00"/>
                </a:solidFill>
                <a:effectLst>
                  <a:outerShdw blurRad="38100" dist="38100" dir="2700000" algn="tl">
                    <a:srgbClr val="000000">
                      <a:alpha val="43137"/>
                    </a:srgbClr>
                  </a:outerShdw>
                </a:effectLst>
              </a:rPr>
              <a:t>αντίθεση στην καλή πίστη και τα συναλλακτικά ήθη </a:t>
            </a:r>
            <a:r>
              <a:rPr lang="el-GR" sz="2800" dirty="0">
                <a:effectLst>
                  <a:outerShdw blurRad="38100" dist="38100" dir="2700000" algn="tl">
                    <a:srgbClr val="000000">
                      <a:alpha val="43137"/>
                    </a:srgbClr>
                  </a:outerShdw>
                </a:effectLst>
              </a:rPr>
              <a:t>με βάση και τις ιδιαίτερες εκάστοτε περιστάσεις που συνοδεύουν τέτοια </a:t>
            </a:r>
            <a:r>
              <a:rPr lang="el-GR" sz="2800" dirty="0" smtClean="0">
                <a:effectLst>
                  <a:outerShdw blurRad="38100" dist="38100" dir="2700000" algn="tl">
                    <a:srgbClr val="000000">
                      <a:alpha val="43137"/>
                    </a:srgbClr>
                  </a:outerShdw>
                </a:effectLst>
              </a:rPr>
              <a:t>περιστατικά</a:t>
            </a:r>
            <a:endParaRPr lang="el-GR" altLang="el-GR"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350845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fade">
                                      <p:cBhvr>
                                        <p:cTn id="7" dur="2000"/>
                                        <p:tgtEl>
                                          <p:spTgt spid="593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395"/>
                                        </p:tgtEl>
                                        <p:attrNameLst>
                                          <p:attrName>style.visibility</p:attrName>
                                        </p:attrNameLst>
                                      </p:cBhvr>
                                      <p:to>
                                        <p:strVal val="visible"/>
                                      </p:to>
                                    </p:set>
                                    <p:animEffect transition="in" filter="fade">
                                      <p:cBhvr>
                                        <p:cTn id="10" dur="20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ctrTitle"/>
          </p:nvPr>
        </p:nvSpPr>
        <p:spPr>
          <a:xfrm>
            <a:off x="179512" y="116632"/>
            <a:ext cx="8784976" cy="936104"/>
          </a:xfrm>
        </p:spPr>
        <p:txBody>
          <a:bodyPr/>
          <a:lstStyle/>
          <a:p>
            <a:pPr>
              <a:lnSpc>
                <a:spcPts val="3600"/>
              </a:lnSpc>
            </a:pPr>
            <a:r>
              <a:rPr lang="el-GR" altLang="zh-CN" sz="2800" dirty="0" smtClean="0"/>
              <a:t>ΛΥΣΗ ΣΥΜΒΑΣΗΣ ΠΑΡΟΧΗΣ ΠΡΟΠΟΝΗΤΙΚΩΝ ΥΠΗΡΕΣΙΩΝ – ΕΙΔΙΚΟΙ ΛΟΓΟΙ</a:t>
            </a:r>
            <a:endParaRPr lang="el-GR" altLang="el-GR" sz="2800" dirty="0"/>
          </a:p>
        </p:txBody>
      </p:sp>
      <p:sp>
        <p:nvSpPr>
          <p:cNvPr id="59395" name="Rectangle 3"/>
          <p:cNvSpPr>
            <a:spLocks noGrp="1" noChangeArrowheads="1"/>
          </p:cNvSpPr>
          <p:nvPr>
            <p:ph type="subTitle" idx="1"/>
          </p:nvPr>
        </p:nvSpPr>
        <p:spPr>
          <a:xfrm>
            <a:off x="251520" y="908720"/>
            <a:ext cx="8640960" cy="5832648"/>
          </a:xfrm>
        </p:spPr>
        <p:txBody>
          <a:bodyPr/>
          <a:lstStyle/>
          <a:p>
            <a:pPr algn="l">
              <a:lnSpc>
                <a:spcPts val="2800"/>
              </a:lnSpc>
              <a:spcBef>
                <a:spcPts val="0"/>
              </a:spcBef>
              <a:buSzPct val="100000"/>
            </a:pPr>
            <a:r>
              <a:rPr lang="el-GR" sz="2600" dirty="0" smtClean="0">
                <a:effectLst>
                  <a:outerShdw blurRad="38100" dist="38100" dir="2700000" algn="tl">
                    <a:srgbClr val="000000">
                      <a:alpha val="43137"/>
                    </a:srgbClr>
                  </a:outerShdw>
                </a:effectLst>
              </a:rPr>
              <a:t>Υφίστανται </a:t>
            </a:r>
            <a:r>
              <a:rPr lang="el-GR" sz="2600" dirty="0">
                <a:effectLst>
                  <a:outerShdw blurRad="38100" dist="38100" dir="2700000" algn="tl">
                    <a:srgbClr val="000000">
                      <a:alpha val="43137"/>
                    </a:srgbClr>
                  </a:outerShdw>
                </a:effectLst>
              </a:rPr>
              <a:t>και </a:t>
            </a:r>
            <a:r>
              <a:rPr lang="el-GR" sz="2600" dirty="0">
                <a:solidFill>
                  <a:srgbClr val="FFCC00"/>
                </a:solidFill>
                <a:effectLst>
                  <a:outerShdw blurRad="38100" dist="38100" dir="2700000" algn="tl">
                    <a:srgbClr val="000000">
                      <a:alpha val="43137"/>
                    </a:srgbClr>
                  </a:outerShdw>
                </a:effectLst>
              </a:rPr>
              <a:t>ειδικοί λόγοι </a:t>
            </a:r>
            <a:r>
              <a:rPr lang="el-GR" sz="2600" dirty="0">
                <a:effectLst>
                  <a:outerShdw blurRad="38100" dist="38100" dir="2700000" algn="tl">
                    <a:srgbClr val="000000">
                      <a:alpha val="43137"/>
                    </a:srgbClr>
                  </a:outerShdw>
                </a:effectLst>
              </a:rPr>
              <a:t>καταγγελίας για </a:t>
            </a:r>
            <a:r>
              <a:rPr lang="el-GR" sz="2600" dirty="0">
                <a:solidFill>
                  <a:srgbClr val="FFCC00"/>
                </a:solidFill>
                <a:effectLst>
                  <a:outerShdw blurRad="38100" dist="38100" dir="2700000" algn="tl">
                    <a:srgbClr val="000000">
                      <a:alpha val="43137"/>
                    </a:srgbClr>
                  </a:outerShdw>
                </a:effectLst>
              </a:rPr>
              <a:t>σπουδαίο λόγο </a:t>
            </a:r>
            <a:r>
              <a:rPr lang="el-GR" sz="2600" dirty="0">
                <a:effectLst>
                  <a:outerShdw blurRad="38100" dist="38100" dir="2700000" algn="tl">
                    <a:srgbClr val="000000">
                      <a:alpha val="43137"/>
                    </a:srgbClr>
                  </a:outerShdw>
                </a:effectLst>
              </a:rPr>
              <a:t>της σύμβασης εργασίας προπονητή, όπως </a:t>
            </a:r>
            <a:r>
              <a:rPr lang="el-GR" sz="2600" dirty="0" smtClean="0">
                <a:effectLst>
                  <a:outerShdw blurRad="38100" dist="38100" dir="2700000" algn="tl">
                    <a:srgbClr val="000000">
                      <a:alpha val="43137"/>
                    </a:srgbClr>
                  </a:outerShdw>
                </a:effectLst>
              </a:rPr>
              <a:t>είναι:</a:t>
            </a:r>
          </a:p>
          <a:p>
            <a:pPr marL="457200" indent="-457200" algn="l">
              <a:lnSpc>
                <a:spcPts val="2800"/>
              </a:lnSpc>
              <a:spcBef>
                <a:spcPts val="0"/>
              </a:spcBef>
              <a:buSzPct val="100000"/>
              <a:buFont typeface="Wingdings" pitchFamily="2" charset="2"/>
              <a:buChar char="§"/>
            </a:pPr>
            <a:r>
              <a:rPr lang="el-GR" sz="2600" dirty="0" smtClean="0">
                <a:effectLst>
                  <a:outerShdw blurRad="38100" dist="38100" dir="2700000" algn="tl">
                    <a:srgbClr val="000000">
                      <a:alpha val="43137"/>
                    </a:srgbClr>
                  </a:outerShdw>
                </a:effectLst>
              </a:rPr>
              <a:t>Τα </a:t>
            </a:r>
            <a:r>
              <a:rPr lang="el-GR" sz="2600" dirty="0">
                <a:solidFill>
                  <a:srgbClr val="FFCC00"/>
                </a:solidFill>
                <a:effectLst>
                  <a:outerShdw blurRad="38100" dist="38100" dir="2700000" algn="tl">
                    <a:srgbClr val="000000">
                      <a:alpha val="43137"/>
                    </a:srgbClr>
                  </a:outerShdw>
                </a:effectLst>
              </a:rPr>
              <a:t>ανεπιτυχή αποτελέσματα </a:t>
            </a:r>
            <a:r>
              <a:rPr lang="el-GR" sz="2600" dirty="0">
                <a:effectLst>
                  <a:outerShdw blurRad="38100" dist="38100" dir="2700000" algn="tl">
                    <a:srgbClr val="000000">
                      <a:alpha val="43137"/>
                    </a:srgbClr>
                  </a:outerShdw>
                </a:effectLst>
              </a:rPr>
              <a:t>της εθνικής ομάδας ποδοσφαίρου που οφείλονται σ’ </a:t>
            </a:r>
            <a:r>
              <a:rPr lang="el-GR" sz="2600" dirty="0" smtClean="0">
                <a:effectLst>
                  <a:outerShdw blurRad="38100" dist="38100" dir="2700000" algn="tl">
                    <a:srgbClr val="000000">
                      <a:alpha val="43137"/>
                    </a:srgbClr>
                  </a:outerShdw>
                </a:effectLst>
              </a:rPr>
              <a:t>αυτόν (δηλαδή π.χ. αν </a:t>
            </a:r>
            <a:r>
              <a:rPr lang="el-GR" sz="2600" dirty="0">
                <a:effectLst>
                  <a:outerShdw blurRad="38100" dist="38100" dir="2700000" algn="tl">
                    <a:srgbClr val="000000">
                      <a:alpha val="43137"/>
                    </a:srgbClr>
                  </a:outerShdw>
                </a:effectLst>
              </a:rPr>
              <a:t>ο προπονητής δεν καταβάλλει την επιβαλλόμενη από τη σύμβαση προσπάθεια για να καταρτίσει και οργανώσει, με τις δικές του επιλογές, την καλύτερη δυνατή ομάδα ποδοσφαιριστών, να προπονήσει, να πείσει, να πειθαρχήσει, να εμπνεύσει και να οδηγήσει αυτούς, ώστε να αποδώσουν επιτυχή και σε κάθε περίπτωση καλά αποτελέσματα στους αγώνες κατά τις διεθνείς ποδοσφαιρικές </a:t>
            </a:r>
            <a:r>
              <a:rPr lang="el-GR" sz="2600" dirty="0" smtClean="0">
                <a:effectLst>
                  <a:outerShdw blurRad="38100" dist="38100" dir="2700000" algn="tl">
                    <a:srgbClr val="000000">
                      <a:alpha val="43137"/>
                    </a:srgbClr>
                  </a:outerShdw>
                </a:effectLst>
              </a:rPr>
              <a:t>συναντήσεις)</a:t>
            </a:r>
          </a:p>
          <a:p>
            <a:pPr marL="457200" indent="-457200" algn="l">
              <a:lnSpc>
                <a:spcPts val="2800"/>
              </a:lnSpc>
              <a:spcBef>
                <a:spcPts val="0"/>
              </a:spcBef>
              <a:buSzPct val="100000"/>
              <a:buFont typeface="Wingdings" pitchFamily="2" charset="2"/>
              <a:buChar char="§"/>
            </a:pPr>
            <a:r>
              <a:rPr lang="el-GR" altLang="el-GR" sz="2600" dirty="0" smtClean="0">
                <a:effectLst>
                  <a:outerShdw blurRad="38100" dist="38100" dir="2700000" algn="tl">
                    <a:srgbClr val="000000">
                      <a:alpha val="43137"/>
                    </a:srgbClr>
                  </a:outerShdw>
                </a:effectLst>
              </a:rPr>
              <a:t>Η </a:t>
            </a:r>
            <a:r>
              <a:rPr lang="el-GR" altLang="el-GR" sz="2600" dirty="0" smtClean="0">
                <a:solidFill>
                  <a:srgbClr val="FFCC00"/>
                </a:solidFill>
                <a:effectLst>
                  <a:outerShdw blurRad="38100" dist="38100" dir="2700000" algn="tl">
                    <a:srgbClr val="000000">
                      <a:alpha val="43137"/>
                    </a:srgbClr>
                  </a:outerShdw>
                </a:effectLst>
              </a:rPr>
              <a:t>αποχή</a:t>
            </a:r>
            <a:r>
              <a:rPr lang="el-GR" altLang="el-GR" sz="2600" dirty="0" smtClean="0">
                <a:effectLst>
                  <a:outerShdw blurRad="38100" dist="38100" dir="2700000" algn="tl">
                    <a:srgbClr val="000000">
                      <a:alpha val="43137"/>
                    </a:srgbClr>
                  </a:outerShdw>
                </a:effectLst>
              </a:rPr>
              <a:t> του προπονητή από τα καθήκοντά του</a:t>
            </a:r>
            <a:endParaRPr lang="el-GR" altLang="el-GR" sz="2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3103079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9394"/>
                                        </p:tgtEl>
                                        <p:attrNameLst>
                                          <p:attrName>style.visibility</p:attrName>
                                        </p:attrNameLst>
                                      </p:cBhvr>
                                      <p:to>
                                        <p:strVal val="visible"/>
                                      </p:to>
                                    </p:set>
                                    <p:animEffect transition="in" filter="fade">
                                      <p:cBhvr>
                                        <p:cTn id="7" dur="2000"/>
                                        <p:tgtEl>
                                          <p:spTgt spid="593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395"/>
                                        </p:tgtEl>
                                        <p:attrNameLst>
                                          <p:attrName>style.visibility</p:attrName>
                                        </p:attrNameLst>
                                      </p:cBhvr>
                                      <p:to>
                                        <p:strVal val="visible"/>
                                      </p:to>
                                    </p:set>
                                    <p:animEffect transition="in" filter="fade">
                                      <p:cBhvr>
                                        <p:cTn id="10" dur="20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59395" grpId="0"/>
    </p:bld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2518</TotalTime>
  <Words>637</Words>
  <Application>Microsoft Office PowerPoint</Application>
  <PresentationFormat>On-screen Show (4:3)</PresentationFormat>
  <Paragraphs>38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Verdana</vt:lpstr>
      <vt:lpstr>Wingdings</vt:lpstr>
      <vt:lpstr>Arial Unicode MS</vt:lpstr>
      <vt:lpstr>Arial</vt:lpstr>
      <vt:lpstr>Globe</vt:lpstr>
      <vt:lpstr>ΠΑΡΟΧΗ ΠΡΟΠΟΝΗΤΙΚΩΝ ΥΠΗΡΕΣΙΩΝ</vt:lpstr>
      <vt:lpstr>ΠΑΡΟΧΗ ΠΡΟΠΟΝΗΤΙΚΩΝ ΥΠΗΡΕΣΙΩΝ</vt:lpstr>
      <vt:lpstr>ΦΥΣΗ ΣΥΜΒΑΣΗΣ ΠΑΡΟΧΗΣ ΠΡΟΠΟΝΗΤΙΚΩΝ ΥΠΗΡΕΣΙΩΝ</vt:lpstr>
      <vt:lpstr>ΠΡΟΫΠΟΘΕΣΕΙΣ ΕΓΚΥΡΟΤΗΤΑΣ ΣΥΜΒΑΣΗΣ ΠΑΡΟΧΗΣ ΠΡΟΠΟΝΗΤΙΚΩΝ ΥΠΗΡΕΣΙΩΝ</vt:lpstr>
      <vt:lpstr>ΑΔΕΙΑ ΑΣΚΗΣΗΣ ΕΠΑΓΓΕΛΜΑΤΟΣ ΠΡΟΠΟΝΗΤΗ</vt:lpstr>
      <vt:lpstr>ΛΥΣΗ ΣΥΜΒΑΣΗΣ ΠΑΡΟΧΗΣ ΠΡΟΠΟΝΗΤΙΚΩΝ ΥΠΗΡΕΣΙΩΝ ΓΙΑ ΣΠΟΥΔΑΙΟ ΛΟΓΟ</vt:lpstr>
      <vt:lpstr>ΛΥΣΗ ΣΥΜΒΑΣΗΣ ΠΑΡΟΧΗΣ ΠΡΟΠΟΝΗΤΙΚΩΝ ΥΠΗΡΕΣΙΩΝ ΓΙΑ ΣΠΟΥΔΑΙΟ ΛΟΓΟ</vt:lpstr>
      <vt:lpstr>ΛΥΣΗ ΣΥΜΒΑΣΗΣ ΠΑΡΟΧΗΣ ΠΡΟΠΟΝΗΤΙΚΩΝ ΥΠΗΡΕΣΙΩΝ – ΕΙΔΙΚΟΙ ΛΟΓΟΙ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3</dc:title>
  <dc:creator>ΙΩΑΝΝΗΣ Κ. ΑΝΑΓΝΩΣΤΟΠΟΥΛΟΣ</dc:creator>
  <cp:lastModifiedBy>User</cp:lastModifiedBy>
  <cp:revision>808</cp:revision>
  <dcterms:created xsi:type="dcterms:W3CDTF">2010-09-08T11:15:00Z</dcterms:created>
  <dcterms:modified xsi:type="dcterms:W3CDTF">2019-03-10T10:32:18Z</dcterms:modified>
</cp:coreProperties>
</file>