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92" r:id="rId3"/>
    <p:sldId id="329" r:id="rId4"/>
    <p:sldId id="299" r:id="rId5"/>
    <p:sldId id="315" r:id="rId6"/>
    <p:sldId id="316" r:id="rId7"/>
    <p:sldId id="327" r:id="rId8"/>
    <p:sldId id="326" r:id="rId9"/>
    <p:sldId id="319" r:id="rId10"/>
    <p:sldId id="328" r:id="rId11"/>
    <p:sldId id="330" r:id="rId12"/>
    <p:sldId id="320" r:id="rId13"/>
    <p:sldId id="300" r:id="rId14"/>
    <p:sldId id="303" r:id="rId15"/>
    <p:sldId id="304" r:id="rId16"/>
    <p:sldId id="309" r:id="rId17"/>
    <p:sldId id="311" r:id="rId18"/>
    <p:sldId id="313" r:id="rId19"/>
    <p:sldId id="318" r:id="rId20"/>
    <p:sldId id="325" r:id="rId21"/>
    <p:sldId id="312" r:id="rId22"/>
    <p:sldId id="321" r:id="rId23"/>
    <p:sldId id="323" r:id="rId24"/>
    <p:sldId id="32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s koutsampelas" initials="ck" lastIdx="1" clrIdx="0">
    <p:extLst>
      <p:ext uri="{19B8F6BF-5375-455C-9EA6-DF929625EA0E}">
        <p15:presenceInfo xmlns:p15="http://schemas.microsoft.com/office/powerpoint/2012/main" userId="3a6b06193111f8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2924" autoAdjust="0"/>
  </p:normalViewPr>
  <p:slideViewPr>
    <p:cSldViewPr>
      <p:cViewPr varScale="1">
        <p:scale>
          <a:sx n="89" d="100"/>
          <a:sy n="89" d="100"/>
        </p:scale>
        <p:origin x="1219"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F526C-FECF-4E7D-8100-E5342554725B}" type="datetimeFigureOut">
              <a:rPr lang="en-GB" smtClean="0"/>
              <a:t>07/11/2019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88305-C981-4661-A1C3-E3B70126FBBD}" type="slidenum">
              <a:rPr lang="en-GB" smtClean="0"/>
              <a:t>‹#›</a:t>
            </a:fld>
            <a:endParaRPr lang="en-GB"/>
          </a:p>
        </p:txBody>
      </p:sp>
    </p:spTree>
    <p:extLst>
      <p:ext uri="{BB962C8B-B14F-4D97-AF65-F5344CB8AC3E}">
        <p14:creationId xmlns:p14="http://schemas.microsoft.com/office/powerpoint/2010/main" val="56032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p:txBody>
          <a:bodyPr/>
          <a:lstStyle/>
          <a:p>
            <a:pPr>
              <a:buFontTx/>
              <a:buChar char="•"/>
            </a:pPr>
            <a:r>
              <a:rPr lang="en-US" altLang="en-US" sz="1800"/>
              <a:t>But to estimate the returns to investment in one level of education (or one year of education), must also know what the average individual would have earned without having made this investment</a:t>
            </a:r>
          </a:p>
          <a:p>
            <a:pPr>
              <a:buFontTx/>
              <a:buChar char="•"/>
            </a:pPr>
            <a:r>
              <a:rPr lang="en-US" altLang="en-US" sz="1800"/>
              <a:t>Difference are the returns to that investment</a:t>
            </a:r>
          </a:p>
          <a:p>
            <a:pPr>
              <a:buFontTx/>
              <a:buChar char="•"/>
            </a:pPr>
            <a:r>
              <a:rPr lang="en-US" altLang="en-US" sz="1800"/>
              <a:t>While at school, these returns are negative</a:t>
            </a:r>
          </a:p>
          <a:p>
            <a:pPr>
              <a:buFontTx/>
              <a:buChar char="•"/>
            </a:pPr>
            <a:r>
              <a:rPr lang="en-US" altLang="en-US" sz="1800"/>
              <a:t>Negative returns = costs</a:t>
            </a:r>
          </a:p>
          <a:p>
            <a:pPr>
              <a:buFontTx/>
              <a:buChar char="•"/>
            </a:pPr>
            <a:r>
              <a:rPr lang="en-US" altLang="en-US" sz="1800"/>
              <a:t>Opportunity costs or foregone earnings</a:t>
            </a:r>
          </a:p>
        </p:txBody>
      </p:sp>
    </p:spTree>
    <p:extLst>
      <p:ext uri="{BB962C8B-B14F-4D97-AF65-F5344CB8AC3E}">
        <p14:creationId xmlns:p14="http://schemas.microsoft.com/office/powerpoint/2010/main" val="347481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xfrm>
            <a:off x="304800" y="4343400"/>
            <a:ext cx="6172200" cy="4114800"/>
          </a:xfrm>
        </p:spPr>
        <p:txBody>
          <a:bodyPr/>
          <a:lstStyle/>
          <a:p>
            <a:pPr>
              <a:buFontTx/>
              <a:buChar char="•"/>
            </a:pPr>
            <a:r>
              <a:rPr lang="en-US" altLang="en-US" sz="1800"/>
              <a:t>To measure the private returns to education, in many studies economists look only at the market returns -- because the non-market returns are too hard to quantify</a:t>
            </a:r>
          </a:p>
          <a:p>
            <a:pPr>
              <a:buFontTx/>
              <a:buChar char="•"/>
            </a:pPr>
            <a:r>
              <a:rPr lang="en-US" altLang="en-US" sz="1800"/>
              <a:t>To do this, it is necessary to predict what an individual will earn over his or her entire lifetime</a:t>
            </a:r>
          </a:p>
          <a:p>
            <a:pPr>
              <a:buFontTx/>
              <a:buChar char="•"/>
            </a:pPr>
            <a:r>
              <a:rPr lang="en-US" altLang="en-US" sz="1800"/>
              <a:t>Economists are not fortune-tellers -- they don’t know what people will earn in the future</a:t>
            </a:r>
          </a:p>
          <a:p>
            <a:pPr>
              <a:buFontTx/>
              <a:buChar char="•"/>
            </a:pPr>
            <a:r>
              <a:rPr lang="en-US" altLang="en-US" sz="1800"/>
              <a:t>Especially, not know what any particular individual will earn in the future -- there will always be variation</a:t>
            </a:r>
          </a:p>
          <a:p>
            <a:pPr>
              <a:buFontTx/>
              <a:buChar char="•"/>
            </a:pPr>
            <a:r>
              <a:rPr lang="en-US" altLang="en-US" sz="1800"/>
              <a:t>To estimate what the average person will earn in the future, look at what a sample (the larger the better) of individuals are earning now or have earned in the past</a:t>
            </a:r>
          </a:p>
          <a:p>
            <a:pPr>
              <a:buFontTx/>
              <a:buChar char="•"/>
            </a:pPr>
            <a:r>
              <a:rPr lang="en-US" altLang="en-US" sz="1800"/>
              <a:t>Longitudinal study -- follow a group over time, but to know what they earn at retirement age, must follow over 40 years</a:t>
            </a:r>
          </a:p>
          <a:p>
            <a:pPr>
              <a:buFontTx/>
              <a:buChar char="•"/>
            </a:pPr>
            <a:r>
              <a:rPr lang="en-US" altLang="en-US" sz="1800"/>
              <a:t>Cross-sectional studies more common</a:t>
            </a:r>
          </a:p>
        </p:txBody>
      </p:sp>
    </p:spTree>
    <p:extLst>
      <p:ext uri="{BB962C8B-B14F-4D97-AF65-F5344CB8AC3E}">
        <p14:creationId xmlns:p14="http://schemas.microsoft.com/office/powerpoint/2010/main" val="353027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p:txBody>
          <a:bodyPr/>
          <a:lstStyle/>
          <a:p>
            <a:pPr>
              <a:buFontTx/>
              <a:buChar char="•"/>
            </a:pPr>
            <a:r>
              <a:rPr lang="en-US" altLang="en-US" sz="1800"/>
              <a:t>Add the direct and indirect costs together during each year of the investment</a:t>
            </a:r>
          </a:p>
          <a:p>
            <a:pPr>
              <a:buFontTx/>
              <a:buChar char="•"/>
            </a:pPr>
            <a:r>
              <a:rPr lang="en-US" altLang="en-US" sz="1800"/>
              <a:t>Although not shown, there may even be foregone earnings after the individual gets out of university, if earnings at that point would have been higher than the starting salary upon graduation</a:t>
            </a:r>
          </a:p>
        </p:txBody>
      </p:sp>
    </p:spTree>
    <p:extLst>
      <p:ext uri="{BB962C8B-B14F-4D97-AF65-F5344CB8AC3E}">
        <p14:creationId xmlns:p14="http://schemas.microsoft.com/office/powerpoint/2010/main" val="108334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p:txBody>
          <a:bodyPr/>
          <a:lstStyle/>
          <a:p>
            <a:pPr>
              <a:buFontTx/>
              <a:buChar char="•"/>
            </a:pPr>
            <a:r>
              <a:rPr lang="en-US" altLang="en-US" sz="1800"/>
              <a:t>Add the direct and indirect costs together during each year of the investment</a:t>
            </a:r>
          </a:p>
          <a:p>
            <a:pPr>
              <a:buFontTx/>
              <a:buChar char="•"/>
            </a:pPr>
            <a:r>
              <a:rPr lang="en-US" altLang="en-US" sz="1800"/>
              <a:t>Although not shown, there may even be foregone earnings after the individual gets out of university, if earnings at that point would have been higher than the starting salary upon graduation</a:t>
            </a:r>
          </a:p>
        </p:txBody>
      </p:sp>
    </p:spTree>
    <p:extLst>
      <p:ext uri="{BB962C8B-B14F-4D97-AF65-F5344CB8AC3E}">
        <p14:creationId xmlns:p14="http://schemas.microsoft.com/office/powerpoint/2010/main" val="15247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p:txBody>
          <a:bodyPr/>
          <a:lstStyle/>
          <a:p>
            <a:pPr>
              <a:buFontTx/>
              <a:buChar char="•"/>
            </a:pPr>
            <a:r>
              <a:rPr lang="en-US" altLang="en-US" sz="1800"/>
              <a:t>Add the direct and indirect costs together during each year of the investment</a:t>
            </a:r>
          </a:p>
          <a:p>
            <a:pPr>
              <a:buFontTx/>
              <a:buChar char="•"/>
            </a:pPr>
            <a:r>
              <a:rPr lang="en-US" altLang="en-US" sz="1800"/>
              <a:t>Although not shown, there may even be foregone earnings after the individual gets out of university, if earnings at that point would have been higher than the starting salary upon graduation</a:t>
            </a:r>
          </a:p>
        </p:txBody>
      </p:sp>
    </p:spTree>
    <p:extLst>
      <p:ext uri="{BB962C8B-B14F-4D97-AF65-F5344CB8AC3E}">
        <p14:creationId xmlns:p14="http://schemas.microsoft.com/office/powerpoint/2010/main" val="314614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xfrm>
            <a:off x="533400" y="4343400"/>
            <a:ext cx="5943600" cy="4495800"/>
          </a:xfrm>
        </p:spPr>
        <p:txBody>
          <a:bodyPr/>
          <a:lstStyle/>
          <a:p>
            <a:pPr>
              <a:buFontTx/>
              <a:buChar char="•"/>
            </a:pPr>
            <a:r>
              <a:rPr lang="en-US" altLang="en-US" sz="1800"/>
              <a:t>In part because of inflation -- if I lock up a $1000 diamond ring in my safe deposit box and take it out in 40 years, the ring will not have changed but it will be worth more -- this is inflation</a:t>
            </a:r>
          </a:p>
          <a:p>
            <a:pPr>
              <a:buFontTx/>
              <a:buChar char="•"/>
            </a:pPr>
            <a:r>
              <a:rPr lang="en-US" altLang="en-US" sz="1800"/>
              <a:t>However, if I put $1000 in a savings account, it will be worth more in the future also because it will have been invested in some productive way</a:t>
            </a:r>
          </a:p>
          <a:p>
            <a:pPr>
              <a:buFontTx/>
              <a:buChar char="•"/>
            </a:pPr>
            <a:r>
              <a:rPr lang="en-US" altLang="en-US" sz="1800"/>
              <a:t>As a saver, I insist that the interest rate paid is least as great as much as inflation, otherwise I am better off buying a diamond ring and locking it up</a:t>
            </a:r>
          </a:p>
          <a:p>
            <a:pPr>
              <a:buFontTx/>
              <a:buChar char="•"/>
            </a:pPr>
            <a:r>
              <a:rPr lang="en-US" altLang="en-US" sz="1800"/>
              <a:t>But I hope it will be higher than inflation -- this is the </a:t>
            </a:r>
            <a:r>
              <a:rPr lang="en-US" altLang="en-US" sz="1800" u="sng"/>
              <a:t>real</a:t>
            </a:r>
            <a:r>
              <a:rPr lang="en-US" altLang="en-US" sz="1800"/>
              <a:t> interest rate</a:t>
            </a:r>
          </a:p>
          <a:p>
            <a:pPr>
              <a:buFontTx/>
              <a:buChar char="•"/>
            </a:pPr>
            <a:r>
              <a:rPr lang="en-US" altLang="en-US" sz="1800"/>
              <a:t>Hence a $ now can be expected to be more than a $ in the future -- how much more &lt;-- how much time and what interest rate</a:t>
            </a:r>
          </a:p>
        </p:txBody>
      </p:sp>
    </p:spTree>
    <p:extLst>
      <p:ext uri="{BB962C8B-B14F-4D97-AF65-F5344CB8AC3E}">
        <p14:creationId xmlns:p14="http://schemas.microsoft.com/office/powerpoint/2010/main" val="22301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xfrm>
            <a:off x="228600" y="4343400"/>
            <a:ext cx="6248400" cy="4572000"/>
          </a:xfrm>
        </p:spPr>
        <p:txBody>
          <a:bodyPr/>
          <a:lstStyle/>
          <a:p>
            <a:pPr>
              <a:buFontTx/>
              <a:buChar char="•"/>
            </a:pPr>
            <a:r>
              <a:rPr lang="en-US" altLang="en-US" sz="1800" dirty="0"/>
              <a:t>Economic analysis -- in general, a comparison of benefits and costs</a:t>
            </a:r>
          </a:p>
          <a:p>
            <a:pPr>
              <a:buFontTx/>
              <a:buChar char="•"/>
            </a:pPr>
            <a:r>
              <a:rPr lang="en-US" altLang="en-US" sz="1800" dirty="0"/>
              <a:t>Can consider the costs from private or social point of view</a:t>
            </a:r>
          </a:p>
          <a:p>
            <a:pPr>
              <a:buFontTx/>
              <a:buChar char="•"/>
            </a:pPr>
            <a:r>
              <a:rPr lang="en-US" altLang="en-US" sz="1800" dirty="0"/>
              <a:t>Private -- analyzed in order to understand and predict how individuals will behave</a:t>
            </a:r>
          </a:p>
          <a:p>
            <a:pPr>
              <a:buFontTx/>
              <a:buChar char="•"/>
            </a:pPr>
            <a:r>
              <a:rPr lang="en-US" altLang="en-US" sz="1800" dirty="0"/>
              <a:t>Social may differ</a:t>
            </a:r>
          </a:p>
          <a:p>
            <a:pPr lvl="1">
              <a:buFontTx/>
              <a:buChar char="•"/>
            </a:pPr>
            <a:r>
              <a:rPr lang="en-US" altLang="en-US" sz="1800" dirty="0"/>
              <a:t>because of subsidies -- costs to society often greater than costs to the individual</a:t>
            </a:r>
          </a:p>
          <a:p>
            <a:pPr lvl="1">
              <a:buFontTx/>
              <a:buChar char="•"/>
            </a:pPr>
            <a:r>
              <a:rPr lang="en-US" altLang="en-US" sz="1800" dirty="0"/>
              <a:t>because of externalities (market failures) -- benefits to society may be </a:t>
            </a:r>
            <a:r>
              <a:rPr lang="en-US" altLang="en-US" sz="1800" dirty="0" err="1"/>
              <a:t>be</a:t>
            </a:r>
            <a:r>
              <a:rPr lang="en-US" altLang="en-US" sz="1800" dirty="0"/>
              <a:t> larger (or smaller) than benefits to individual</a:t>
            </a:r>
          </a:p>
          <a:p>
            <a:pPr>
              <a:buFontTx/>
              <a:buChar char="•"/>
            </a:pPr>
            <a:r>
              <a:rPr lang="en-US" altLang="en-US" sz="1800" dirty="0"/>
              <a:t>Comparison of private and social rates of return often used to justify government interventions (or lack thereof)</a:t>
            </a:r>
          </a:p>
          <a:p>
            <a:pPr>
              <a:buFontTx/>
              <a:buChar char="•"/>
            </a:pPr>
            <a:r>
              <a:rPr lang="en-US" altLang="en-US" sz="1800" dirty="0"/>
              <a:t>Start here by considering private benefits and costs</a:t>
            </a:r>
          </a:p>
        </p:txBody>
      </p:sp>
    </p:spTree>
    <p:extLst>
      <p:ext uri="{BB962C8B-B14F-4D97-AF65-F5344CB8AC3E}">
        <p14:creationId xmlns:p14="http://schemas.microsoft.com/office/powerpoint/2010/main" val="117918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xfrm>
            <a:off x="228600" y="4343400"/>
            <a:ext cx="6248400" cy="4572000"/>
          </a:xfrm>
        </p:spPr>
        <p:txBody>
          <a:bodyPr/>
          <a:lstStyle/>
          <a:p>
            <a:pPr>
              <a:buFontTx/>
              <a:buChar char="•"/>
            </a:pPr>
            <a:r>
              <a:rPr lang="en-US" altLang="en-US" sz="1800" dirty="0"/>
              <a:t>Economic analysis -- in general, a comparison of benefits and costs</a:t>
            </a:r>
          </a:p>
          <a:p>
            <a:pPr>
              <a:buFontTx/>
              <a:buChar char="•"/>
            </a:pPr>
            <a:r>
              <a:rPr lang="en-US" altLang="en-US" sz="1800" dirty="0"/>
              <a:t>Can consider the costs from private or social point of view</a:t>
            </a:r>
          </a:p>
          <a:p>
            <a:pPr>
              <a:buFontTx/>
              <a:buChar char="•"/>
            </a:pPr>
            <a:r>
              <a:rPr lang="en-US" altLang="en-US" sz="1800" dirty="0"/>
              <a:t>Private -- analyzed in order to understand and predict how individuals will behave</a:t>
            </a:r>
          </a:p>
          <a:p>
            <a:pPr>
              <a:buFontTx/>
              <a:buChar char="•"/>
            </a:pPr>
            <a:r>
              <a:rPr lang="en-US" altLang="en-US" sz="1800" dirty="0"/>
              <a:t>Social may differ</a:t>
            </a:r>
          </a:p>
          <a:p>
            <a:pPr lvl="1">
              <a:buFontTx/>
              <a:buChar char="•"/>
            </a:pPr>
            <a:r>
              <a:rPr lang="en-US" altLang="en-US" sz="1800" dirty="0"/>
              <a:t>because of subsidies -- costs to society often greater than costs to the individual</a:t>
            </a:r>
          </a:p>
          <a:p>
            <a:pPr lvl="1">
              <a:buFontTx/>
              <a:buChar char="•"/>
            </a:pPr>
            <a:r>
              <a:rPr lang="en-US" altLang="en-US" sz="1800" dirty="0"/>
              <a:t>because of externalities (market failures) -- benefits to society may be </a:t>
            </a:r>
            <a:r>
              <a:rPr lang="en-US" altLang="en-US" sz="1800" dirty="0" err="1"/>
              <a:t>be</a:t>
            </a:r>
            <a:r>
              <a:rPr lang="en-US" altLang="en-US" sz="1800" dirty="0"/>
              <a:t> larger (or smaller) than benefits to individual</a:t>
            </a:r>
          </a:p>
          <a:p>
            <a:pPr>
              <a:buFontTx/>
              <a:buChar char="•"/>
            </a:pPr>
            <a:r>
              <a:rPr lang="en-US" altLang="en-US" sz="1800" dirty="0"/>
              <a:t>Comparison of private and social rates of return often used to justify government interventions (or lack thereof)</a:t>
            </a:r>
          </a:p>
          <a:p>
            <a:pPr>
              <a:buFontTx/>
              <a:buChar char="•"/>
            </a:pPr>
            <a:r>
              <a:rPr lang="en-US" altLang="en-US" sz="1800" dirty="0"/>
              <a:t>Start here by considering private benefits and costs</a:t>
            </a:r>
          </a:p>
        </p:txBody>
      </p:sp>
    </p:spTree>
    <p:extLst>
      <p:ext uri="{BB962C8B-B14F-4D97-AF65-F5344CB8AC3E}">
        <p14:creationId xmlns:p14="http://schemas.microsoft.com/office/powerpoint/2010/main" val="96228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2F3F97-9767-44D8-BA0B-49CCED138928}"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378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2F8925-65F7-47EE-A89A-1CD391FF648A}"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39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547FA-94A6-4B3E-BA08-7E3B62A3EB89}"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23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943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104F5-B4E0-4246-80B2-C9FC2AC0C0FB}"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341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32240-FF4E-4313-8AEC-7B373AAA19CD}"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75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B76A75-1719-4AE2-8D5F-5362A3958119}" type="datetime1">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34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0BE189-0461-4D5B-8C89-6CC8E9DD3CF6}" type="datetime1">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488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33F1EC-489B-41E1-A47C-D783BB6AD15C}" type="datetime1">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586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5878F-C09B-4DD1-B48D-BAC0D1DD20C5}" type="datetime1">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829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63A0-00F0-42B4-B051-F3BD774AE861}" type="datetime1">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188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C05C9-930F-4DBD-BFF7-103CB23A4E80}" type="datetime1">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135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4A1A34-E407-487C-98F9-B3557DD9F78B}" type="datetime1">
              <a:rPr lang="en-US" smtClean="0"/>
              <a:t>11/7/2019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990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078037"/>
          </a:xfrm>
        </p:spPr>
        <p:txBody>
          <a:bodyPr>
            <a:normAutofit/>
          </a:bodyPr>
          <a:lstStyle/>
          <a:p>
            <a:r>
              <a:rPr lang="el-GR" b="1" dirty="0"/>
              <a:t>Ο</a:t>
            </a:r>
            <a:r>
              <a:rPr lang="el-GR" b="1" dirty="0" smtClean="0"/>
              <a:t>ικονομικά της εκπαίδευσης</a:t>
            </a:r>
            <a:br>
              <a:rPr lang="el-GR" b="1" dirty="0" smtClean="0"/>
            </a:br>
            <a:r>
              <a:rPr lang="el-GR" b="1" dirty="0" smtClean="0"/>
              <a:t/>
            </a:r>
            <a:br>
              <a:rPr lang="el-GR" b="1" dirty="0" smtClean="0"/>
            </a:br>
            <a:r>
              <a:rPr lang="el-GR" sz="4000" dirty="0"/>
              <a:t>5</a:t>
            </a:r>
            <a:r>
              <a:rPr lang="el-GR" sz="4000" baseline="30000" dirty="0" smtClean="0"/>
              <a:t>Η</a:t>
            </a:r>
            <a:r>
              <a:rPr lang="el-GR" sz="4000" dirty="0" smtClean="0"/>
              <a:t> διάλεξη</a:t>
            </a:r>
            <a:endParaRPr lang="en-GB" sz="4000" dirty="0"/>
          </a:p>
        </p:txBody>
      </p:sp>
      <p:sp>
        <p:nvSpPr>
          <p:cNvPr id="3" name="Subtitle 2"/>
          <p:cNvSpPr>
            <a:spLocks noGrp="1"/>
          </p:cNvSpPr>
          <p:nvPr>
            <p:ph type="subTitle" idx="1"/>
          </p:nvPr>
        </p:nvSpPr>
        <p:spPr/>
        <p:txBody>
          <a:bodyPr>
            <a:normAutofit fontScale="92500" lnSpcReduction="10000"/>
          </a:bodyPr>
          <a:lstStyle/>
          <a:p>
            <a:r>
              <a:rPr lang="el-GR" dirty="0" smtClean="0"/>
              <a:t>Χρήστος Κουτσαμπέλας</a:t>
            </a:r>
          </a:p>
          <a:p>
            <a:r>
              <a:rPr lang="el-GR" dirty="0" smtClean="0"/>
              <a:t>Επίκουρος Καθηγητής</a:t>
            </a:r>
          </a:p>
          <a:p>
            <a:r>
              <a:rPr lang="el-GR" dirty="0" smtClean="0"/>
              <a:t>Τμήμα Κοινωνικής και Εκπαιδευτικής Πολιτικής</a:t>
            </a:r>
          </a:p>
          <a:p>
            <a:endParaRPr lang="el-GR" dirty="0" smtClean="0"/>
          </a:p>
          <a:p>
            <a:r>
              <a:rPr lang="el-GR" dirty="0" smtClean="0"/>
              <a:t>Ακαδημαϊκό έτος 2019-2020</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92932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3"/>
          </a:xfrm>
        </p:spPr>
        <p:txBody>
          <a:bodyPr/>
          <a:lstStyle/>
          <a:p>
            <a:pPr algn="ctr"/>
            <a:r>
              <a:rPr lang="el-GR" dirty="0" smtClean="0"/>
              <a:t>Ανθρώπινο κεφάλαιο και ανισότητες</a:t>
            </a:r>
            <a:endParaRPr lang="en-GB" dirty="0"/>
          </a:p>
        </p:txBody>
      </p:sp>
      <p:sp>
        <p:nvSpPr>
          <p:cNvPr id="3" name="Content Placeholder 2"/>
          <p:cNvSpPr>
            <a:spLocks noGrp="1"/>
          </p:cNvSpPr>
          <p:nvPr>
            <p:ph idx="1"/>
          </p:nvPr>
        </p:nvSpPr>
        <p:spPr>
          <a:xfrm>
            <a:off x="628650" y="1447799"/>
            <a:ext cx="7886700" cy="4908551"/>
          </a:xfrm>
        </p:spPr>
        <p:txBody>
          <a:bodyPr>
            <a:noAutofit/>
          </a:bodyPr>
          <a:lstStyle/>
          <a:p>
            <a:pPr algn="just">
              <a:lnSpc>
                <a:spcPct val="110000"/>
              </a:lnSpc>
              <a:spcAft>
                <a:spcPts val="600"/>
              </a:spcAft>
            </a:pPr>
            <a:r>
              <a:rPr lang="el-GR" sz="2200" dirty="0" smtClean="0"/>
              <a:t>Διαφορές στο ανθρώπινο κεφάλαιο μεταφράζονται σε διαφορές στα εισοδήματα.</a:t>
            </a:r>
          </a:p>
          <a:p>
            <a:pPr algn="just">
              <a:lnSpc>
                <a:spcPct val="110000"/>
              </a:lnSpc>
              <a:spcAft>
                <a:spcPts val="600"/>
              </a:spcAft>
            </a:pPr>
            <a:r>
              <a:rPr lang="el-GR" sz="2200" dirty="0" smtClean="0"/>
              <a:t>Για παράδειγμα, οι </a:t>
            </a:r>
            <a:r>
              <a:rPr lang="en-GB" sz="2200" dirty="0" smtClean="0"/>
              <a:t>Cuhna &amp; Heckman </a:t>
            </a:r>
            <a:r>
              <a:rPr lang="el-GR" sz="2200" dirty="0" smtClean="0"/>
              <a:t>βρίσκουν ότι 50% της παρατηρούμενης αύξησης των οικονομικών ανισοτήτων εξηγείται στη βάση διαφορών στο ανθρώπινο κεφάλαιο των ατόμων.</a:t>
            </a:r>
          </a:p>
          <a:p>
            <a:pPr algn="just">
              <a:lnSpc>
                <a:spcPct val="110000"/>
              </a:lnSpc>
              <a:spcAft>
                <a:spcPts val="600"/>
              </a:spcAft>
            </a:pPr>
            <a:r>
              <a:rPr lang="el-GR" sz="2200" dirty="0" smtClean="0"/>
              <a:t>Αρκετοί ερευνητές διαπιστώνουν σημαντικές διαφορές μεταξύ των δεξιοτήτων των παιδιών από οικογένειες υψηλού και χαμηλού κοινωνικο-οικονομικού προφίλ. </a:t>
            </a:r>
          </a:p>
          <a:p>
            <a:pPr algn="just">
              <a:lnSpc>
                <a:spcPct val="110000"/>
              </a:lnSpc>
              <a:spcAft>
                <a:spcPts val="600"/>
              </a:spcAft>
            </a:pPr>
            <a:r>
              <a:rPr lang="el-GR" sz="2200" dirty="0" smtClean="0"/>
              <a:t>Οι διαφορές αυτές μεταφράζονται σε διαφορές στο εισόδημα.</a:t>
            </a:r>
          </a:p>
          <a:p>
            <a:pPr algn="just">
              <a:lnSpc>
                <a:spcPct val="110000"/>
              </a:lnSpc>
              <a:spcAft>
                <a:spcPts val="600"/>
              </a:spcAft>
            </a:pPr>
            <a:r>
              <a:rPr lang="el-GR" sz="2200" dirty="0" smtClean="0"/>
              <a:t>Συμπέρασμα πολιτικής: Ανάγκη επένδυση στο ανθρώπινο κεφάλαιο των παιδιών από ευάλωτες κοινωνικές ομάδες.</a:t>
            </a:r>
            <a:endParaRPr lang="en-GB"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693014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57400"/>
            <a:ext cx="7886700" cy="2011363"/>
          </a:xfrm>
          <a:solidFill>
            <a:schemeClr val="bg2"/>
          </a:solidFill>
        </p:spPr>
        <p:txBody>
          <a:bodyPr/>
          <a:lstStyle/>
          <a:p>
            <a:pPr algn="ctr"/>
            <a:r>
              <a:rPr lang="el-GR" dirty="0" smtClean="0">
                <a:latin typeface="+mn-lt"/>
              </a:rPr>
              <a:t>Θεωρία ανθρώπινου κεφαλαίου και η χρονική αξία του χρήματος</a:t>
            </a:r>
            <a:endParaRPr lang="en-GB" dirty="0">
              <a:latin typeface="+mn-l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5192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463674"/>
          </a:xfrm>
        </p:spPr>
        <p:txBody>
          <a:bodyPr>
            <a:normAutofit/>
          </a:bodyPr>
          <a:lstStyle/>
          <a:p>
            <a:pPr algn="ctr">
              <a:lnSpc>
                <a:spcPct val="100000"/>
              </a:lnSpc>
              <a:spcAft>
                <a:spcPts val="200"/>
              </a:spcAft>
            </a:pPr>
            <a:r>
              <a:rPr lang="el-GR" dirty="0" smtClean="0">
                <a:latin typeface="+mn-lt"/>
              </a:rPr>
              <a:t>Ανάλυση κόστους οφέλους</a:t>
            </a:r>
            <a:br>
              <a:rPr lang="el-GR" dirty="0" smtClean="0">
                <a:latin typeface="+mn-lt"/>
              </a:rPr>
            </a:br>
            <a:r>
              <a:rPr lang="el-GR" sz="3200" dirty="0" smtClean="0">
                <a:latin typeface="+mn-lt"/>
              </a:rPr>
              <a:t>Η μέθοδος της καθαρής παρούσας αξίας</a:t>
            </a:r>
            <a:endParaRPr lang="en-GB" sz="3200" dirty="0">
              <a:latin typeface="+mn-lt"/>
            </a:endParaRPr>
          </a:p>
        </p:txBody>
      </p:sp>
      <p:sp>
        <p:nvSpPr>
          <p:cNvPr id="3" name="Content Placeholder 2"/>
          <p:cNvSpPr>
            <a:spLocks noGrp="1"/>
          </p:cNvSpPr>
          <p:nvPr>
            <p:ph idx="1"/>
          </p:nvPr>
        </p:nvSpPr>
        <p:spPr>
          <a:xfrm>
            <a:off x="628650" y="2133600"/>
            <a:ext cx="7886700" cy="4351338"/>
          </a:xfrm>
        </p:spPr>
        <p:txBody>
          <a:bodyPr/>
          <a:lstStyle/>
          <a:p>
            <a:pPr algn="just">
              <a:lnSpc>
                <a:spcPct val="100000"/>
              </a:lnSpc>
              <a:spcAft>
                <a:spcPts val="600"/>
              </a:spcAft>
            </a:pPr>
            <a:r>
              <a:rPr lang="el-GR" dirty="0" smtClean="0"/>
              <a:t>Εργαλείο λήψης (ατομικών και κοινωνικών) οικονομικών αποφάσεων.</a:t>
            </a:r>
          </a:p>
          <a:p>
            <a:pPr algn="just">
              <a:lnSpc>
                <a:spcPct val="100000"/>
              </a:lnSpc>
              <a:spcAft>
                <a:spcPts val="600"/>
              </a:spcAft>
            </a:pPr>
            <a:r>
              <a:rPr lang="el-GR" dirty="0" smtClean="0"/>
              <a:t>Μικροοικονομική θεώρηση: το άτομο ως επενδυτής σε ανθρώπινο κεφάλαιο.</a:t>
            </a:r>
          </a:p>
          <a:p>
            <a:pPr algn="just">
              <a:lnSpc>
                <a:spcPct val="100000"/>
              </a:lnSpc>
              <a:spcAft>
                <a:spcPts val="600"/>
              </a:spcAft>
            </a:pPr>
            <a:r>
              <a:rPr lang="el-GR" dirty="0" smtClean="0"/>
              <a:t>Σύγκριση του κόστους (άμεσες και έμμεσες δαπάνες) της επένδυσης (σπουδές) με τα οφέλη της επένδυσης (μελλοντικές απολαβές- καλύτερες προοπτικές στην αγορά απασχόλησης).</a:t>
            </a:r>
          </a:p>
          <a:p>
            <a:pPr algn="just">
              <a:lnSpc>
                <a:spcPct val="100000"/>
              </a:lnSpc>
              <a:spcAft>
                <a:spcPts val="600"/>
              </a:spcAft>
            </a:pPr>
            <a:r>
              <a:rPr lang="el-GR" dirty="0" smtClean="0"/>
              <a:t>Αν τα οφέλη υπερβαίνουν τα κόστη, η επένδυση σε εκπαίδευση είναι οικονομικά επωφελής για το άτομο.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98382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60325"/>
            <a:ext cx="7772400" cy="1154447"/>
          </a:xfrm>
          <a:noFill/>
          <a:ln/>
        </p:spPr>
        <p:txBody>
          <a:bodyPr>
            <a:normAutofit/>
          </a:bodyPr>
          <a:lstStyle/>
          <a:p>
            <a:pPr algn="ctr">
              <a:spcBef>
                <a:spcPts val="600"/>
              </a:spcBef>
            </a:pPr>
            <a:r>
              <a:rPr lang="el-GR" altLang="en-US" sz="3200" b="1" dirty="0" smtClean="0"/>
              <a:t>Σύγκριση κόστους και οφέλους  των </a:t>
            </a:r>
            <a:r>
              <a:rPr lang="el-GR" altLang="en-US" sz="3200" b="1" dirty="0" smtClean="0"/>
              <a:t>σπουδών</a:t>
            </a:r>
            <a:br>
              <a:rPr lang="el-GR" altLang="en-US" sz="3200" b="1" dirty="0" smtClean="0"/>
            </a:br>
            <a:r>
              <a:rPr lang="el-GR" altLang="en-US" sz="2100" b="1" dirty="0" smtClean="0"/>
              <a:t>Τα κόστη προκύπτουν στο παρόν και τα οφέλη στο μέλλον!</a:t>
            </a:r>
            <a:endParaRPr lang="en-US" altLang="en-US" sz="2100" b="1" dirty="0"/>
          </a:p>
        </p:txBody>
      </p:sp>
      <p:sp>
        <p:nvSpPr>
          <p:cNvPr id="21507" name="Rectangle 3"/>
          <p:cNvSpPr>
            <a:spLocks noGrp="1" noChangeArrowheads="1"/>
          </p:cNvSpPr>
          <p:nvPr>
            <p:ph type="body" idx="1"/>
          </p:nvPr>
        </p:nvSpPr>
        <p:spPr>
          <a:xfrm>
            <a:off x="628650" y="1682750"/>
            <a:ext cx="7886700" cy="4494213"/>
          </a:xfrm>
          <a:noFill/>
          <a:ln/>
        </p:spPr>
        <p:txBody>
          <a:bodyPr/>
          <a:lstStyle/>
          <a:p>
            <a:pPr>
              <a:buFont typeface="Monotype Sorts" pitchFamily="2" charset="2"/>
              <a:buNone/>
            </a:pPr>
            <a:r>
              <a:rPr lang="en-US" altLang="en-US" dirty="0"/>
              <a:t>                               </a:t>
            </a:r>
          </a:p>
        </p:txBody>
      </p:sp>
      <p:sp>
        <p:nvSpPr>
          <p:cNvPr id="21508"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9" name="Line 5"/>
          <p:cNvSpPr>
            <a:spLocks noChangeShapeType="1"/>
          </p:cNvSpPr>
          <p:nvPr/>
        </p:nvSpPr>
        <p:spPr bwMode="auto">
          <a:xfrm flipV="1">
            <a:off x="7010400" y="2051050"/>
            <a:ext cx="0" cy="298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0" name="Line 6"/>
          <p:cNvSpPr>
            <a:spLocks noChangeShapeType="1"/>
          </p:cNvSpPr>
          <p:nvPr/>
        </p:nvSpPr>
        <p:spPr bwMode="auto">
          <a:xfrm flipV="1">
            <a:off x="2370138" y="4108450"/>
            <a:ext cx="0" cy="9271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1" name="Line 7"/>
          <p:cNvSpPr>
            <a:spLocks noChangeShapeType="1"/>
          </p:cNvSpPr>
          <p:nvPr/>
        </p:nvSpPr>
        <p:spPr bwMode="auto">
          <a:xfrm flipV="1">
            <a:off x="2793207" y="3563938"/>
            <a:ext cx="33338" cy="1471612"/>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2" name="Rectangle 8"/>
          <p:cNvSpPr>
            <a:spLocks noChangeArrowheads="1"/>
          </p:cNvSpPr>
          <p:nvPr/>
        </p:nvSpPr>
        <p:spPr bwMode="auto">
          <a:xfrm>
            <a:off x="2331605" y="3954596"/>
            <a:ext cx="774700"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smtClean="0"/>
              <a:t>- -</a:t>
            </a:r>
            <a:r>
              <a:rPr lang="el-GR" altLang="en-US" sz="2000" dirty="0" smtClean="0"/>
              <a:t> -</a:t>
            </a:r>
            <a:endParaRPr lang="en-US" altLang="en-US" sz="2000" dirty="0"/>
          </a:p>
        </p:txBody>
      </p:sp>
      <p:sp>
        <p:nvSpPr>
          <p:cNvPr id="21513" name="Rectangle 9"/>
          <p:cNvSpPr>
            <a:spLocks noChangeArrowheads="1"/>
          </p:cNvSpPr>
          <p:nvPr/>
        </p:nvSpPr>
        <p:spPr bwMode="auto">
          <a:xfrm>
            <a:off x="4298950" y="2820988"/>
            <a:ext cx="1952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endParaRPr lang="en-US" altLang="en-US" sz="2400"/>
          </a:p>
          <a:p>
            <a:pPr algn="l" eaLnBrk="1" hangingPunct="1"/>
            <a:endParaRPr lang="en-US" altLang="en-US" sz="2400"/>
          </a:p>
        </p:txBody>
      </p:sp>
      <p:sp>
        <p:nvSpPr>
          <p:cNvPr id="21514" name="Rectangle 10"/>
          <p:cNvSpPr>
            <a:spLocks noChangeArrowheads="1"/>
          </p:cNvSpPr>
          <p:nvPr/>
        </p:nvSpPr>
        <p:spPr bwMode="auto">
          <a:xfrm>
            <a:off x="5106988" y="2119313"/>
            <a:ext cx="19145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a:t>
            </a:r>
          </a:p>
        </p:txBody>
      </p:sp>
      <p:sp>
        <p:nvSpPr>
          <p:cNvPr id="21515" name="Rectangle 11"/>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6" name="Rectangle 12"/>
          <p:cNvSpPr>
            <a:spLocks noChangeArrowheads="1"/>
          </p:cNvSpPr>
          <p:nvPr/>
        </p:nvSpPr>
        <p:spPr bwMode="auto">
          <a:xfrm>
            <a:off x="3354388" y="2973388"/>
            <a:ext cx="847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a:t>
            </a:r>
          </a:p>
        </p:txBody>
      </p:sp>
      <p:sp>
        <p:nvSpPr>
          <p:cNvPr id="21517" name="Rectangle 13"/>
          <p:cNvSpPr>
            <a:spLocks noChangeArrowheads="1"/>
          </p:cNvSpPr>
          <p:nvPr/>
        </p:nvSpPr>
        <p:spPr bwMode="auto">
          <a:xfrm>
            <a:off x="3948113" y="2424113"/>
            <a:ext cx="3152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 + + + + +</a:t>
            </a:r>
          </a:p>
        </p:txBody>
      </p:sp>
      <p:sp>
        <p:nvSpPr>
          <p:cNvPr id="21518" name="Rectangle 14"/>
          <p:cNvSpPr>
            <a:spLocks noChangeArrowheads="1"/>
          </p:cNvSpPr>
          <p:nvPr/>
        </p:nvSpPr>
        <p:spPr bwMode="auto">
          <a:xfrm>
            <a:off x="3641725" y="2879725"/>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9" name="Rectangle 15"/>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Rectangle 16"/>
          <p:cNvSpPr>
            <a:spLocks noChangeArrowheads="1"/>
          </p:cNvSpPr>
          <p:nvPr/>
        </p:nvSpPr>
        <p:spPr bwMode="auto">
          <a:xfrm>
            <a:off x="3643313" y="2728913"/>
            <a:ext cx="3517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dirty="0"/>
              <a:t>+ + + + + + + + + + + + + </a:t>
            </a:r>
          </a:p>
        </p:txBody>
      </p:sp>
      <p:sp>
        <p:nvSpPr>
          <p:cNvPr id="21521" name="Rectangle 17"/>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2" name="Rectangle 18"/>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3" name="Arc 19"/>
          <p:cNvSpPr>
            <a:spLocks/>
          </p:cNvSpPr>
          <p:nvPr/>
        </p:nvSpPr>
        <p:spPr bwMode="auto">
          <a:xfrm>
            <a:off x="2827338" y="2141538"/>
            <a:ext cx="4184650" cy="1441450"/>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4" name="Arc 20"/>
          <p:cNvSpPr>
            <a:spLocks/>
          </p:cNvSpPr>
          <p:nvPr/>
        </p:nvSpPr>
        <p:spPr bwMode="auto">
          <a:xfrm>
            <a:off x="2370138" y="3055938"/>
            <a:ext cx="4641850" cy="1060450"/>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5" name="Rectangle 21"/>
          <p:cNvSpPr>
            <a:spLocks noChangeArrowheads="1"/>
          </p:cNvSpPr>
          <p:nvPr/>
        </p:nvSpPr>
        <p:spPr bwMode="auto">
          <a:xfrm>
            <a:off x="3109913" y="28813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a:t>
            </a:r>
          </a:p>
        </p:txBody>
      </p:sp>
      <p:sp>
        <p:nvSpPr>
          <p:cNvPr id="21526" name="Rectangle 22"/>
          <p:cNvSpPr>
            <a:spLocks noChangeArrowheads="1"/>
          </p:cNvSpPr>
          <p:nvPr/>
        </p:nvSpPr>
        <p:spPr bwMode="auto">
          <a:xfrm>
            <a:off x="4937125" y="269716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7" name="Rectangle 23"/>
          <p:cNvSpPr>
            <a:spLocks noChangeArrowheads="1"/>
          </p:cNvSpPr>
          <p:nvPr/>
        </p:nvSpPr>
        <p:spPr bwMode="auto">
          <a:xfrm>
            <a:off x="3033713" y="31099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28" name="Rectangle 24"/>
          <p:cNvSpPr>
            <a:spLocks noChangeArrowheads="1"/>
          </p:cNvSpPr>
          <p:nvPr/>
        </p:nvSpPr>
        <p:spPr bwMode="auto">
          <a:xfrm>
            <a:off x="2805113" y="31861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a:t>
            </a:r>
          </a:p>
        </p:txBody>
      </p:sp>
      <p:sp>
        <p:nvSpPr>
          <p:cNvPr id="21529" name="Rectangle 25"/>
          <p:cNvSpPr>
            <a:spLocks noChangeArrowheads="1"/>
          </p:cNvSpPr>
          <p:nvPr/>
        </p:nvSpPr>
        <p:spPr bwMode="auto">
          <a:xfrm>
            <a:off x="3338513" y="27289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31" name="Rectangle 27"/>
          <p:cNvSpPr>
            <a:spLocks noChangeArrowheads="1"/>
          </p:cNvSpPr>
          <p:nvPr/>
        </p:nvSpPr>
        <p:spPr bwMode="auto">
          <a:xfrm>
            <a:off x="4176713" y="1814513"/>
            <a:ext cx="118321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Όφελος</a:t>
            </a:r>
            <a:endParaRPr lang="en-US" altLang="en-US" sz="2400" b="1" dirty="0"/>
          </a:p>
        </p:txBody>
      </p:sp>
      <p:sp>
        <p:nvSpPr>
          <p:cNvPr id="21532" name="Rectangle 28"/>
          <p:cNvSpPr>
            <a:spLocks noChangeArrowheads="1"/>
          </p:cNvSpPr>
          <p:nvPr/>
        </p:nvSpPr>
        <p:spPr bwMode="auto">
          <a:xfrm>
            <a:off x="1371600" y="4648200"/>
            <a:ext cx="108779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Κόστος</a:t>
            </a:r>
            <a:endParaRPr lang="en-US" altLang="en-US" sz="2400" b="1" dirty="0"/>
          </a:p>
        </p:txBody>
      </p:sp>
      <p:sp>
        <p:nvSpPr>
          <p:cNvPr id="21533" name="Rectangle 29"/>
          <p:cNvSpPr>
            <a:spLocks noChangeArrowheads="1"/>
          </p:cNvSpPr>
          <p:nvPr/>
        </p:nvSpPr>
        <p:spPr bwMode="auto">
          <a:xfrm>
            <a:off x="7072313" y="1631950"/>
            <a:ext cx="1766887"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solidFill>
                  <a:schemeClr val="accent1">
                    <a:lumMod val="50000"/>
                  </a:schemeClr>
                </a:solidFill>
              </a:rPr>
              <a:t>Απόφοιτοι πανεπιστημίου</a:t>
            </a:r>
            <a:endParaRPr lang="en-US" altLang="en-US" sz="1600" dirty="0">
              <a:solidFill>
                <a:schemeClr val="accent1">
                  <a:lumMod val="50000"/>
                </a:schemeClr>
              </a:solidFill>
            </a:endParaRPr>
          </a:p>
        </p:txBody>
      </p:sp>
      <p:sp>
        <p:nvSpPr>
          <p:cNvPr id="21534" name="Rectangle 30"/>
          <p:cNvSpPr>
            <a:spLocks noChangeArrowheads="1"/>
          </p:cNvSpPr>
          <p:nvPr/>
        </p:nvSpPr>
        <p:spPr bwMode="auto">
          <a:xfrm>
            <a:off x="7089503" y="2735998"/>
            <a:ext cx="158856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solidFill>
                  <a:srgbClr val="FF0000"/>
                </a:solidFill>
              </a:rPr>
              <a:t>Απόφοιτοι λυκείου</a:t>
            </a:r>
            <a:endParaRPr lang="en-US" altLang="en-US" sz="1600" dirty="0">
              <a:solidFill>
                <a:srgbClr val="FF0000"/>
              </a:solidFill>
            </a:endParaRPr>
          </a:p>
        </p:txBody>
      </p:sp>
      <p:sp>
        <p:nvSpPr>
          <p:cNvPr id="21537" name="Line 33"/>
          <p:cNvSpPr>
            <a:spLocks noChangeShapeType="1"/>
          </p:cNvSpPr>
          <p:nvPr/>
        </p:nvSpPr>
        <p:spPr bwMode="auto">
          <a:xfrm>
            <a:off x="1143000" y="5068618"/>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8" name="Rectangle 34"/>
          <p:cNvSpPr>
            <a:spLocks noChangeArrowheads="1"/>
          </p:cNvSpPr>
          <p:nvPr/>
        </p:nvSpPr>
        <p:spPr bwMode="auto">
          <a:xfrm>
            <a:off x="7529513" y="4832350"/>
            <a:ext cx="7940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Ηλικία</a:t>
            </a:r>
            <a:endParaRPr lang="en-US" altLang="en-US" dirty="0"/>
          </a:p>
        </p:txBody>
      </p:sp>
      <p:sp>
        <p:nvSpPr>
          <p:cNvPr id="21542" name="Line 38"/>
          <p:cNvSpPr>
            <a:spLocks noChangeShapeType="1"/>
          </p:cNvSpPr>
          <p:nvPr/>
        </p:nvSpPr>
        <p:spPr bwMode="auto">
          <a:xfrm>
            <a:off x="2799228" y="5035550"/>
            <a:ext cx="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67" name="Line 63"/>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Line 38"/>
          <p:cNvSpPr>
            <a:spLocks noChangeShapeType="1"/>
          </p:cNvSpPr>
          <p:nvPr/>
        </p:nvSpPr>
        <p:spPr bwMode="auto">
          <a:xfrm>
            <a:off x="2795583" y="5168291"/>
            <a:ext cx="11906" cy="4078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Line 38"/>
          <p:cNvSpPr>
            <a:spLocks noChangeShapeType="1"/>
          </p:cNvSpPr>
          <p:nvPr/>
        </p:nvSpPr>
        <p:spPr bwMode="auto">
          <a:xfrm>
            <a:off x="2370136" y="5035550"/>
            <a:ext cx="3648" cy="5406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Line 38"/>
          <p:cNvSpPr>
            <a:spLocks noChangeShapeType="1"/>
          </p:cNvSpPr>
          <p:nvPr/>
        </p:nvSpPr>
        <p:spPr bwMode="auto">
          <a:xfrm flipH="1">
            <a:off x="2378464" y="5569220"/>
            <a:ext cx="426648" cy="69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Rectangle 8"/>
          <p:cNvSpPr>
            <a:spLocks noChangeArrowheads="1"/>
          </p:cNvSpPr>
          <p:nvPr/>
        </p:nvSpPr>
        <p:spPr bwMode="auto">
          <a:xfrm>
            <a:off x="2372086" y="4688547"/>
            <a:ext cx="63817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000" dirty="0"/>
              <a:t>- - -</a:t>
            </a:r>
          </a:p>
          <a:p>
            <a:pPr algn="l"/>
            <a:r>
              <a:rPr lang="en-US" altLang="en-US" sz="2000" dirty="0"/>
              <a:t>- - -</a:t>
            </a:r>
          </a:p>
          <a:p>
            <a:pPr algn="l"/>
            <a:r>
              <a:rPr lang="en-US" altLang="en-US" sz="2000" dirty="0"/>
              <a:t>- - -</a:t>
            </a:r>
          </a:p>
        </p:txBody>
      </p:sp>
      <p:sp>
        <p:nvSpPr>
          <p:cNvPr id="44" name="Rectangle 30"/>
          <p:cNvSpPr>
            <a:spLocks noChangeArrowheads="1"/>
          </p:cNvSpPr>
          <p:nvPr/>
        </p:nvSpPr>
        <p:spPr bwMode="auto">
          <a:xfrm>
            <a:off x="722744" y="1300108"/>
            <a:ext cx="9073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Μισθός</a:t>
            </a:r>
            <a:endParaRPr lang="en-US" altLang="en-US" dirty="0"/>
          </a:p>
        </p:txBody>
      </p:sp>
      <p:sp>
        <p:nvSpPr>
          <p:cNvPr id="45" name="Text Box 69"/>
          <p:cNvSpPr txBox="1">
            <a:spLocks noChangeArrowheads="1"/>
          </p:cNvSpPr>
          <p:nvPr/>
        </p:nvSpPr>
        <p:spPr bwMode="auto">
          <a:xfrm>
            <a:off x="1438876" y="3385445"/>
            <a:ext cx="1009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200" dirty="0" smtClean="0"/>
              <a:t>Διαφυγόντα εισοδήματα</a:t>
            </a:r>
            <a:endParaRPr lang="en-US" altLang="en-US" sz="1400" dirty="0"/>
          </a:p>
        </p:txBody>
      </p:sp>
      <p:sp>
        <p:nvSpPr>
          <p:cNvPr id="46" name="Line 70"/>
          <p:cNvSpPr>
            <a:spLocks noChangeShapeType="1"/>
          </p:cNvSpPr>
          <p:nvPr/>
        </p:nvSpPr>
        <p:spPr bwMode="auto">
          <a:xfrm>
            <a:off x="1927225" y="3840295"/>
            <a:ext cx="708327" cy="51209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Line 70"/>
          <p:cNvSpPr>
            <a:spLocks noChangeShapeType="1"/>
          </p:cNvSpPr>
          <p:nvPr/>
        </p:nvSpPr>
        <p:spPr bwMode="auto">
          <a:xfrm flipH="1" flipV="1">
            <a:off x="2844950" y="5341236"/>
            <a:ext cx="617387" cy="2623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Text Box 69"/>
          <p:cNvSpPr txBox="1">
            <a:spLocks noChangeArrowheads="1"/>
          </p:cNvSpPr>
          <p:nvPr/>
        </p:nvSpPr>
        <p:spPr bwMode="auto">
          <a:xfrm>
            <a:off x="3514725" y="5178276"/>
            <a:ext cx="9794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200" dirty="0" smtClean="0"/>
              <a:t>Κόστος </a:t>
            </a:r>
            <a:r>
              <a:rPr lang="el-GR" altLang="en-US" sz="1200" dirty="0" smtClean="0"/>
              <a:t>σπουδών</a:t>
            </a:r>
          </a:p>
          <a:p>
            <a:pPr>
              <a:spcBef>
                <a:spcPct val="50000"/>
              </a:spcBef>
            </a:pPr>
            <a:r>
              <a:rPr lang="el-GR" altLang="en-US" sz="1200" dirty="0" smtClean="0"/>
              <a:t>(σημερινό κόστος)</a:t>
            </a:r>
            <a:endParaRPr lang="en-US" altLang="en-US" sz="1400" dirty="0"/>
          </a:p>
        </p:txBody>
      </p:sp>
      <p:sp>
        <p:nvSpPr>
          <p:cNvPr id="49" name="Line 70"/>
          <p:cNvSpPr>
            <a:spLocks noChangeShapeType="1"/>
          </p:cNvSpPr>
          <p:nvPr/>
        </p:nvSpPr>
        <p:spPr bwMode="auto">
          <a:xfrm flipH="1" flipV="1">
            <a:off x="4552949" y="3311035"/>
            <a:ext cx="136525" cy="45451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Text Box 69"/>
          <p:cNvSpPr txBox="1">
            <a:spLocks noChangeArrowheads="1"/>
          </p:cNvSpPr>
          <p:nvPr/>
        </p:nvSpPr>
        <p:spPr bwMode="auto">
          <a:xfrm>
            <a:off x="4437062" y="3801061"/>
            <a:ext cx="1506537"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050" dirty="0" smtClean="0"/>
              <a:t>Αυξημένες μισθολογικές </a:t>
            </a:r>
            <a:r>
              <a:rPr lang="el-GR" altLang="en-US" sz="1050" dirty="0" smtClean="0"/>
              <a:t>απολαβές</a:t>
            </a:r>
          </a:p>
          <a:p>
            <a:pPr>
              <a:spcBef>
                <a:spcPct val="50000"/>
              </a:spcBef>
            </a:pPr>
            <a:r>
              <a:rPr lang="el-GR" altLang="en-US" sz="1050" dirty="0" smtClean="0"/>
              <a:t>(μελλοντικό όφελος)</a:t>
            </a:r>
            <a:endParaRPr lang="en-US" altLang="en-US" sz="1100" dirty="0"/>
          </a:p>
        </p:txBody>
      </p:sp>
      <p:sp>
        <p:nvSpPr>
          <p:cNvPr id="51" name="Rectangle 52"/>
          <p:cNvSpPr>
            <a:spLocks noChangeArrowheads="1"/>
          </p:cNvSpPr>
          <p:nvPr/>
        </p:nvSpPr>
        <p:spPr bwMode="auto">
          <a:xfrm>
            <a:off x="6846888" y="5111750"/>
            <a:ext cx="35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dirty="0"/>
              <a:t>65</a:t>
            </a:r>
          </a:p>
        </p:txBody>
      </p:sp>
      <p:sp>
        <p:nvSpPr>
          <p:cNvPr id="52" name="Rectangle 52"/>
          <p:cNvSpPr>
            <a:spLocks noChangeArrowheads="1"/>
          </p:cNvSpPr>
          <p:nvPr/>
        </p:nvSpPr>
        <p:spPr bwMode="auto">
          <a:xfrm>
            <a:off x="2758740" y="5068537"/>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200" dirty="0" smtClean="0"/>
              <a:t>22</a:t>
            </a:r>
            <a:endParaRPr lang="en-US" altLang="en-US" sz="1200" dirty="0"/>
          </a:p>
        </p:txBody>
      </p:sp>
      <p:sp>
        <p:nvSpPr>
          <p:cNvPr id="53" name="Rectangle 52"/>
          <p:cNvSpPr>
            <a:spLocks noChangeArrowheads="1"/>
          </p:cNvSpPr>
          <p:nvPr/>
        </p:nvSpPr>
        <p:spPr bwMode="auto">
          <a:xfrm>
            <a:off x="2090162" y="5086117"/>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200" dirty="0" smtClean="0"/>
              <a:t>18</a:t>
            </a:r>
            <a:endParaRPr lang="en-US" altLang="en-US" sz="1200" dirty="0"/>
          </a:p>
        </p:txBody>
      </p:sp>
    </p:spTree>
    <p:extLst>
      <p:ext uri="{BB962C8B-B14F-4D97-AF65-F5344CB8AC3E}">
        <p14:creationId xmlns:p14="http://schemas.microsoft.com/office/powerpoint/2010/main" val="121204060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3"/>
          </a:xfrm>
        </p:spPr>
        <p:txBody>
          <a:bodyPr>
            <a:normAutofit fontScale="90000"/>
          </a:bodyPr>
          <a:lstStyle/>
          <a:p>
            <a:pPr algn="ctr"/>
            <a:r>
              <a:rPr lang="el-GR" dirty="0" smtClean="0">
                <a:latin typeface="+mn-lt"/>
              </a:rPr>
              <a:t>Η χρονική αξία του χρήματος</a:t>
            </a:r>
            <a:br>
              <a:rPr lang="el-GR" dirty="0" smtClean="0">
                <a:latin typeface="+mn-lt"/>
              </a:rPr>
            </a:br>
            <a:r>
              <a:rPr lang="el-GR" sz="3100" dirty="0" smtClean="0">
                <a:latin typeface="+mn-lt"/>
              </a:rPr>
              <a:t>(</a:t>
            </a:r>
            <a:r>
              <a:rPr lang="en-GB" sz="3100" dirty="0" smtClean="0">
                <a:latin typeface="+mn-lt"/>
              </a:rPr>
              <a:t>The time value of money)</a:t>
            </a:r>
            <a:endParaRPr lang="en-GB" dirty="0">
              <a:latin typeface="+mn-lt"/>
            </a:endParaRPr>
          </a:p>
        </p:txBody>
      </p:sp>
      <p:sp>
        <p:nvSpPr>
          <p:cNvPr id="3" name="Content Placeholder 2"/>
          <p:cNvSpPr>
            <a:spLocks noGrp="1"/>
          </p:cNvSpPr>
          <p:nvPr>
            <p:ph idx="1"/>
          </p:nvPr>
        </p:nvSpPr>
        <p:spPr>
          <a:xfrm>
            <a:off x="647340" y="1524000"/>
            <a:ext cx="8039459" cy="4267201"/>
          </a:xfrm>
        </p:spPr>
        <p:txBody>
          <a:bodyPr>
            <a:normAutofit lnSpcReduction="10000"/>
          </a:bodyPr>
          <a:lstStyle/>
          <a:p>
            <a:pPr algn="just">
              <a:lnSpc>
                <a:spcPct val="150000"/>
              </a:lnSpc>
            </a:pPr>
            <a:r>
              <a:rPr lang="el-GR" dirty="0" smtClean="0"/>
              <a:t>Το οικονομικό κόστος της εκπαίδευσης το επωμιζόμαστε σήμερα.</a:t>
            </a:r>
          </a:p>
          <a:p>
            <a:pPr algn="just">
              <a:lnSpc>
                <a:spcPct val="150000"/>
              </a:lnSpc>
            </a:pPr>
            <a:r>
              <a:rPr lang="el-GR" dirty="0" smtClean="0"/>
              <a:t>Όμως τα οικονομικά οφέλη της εκπαίδευσης προκύπτουν στο μέλλον σταδιακά.</a:t>
            </a:r>
            <a:endParaRPr lang="en-GB" dirty="0" smtClean="0"/>
          </a:p>
          <a:p>
            <a:pPr algn="just">
              <a:lnSpc>
                <a:spcPct val="150000"/>
              </a:lnSpc>
            </a:pPr>
            <a:r>
              <a:rPr lang="el-GR" dirty="0" smtClean="0"/>
              <a:t>Δηλαδή υπάρχει </a:t>
            </a:r>
            <a:r>
              <a:rPr lang="el-GR" b="1" dirty="0" smtClean="0"/>
              <a:t>χρονική διαφοροποίηση μεταξύ των δαπανών για σπουδές (κόστος) και των μελλοντικών απολαβών (όφελος).</a:t>
            </a:r>
            <a:endParaRPr lang="el-GR" dirty="0" smtClean="0"/>
          </a:p>
          <a:p>
            <a:pPr algn="just">
              <a:lnSpc>
                <a:spcPct val="150000"/>
              </a:lnSpc>
            </a:pPr>
            <a:r>
              <a:rPr lang="el-GR" dirty="0" smtClean="0"/>
              <a:t>Απευθείας σύγκριση οικονομικών μεγεθών που εμφανίζονται σε διαφορετικές χρονικές περιόδους δεν είναι σωστή.</a:t>
            </a:r>
            <a:endParaRPr lang="el-GR" dirty="0"/>
          </a:p>
          <a:p>
            <a:pPr algn="just">
              <a:lnSpc>
                <a:spcPct val="150000"/>
              </a:lnSpc>
            </a:pPr>
            <a:r>
              <a:rPr lang="el-GR" dirty="0" smtClean="0"/>
              <a:t>Οι αξίες</a:t>
            </a:r>
            <a:r>
              <a:rPr lang="el-GR" dirty="0" smtClean="0"/>
              <a:t> </a:t>
            </a:r>
            <a:r>
              <a:rPr lang="el-GR" dirty="0" smtClean="0"/>
              <a:t>θα πρέπει να λογιστούν </a:t>
            </a:r>
            <a:r>
              <a:rPr lang="el-GR" b="1" dirty="0" smtClean="0"/>
              <a:t>σε ένα κοινό χρονικό σημείο</a:t>
            </a:r>
            <a:r>
              <a:rPr lang="el-GR"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426384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8"/>
          <p:cNvSpPr>
            <a:spLocks noChangeArrowheads="1"/>
          </p:cNvSpPr>
          <p:nvPr/>
        </p:nvSpPr>
        <p:spPr bwMode="auto">
          <a:xfrm>
            <a:off x="1050925" y="300196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30" name="Rectangle 22"/>
          <p:cNvSpPr>
            <a:spLocks noGrp="1" noChangeArrowheads="1"/>
          </p:cNvSpPr>
          <p:nvPr>
            <p:ph type="title"/>
          </p:nvPr>
        </p:nvSpPr>
        <p:spPr>
          <a:xfrm>
            <a:off x="990600" y="721040"/>
            <a:ext cx="7772400" cy="1143000"/>
          </a:xfrm>
        </p:spPr>
        <p:txBody>
          <a:bodyPr/>
          <a:lstStyle/>
          <a:p>
            <a:pPr algn="ctr"/>
            <a:r>
              <a:rPr lang="el-GR" altLang="en-US" dirty="0" smtClean="0"/>
              <a:t>Χρονική αξία του χρήματος</a:t>
            </a:r>
            <a:endParaRPr lang="en-US" altLang="en-US" dirty="0"/>
          </a:p>
        </p:txBody>
      </p:sp>
      <p:graphicFrame>
        <p:nvGraphicFramePr>
          <p:cNvPr id="43033" name="Object 25"/>
          <p:cNvGraphicFramePr>
            <a:graphicFrameLocks noChangeAspect="1"/>
          </p:cNvGraphicFramePr>
          <p:nvPr>
            <p:extLst>
              <p:ext uri="{D42A27DB-BD31-4B8C-83A1-F6EECF244321}">
                <p14:modId xmlns:p14="http://schemas.microsoft.com/office/powerpoint/2010/main" val="1337378377"/>
              </p:ext>
            </p:extLst>
          </p:nvPr>
        </p:nvGraphicFramePr>
        <p:xfrm>
          <a:off x="1219200" y="3352800"/>
          <a:ext cx="2286000" cy="1295399"/>
        </p:xfrm>
        <a:graphic>
          <a:graphicData uri="http://schemas.openxmlformats.org/presentationml/2006/ole">
            <mc:AlternateContent xmlns:mc="http://schemas.openxmlformats.org/markup-compatibility/2006">
              <mc:Choice xmlns:v="urn:schemas-microsoft-com:vml" Requires="v">
                <p:oleObj spid="_x0000_s1196" name="Clip" r:id="rId4" imgW="6133680" imgH="2634840" progId="MS_ClipArt_Gallery.2">
                  <p:embed/>
                </p:oleObj>
              </mc:Choice>
              <mc:Fallback>
                <p:oleObj name="Clip" r:id="rId4" imgW="6133680" imgH="2634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352800"/>
                        <a:ext cx="2286000" cy="1295399"/>
                      </a:xfrm>
                      <a:prstGeom prst="rect">
                        <a:avLst/>
                      </a:prstGeom>
                      <a:noFill/>
                      <a:ln>
                        <a:noFill/>
                      </a:ln>
                      <a:effectLst/>
                      <a:extLst/>
                    </p:spPr>
                  </p:pic>
                </p:oleObj>
              </mc:Fallback>
            </mc:AlternateContent>
          </a:graphicData>
        </a:graphic>
      </p:graphicFrame>
      <p:graphicFrame>
        <p:nvGraphicFramePr>
          <p:cNvPr id="10" name="Object 25"/>
          <p:cNvGraphicFramePr>
            <a:graphicFrameLocks noChangeAspect="1"/>
          </p:cNvGraphicFramePr>
          <p:nvPr>
            <p:extLst>
              <p:ext uri="{D42A27DB-BD31-4B8C-83A1-F6EECF244321}">
                <p14:modId xmlns:p14="http://schemas.microsoft.com/office/powerpoint/2010/main" val="1619212492"/>
              </p:ext>
            </p:extLst>
          </p:nvPr>
        </p:nvGraphicFramePr>
        <p:xfrm>
          <a:off x="5791200" y="3352800"/>
          <a:ext cx="2286000" cy="1295399"/>
        </p:xfrm>
        <a:graphic>
          <a:graphicData uri="http://schemas.openxmlformats.org/presentationml/2006/ole">
            <mc:AlternateContent xmlns:mc="http://schemas.openxmlformats.org/markup-compatibility/2006">
              <mc:Choice xmlns:v="urn:schemas-microsoft-com:vml" Requires="v">
                <p:oleObj spid="_x0000_s1197" name="Clip" r:id="rId6" imgW="6133680" imgH="2634840" progId="MS_ClipArt_Gallery.2">
                  <p:embed/>
                </p:oleObj>
              </mc:Choice>
              <mc:Fallback>
                <p:oleObj name="Clip" r:id="rId6" imgW="6133680" imgH="2634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352800"/>
                        <a:ext cx="2286000" cy="1295399"/>
                      </a:xfrm>
                      <a:prstGeom prst="rect">
                        <a:avLst/>
                      </a:prstGeom>
                      <a:noFill/>
                      <a:ln>
                        <a:noFill/>
                      </a:ln>
                      <a:effectLst/>
                      <a:extLst/>
                    </p:spPr>
                  </p:pic>
                </p:oleObj>
              </mc:Fallback>
            </mc:AlternateContent>
          </a:graphicData>
        </a:graphic>
      </p:graphicFrame>
      <p:sp>
        <p:nvSpPr>
          <p:cNvPr id="3" name="Chevron 2"/>
          <p:cNvSpPr/>
          <p:nvPr/>
        </p:nvSpPr>
        <p:spPr>
          <a:xfrm>
            <a:off x="4419600" y="3352800"/>
            <a:ext cx="526325" cy="12192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1676400" y="2514600"/>
            <a:ext cx="1371600" cy="369332"/>
          </a:xfrm>
          <a:prstGeom prst="rect">
            <a:avLst/>
          </a:prstGeom>
          <a:noFill/>
        </p:spPr>
        <p:txBody>
          <a:bodyPr wrap="square" rtlCol="0">
            <a:spAutoFit/>
          </a:bodyPr>
          <a:lstStyle/>
          <a:p>
            <a:r>
              <a:rPr lang="el-GR" dirty="0" smtClean="0"/>
              <a:t>Σήμερα</a:t>
            </a:r>
            <a:endParaRPr lang="en-GB" dirty="0"/>
          </a:p>
        </p:txBody>
      </p:sp>
      <p:sp>
        <p:nvSpPr>
          <p:cNvPr id="14" name="TextBox 13"/>
          <p:cNvSpPr txBox="1"/>
          <p:nvPr/>
        </p:nvSpPr>
        <p:spPr>
          <a:xfrm>
            <a:off x="6324600" y="2541917"/>
            <a:ext cx="1371600" cy="369332"/>
          </a:xfrm>
          <a:prstGeom prst="rect">
            <a:avLst/>
          </a:prstGeom>
          <a:noFill/>
        </p:spPr>
        <p:txBody>
          <a:bodyPr wrap="square" rtlCol="0">
            <a:spAutoFit/>
          </a:bodyPr>
          <a:lstStyle/>
          <a:p>
            <a:r>
              <a:rPr lang="el-GR" dirty="0" smtClean="0"/>
              <a:t>Αύριο</a:t>
            </a:r>
            <a:endParaRPr lang="en-GB" dirty="0"/>
          </a:p>
        </p:txBody>
      </p:sp>
    </p:spTree>
    <p:extLst>
      <p:ext uri="{BB962C8B-B14F-4D97-AF65-F5344CB8AC3E}">
        <p14:creationId xmlns:p14="http://schemas.microsoft.com/office/powerpoint/2010/main" val="16703462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6"/>
            <a:ext cx="7886700" cy="1460498"/>
          </a:xfrm>
        </p:spPr>
        <p:txBody>
          <a:bodyPr>
            <a:normAutofit fontScale="90000"/>
          </a:bodyPr>
          <a:lstStyle/>
          <a:p>
            <a:r>
              <a:rPr lang="el-GR" dirty="0" smtClean="0"/>
              <a:t>Μελλοντική Αξία (</a:t>
            </a:r>
            <a:r>
              <a:rPr lang="en-GB" dirty="0" smtClean="0"/>
              <a:t>Future Value)</a:t>
            </a:r>
            <a:r>
              <a:rPr lang="el-GR" dirty="0" smtClean="0"/>
              <a:t>=η αξία ενός ποσού σε καθορισμένη τιμή στο μέλλον.</a:t>
            </a:r>
            <a:br>
              <a:rPr lang="el-GR" dirty="0" smtClean="0"/>
            </a:br>
            <a:r>
              <a:rPr lang="el-GR" dirty="0"/>
              <a:t/>
            </a:r>
            <a:br>
              <a:rPr lang="el-GR" dirty="0"/>
            </a:br>
            <a:r>
              <a:rPr lang="el-GR" dirty="0" smtClean="0"/>
              <a:t>Υπολογισμός </a:t>
            </a:r>
            <a:r>
              <a:rPr lang="el-GR" dirty="0" smtClean="0"/>
              <a:t>της μελλοντικής </a:t>
            </a:r>
            <a:r>
              <a:rPr lang="el-GR" dirty="0" smtClean="0"/>
              <a:t>αξίας:</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1298575"/>
              </a:xfrm>
            </p:spPr>
            <p:txBody>
              <a:bodyPr/>
              <a:lstStyle/>
              <a:p>
                <a:endParaRPr lang="el-GR" dirty="0" smtClean="0"/>
              </a:p>
              <a:p>
                <a:endParaRPr lang="el-GR" dirty="0"/>
              </a:p>
              <a:p>
                <a:pPr marL="0" indent="0" algn="ctr">
                  <a:buNone/>
                </a:pPr>
                <a:r>
                  <a:rPr lang="en-GB" sz="2800" dirty="0" smtClean="0"/>
                  <a:t>FV</a:t>
                </a:r>
                <a14:m>
                  <m:oMath xmlns:m="http://schemas.openxmlformats.org/officeDocument/2006/math">
                    <m:r>
                      <a:rPr lang="en-GB" sz="2800" i="1">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(1+</m:t>
                        </m:r>
                        <m:r>
                          <a:rPr lang="en-GB" sz="2800" i="1">
                            <a:latin typeface="Cambria Math" panose="02040503050406030204" pitchFamily="18" charset="0"/>
                          </a:rPr>
                          <m:t>𝑟</m:t>
                        </m:r>
                        <m:r>
                          <a:rPr lang="en-GB" sz="2800" i="1">
                            <a:latin typeface="Cambria Math" panose="02040503050406030204" pitchFamily="18" charset="0"/>
                          </a:rPr>
                          <m:t>)</m:t>
                        </m:r>
                      </m:e>
                      <m:sup>
                        <m:r>
                          <a:rPr lang="en-GB" sz="2800" i="1">
                            <a:latin typeface="Cambria Math" panose="02040503050406030204" pitchFamily="18" charset="0"/>
                          </a:rPr>
                          <m:t>𝑡</m:t>
                        </m:r>
                      </m:sup>
                    </m:sSup>
                  </m:oMath>
                </a14:m>
                <a:r>
                  <a:rPr lang="en-GB" sz="2800" dirty="0"/>
                  <a:t>*PV</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1298575"/>
              </a:xfrm>
              <a:blipFill rotWithShape="0">
                <a:blip r:embed="rId2"/>
                <a:stretch>
                  <a:fillRect b="-981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cxnSp>
        <p:nvCxnSpPr>
          <p:cNvPr id="6" name="Straight Arrow Connector 5"/>
          <p:cNvCxnSpPr/>
          <p:nvPr/>
        </p:nvCxnSpPr>
        <p:spPr>
          <a:xfrm flipV="1">
            <a:off x="2599400" y="2975159"/>
            <a:ext cx="752475" cy="52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778780" y="2985688"/>
            <a:ext cx="886387" cy="841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163321" y="2852011"/>
            <a:ext cx="57148" cy="1091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16046" y="2985735"/>
            <a:ext cx="956763" cy="764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75322" y="3470974"/>
            <a:ext cx="1774397" cy="369332"/>
          </a:xfrm>
          <a:prstGeom prst="rect">
            <a:avLst/>
          </a:prstGeom>
          <a:noFill/>
        </p:spPr>
        <p:txBody>
          <a:bodyPr wrap="none" rtlCol="0">
            <a:spAutoFit/>
          </a:bodyPr>
          <a:lstStyle/>
          <a:p>
            <a:r>
              <a:rPr lang="el-GR" dirty="0" smtClean="0"/>
              <a:t>Μελλοντική αξία</a:t>
            </a:r>
            <a:endParaRPr lang="en-GB" dirty="0"/>
          </a:p>
        </p:txBody>
      </p:sp>
      <p:sp>
        <p:nvSpPr>
          <p:cNvPr id="20" name="TextBox 19"/>
          <p:cNvSpPr txBox="1"/>
          <p:nvPr/>
        </p:nvSpPr>
        <p:spPr>
          <a:xfrm>
            <a:off x="3083353" y="3693021"/>
            <a:ext cx="983539" cy="369332"/>
          </a:xfrm>
          <a:prstGeom prst="rect">
            <a:avLst/>
          </a:prstGeom>
          <a:noFill/>
        </p:spPr>
        <p:txBody>
          <a:bodyPr wrap="none" rtlCol="0">
            <a:spAutoFit/>
          </a:bodyPr>
          <a:lstStyle/>
          <a:p>
            <a:r>
              <a:rPr lang="el-GR" dirty="0" smtClean="0"/>
              <a:t>Επιτόκιο</a:t>
            </a:r>
            <a:endParaRPr lang="en-GB" dirty="0"/>
          </a:p>
        </p:txBody>
      </p:sp>
      <p:sp>
        <p:nvSpPr>
          <p:cNvPr id="21" name="TextBox 20"/>
          <p:cNvSpPr txBox="1"/>
          <p:nvPr/>
        </p:nvSpPr>
        <p:spPr>
          <a:xfrm>
            <a:off x="4561936" y="3943404"/>
            <a:ext cx="1866217" cy="369332"/>
          </a:xfrm>
          <a:prstGeom prst="rect">
            <a:avLst/>
          </a:prstGeom>
          <a:noFill/>
        </p:spPr>
        <p:txBody>
          <a:bodyPr wrap="none" rtlCol="0">
            <a:spAutoFit/>
          </a:bodyPr>
          <a:lstStyle/>
          <a:p>
            <a:r>
              <a:rPr lang="el-GR" dirty="0" smtClean="0"/>
              <a:t>Χρονική περίοδος</a:t>
            </a:r>
            <a:endParaRPr lang="en-GB" dirty="0"/>
          </a:p>
        </p:txBody>
      </p:sp>
      <p:sp>
        <p:nvSpPr>
          <p:cNvPr id="22" name="TextBox 21"/>
          <p:cNvSpPr txBox="1"/>
          <p:nvPr/>
        </p:nvSpPr>
        <p:spPr>
          <a:xfrm>
            <a:off x="6656520" y="3701300"/>
            <a:ext cx="1543115" cy="369332"/>
          </a:xfrm>
          <a:prstGeom prst="rect">
            <a:avLst/>
          </a:prstGeom>
          <a:noFill/>
        </p:spPr>
        <p:txBody>
          <a:bodyPr wrap="none" rtlCol="0">
            <a:spAutoFit/>
          </a:bodyPr>
          <a:lstStyle/>
          <a:p>
            <a:r>
              <a:rPr lang="el-GR" dirty="0" smtClean="0"/>
              <a:t>Παρούσα αξία</a:t>
            </a:r>
            <a:endParaRPr lang="en-GB" dirty="0"/>
          </a:p>
        </p:txBody>
      </p:sp>
      <p:sp>
        <p:nvSpPr>
          <p:cNvPr id="27" name="Content Placeholder 2"/>
          <p:cNvSpPr txBox="1">
            <a:spLocks/>
          </p:cNvSpPr>
          <p:nvPr/>
        </p:nvSpPr>
        <p:spPr>
          <a:xfrm>
            <a:off x="762000" y="4737783"/>
            <a:ext cx="7886700" cy="12985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l-GR" dirty="0" smtClean="0"/>
          </a:p>
          <a:p>
            <a:endParaRPr lang="el-GR" dirty="0"/>
          </a:p>
          <a:p>
            <a:endParaRPr lang="en-GB" dirty="0"/>
          </a:p>
        </p:txBody>
      </p:sp>
      <p:cxnSp>
        <p:nvCxnSpPr>
          <p:cNvPr id="29" name="Straight Connector 28"/>
          <p:cNvCxnSpPr/>
          <p:nvPr/>
        </p:nvCxnSpPr>
        <p:spPr>
          <a:xfrm>
            <a:off x="1475322" y="5562600"/>
            <a:ext cx="5839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43200" y="5387070"/>
            <a:ext cx="0" cy="175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05350" y="5387070"/>
            <a:ext cx="0" cy="17553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14256" y="5688251"/>
            <a:ext cx="1622560" cy="307777"/>
          </a:xfrm>
          <a:prstGeom prst="rect">
            <a:avLst/>
          </a:prstGeom>
          <a:noFill/>
        </p:spPr>
        <p:txBody>
          <a:bodyPr wrap="none" rtlCol="0">
            <a:spAutoFit/>
          </a:bodyPr>
          <a:lstStyle/>
          <a:p>
            <a:r>
              <a:rPr lang="el-GR" sz="1400" dirty="0" smtClean="0"/>
              <a:t>Χρονική περίοδος 0</a:t>
            </a:r>
            <a:endParaRPr lang="en-GB" sz="1400" dirty="0"/>
          </a:p>
        </p:txBody>
      </p:sp>
      <p:sp>
        <p:nvSpPr>
          <p:cNvPr id="36" name="TextBox 35"/>
          <p:cNvSpPr txBox="1"/>
          <p:nvPr/>
        </p:nvSpPr>
        <p:spPr>
          <a:xfrm>
            <a:off x="4066892" y="5681433"/>
            <a:ext cx="1622560" cy="307777"/>
          </a:xfrm>
          <a:prstGeom prst="rect">
            <a:avLst/>
          </a:prstGeom>
          <a:noFill/>
        </p:spPr>
        <p:txBody>
          <a:bodyPr wrap="none" rtlCol="0">
            <a:spAutoFit/>
          </a:bodyPr>
          <a:lstStyle/>
          <a:p>
            <a:r>
              <a:rPr lang="el-GR" sz="1400" dirty="0" smtClean="0"/>
              <a:t>Χρονική περίοδος 1</a:t>
            </a:r>
            <a:endParaRPr lang="en-GB" sz="1400" dirty="0"/>
          </a:p>
        </p:txBody>
      </p:sp>
      <p:sp>
        <p:nvSpPr>
          <p:cNvPr id="37" name="Curved Down Arrow 36"/>
          <p:cNvSpPr/>
          <p:nvPr/>
        </p:nvSpPr>
        <p:spPr>
          <a:xfrm>
            <a:off x="2667000" y="4435103"/>
            <a:ext cx="2285999" cy="8647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25296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66004"/>
          </a:xfrm>
        </p:spPr>
        <p:txBody>
          <a:bodyPr>
            <a:normAutofit fontScale="90000"/>
          </a:bodyPr>
          <a:lstStyle/>
          <a:p>
            <a:r>
              <a:rPr lang="el-GR" dirty="0" smtClean="0"/>
              <a:t>Παρούσα Αξία (</a:t>
            </a:r>
            <a:r>
              <a:rPr lang="en-GB" dirty="0" smtClean="0"/>
              <a:t>Present</a:t>
            </a:r>
            <a:r>
              <a:rPr lang="el-GR" dirty="0" smtClean="0"/>
              <a:t> </a:t>
            </a:r>
            <a:r>
              <a:rPr lang="el-GR" dirty="0"/>
              <a:t>Value)=η </a:t>
            </a:r>
            <a:r>
              <a:rPr lang="el-GR" dirty="0" smtClean="0"/>
              <a:t>τρέχουσα αξία </a:t>
            </a:r>
            <a:r>
              <a:rPr lang="el-GR" dirty="0"/>
              <a:t>ενός </a:t>
            </a:r>
            <a:r>
              <a:rPr lang="el-GR" dirty="0" smtClean="0"/>
              <a:t>μελλοντικού ποσού.</a:t>
            </a:r>
            <a:br>
              <a:rPr lang="el-GR" dirty="0" smtClean="0"/>
            </a:br>
            <a:r>
              <a:rPr lang="el-GR" dirty="0"/>
              <a:t/>
            </a:r>
            <a:br>
              <a:rPr lang="el-GR" dirty="0"/>
            </a:br>
            <a:r>
              <a:rPr lang="el-GR" dirty="0"/>
              <a:t>Υπολογισμός </a:t>
            </a:r>
            <a:r>
              <a:rPr lang="el-GR" dirty="0" smtClean="0"/>
              <a:t>της παρούσας </a:t>
            </a:r>
            <a:r>
              <a:rPr lang="el-GR" dirty="0" smtClean="0"/>
              <a:t>αξίας:</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1298575"/>
              </a:xfrm>
            </p:spPr>
            <p:txBody>
              <a:bodyPr>
                <a:normAutofit fontScale="70000" lnSpcReduction="20000"/>
              </a:bodyPr>
              <a:lstStyle/>
              <a:p>
                <a:endParaRPr lang="el-GR" dirty="0" smtClean="0"/>
              </a:p>
              <a:p>
                <a:endParaRPr lang="el-GR" dirty="0"/>
              </a:p>
              <a:p>
                <a:pPr marL="0" indent="0" algn="ctr">
                  <a:buNone/>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𝑃𝑉</m:t>
                      </m:r>
                      <m:r>
                        <a:rPr lang="en-GB" sz="3600" b="0" i="1" smtClean="0">
                          <a:latin typeface="Cambria Math" panose="02040503050406030204" pitchFamily="18" charset="0"/>
                        </a:rPr>
                        <m:t>=</m:t>
                      </m:r>
                      <m:f>
                        <m:fPr>
                          <m:ctrlPr>
                            <a:rPr lang="en-GB" sz="3600" i="1" smtClean="0">
                              <a:latin typeface="Cambria Math" panose="02040503050406030204" pitchFamily="18" charset="0"/>
                            </a:rPr>
                          </m:ctrlPr>
                        </m:fPr>
                        <m:num>
                          <m:r>
                            <a:rPr lang="en-GB" sz="3600" b="0" i="1" smtClean="0">
                              <a:latin typeface="Cambria Math" panose="02040503050406030204" pitchFamily="18" charset="0"/>
                            </a:rPr>
                            <m:t>𝐹𝑉</m:t>
                          </m:r>
                        </m:num>
                        <m:den>
                          <m:sSup>
                            <m:sSupPr>
                              <m:ctrlPr>
                                <a:rPr lang="en-GB" sz="3600" i="1" smtClean="0">
                                  <a:latin typeface="Cambria Math" panose="02040503050406030204" pitchFamily="18" charset="0"/>
                                </a:rPr>
                              </m:ctrlPr>
                            </m:sSupPr>
                            <m:e>
                              <m:r>
                                <a:rPr lang="en-GB" sz="3600" b="0" i="1" smtClean="0">
                                  <a:latin typeface="Cambria Math" panose="02040503050406030204" pitchFamily="18" charset="0"/>
                                </a:rPr>
                                <m:t>(1+</m:t>
                              </m:r>
                              <m:r>
                                <a:rPr lang="en-GB" sz="3600" b="0" i="1" smtClean="0">
                                  <a:latin typeface="Cambria Math" panose="02040503050406030204" pitchFamily="18" charset="0"/>
                                </a:rPr>
                                <m:t>𝑟</m:t>
                              </m:r>
                              <m:r>
                                <a:rPr lang="en-GB" sz="3600" b="0" i="1" smtClean="0">
                                  <a:latin typeface="Cambria Math" panose="02040503050406030204" pitchFamily="18" charset="0"/>
                                </a:rPr>
                                <m:t>)</m:t>
                              </m:r>
                            </m:e>
                            <m:sup>
                              <m:r>
                                <a:rPr lang="en-GB" sz="3600" b="0" i="1" smtClean="0">
                                  <a:latin typeface="Cambria Math" panose="02040503050406030204" pitchFamily="18" charset="0"/>
                                </a:rPr>
                                <m:t>𝑡</m:t>
                              </m:r>
                            </m:sup>
                          </m:sSup>
                        </m:den>
                      </m:f>
                    </m:oMath>
                  </m:oMathPara>
                </a14:m>
                <a:endParaRPr lang="en-GB"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1298575"/>
              </a:xfrm>
              <a:blipFill rotWithShape="0">
                <a:blip r:embed="rId2"/>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cxnSp>
        <p:nvCxnSpPr>
          <p:cNvPr id="6" name="Straight Arrow Connector 5"/>
          <p:cNvCxnSpPr/>
          <p:nvPr/>
        </p:nvCxnSpPr>
        <p:spPr>
          <a:xfrm flipV="1">
            <a:off x="2707115" y="2786635"/>
            <a:ext cx="752475" cy="52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283555" y="2334538"/>
            <a:ext cx="1422045" cy="1248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477440" y="2889979"/>
            <a:ext cx="57149" cy="102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76570" y="3026616"/>
            <a:ext cx="628830" cy="698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37632" y="3398562"/>
            <a:ext cx="1543115" cy="369332"/>
          </a:xfrm>
          <a:prstGeom prst="rect">
            <a:avLst/>
          </a:prstGeom>
          <a:noFill/>
        </p:spPr>
        <p:txBody>
          <a:bodyPr wrap="none" rtlCol="0">
            <a:spAutoFit/>
          </a:bodyPr>
          <a:lstStyle/>
          <a:p>
            <a:r>
              <a:rPr lang="el-GR" dirty="0" smtClean="0"/>
              <a:t>Παρούσα αξία</a:t>
            </a:r>
            <a:endParaRPr lang="en-GB" dirty="0"/>
          </a:p>
        </p:txBody>
      </p:sp>
      <p:sp>
        <p:nvSpPr>
          <p:cNvPr id="20" name="TextBox 19"/>
          <p:cNvSpPr txBox="1"/>
          <p:nvPr/>
        </p:nvSpPr>
        <p:spPr>
          <a:xfrm>
            <a:off x="3615852" y="3767894"/>
            <a:ext cx="983539" cy="369332"/>
          </a:xfrm>
          <a:prstGeom prst="rect">
            <a:avLst/>
          </a:prstGeom>
          <a:noFill/>
        </p:spPr>
        <p:txBody>
          <a:bodyPr wrap="none" rtlCol="0">
            <a:spAutoFit/>
          </a:bodyPr>
          <a:lstStyle/>
          <a:p>
            <a:r>
              <a:rPr lang="el-GR" dirty="0" smtClean="0"/>
              <a:t>Επιτόκιο</a:t>
            </a:r>
            <a:endParaRPr lang="en-GB" dirty="0"/>
          </a:p>
        </p:txBody>
      </p:sp>
      <p:sp>
        <p:nvSpPr>
          <p:cNvPr id="21" name="TextBox 20"/>
          <p:cNvSpPr txBox="1"/>
          <p:nvPr/>
        </p:nvSpPr>
        <p:spPr>
          <a:xfrm>
            <a:off x="4561936" y="3943404"/>
            <a:ext cx="1866217" cy="369332"/>
          </a:xfrm>
          <a:prstGeom prst="rect">
            <a:avLst/>
          </a:prstGeom>
          <a:noFill/>
        </p:spPr>
        <p:txBody>
          <a:bodyPr wrap="none" rtlCol="0">
            <a:spAutoFit/>
          </a:bodyPr>
          <a:lstStyle/>
          <a:p>
            <a:r>
              <a:rPr lang="el-GR" dirty="0" smtClean="0"/>
              <a:t>Χρονική περίοδος</a:t>
            </a:r>
            <a:endParaRPr lang="en-GB" dirty="0"/>
          </a:p>
        </p:txBody>
      </p:sp>
      <p:sp>
        <p:nvSpPr>
          <p:cNvPr id="22" name="TextBox 21"/>
          <p:cNvSpPr txBox="1"/>
          <p:nvPr/>
        </p:nvSpPr>
        <p:spPr>
          <a:xfrm>
            <a:off x="6547065" y="3627050"/>
            <a:ext cx="1774397" cy="369332"/>
          </a:xfrm>
          <a:prstGeom prst="rect">
            <a:avLst/>
          </a:prstGeom>
          <a:noFill/>
        </p:spPr>
        <p:txBody>
          <a:bodyPr wrap="none" rtlCol="0">
            <a:spAutoFit/>
          </a:bodyPr>
          <a:lstStyle/>
          <a:p>
            <a:r>
              <a:rPr lang="el-GR" dirty="0" smtClean="0"/>
              <a:t>Μελλοντική αξία</a:t>
            </a:r>
            <a:endParaRPr lang="en-GB" dirty="0"/>
          </a:p>
        </p:txBody>
      </p:sp>
      <p:sp>
        <p:nvSpPr>
          <p:cNvPr id="15" name="Content Placeholder 2"/>
          <p:cNvSpPr txBox="1">
            <a:spLocks/>
          </p:cNvSpPr>
          <p:nvPr/>
        </p:nvSpPr>
        <p:spPr>
          <a:xfrm>
            <a:off x="847635" y="4780920"/>
            <a:ext cx="7886700" cy="12985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l-GR" dirty="0" smtClean="0"/>
          </a:p>
          <a:p>
            <a:endParaRPr lang="el-GR" dirty="0"/>
          </a:p>
          <a:p>
            <a:endParaRPr lang="en-GB" dirty="0"/>
          </a:p>
        </p:txBody>
      </p:sp>
      <p:cxnSp>
        <p:nvCxnSpPr>
          <p:cNvPr id="16" name="Straight Connector 15"/>
          <p:cNvCxnSpPr/>
          <p:nvPr/>
        </p:nvCxnSpPr>
        <p:spPr>
          <a:xfrm>
            <a:off x="1475322" y="5562600"/>
            <a:ext cx="58398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14256" y="5688251"/>
            <a:ext cx="1622560" cy="307777"/>
          </a:xfrm>
          <a:prstGeom prst="rect">
            <a:avLst/>
          </a:prstGeom>
          <a:noFill/>
        </p:spPr>
        <p:txBody>
          <a:bodyPr wrap="none" rtlCol="0">
            <a:spAutoFit/>
          </a:bodyPr>
          <a:lstStyle/>
          <a:p>
            <a:r>
              <a:rPr lang="el-GR" sz="1400" dirty="0" smtClean="0"/>
              <a:t>Χρονική περίοδος 0</a:t>
            </a:r>
            <a:endParaRPr lang="en-GB" sz="1400" dirty="0"/>
          </a:p>
        </p:txBody>
      </p:sp>
      <p:sp>
        <p:nvSpPr>
          <p:cNvPr id="18" name="TextBox 17"/>
          <p:cNvSpPr txBox="1"/>
          <p:nvPr/>
        </p:nvSpPr>
        <p:spPr>
          <a:xfrm>
            <a:off x="4082139" y="5677223"/>
            <a:ext cx="1622560" cy="307777"/>
          </a:xfrm>
          <a:prstGeom prst="rect">
            <a:avLst/>
          </a:prstGeom>
          <a:noFill/>
        </p:spPr>
        <p:txBody>
          <a:bodyPr wrap="none" rtlCol="0">
            <a:spAutoFit/>
          </a:bodyPr>
          <a:lstStyle/>
          <a:p>
            <a:r>
              <a:rPr lang="el-GR" sz="1400" dirty="0" smtClean="0"/>
              <a:t>Χρονική περίοδος 1</a:t>
            </a:r>
            <a:endParaRPr lang="en-GB" sz="1400" dirty="0"/>
          </a:p>
        </p:txBody>
      </p:sp>
      <p:cxnSp>
        <p:nvCxnSpPr>
          <p:cNvPr id="23" name="Straight Connector 22"/>
          <p:cNvCxnSpPr/>
          <p:nvPr/>
        </p:nvCxnSpPr>
        <p:spPr>
          <a:xfrm>
            <a:off x="2743200" y="5387070"/>
            <a:ext cx="0" cy="175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05142" y="5387070"/>
            <a:ext cx="0" cy="17553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urved Down Arrow 24"/>
          <p:cNvSpPr/>
          <p:nvPr/>
        </p:nvSpPr>
        <p:spPr>
          <a:xfrm flipH="1">
            <a:off x="2549906" y="4384156"/>
            <a:ext cx="2174493" cy="88829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38967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normAutofit/>
          </a:bodyPr>
          <a:lstStyle/>
          <a:p>
            <a:pPr algn="ctr"/>
            <a:r>
              <a:rPr lang="el-GR" sz="3200" dirty="0" smtClean="0"/>
              <a:t>Οι αυξημένες μελλοντικές απολαβές θα πρέπει να υπολογιστούν σε σημερινές τιμές!</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3639195"/>
              </p:ext>
            </p:extLst>
          </p:nvPr>
        </p:nvGraphicFramePr>
        <p:xfrm>
          <a:off x="685800" y="1676390"/>
          <a:ext cx="7924800" cy="4255015"/>
        </p:xfrm>
        <a:graphic>
          <a:graphicData uri="http://schemas.openxmlformats.org/drawingml/2006/table">
            <a:tbl>
              <a:tblPr>
                <a:tableStyleId>{5C22544A-7EE6-4342-B048-85BDC9FD1C3A}</a:tableStyleId>
              </a:tblPr>
              <a:tblGrid>
                <a:gridCol w="1499286"/>
                <a:gridCol w="1548714"/>
                <a:gridCol w="1752600"/>
                <a:gridCol w="1524000"/>
                <a:gridCol w="1600200"/>
              </a:tblGrid>
              <a:tr h="753307">
                <a:tc>
                  <a:txBody>
                    <a:bodyPr/>
                    <a:lstStyle/>
                    <a:p>
                      <a:pPr algn="ctr" fontAlgn="b"/>
                      <a:r>
                        <a:rPr lang="el-GR" sz="1100" b="1" u="none" strike="noStrike" dirty="0">
                          <a:effectLst/>
                        </a:rPr>
                        <a:t>Ηλικία</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1" u="none" strike="noStrike" dirty="0" smtClean="0">
                          <a:effectLst/>
                        </a:rPr>
                        <a:t>Ετήσιες απολαβές αποφοίτου λυκείου</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1" u="none" strike="noStrike" dirty="0" smtClean="0">
                          <a:effectLst/>
                        </a:rPr>
                        <a:t>Ετήσιες</a:t>
                      </a:r>
                      <a:r>
                        <a:rPr lang="el-GR" sz="1100" b="1" u="none" strike="noStrike" baseline="0" dirty="0" smtClean="0">
                          <a:effectLst/>
                        </a:rPr>
                        <a:t> απολαβές αποφοίτου πανεπιστημίου</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1" i="0" u="none" strike="noStrike" dirty="0" smtClean="0">
                          <a:solidFill>
                            <a:srgbClr val="000000"/>
                          </a:solidFill>
                          <a:effectLst/>
                          <a:latin typeface="Calibri" panose="020F0502020204030204" pitchFamily="34" charset="0"/>
                        </a:rPr>
                        <a:t>Αυξημένες</a:t>
                      </a:r>
                      <a:r>
                        <a:rPr lang="el-GR" sz="1100" b="1" i="0" u="none" strike="noStrike" baseline="0" dirty="0" smtClean="0">
                          <a:solidFill>
                            <a:srgbClr val="000000"/>
                          </a:solidFill>
                          <a:effectLst/>
                          <a:latin typeface="Calibri" panose="020F0502020204030204" pitchFamily="34" charset="0"/>
                        </a:rPr>
                        <a:t> μελλοντικές απολαβές της πανεπιστημιακής εκπαίδευσης</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1" i="0" u="none" strike="noStrike" dirty="0" smtClean="0">
                          <a:solidFill>
                            <a:srgbClr val="000000"/>
                          </a:solidFill>
                          <a:effectLst/>
                          <a:latin typeface="Calibri" panose="020F0502020204030204" pitchFamily="34" charset="0"/>
                        </a:rPr>
                        <a:t>Μετατροπή</a:t>
                      </a:r>
                      <a:r>
                        <a:rPr lang="el-GR" sz="1100" b="1" i="0" u="none" strike="noStrike" baseline="0" dirty="0" smtClean="0">
                          <a:solidFill>
                            <a:srgbClr val="000000"/>
                          </a:solidFill>
                          <a:effectLst/>
                          <a:latin typeface="Calibri" panose="020F0502020204030204" pitchFamily="34" charset="0"/>
                        </a:rPr>
                        <a:t> αυξημένων μελλοντικών απολαβών σε παρούσες αξίες (στην ηλικία 22)</a:t>
                      </a:r>
                      <a:endParaRPr lang="el-GR" sz="1100" b="1"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a:effectLst/>
                        </a:rPr>
                        <a:t>18</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10</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a:effectLst/>
                        </a:rPr>
                        <a:t>19</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10</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10</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a:effectLst/>
                        </a:rPr>
                        <a:t>21</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10</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r>
              <a:tr h="281283">
                <a:tc>
                  <a:txBody>
                    <a:bodyPr/>
                    <a:lstStyle/>
                    <a:p>
                      <a:pPr algn="ctr" fontAlgn="b"/>
                      <a:r>
                        <a:rPr lang="en-GB" sz="1100" u="none" strike="noStrike">
                          <a:effectLst/>
                        </a:rPr>
                        <a:t>22</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10</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14</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4</a:t>
                      </a:r>
                      <a:r>
                        <a:rPr lang="el-GR" sz="1100" b="0" i="0" u="none" strike="noStrike" dirty="0" smtClean="0">
                          <a:solidFill>
                            <a:srgbClr val="000000"/>
                          </a:solidFill>
                          <a:effectLst/>
                          <a:latin typeface="Calibri" panose="020F0502020204030204" pitchFamily="34" charset="0"/>
                        </a:rPr>
                        <a:t>.</a:t>
                      </a:r>
                      <a:r>
                        <a:rPr lang="en-GB" sz="1100" b="0" i="0" u="none" strike="noStrike" dirty="0" smtClean="0">
                          <a:solidFill>
                            <a:srgbClr val="000000"/>
                          </a:solidFill>
                          <a:effectLst/>
                          <a:latin typeface="Calibri" panose="020F0502020204030204" pitchFamily="34" charset="0"/>
                        </a:rPr>
                        <a:t>00</a:t>
                      </a:r>
                      <a:r>
                        <a:rPr lang="el-GR"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1" i="0" u="none" strike="noStrike" dirty="0" smtClean="0">
                          <a:solidFill>
                            <a:srgbClr val="000000"/>
                          </a:solidFill>
                          <a:effectLst/>
                          <a:latin typeface="Calibri" panose="020F0502020204030204" pitchFamily="34" charset="0"/>
                        </a:rPr>
                        <a:t>4</a:t>
                      </a:r>
                      <a:r>
                        <a:rPr lang="el-GR" sz="1100" b="1" i="0" u="none" strike="noStrike" dirty="0" smtClean="0">
                          <a:solidFill>
                            <a:srgbClr val="000000"/>
                          </a:solidFill>
                          <a:effectLst/>
                          <a:latin typeface="Calibri" panose="020F0502020204030204" pitchFamily="34" charset="0"/>
                        </a:rPr>
                        <a:t>.</a:t>
                      </a:r>
                      <a:r>
                        <a:rPr lang="en-GB" sz="1100" b="1" i="0" u="none" strike="noStrike" dirty="0" smtClean="0">
                          <a:solidFill>
                            <a:srgbClr val="000000"/>
                          </a:solidFill>
                          <a:effectLst/>
                          <a:latin typeface="Calibri" panose="020F0502020204030204" pitchFamily="34" charset="0"/>
                        </a:rPr>
                        <a:t>00</a:t>
                      </a:r>
                      <a:r>
                        <a:rPr lang="el-GR" sz="1100" b="1" i="0" u="none" strike="noStrike" dirty="0" smtClean="0">
                          <a:solidFill>
                            <a:srgbClr val="000000"/>
                          </a:solidFill>
                          <a:effectLst/>
                          <a:latin typeface="Calibri" panose="020F0502020204030204" pitchFamily="34" charset="0"/>
                        </a:rPr>
                        <a:t>0</a:t>
                      </a:r>
                      <a:endParaRPr lang="en-GB" sz="1100" b="1"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a:effectLst/>
                        </a:rPr>
                        <a:t>23</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10</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14</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4.000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4</a:t>
                      </a:r>
                      <a:r>
                        <a:rPr lang="el-GR" sz="1100" b="0" i="0" u="none" strike="noStrike" dirty="0" smtClean="0">
                          <a:solidFill>
                            <a:srgbClr val="000000"/>
                          </a:solidFill>
                          <a:effectLst/>
                          <a:latin typeface="Calibri" panose="020F0502020204030204" pitchFamily="34" charset="0"/>
                        </a:rPr>
                        <a:t>.</a:t>
                      </a:r>
                      <a:r>
                        <a:rPr lang="en-GB" sz="1100" b="0" i="0" u="none" strike="noStrike" dirty="0" smtClean="0">
                          <a:solidFill>
                            <a:srgbClr val="000000"/>
                          </a:solidFill>
                          <a:effectLst/>
                          <a:latin typeface="Calibri" panose="020F0502020204030204" pitchFamily="34" charset="0"/>
                        </a:rPr>
                        <a:t>00</a:t>
                      </a:r>
                      <a:r>
                        <a:rPr lang="el-GR" sz="1100" b="0" i="0" u="none" strike="noStrike" dirty="0" smtClean="0">
                          <a:solidFill>
                            <a:srgbClr val="000000"/>
                          </a:solidFill>
                          <a:effectLst/>
                          <a:latin typeface="Calibri" panose="020F0502020204030204" pitchFamily="34" charset="0"/>
                        </a:rPr>
                        <a:t>0</a:t>
                      </a:r>
                      <a:r>
                        <a:rPr lang="en-GB" sz="1100" b="0" i="0" u="none" strike="noStrike" dirty="0" smtClean="0">
                          <a:solidFill>
                            <a:srgbClr val="000000"/>
                          </a:solidFill>
                          <a:effectLst/>
                          <a:latin typeface="Calibri" panose="020F0502020204030204" pitchFamily="34" charset="0"/>
                        </a:rPr>
                        <a:t>/(1+0.05)^1=</a:t>
                      </a:r>
                      <a:r>
                        <a:rPr lang="en-GB" sz="1100" b="1" i="0" u="none" strike="noStrike" dirty="0" smtClean="0">
                          <a:solidFill>
                            <a:srgbClr val="000000"/>
                          </a:solidFill>
                          <a:effectLst/>
                          <a:latin typeface="Calibri" panose="020F0502020204030204" pitchFamily="34" charset="0"/>
                        </a:rPr>
                        <a:t>381</a:t>
                      </a:r>
                      <a:r>
                        <a:rPr lang="el-GR" sz="1100" b="1" i="0" u="none" strike="noStrike" dirty="0" smtClean="0">
                          <a:solidFill>
                            <a:srgbClr val="000000"/>
                          </a:solidFill>
                          <a:effectLst/>
                          <a:latin typeface="Calibri" panose="020F0502020204030204" pitchFamily="34" charset="0"/>
                        </a:rPr>
                        <a:t>0</a:t>
                      </a:r>
                      <a:endParaRPr lang="en-GB" sz="1100" b="1" i="0" u="none" strike="noStrike" dirty="0">
                        <a:solidFill>
                          <a:srgbClr val="000000"/>
                        </a:solidFill>
                        <a:effectLst/>
                        <a:latin typeface="Calibri" panose="020F0502020204030204" pitchFamily="34" charset="0"/>
                      </a:endParaRPr>
                    </a:p>
                  </a:txBody>
                  <a:tcPr marL="7620" marR="7620" marT="7620" marB="0" anchor="b"/>
                </a:tc>
              </a:tr>
              <a:tr h="182445">
                <a:tc>
                  <a:txBody>
                    <a:bodyPr/>
                    <a:lstStyle/>
                    <a:p>
                      <a:pPr algn="ctr" fontAlgn="b"/>
                      <a:r>
                        <a:rPr lang="en-GB" sz="1100" u="none" strike="noStrike">
                          <a:effectLst/>
                        </a:rPr>
                        <a:t>24</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10</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14</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4.000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effectLst/>
                          <a:latin typeface="Calibri" panose="020F0502020204030204" pitchFamily="34" charset="0"/>
                        </a:rPr>
                        <a:t>4</a:t>
                      </a:r>
                      <a:r>
                        <a:rPr lang="el-GR" sz="1100" b="0" i="0" u="none" strike="noStrike" dirty="0" smtClean="0">
                          <a:solidFill>
                            <a:srgbClr val="000000"/>
                          </a:solidFill>
                          <a:effectLst/>
                          <a:latin typeface="Calibri" panose="020F0502020204030204" pitchFamily="34" charset="0"/>
                        </a:rPr>
                        <a:t>.</a:t>
                      </a:r>
                      <a:r>
                        <a:rPr lang="en-GB" sz="1100" b="0" i="0" u="none" strike="noStrike" dirty="0" smtClean="0">
                          <a:solidFill>
                            <a:srgbClr val="000000"/>
                          </a:solidFill>
                          <a:effectLst/>
                          <a:latin typeface="Calibri" panose="020F0502020204030204" pitchFamily="34" charset="0"/>
                        </a:rPr>
                        <a:t>00</a:t>
                      </a:r>
                      <a:r>
                        <a:rPr lang="el-GR" sz="1100" b="0" i="0" u="none" strike="noStrike" dirty="0" smtClean="0">
                          <a:solidFill>
                            <a:srgbClr val="000000"/>
                          </a:solidFill>
                          <a:effectLst/>
                          <a:latin typeface="Calibri" panose="020F0502020204030204" pitchFamily="34" charset="0"/>
                        </a:rPr>
                        <a:t>0</a:t>
                      </a:r>
                      <a:r>
                        <a:rPr lang="en-GB" sz="1100" b="0" i="0" u="none" strike="noStrike" dirty="0" smtClean="0">
                          <a:solidFill>
                            <a:srgbClr val="000000"/>
                          </a:solidFill>
                          <a:effectLst/>
                          <a:latin typeface="Calibri" panose="020F0502020204030204" pitchFamily="34" charset="0"/>
                        </a:rPr>
                        <a:t>/(1+0.05</a:t>
                      </a:r>
                      <a:r>
                        <a:rPr lang="en-GB" sz="1100" b="0" i="0" u="none" strike="noStrike" dirty="0" smtClean="0">
                          <a:solidFill>
                            <a:srgbClr val="000000"/>
                          </a:solidFill>
                          <a:effectLst/>
                          <a:latin typeface="Calibri" panose="020F0502020204030204" pitchFamily="34" charset="0"/>
                        </a:rPr>
                        <a:t>)^</a:t>
                      </a:r>
                      <a:r>
                        <a:rPr lang="el-GR" sz="1100" b="0" i="0" u="none" strike="noStrike" dirty="0" smtClean="0">
                          <a:solidFill>
                            <a:srgbClr val="000000"/>
                          </a:solidFill>
                          <a:effectLst/>
                          <a:latin typeface="Calibri" panose="020F0502020204030204" pitchFamily="34" charset="0"/>
                        </a:rPr>
                        <a:t>2</a:t>
                      </a:r>
                      <a:r>
                        <a:rPr lang="en-GB" sz="1100" b="0" i="0" u="none" strike="noStrike" dirty="0" smtClean="0">
                          <a:solidFill>
                            <a:srgbClr val="000000"/>
                          </a:solidFill>
                          <a:effectLst/>
                          <a:latin typeface="Calibri" panose="020F0502020204030204" pitchFamily="34" charset="0"/>
                        </a:rPr>
                        <a:t>=</a:t>
                      </a:r>
                      <a:r>
                        <a:rPr lang="en-GB" sz="1100" b="1" i="0" u="none" strike="noStrike" dirty="0" smtClean="0">
                          <a:solidFill>
                            <a:srgbClr val="000000"/>
                          </a:solidFill>
                          <a:effectLst/>
                          <a:latin typeface="Calibri" panose="020F0502020204030204" pitchFamily="34" charset="0"/>
                        </a:rPr>
                        <a:t>3628</a:t>
                      </a:r>
                      <a:endParaRPr lang="en-GB" sz="1100" b="1" i="0" u="none" strike="noStrike" dirty="0" smtClean="0">
                        <a:solidFill>
                          <a:srgbClr val="000000"/>
                        </a:solidFill>
                        <a:effectLst/>
                        <a:latin typeface="Calibri" panose="020F0502020204030204" pitchFamily="34" charset="0"/>
                      </a:endParaRPr>
                    </a:p>
                    <a:p>
                      <a:pPr algn="ctr" fontAlgn="b"/>
                      <a:endParaRPr lang="en-GB" sz="1100" b="0" i="0" u="none" strike="noStrike" dirty="0">
                        <a:solidFill>
                          <a:srgbClr val="000000"/>
                        </a:solidFill>
                        <a:effectLst/>
                        <a:latin typeface="Calibri" panose="020F0502020204030204" pitchFamily="34" charset="0"/>
                      </a:endParaRPr>
                    </a:p>
                  </a:txBody>
                  <a:tcPr marL="7620" marR="7620" marT="7620" marB="0" anchor="b"/>
                </a:tc>
              </a:tr>
              <a:tr h="296745">
                <a:tc>
                  <a:txBody>
                    <a:bodyPr/>
                    <a:lstStyle/>
                    <a:p>
                      <a:pPr algn="ctr" fontAlgn="b"/>
                      <a:r>
                        <a:rPr lang="en-GB" sz="1100" u="none" strike="noStrike">
                          <a:effectLst/>
                        </a:rPr>
                        <a:t>25</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10</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14</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4.000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effectLst/>
                          <a:latin typeface="Calibri" panose="020F0502020204030204" pitchFamily="34" charset="0"/>
                        </a:rPr>
                        <a:t>4</a:t>
                      </a:r>
                      <a:r>
                        <a:rPr lang="el-GR" sz="1100" b="0" i="0" u="none" strike="noStrike" dirty="0" smtClean="0">
                          <a:solidFill>
                            <a:srgbClr val="000000"/>
                          </a:solidFill>
                          <a:effectLst/>
                          <a:latin typeface="Calibri" panose="020F0502020204030204" pitchFamily="34" charset="0"/>
                        </a:rPr>
                        <a:t>.</a:t>
                      </a:r>
                      <a:r>
                        <a:rPr lang="en-GB" sz="1100" b="0" i="0" u="none" strike="noStrike" dirty="0" smtClean="0">
                          <a:solidFill>
                            <a:srgbClr val="000000"/>
                          </a:solidFill>
                          <a:effectLst/>
                          <a:latin typeface="Calibri" panose="020F0502020204030204" pitchFamily="34" charset="0"/>
                        </a:rPr>
                        <a:t>00</a:t>
                      </a:r>
                      <a:r>
                        <a:rPr lang="el-GR" sz="1100" b="0" i="0" u="none" strike="noStrike" dirty="0" smtClean="0">
                          <a:solidFill>
                            <a:srgbClr val="000000"/>
                          </a:solidFill>
                          <a:effectLst/>
                          <a:latin typeface="Calibri" panose="020F0502020204030204" pitchFamily="34" charset="0"/>
                        </a:rPr>
                        <a:t>0</a:t>
                      </a:r>
                      <a:r>
                        <a:rPr lang="en-GB" sz="1100" b="0" i="0" u="none" strike="noStrike" dirty="0" smtClean="0">
                          <a:solidFill>
                            <a:srgbClr val="000000"/>
                          </a:solidFill>
                          <a:effectLst/>
                          <a:latin typeface="Calibri" panose="020F0502020204030204" pitchFamily="34" charset="0"/>
                        </a:rPr>
                        <a:t>/(1+0.05)^3=</a:t>
                      </a:r>
                      <a:r>
                        <a:rPr lang="en-GB" sz="1100" b="1" i="0" u="none" strike="noStrike" dirty="0" smtClean="0">
                          <a:solidFill>
                            <a:srgbClr val="000000"/>
                          </a:solidFill>
                          <a:effectLst/>
                          <a:latin typeface="Calibri" panose="020F0502020204030204" pitchFamily="34" charset="0"/>
                        </a:rPr>
                        <a:t>3455</a:t>
                      </a:r>
                    </a:p>
                    <a:p>
                      <a:pPr algn="ctr" fontAlgn="b"/>
                      <a:endParaRPr lang="en-GB" sz="1100" b="0"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b="0" i="0" u="none" strike="noStrike" dirty="0" smtClean="0">
                          <a:solidFill>
                            <a:schemeClr val="dk1"/>
                          </a:solidFill>
                          <a:effectLst/>
                          <a:latin typeface="+mn-l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7620" marR="7620" marT="7620" marB="0" anchor="b"/>
                </a:tc>
              </a:tr>
              <a:tr h="198555">
                <a:tc>
                  <a:txBody>
                    <a:bodyPr/>
                    <a:lstStyle/>
                    <a:p>
                      <a:pPr algn="ctr" fontAlgn="b"/>
                      <a:r>
                        <a:rPr lang="en-GB" sz="1100" u="none" strike="noStrike" dirty="0">
                          <a:effectLst/>
                        </a:rPr>
                        <a:t>64</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a:t>
                      </a:r>
                      <a:r>
                        <a:rPr lang="el-GR" sz="1100" u="none" strike="noStrike" dirty="0" smtClean="0">
                          <a:effectLst/>
                        </a:rPr>
                        <a:t>0.</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14</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4</a:t>
                      </a:r>
                      <a:r>
                        <a:rPr lang="el-GR" sz="1100" b="0" i="0" u="none" strike="noStrike" dirty="0" smtClean="0">
                          <a:solidFill>
                            <a:srgbClr val="000000"/>
                          </a:solidFill>
                          <a:effectLst/>
                          <a:latin typeface="Calibri" panose="020F0502020204030204" pitchFamily="34" charset="0"/>
                        </a:rPr>
                        <a:t>.000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effectLst/>
                          <a:latin typeface="Calibri" panose="020F0502020204030204" pitchFamily="34" charset="0"/>
                        </a:rPr>
                        <a:t>4</a:t>
                      </a:r>
                      <a:r>
                        <a:rPr lang="el-GR" sz="1100" b="0" i="0" u="none" strike="noStrike" dirty="0" smtClean="0">
                          <a:solidFill>
                            <a:srgbClr val="000000"/>
                          </a:solidFill>
                          <a:effectLst/>
                          <a:latin typeface="Calibri" panose="020F0502020204030204" pitchFamily="34" charset="0"/>
                        </a:rPr>
                        <a:t>.</a:t>
                      </a:r>
                      <a:r>
                        <a:rPr lang="en-GB" sz="1100" b="0" i="0" u="none" strike="noStrike" dirty="0" smtClean="0">
                          <a:solidFill>
                            <a:srgbClr val="000000"/>
                          </a:solidFill>
                          <a:effectLst/>
                          <a:latin typeface="Calibri" panose="020F0502020204030204" pitchFamily="34" charset="0"/>
                        </a:rPr>
                        <a:t>00</a:t>
                      </a:r>
                      <a:r>
                        <a:rPr lang="el-GR" sz="1100" b="0" i="0" u="none" strike="noStrike" dirty="0" smtClean="0">
                          <a:solidFill>
                            <a:srgbClr val="000000"/>
                          </a:solidFill>
                          <a:effectLst/>
                          <a:latin typeface="Calibri" panose="020F0502020204030204" pitchFamily="34" charset="0"/>
                        </a:rPr>
                        <a:t>0</a:t>
                      </a:r>
                      <a:r>
                        <a:rPr lang="en-GB" sz="1100" b="0" i="0" u="none" strike="noStrike" dirty="0" smtClean="0">
                          <a:solidFill>
                            <a:srgbClr val="000000"/>
                          </a:solidFill>
                          <a:effectLst/>
                          <a:latin typeface="Calibri" panose="020F0502020204030204" pitchFamily="34" charset="0"/>
                        </a:rPr>
                        <a:t>/(1+0.05)^42=</a:t>
                      </a:r>
                      <a:r>
                        <a:rPr lang="en-GB" sz="1100" b="1" i="0" u="none" strike="noStrike" dirty="0" smtClean="0">
                          <a:solidFill>
                            <a:srgbClr val="000000"/>
                          </a:solidFill>
                          <a:effectLst/>
                          <a:latin typeface="Calibri" panose="020F0502020204030204" pitchFamily="34" charset="0"/>
                        </a:rPr>
                        <a:t>515</a:t>
                      </a:r>
                    </a:p>
                  </a:txBody>
                  <a:tcPr marL="7620" marR="7620" marT="7620" marB="0" anchor="b"/>
                </a:tc>
              </a:tr>
              <a:tr h="99278">
                <a:tc>
                  <a:txBody>
                    <a:bodyPr/>
                    <a:lstStyle/>
                    <a:p>
                      <a:pPr algn="ctr" fontAlgn="b"/>
                      <a:r>
                        <a:rPr lang="en-GB" sz="1100" u="none" strike="noStrike" dirty="0">
                          <a:effectLst/>
                        </a:rPr>
                        <a:t>65</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a:t>
                      </a:r>
                      <a:r>
                        <a:rPr lang="el-GR" sz="1100" u="none" strike="noStrike" dirty="0" smtClean="0">
                          <a:effectLst/>
                        </a:rPr>
                        <a:t>0.</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u="none" strike="noStrike" dirty="0" smtClean="0">
                          <a:effectLst/>
                        </a:rPr>
                        <a:t>14</a:t>
                      </a:r>
                      <a:r>
                        <a:rPr lang="el-GR" sz="1100" u="none" strike="noStrike" dirty="0" smtClean="0">
                          <a:effectLst/>
                        </a:rPr>
                        <a:t>.</a:t>
                      </a:r>
                      <a:r>
                        <a:rPr lang="en-GB" sz="1100" u="none" strike="noStrike" dirty="0" smtClean="0">
                          <a:effectLst/>
                        </a:rPr>
                        <a:t>00</a:t>
                      </a:r>
                      <a:r>
                        <a:rPr lang="el-GR" sz="1100" u="none" strike="noStrike" dirty="0" smtClean="0">
                          <a:effectLst/>
                        </a:rPr>
                        <a:t>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100" b="0" i="0" u="none" strike="noStrike" dirty="0" smtClean="0">
                          <a:solidFill>
                            <a:srgbClr val="000000"/>
                          </a:solidFill>
                          <a:effectLst/>
                          <a:latin typeface="Calibri" panose="020F0502020204030204" pitchFamily="34" charset="0"/>
                        </a:rPr>
                        <a:t>4</a:t>
                      </a:r>
                      <a:r>
                        <a:rPr lang="el-GR" sz="1100" b="0" i="0" u="none" strike="noStrike" dirty="0" smtClean="0">
                          <a:solidFill>
                            <a:srgbClr val="000000"/>
                          </a:solidFill>
                          <a:effectLst/>
                          <a:latin typeface="Calibri" panose="020F0502020204030204" pitchFamily="34" charset="0"/>
                        </a:rPr>
                        <a:t>.000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effectLst/>
                          <a:latin typeface="Calibri" panose="020F0502020204030204" pitchFamily="34" charset="0"/>
                        </a:rPr>
                        <a:t>4</a:t>
                      </a:r>
                      <a:r>
                        <a:rPr lang="el-GR" sz="1100" b="0" i="0" u="none" strike="noStrike" dirty="0" smtClean="0">
                          <a:solidFill>
                            <a:srgbClr val="000000"/>
                          </a:solidFill>
                          <a:effectLst/>
                          <a:latin typeface="Calibri" panose="020F0502020204030204" pitchFamily="34" charset="0"/>
                        </a:rPr>
                        <a:t>.</a:t>
                      </a:r>
                      <a:r>
                        <a:rPr lang="en-GB" sz="1100" b="0" i="0" u="none" strike="noStrike" dirty="0" smtClean="0">
                          <a:solidFill>
                            <a:srgbClr val="000000"/>
                          </a:solidFill>
                          <a:effectLst/>
                          <a:latin typeface="Calibri" panose="020F0502020204030204" pitchFamily="34" charset="0"/>
                        </a:rPr>
                        <a:t>00</a:t>
                      </a:r>
                      <a:r>
                        <a:rPr lang="el-GR" sz="1100" b="0" i="0" u="none" strike="noStrike" dirty="0" smtClean="0">
                          <a:solidFill>
                            <a:srgbClr val="000000"/>
                          </a:solidFill>
                          <a:effectLst/>
                          <a:latin typeface="Calibri" panose="020F0502020204030204" pitchFamily="34" charset="0"/>
                        </a:rPr>
                        <a:t>0</a:t>
                      </a:r>
                      <a:r>
                        <a:rPr lang="en-GB" sz="1100" b="0" i="0" u="none" strike="noStrike" dirty="0" smtClean="0">
                          <a:solidFill>
                            <a:srgbClr val="000000"/>
                          </a:solidFill>
                          <a:effectLst/>
                          <a:latin typeface="Calibri" panose="020F0502020204030204" pitchFamily="34" charset="0"/>
                        </a:rPr>
                        <a:t>/(1+0.05)^43=</a:t>
                      </a:r>
                      <a:r>
                        <a:rPr lang="en-GB" sz="1100" b="1" i="0" u="none" strike="noStrike" dirty="0" smtClean="0">
                          <a:solidFill>
                            <a:srgbClr val="000000"/>
                          </a:solidFill>
                          <a:effectLst/>
                          <a:latin typeface="Calibri" panose="020F0502020204030204" pitchFamily="34" charset="0"/>
                        </a:rPr>
                        <a:t>49</a:t>
                      </a:r>
                      <a:r>
                        <a:rPr lang="el-GR" sz="1100" b="1" i="0" u="none" strike="noStrike" dirty="0" smtClean="0">
                          <a:solidFill>
                            <a:srgbClr val="000000"/>
                          </a:solidFill>
                          <a:effectLst/>
                          <a:latin typeface="Calibri" panose="020F0502020204030204" pitchFamily="34" charset="0"/>
                        </a:rPr>
                        <a:t>0</a:t>
                      </a:r>
                      <a:endParaRPr lang="en-GB" sz="1100" b="1" i="0" u="none" strike="noStrike" dirty="0" smtClean="0">
                        <a:solidFill>
                          <a:srgbClr val="000000"/>
                        </a:solidFill>
                        <a:effectLst/>
                        <a:latin typeface="Calibri" panose="020F0502020204030204" pitchFamily="34" charset="0"/>
                      </a:endParaRPr>
                    </a:p>
                  </a:txBody>
                  <a:tcPr marL="7620" marR="7620" marT="7620" marB="0" anchor="b"/>
                </a:tc>
              </a:tr>
              <a:tr h="0">
                <a:tc>
                  <a:txBody>
                    <a:bodyPr/>
                    <a:lstStyle/>
                    <a:p>
                      <a:pPr algn="ctr" fontAlgn="b"/>
                      <a:r>
                        <a:rPr lang="el-GR" sz="1100" b="0" i="0" u="none" strike="noStrike" dirty="0" smtClean="0">
                          <a:solidFill>
                            <a:srgbClr val="000000"/>
                          </a:solidFill>
                          <a:effectLst/>
                          <a:latin typeface="Calibri" panose="020F0502020204030204" pitchFamily="34" charset="0"/>
                        </a:rPr>
                        <a:t>Σύνολο</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b="0" i="0" u="none" strike="noStrike" dirty="0" smtClean="0">
                          <a:solidFill>
                            <a:srgbClr val="000000"/>
                          </a:solidFill>
                          <a:effectLst/>
                          <a:latin typeface="Calibri" panose="020F0502020204030204" pitchFamily="34" charset="0"/>
                        </a:rPr>
                        <a:t>176.000</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effectLst/>
                          <a:latin typeface="Calibri" panose="020F0502020204030204" pitchFamily="34" charset="0"/>
                        </a:rPr>
                        <a:t>≈</a:t>
                      </a:r>
                      <a:r>
                        <a:rPr lang="el-GR" sz="1100" b="1" i="0" u="none" strike="noStrike" dirty="0" smtClean="0">
                          <a:solidFill>
                            <a:srgbClr val="000000"/>
                          </a:solidFill>
                          <a:effectLst/>
                          <a:latin typeface="Calibri" panose="020F0502020204030204" pitchFamily="34" charset="0"/>
                        </a:rPr>
                        <a:t> </a:t>
                      </a:r>
                      <a:r>
                        <a:rPr lang="en-GB" sz="1100" b="1" i="0" u="none" strike="noStrike" dirty="0" smtClean="0">
                          <a:solidFill>
                            <a:srgbClr val="000000"/>
                          </a:solidFill>
                          <a:effectLst/>
                          <a:latin typeface="Calibri" panose="020F0502020204030204" pitchFamily="34" charset="0"/>
                        </a:rPr>
                        <a:t>74</a:t>
                      </a:r>
                      <a:r>
                        <a:rPr lang="el-GR" sz="1100" b="1" i="0" u="none" strike="noStrike" dirty="0" smtClean="0">
                          <a:solidFill>
                            <a:srgbClr val="000000"/>
                          </a:solidFill>
                          <a:effectLst/>
                          <a:latin typeface="Calibri" panose="020F0502020204030204" pitchFamily="34" charset="0"/>
                        </a:rPr>
                        <a:t>.000</a:t>
                      </a:r>
                      <a:endParaRPr lang="en-GB" sz="1100" b="1" i="0" u="none" strike="noStrike" dirty="0" smtClean="0">
                        <a:solidFill>
                          <a:srgbClr val="000000"/>
                        </a:solidFill>
                        <a:effectLst/>
                        <a:latin typeface="Calibri" panose="020F0502020204030204" pitchFamily="34" charset="0"/>
                      </a:endParaRPr>
                    </a:p>
                  </a:txBody>
                  <a:tcPr marL="7620" marR="7620" marT="7620" marB="0" anchor="b"/>
                </a:tc>
              </a:tr>
            </a:tbl>
          </a:graphicData>
        </a:graphic>
      </p:graphicFrame>
      <p:sp>
        <p:nvSpPr>
          <p:cNvPr id="4" name="Slide Number Placeholder 3"/>
          <p:cNvSpPr>
            <a:spLocks noGrp="1"/>
          </p:cNvSpPr>
          <p:nvPr>
            <p:ph type="sldNum" sz="quarter" idx="12"/>
          </p:nvPr>
        </p:nvSpPr>
        <p:spPr>
          <a:xfrm>
            <a:off x="6858000" y="6400800"/>
            <a:ext cx="2057400" cy="365125"/>
          </a:xfrm>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773679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50875" y="487416"/>
            <a:ext cx="8077200" cy="433055"/>
          </a:xfrm>
          <a:noFill/>
          <a:ln/>
        </p:spPr>
        <p:txBody>
          <a:bodyPr>
            <a:normAutofit fontScale="90000"/>
          </a:bodyPr>
          <a:lstStyle/>
          <a:p>
            <a:pPr algn="ctr"/>
            <a:r>
              <a:rPr lang="el-GR" altLang="en-US" sz="3600" b="1" dirty="0" smtClean="0"/>
              <a:t>Σύγκριση οφέλους και κόστους της εκπαίδευσης </a:t>
            </a:r>
            <a:r>
              <a:rPr lang="el-GR" altLang="en-US" sz="2700" b="1" dirty="0" smtClean="0"/>
              <a:t>(</a:t>
            </a:r>
            <a:r>
              <a:rPr lang="el-GR" altLang="en-US" sz="2000" b="1" dirty="0" smtClean="0"/>
              <a:t>δίχως να ληφθεί υπόψη η χρονική διαφοροποίηση μεταξύ κόστους και μελλοντικών απολαβών)</a:t>
            </a:r>
            <a:endParaRPr lang="en-US" altLang="en-US" sz="2000" b="1" dirty="0"/>
          </a:p>
        </p:txBody>
      </p:sp>
      <p:sp>
        <p:nvSpPr>
          <p:cNvPr id="7171" name="Rectangle 3"/>
          <p:cNvSpPr>
            <a:spLocks noGrp="1" noChangeArrowheads="1"/>
          </p:cNvSpPr>
          <p:nvPr>
            <p:ph type="body" idx="1"/>
          </p:nvPr>
        </p:nvSpPr>
        <p:spPr>
          <a:xfrm>
            <a:off x="152400" y="1787525"/>
            <a:ext cx="8812213" cy="4765675"/>
          </a:xfrm>
          <a:noFill/>
          <a:ln/>
        </p:spPr>
        <p:txBody>
          <a:bodyPr/>
          <a:lstStyle/>
          <a:p>
            <a:pPr algn="ctr">
              <a:buFont typeface="Monotype Sorts" pitchFamily="2" charset="2"/>
              <a:buNone/>
            </a:pPr>
            <a:endParaRPr lang="en-US" altLang="en-US" dirty="0"/>
          </a:p>
          <a:p>
            <a:pPr algn="ctr">
              <a:buFont typeface="Monotype Sorts" pitchFamily="2" charset="2"/>
              <a:buNone/>
            </a:pPr>
            <a:endParaRPr lang="en-US" altLang="en-US" dirty="0"/>
          </a:p>
          <a:p>
            <a:pPr algn="ctr">
              <a:buFont typeface="Monotype Sorts" pitchFamily="2" charset="2"/>
              <a:buNone/>
            </a:pPr>
            <a:endParaRPr lang="en-US" altLang="en-US" dirty="0"/>
          </a:p>
          <a:p>
            <a:pPr>
              <a:buFont typeface="Monotype Sorts" pitchFamily="2" charset="2"/>
              <a:buNone/>
            </a:pPr>
            <a:r>
              <a:rPr lang="en-US" altLang="en-US" dirty="0"/>
              <a:t>  				</a:t>
            </a:r>
            <a:r>
              <a:rPr lang="el-GR" altLang="en-US" sz="2000" dirty="0" smtClean="0"/>
              <a:t>Όφελος</a:t>
            </a:r>
            <a:r>
              <a:rPr lang="en-US" altLang="en-US" dirty="0"/>
              <a:t>	</a:t>
            </a:r>
            <a:r>
              <a:rPr lang="el-GR" altLang="en-US" dirty="0" smtClean="0"/>
              <a:t>                                                           </a:t>
            </a:r>
            <a:r>
              <a:rPr lang="el-GR" altLang="en-US" sz="2000" dirty="0" smtClean="0"/>
              <a:t>Κόστος</a:t>
            </a:r>
            <a:endParaRPr lang="en-US" altLang="en-US" sz="2400" dirty="0"/>
          </a:p>
        </p:txBody>
      </p:sp>
      <p:sp>
        <p:nvSpPr>
          <p:cNvPr id="7172" name="Freeform 4"/>
          <p:cNvSpPr>
            <a:spLocks/>
          </p:cNvSpPr>
          <p:nvPr/>
        </p:nvSpPr>
        <p:spPr bwMode="auto">
          <a:xfrm>
            <a:off x="4376738" y="2613025"/>
            <a:ext cx="211137" cy="1912938"/>
          </a:xfrm>
          <a:custGeom>
            <a:avLst/>
            <a:gdLst>
              <a:gd name="T0" fmla="*/ 132 w 133"/>
              <a:gd name="T1" fmla="*/ 1204 h 1205"/>
              <a:gd name="T2" fmla="*/ 132 w 133"/>
              <a:gd name="T3" fmla="*/ 0 h 1205"/>
              <a:gd name="T4" fmla="*/ 0 w 133"/>
              <a:gd name="T5" fmla="*/ 0 h 1205"/>
              <a:gd name="T6" fmla="*/ 0 w 133"/>
              <a:gd name="T7" fmla="*/ 1204 h 1205"/>
              <a:gd name="T8" fmla="*/ 132 w 133"/>
              <a:gd name="T9" fmla="*/ 1204 h 1205"/>
            </a:gdLst>
            <a:ahLst/>
            <a:cxnLst>
              <a:cxn ang="0">
                <a:pos x="T0" y="T1"/>
              </a:cxn>
              <a:cxn ang="0">
                <a:pos x="T2" y="T3"/>
              </a:cxn>
              <a:cxn ang="0">
                <a:pos x="T4" y="T5"/>
              </a:cxn>
              <a:cxn ang="0">
                <a:pos x="T6" y="T7"/>
              </a:cxn>
              <a:cxn ang="0">
                <a:pos x="T8" y="T9"/>
              </a:cxn>
            </a:cxnLst>
            <a:rect l="0" t="0" r="r" b="b"/>
            <a:pathLst>
              <a:path w="133" h="1205">
                <a:moveTo>
                  <a:pt x="132" y="1204"/>
                </a:moveTo>
                <a:lnTo>
                  <a:pt x="132" y="0"/>
                </a:lnTo>
                <a:lnTo>
                  <a:pt x="0" y="0"/>
                </a:lnTo>
                <a:lnTo>
                  <a:pt x="0" y="1204"/>
                </a:lnTo>
                <a:lnTo>
                  <a:pt x="132" y="1204"/>
                </a:lnTo>
              </a:path>
            </a:pathLst>
          </a:custGeom>
          <a:solidFill>
            <a:schemeClr val="tx1">
              <a:lumMod val="65000"/>
              <a:lumOff val="35000"/>
            </a:schemeClr>
          </a:solidFill>
          <a:ln>
            <a:noFill/>
          </a:ln>
          <a:effectLst/>
          <a:extLst/>
        </p:spPr>
        <p:txBody>
          <a:bodyPr/>
          <a:lstStyle/>
          <a:p>
            <a:endParaRPr lang="en-GB"/>
          </a:p>
        </p:txBody>
      </p:sp>
      <p:sp>
        <p:nvSpPr>
          <p:cNvPr id="7173" name="Freeform 5"/>
          <p:cNvSpPr>
            <a:spLocks/>
          </p:cNvSpPr>
          <p:nvPr/>
        </p:nvSpPr>
        <p:spPr bwMode="auto">
          <a:xfrm>
            <a:off x="5893729" y="2853487"/>
            <a:ext cx="1898650" cy="890587"/>
          </a:xfrm>
          <a:custGeom>
            <a:avLst/>
            <a:gdLst>
              <a:gd name="T0" fmla="*/ 553 w 1196"/>
              <a:gd name="T1" fmla="*/ 8 h 561"/>
              <a:gd name="T2" fmla="*/ 539 w 1196"/>
              <a:gd name="T3" fmla="*/ 8 h 561"/>
              <a:gd name="T4" fmla="*/ 1179 w 1196"/>
              <a:gd name="T5" fmla="*/ 558 h 561"/>
              <a:gd name="T6" fmla="*/ 1186 w 1196"/>
              <a:gd name="T7" fmla="*/ 555 h 561"/>
              <a:gd name="T8" fmla="*/ 10 w 1196"/>
              <a:gd name="T9" fmla="*/ 555 h 561"/>
              <a:gd name="T10" fmla="*/ 16 w 1196"/>
              <a:gd name="T11" fmla="*/ 558 h 561"/>
              <a:gd name="T12" fmla="*/ 553 w 1196"/>
              <a:gd name="T13" fmla="*/ 8 h 561"/>
              <a:gd name="T14" fmla="*/ 545 w 1196"/>
              <a:gd name="T15" fmla="*/ 0 h 561"/>
              <a:gd name="T16" fmla="*/ 0 w 1196"/>
              <a:gd name="T17" fmla="*/ 560 h 561"/>
              <a:gd name="T18" fmla="*/ 1195 w 1196"/>
              <a:gd name="T19" fmla="*/ 560 h 561"/>
              <a:gd name="T20" fmla="*/ 545 w 1196"/>
              <a:gd name="T21" fmla="*/ 0 h 561"/>
              <a:gd name="T22" fmla="*/ 553 w 1196"/>
              <a:gd name="T23" fmla="*/ 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6" h="561">
                <a:moveTo>
                  <a:pt x="553" y="8"/>
                </a:moveTo>
                <a:lnTo>
                  <a:pt x="539" y="8"/>
                </a:lnTo>
                <a:lnTo>
                  <a:pt x="1179" y="558"/>
                </a:lnTo>
                <a:lnTo>
                  <a:pt x="1186" y="555"/>
                </a:lnTo>
                <a:lnTo>
                  <a:pt x="10" y="555"/>
                </a:lnTo>
                <a:lnTo>
                  <a:pt x="16" y="558"/>
                </a:lnTo>
                <a:lnTo>
                  <a:pt x="553" y="8"/>
                </a:lnTo>
                <a:lnTo>
                  <a:pt x="545" y="0"/>
                </a:lnTo>
                <a:lnTo>
                  <a:pt x="0" y="560"/>
                </a:lnTo>
                <a:lnTo>
                  <a:pt x="1195" y="560"/>
                </a:lnTo>
                <a:lnTo>
                  <a:pt x="545" y="0"/>
                </a:lnTo>
                <a:lnTo>
                  <a:pt x="553" y="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4" name="Freeform 6"/>
          <p:cNvSpPr>
            <a:spLocks/>
          </p:cNvSpPr>
          <p:nvPr/>
        </p:nvSpPr>
        <p:spPr bwMode="auto">
          <a:xfrm>
            <a:off x="6753391" y="1993856"/>
            <a:ext cx="26988" cy="869950"/>
          </a:xfrm>
          <a:custGeom>
            <a:avLst/>
            <a:gdLst>
              <a:gd name="T0" fmla="*/ 0 w 17"/>
              <a:gd name="T1" fmla="*/ 0 h 548"/>
              <a:gd name="T2" fmla="*/ 4 w 17"/>
              <a:gd name="T3" fmla="*/ 547 h 548"/>
              <a:gd name="T4" fmla="*/ 16 w 17"/>
              <a:gd name="T5" fmla="*/ 547 h 548"/>
              <a:gd name="T6" fmla="*/ 12 w 17"/>
              <a:gd name="T7" fmla="*/ 0 h 548"/>
              <a:gd name="T8" fmla="*/ 0 w 17"/>
              <a:gd name="T9" fmla="*/ 0 h 548"/>
            </a:gdLst>
            <a:ahLst/>
            <a:cxnLst>
              <a:cxn ang="0">
                <a:pos x="T0" y="T1"/>
              </a:cxn>
              <a:cxn ang="0">
                <a:pos x="T2" y="T3"/>
              </a:cxn>
              <a:cxn ang="0">
                <a:pos x="T4" y="T5"/>
              </a:cxn>
              <a:cxn ang="0">
                <a:pos x="T6" y="T7"/>
              </a:cxn>
              <a:cxn ang="0">
                <a:pos x="T8" y="T9"/>
              </a:cxn>
            </a:cxnLst>
            <a:rect l="0" t="0" r="r" b="b"/>
            <a:pathLst>
              <a:path w="17" h="548">
                <a:moveTo>
                  <a:pt x="0" y="0"/>
                </a:moveTo>
                <a:lnTo>
                  <a:pt x="4" y="547"/>
                </a:lnTo>
                <a:lnTo>
                  <a:pt x="16" y="547"/>
                </a:lnTo>
                <a:lnTo>
                  <a:pt x="12" y="0"/>
                </a:lnTo>
                <a:lnTo>
                  <a:pt x="0"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5" name="Freeform 7"/>
          <p:cNvSpPr>
            <a:spLocks/>
          </p:cNvSpPr>
          <p:nvPr/>
        </p:nvSpPr>
        <p:spPr bwMode="auto">
          <a:xfrm>
            <a:off x="5562272" y="3960910"/>
            <a:ext cx="2703512" cy="49213"/>
          </a:xfrm>
          <a:custGeom>
            <a:avLst/>
            <a:gdLst>
              <a:gd name="T0" fmla="*/ 1702 w 1703"/>
              <a:gd name="T1" fmla="*/ 26 h 31"/>
              <a:gd name="T2" fmla="*/ 1702 w 1703"/>
              <a:gd name="T3" fmla="*/ 0 h 31"/>
              <a:gd name="T4" fmla="*/ 0 w 1703"/>
              <a:gd name="T5" fmla="*/ 2 h 31"/>
              <a:gd name="T6" fmla="*/ 0 w 1703"/>
              <a:gd name="T7" fmla="*/ 30 h 31"/>
              <a:gd name="T8" fmla="*/ 1702 w 1703"/>
              <a:gd name="T9" fmla="*/ 26 h 31"/>
            </a:gdLst>
            <a:ahLst/>
            <a:cxnLst>
              <a:cxn ang="0">
                <a:pos x="T0" y="T1"/>
              </a:cxn>
              <a:cxn ang="0">
                <a:pos x="T2" y="T3"/>
              </a:cxn>
              <a:cxn ang="0">
                <a:pos x="T4" y="T5"/>
              </a:cxn>
              <a:cxn ang="0">
                <a:pos x="T6" y="T7"/>
              </a:cxn>
              <a:cxn ang="0">
                <a:pos x="T8" y="T9"/>
              </a:cxn>
            </a:cxnLst>
            <a:rect l="0" t="0" r="r" b="b"/>
            <a:pathLst>
              <a:path w="1703" h="31">
                <a:moveTo>
                  <a:pt x="1702" y="26"/>
                </a:moveTo>
                <a:lnTo>
                  <a:pt x="1702" y="0"/>
                </a:lnTo>
                <a:lnTo>
                  <a:pt x="0" y="2"/>
                </a:lnTo>
                <a:lnTo>
                  <a:pt x="0" y="30"/>
                </a:lnTo>
                <a:lnTo>
                  <a:pt x="1702" y="26"/>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6" name="Freeform 8"/>
          <p:cNvSpPr>
            <a:spLocks/>
          </p:cNvSpPr>
          <p:nvPr/>
        </p:nvSpPr>
        <p:spPr bwMode="auto">
          <a:xfrm>
            <a:off x="5796891" y="3801989"/>
            <a:ext cx="2092325" cy="69850"/>
          </a:xfrm>
          <a:custGeom>
            <a:avLst/>
            <a:gdLst>
              <a:gd name="T0" fmla="*/ 1317 w 1318"/>
              <a:gd name="T1" fmla="*/ 41 h 44"/>
              <a:gd name="T2" fmla="*/ 1317 w 1318"/>
              <a:gd name="T3" fmla="*/ 0 h 44"/>
              <a:gd name="T4" fmla="*/ 0 w 1318"/>
              <a:gd name="T5" fmla="*/ 2 h 44"/>
              <a:gd name="T6" fmla="*/ 0 w 1318"/>
              <a:gd name="T7" fmla="*/ 43 h 44"/>
              <a:gd name="T8" fmla="*/ 1317 w 1318"/>
              <a:gd name="T9" fmla="*/ 41 h 44"/>
            </a:gdLst>
            <a:ahLst/>
            <a:cxnLst>
              <a:cxn ang="0">
                <a:pos x="T0" y="T1"/>
              </a:cxn>
              <a:cxn ang="0">
                <a:pos x="T2" y="T3"/>
              </a:cxn>
              <a:cxn ang="0">
                <a:pos x="T4" y="T5"/>
              </a:cxn>
              <a:cxn ang="0">
                <a:pos x="T6" y="T7"/>
              </a:cxn>
              <a:cxn ang="0">
                <a:pos x="T8" y="T9"/>
              </a:cxn>
            </a:cxnLst>
            <a:rect l="0" t="0" r="r" b="b"/>
            <a:pathLst>
              <a:path w="1318" h="44">
                <a:moveTo>
                  <a:pt x="1317" y="41"/>
                </a:moveTo>
                <a:lnTo>
                  <a:pt x="1317" y="0"/>
                </a:lnTo>
                <a:lnTo>
                  <a:pt x="0" y="2"/>
                </a:lnTo>
                <a:lnTo>
                  <a:pt x="0" y="43"/>
                </a:lnTo>
                <a:lnTo>
                  <a:pt x="1317" y="41"/>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7" name="Freeform 9"/>
          <p:cNvSpPr>
            <a:spLocks/>
          </p:cNvSpPr>
          <p:nvPr/>
        </p:nvSpPr>
        <p:spPr bwMode="auto">
          <a:xfrm>
            <a:off x="6022301" y="4114159"/>
            <a:ext cx="1522412" cy="74612"/>
          </a:xfrm>
          <a:custGeom>
            <a:avLst/>
            <a:gdLst>
              <a:gd name="T0" fmla="*/ 953 w 959"/>
              <a:gd name="T1" fmla="*/ 0 h 47"/>
              <a:gd name="T2" fmla="*/ 0 w 959"/>
              <a:gd name="T3" fmla="*/ 2 h 47"/>
              <a:gd name="T4" fmla="*/ 8 w 959"/>
              <a:gd name="T5" fmla="*/ 10 h 47"/>
              <a:gd name="T6" fmla="*/ 16 w 959"/>
              <a:gd name="T7" fmla="*/ 18 h 47"/>
              <a:gd name="T8" fmla="*/ 31 w 959"/>
              <a:gd name="T9" fmla="*/ 26 h 47"/>
              <a:gd name="T10" fmla="*/ 47 w 959"/>
              <a:gd name="T11" fmla="*/ 32 h 47"/>
              <a:gd name="T12" fmla="*/ 67 w 959"/>
              <a:gd name="T13" fmla="*/ 38 h 47"/>
              <a:gd name="T14" fmla="*/ 85 w 959"/>
              <a:gd name="T15" fmla="*/ 42 h 47"/>
              <a:gd name="T16" fmla="*/ 106 w 959"/>
              <a:gd name="T17" fmla="*/ 45 h 47"/>
              <a:gd name="T18" fmla="*/ 127 w 959"/>
              <a:gd name="T19" fmla="*/ 46 h 47"/>
              <a:gd name="T20" fmla="*/ 127 w 959"/>
              <a:gd name="T21" fmla="*/ 44 h 47"/>
              <a:gd name="T22" fmla="*/ 831 w 959"/>
              <a:gd name="T23" fmla="*/ 44 h 47"/>
              <a:gd name="T24" fmla="*/ 850 w 959"/>
              <a:gd name="T25" fmla="*/ 44 h 47"/>
              <a:gd name="T26" fmla="*/ 871 w 959"/>
              <a:gd name="T27" fmla="*/ 40 h 47"/>
              <a:gd name="T28" fmla="*/ 892 w 959"/>
              <a:gd name="T29" fmla="*/ 36 h 47"/>
              <a:gd name="T30" fmla="*/ 914 w 959"/>
              <a:gd name="T31" fmla="*/ 30 h 47"/>
              <a:gd name="T32" fmla="*/ 932 w 959"/>
              <a:gd name="T33" fmla="*/ 24 h 47"/>
              <a:gd name="T34" fmla="*/ 946 w 959"/>
              <a:gd name="T35" fmla="*/ 17 h 47"/>
              <a:gd name="T36" fmla="*/ 956 w 959"/>
              <a:gd name="T37" fmla="*/ 8 h 47"/>
              <a:gd name="T38" fmla="*/ 958 w 959"/>
              <a:gd name="T39" fmla="*/ 0 h 47"/>
              <a:gd name="T40" fmla="*/ 953 w 959"/>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9" h="47">
                <a:moveTo>
                  <a:pt x="953" y="0"/>
                </a:moveTo>
                <a:lnTo>
                  <a:pt x="0" y="2"/>
                </a:lnTo>
                <a:lnTo>
                  <a:pt x="8" y="10"/>
                </a:lnTo>
                <a:lnTo>
                  <a:pt x="16" y="18"/>
                </a:lnTo>
                <a:lnTo>
                  <a:pt x="31" y="26"/>
                </a:lnTo>
                <a:lnTo>
                  <a:pt x="47" y="32"/>
                </a:lnTo>
                <a:lnTo>
                  <a:pt x="67" y="38"/>
                </a:lnTo>
                <a:lnTo>
                  <a:pt x="85" y="42"/>
                </a:lnTo>
                <a:lnTo>
                  <a:pt x="106" y="45"/>
                </a:lnTo>
                <a:lnTo>
                  <a:pt x="127" y="46"/>
                </a:lnTo>
                <a:lnTo>
                  <a:pt x="127" y="44"/>
                </a:lnTo>
                <a:lnTo>
                  <a:pt x="831" y="44"/>
                </a:lnTo>
                <a:lnTo>
                  <a:pt x="850" y="44"/>
                </a:lnTo>
                <a:lnTo>
                  <a:pt x="871" y="40"/>
                </a:lnTo>
                <a:lnTo>
                  <a:pt x="892" y="36"/>
                </a:lnTo>
                <a:lnTo>
                  <a:pt x="914" y="30"/>
                </a:lnTo>
                <a:lnTo>
                  <a:pt x="932" y="24"/>
                </a:lnTo>
                <a:lnTo>
                  <a:pt x="946" y="17"/>
                </a:lnTo>
                <a:lnTo>
                  <a:pt x="956" y="8"/>
                </a:lnTo>
                <a:lnTo>
                  <a:pt x="958" y="0"/>
                </a:lnTo>
                <a:lnTo>
                  <a:pt x="953"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8" name="Freeform 10"/>
          <p:cNvSpPr>
            <a:spLocks/>
          </p:cNvSpPr>
          <p:nvPr/>
        </p:nvSpPr>
        <p:spPr bwMode="auto">
          <a:xfrm>
            <a:off x="6568282" y="1818688"/>
            <a:ext cx="430212" cy="161925"/>
          </a:xfrm>
          <a:custGeom>
            <a:avLst/>
            <a:gdLst>
              <a:gd name="T0" fmla="*/ 88 w 271"/>
              <a:gd name="T1" fmla="*/ 98 h 102"/>
              <a:gd name="T2" fmla="*/ 116 w 271"/>
              <a:gd name="T3" fmla="*/ 101 h 102"/>
              <a:gd name="T4" fmla="*/ 142 w 271"/>
              <a:gd name="T5" fmla="*/ 101 h 102"/>
              <a:gd name="T6" fmla="*/ 170 w 271"/>
              <a:gd name="T7" fmla="*/ 99 h 102"/>
              <a:gd name="T8" fmla="*/ 193 w 271"/>
              <a:gd name="T9" fmla="*/ 96 h 102"/>
              <a:gd name="T10" fmla="*/ 216 w 271"/>
              <a:gd name="T11" fmla="*/ 91 h 102"/>
              <a:gd name="T12" fmla="*/ 235 w 271"/>
              <a:gd name="T13" fmla="*/ 84 h 102"/>
              <a:gd name="T14" fmla="*/ 251 w 271"/>
              <a:gd name="T15" fmla="*/ 76 h 102"/>
              <a:gd name="T16" fmla="*/ 262 w 271"/>
              <a:gd name="T17" fmla="*/ 67 h 102"/>
              <a:gd name="T18" fmla="*/ 270 w 271"/>
              <a:gd name="T19" fmla="*/ 56 h 102"/>
              <a:gd name="T20" fmla="*/ 270 w 271"/>
              <a:gd name="T21" fmla="*/ 47 h 102"/>
              <a:gd name="T22" fmla="*/ 265 w 271"/>
              <a:gd name="T23" fmla="*/ 37 h 102"/>
              <a:gd name="T24" fmla="*/ 256 w 271"/>
              <a:gd name="T25" fmla="*/ 28 h 102"/>
              <a:gd name="T26" fmla="*/ 241 w 271"/>
              <a:gd name="T27" fmla="*/ 20 h 102"/>
              <a:gd name="T28" fmla="*/ 223 w 271"/>
              <a:gd name="T29" fmla="*/ 13 h 102"/>
              <a:gd name="T30" fmla="*/ 203 w 271"/>
              <a:gd name="T31" fmla="*/ 7 h 102"/>
              <a:gd name="T32" fmla="*/ 177 w 271"/>
              <a:gd name="T33" fmla="*/ 2 h 102"/>
              <a:gd name="T34" fmla="*/ 151 w 271"/>
              <a:gd name="T35" fmla="*/ 0 h 102"/>
              <a:gd name="T36" fmla="*/ 125 w 271"/>
              <a:gd name="T37" fmla="*/ 0 h 102"/>
              <a:gd name="T38" fmla="*/ 100 w 271"/>
              <a:gd name="T39" fmla="*/ 2 h 102"/>
              <a:gd name="T40" fmla="*/ 74 w 271"/>
              <a:gd name="T41" fmla="*/ 5 h 102"/>
              <a:gd name="T42" fmla="*/ 53 w 271"/>
              <a:gd name="T43" fmla="*/ 10 h 102"/>
              <a:gd name="T44" fmla="*/ 35 w 271"/>
              <a:gd name="T45" fmla="*/ 17 h 102"/>
              <a:gd name="T46" fmla="*/ 19 w 271"/>
              <a:gd name="T47" fmla="*/ 25 h 102"/>
              <a:gd name="T48" fmla="*/ 7 w 271"/>
              <a:gd name="T49" fmla="*/ 34 h 102"/>
              <a:gd name="T50" fmla="*/ 0 w 271"/>
              <a:gd name="T51" fmla="*/ 45 h 102"/>
              <a:gd name="T52" fmla="*/ 0 w 271"/>
              <a:gd name="T53" fmla="*/ 55 h 102"/>
              <a:gd name="T54" fmla="*/ 5 w 271"/>
              <a:gd name="T55" fmla="*/ 64 h 102"/>
              <a:gd name="T56" fmla="*/ 14 w 271"/>
              <a:gd name="T57" fmla="*/ 74 h 102"/>
              <a:gd name="T58" fmla="*/ 26 w 271"/>
              <a:gd name="T59" fmla="*/ 81 h 102"/>
              <a:gd name="T60" fmla="*/ 45 w 271"/>
              <a:gd name="T61" fmla="*/ 89 h 102"/>
              <a:gd name="T62" fmla="*/ 66 w 271"/>
              <a:gd name="T63" fmla="*/ 94 h 102"/>
              <a:gd name="T64" fmla="*/ 88 w 271"/>
              <a:gd name="T65" fmla="*/ 98 h 102"/>
              <a:gd name="T66" fmla="*/ 88 w 271"/>
              <a:gd name="T67" fmla="*/ 97 h 102"/>
              <a:gd name="T68" fmla="*/ 88 w 271"/>
              <a:gd name="T69"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102">
                <a:moveTo>
                  <a:pt x="88" y="98"/>
                </a:moveTo>
                <a:lnTo>
                  <a:pt x="116" y="101"/>
                </a:lnTo>
                <a:lnTo>
                  <a:pt x="142" y="101"/>
                </a:lnTo>
                <a:lnTo>
                  <a:pt x="170" y="99"/>
                </a:lnTo>
                <a:lnTo>
                  <a:pt x="193" y="96"/>
                </a:lnTo>
                <a:lnTo>
                  <a:pt x="216" y="91"/>
                </a:lnTo>
                <a:lnTo>
                  <a:pt x="235" y="84"/>
                </a:lnTo>
                <a:lnTo>
                  <a:pt x="251" y="76"/>
                </a:lnTo>
                <a:lnTo>
                  <a:pt x="262" y="67"/>
                </a:lnTo>
                <a:lnTo>
                  <a:pt x="270" y="56"/>
                </a:lnTo>
                <a:lnTo>
                  <a:pt x="270" y="47"/>
                </a:lnTo>
                <a:lnTo>
                  <a:pt x="265" y="37"/>
                </a:lnTo>
                <a:lnTo>
                  <a:pt x="256" y="28"/>
                </a:lnTo>
                <a:lnTo>
                  <a:pt x="241" y="20"/>
                </a:lnTo>
                <a:lnTo>
                  <a:pt x="223" y="13"/>
                </a:lnTo>
                <a:lnTo>
                  <a:pt x="203" y="7"/>
                </a:lnTo>
                <a:lnTo>
                  <a:pt x="177" y="2"/>
                </a:lnTo>
                <a:lnTo>
                  <a:pt x="151" y="0"/>
                </a:lnTo>
                <a:lnTo>
                  <a:pt x="125" y="0"/>
                </a:lnTo>
                <a:lnTo>
                  <a:pt x="100" y="2"/>
                </a:lnTo>
                <a:lnTo>
                  <a:pt x="74" y="5"/>
                </a:lnTo>
                <a:lnTo>
                  <a:pt x="53" y="10"/>
                </a:lnTo>
                <a:lnTo>
                  <a:pt x="35" y="17"/>
                </a:lnTo>
                <a:lnTo>
                  <a:pt x="19" y="25"/>
                </a:lnTo>
                <a:lnTo>
                  <a:pt x="7" y="34"/>
                </a:lnTo>
                <a:lnTo>
                  <a:pt x="0" y="45"/>
                </a:lnTo>
                <a:lnTo>
                  <a:pt x="0" y="55"/>
                </a:lnTo>
                <a:lnTo>
                  <a:pt x="5" y="64"/>
                </a:lnTo>
                <a:lnTo>
                  <a:pt x="14" y="74"/>
                </a:lnTo>
                <a:lnTo>
                  <a:pt x="26" y="81"/>
                </a:lnTo>
                <a:lnTo>
                  <a:pt x="45" y="89"/>
                </a:lnTo>
                <a:lnTo>
                  <a:pt x="66" y="94"/>
                </a:lnTo>
                <a:lnTo>
                  <a:pt x="88" y="98"/>
                </a:lnTo>
                <a:lnTo>
                  <a:pt x="88" y="97"/>
                </a:lnTo>
                <a:lnTo>
                  <a:pt x="88" y="9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9" name="Freeform 11"/>
          <p:cNvSpPr>
            <a:spLocks/>
          </p:cNvSpPr>
          <p:nvPr/>
        </p:nvSpPr>
        <p:spPr bwMode="auto">
          <a:xfrm>
            <a:off x="2003080" y="2583258"/>
            <a:ext cx="428625" cy="160338"/>
          </a:xfrm>
          <a:custGeom>
            <a:avLst/>
            <a:gdLst>
              <a:gd name="T0" fmla="*/ 125 w 270"/>
              <a:gd name="T1" fmla="*/ 100 h 101"/>
              <a:gd name="T2" fmla="*/ 97 w 270"/>
              <a:gd name="T3" fmla="*/ 98 h 101"/>
              <a:gd name="T4" fmla="*/ 72 w 270"/>
              <a:gd name="T5" fmla="*/ 95 h 101"/>
              <a:gd name="T6" fmla="*/ 48 w 270"/>
              <a:gd name="T7" fmla="*/ 90 h 101"/>
              <a:gd name="T8" fmla="*/ 30 w 270"/>
              <a:gd name="T9" fmla="*/ 84 h 101"/>
              <a:gd name="T10" fmla="*/ 16 w 270"/>
              <a:gd name="T11" fmla="*/ 75 h 101"/>
              <a:gd name="T12" fmla="*/ 5 w 270"/>
              <a:gd name="T13" fmla="*/ 67 h 101"/>
              <a:gd name="T14" fmla="*/ 0 w 270"/>
              <a:gd name="T15" fmla="*/ 56 h 101"/>
              <a:gd name="T16" fmla="*/ 0 w 270"/>
              <a:gd name="T17" fmla="*/ 46 h 101"/>
              <a:gd name="T18" fmla="*/ 5 w 270"/>
              <a:gd name="T19" fmla="*/ 37 h 101"/>
              <a:gd name="T20" fmla="*/ 13 w 270"/>
              <a:gd name="T21" fmla="*/ 27 h 101"/>
              <a:gd name="T22" fmla="*/ 28 w 270"/>
              <a:gd name="T23" fmla="*/ 20 h 101"/>
              <a:gd name="T24" fmla="*/ 44 w 270"/>
              <a:gd name="T25" fmla="*/ 13 h 101"/>
              <a:gd name="T26" fmla="*/ 65 w 270"/>
              <a:gd name="T27" fmla="*/ 7 h 101"/>
              <a:gd name="T28" fmla="*/ 90 w 270"/>
              <a:gd name="T29" fmla="*/ 2 h 101"/>
              <a:gd name="T30" fmla="*/ 116 w 270"/>
              <a:gd name="T31" fmla="*/ 0 h 101"/>
              <a:gd name="T32" fmla="*/ 144 w 270"/>
              <a:gd name="T33" fmla="*/ 0 h 101"/>
              <a:gd name="T34" fmla="*/ 169 w 270"/>
              <a:gd name="T35" fmla="*/ 2 h 101"/>
              <a:gd name="T36" fmla="*/ 195 w 270"/>
              <a:gd name="T37" fmla="*/ 5 h 101"/>
              <a:gd name="T38" fmla="*/ 216 w 270"/>
              <a:gd name="T39" fmla="*/ 11 h 101"/>
              <a:gd name="T40" fmla="*/ 235 w 270"/>
              <a:gd name="T41" fmla="*/ 18 h 101"/>
              <a:gd name="T42" fmla="*/ 251 w 270"/>
              <a:gd name="T43" fmla="*/ 26 h 101"/>
              <a:gd name="T44" fmla="*/ 262 w 270"/>
              <a:gd name="T45" fmla="*/ 34 h 101"/>
              <a:gd name="T46" fmla="*/ 269 w 270"/>
              <a:gd name="T47" fmla="*/ 44 h 101"/>
              <a:gd name="T48" fmla="*/ 269 w 270"/>
              <a:gd name="T49" fmla="*/ 54 h 101"/>
              <a:gd name="T50" fmla="*/ 264 w 270"/>
              <a:gd name="T51" fmla="*/ 64 h 101"/>
              <a:gd name="T52" fmla="*/ 256 w 270"/>
              <a:gd name="T53" fmla="*/ 73 h 101"/>
              <a:gd name="T54" fmla="*/ 241 w 270"/>
              <a:gd name="T55" fmla="*/ 82 h 101"/>
              <a:gd name="T56" fmla="*/ 222 w 270"/>
              <a:gd name="T57" fmla="*/ 89 h 101"/>
              <a:gd name="T58" fmla="*/ 202 w 270"/>
              <a:gd name="T59" fmla="*/ 94 h 101"/>
              <a:gd name="T60" fmla="*/ 176 w 270"/>
              <a:gd name="T61" fmla="*/ 98 h 101"/>
              <a:gd name="T62" fmla="*/ 151 w 270"/>
              <a:gd name="T63" fmla="*/ 100 h 101"/>
              <a:gd name="T64" fmla="*/ 121 w 270"/>
              <a:gd name="T65" fmla="*/ 100 h 101"/>
              <a:gd name="T66" fmla="*/ 125 w 270"/>
              <a:gd name="T6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101">
                <a:moveTo>
                  <a:pt x="125" y="100"/>
                </a:moveTo>
                <a:lnTo>
                  <a:pt x="97" y="98"/>
                </a:lnTo>
                <a:lnTo>
                  <a:pt x="72" y="95"/>
                </a:lnTo>
                <a:lnTo>
                  <a:pt x="48" y="90"/>
                </a:lnTo>
                <a:lnTo>
                  <a:pt x="30" y="84"/>
                </a:lnTo>
                <a:lnTo>
                  <a:pt x="16" y="75"/>
                </a:lnTo>
                <a:lnTo>
                  <a:pt x="5" y="67"/>
                </a:lnTo>
                <a:lnTo>
                  <a:pt x="0" y="56"/>
                </a:lnTo>
                <a:lnTo>
                  <a:pt x="0" y="46"/>
                </a:lnTo>
                <a:lnTo>
                  <a:pt x="5" y="37"/>
                </a:lnTo>
                <a:lnTo>
                  <a:pt x="13" y="27"/>
                </a:lnTo>
                <a:lnTo>
                  <a:pt x="28" y="20"/>
                </a:lnTo>
                <a:lnTo>
                  <a:pt x="44" y="13"/>
                </a:lnTo>
                <a:lnTo>
                  <a:pt x="65" y="7"/>
                </a:lnTo>
                <a:lnTo>
                  <a:pt x="90" y="2"/>
                </a:lnTo>
                <a:lnTo>
                  <a:pt x="116" y="0"/>
                </a:lnTo>
                <a:lnTo>
                  <a:pt x="144" y="0"/>
                </a:lnTo>
                <a:lnTo>
                  <a:pt x="169" y="2"/>
                </a:lnTo>
                <a:lnTo>
                  <a:pt x="195" y="5"/>
                </a:lnTo>
                <a:lnTo>
                  <a:pt x="216" y="11"/>
                </a:lnTo>
                <a:lnTo>
                  <a:pt x="235" y="18"/>
                </a:lnTo>
                <a:lnTo>
                  <a:pt x="251" y="26"/>
                </a:lnTo>
                <a:lnTo>
                  <a:pt x="262" y="34"/>
                </a:lnTo>
                <a:lnTo>
                  <a:pt x="269" y="44"/>
                </a:lnTo>
                <a:lnTo>
                  <a:pt x="269" y="54"/>
                </a:lnTo>
                <a:lnTo>
                  <a:pt x="264" y="64"/>
                </a:lnTo>
                <a:lnTo>
                  <a:pt x="256" y="73"/>
                </a:lnTo>
                <a:lnTo>
                  <a:pt x="241" y="82"/>
                </a:lnTo>
                <a:lnTo>
                  <a:pt x="222" y="89"/>
                </a:lnTo>
                <a:lnTo>
                  <a:pt x="202" y="94"/>
                </a:lnTo>
                <a:lnTo>
                  <a:pt x="176" y="98"/>
                </a:lnTo>
                <a:lnTo>
                  <a:pt x="151" y="100"/>
                </a:lnTo>
                <a:lnTo>
                  <a:pt x="121" y="100"/>
                </a:lnTo>
                <a:lnTo>
                  <a:pt x="125" y="10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0" name="Freeform 12"/>
          <p:cNvSpPr>
            <a:spLocks/>
          </p:cNvSpPr>
          <p:nvPr/>
        </p:nvSpPr>
        <p:spPr bwMode="auto">
          <a:xfrm>
            <a:off x="1362869" y="3441941"/>
            <a:ext cx="1895475" cy="887412"/>
          </a:xfrm>
          <a:custGeom>
            <a:avLst/>
            <a:gdLst>
              <a:gd name="T0" fmla="*/ 553 w 1194"/>
              <a:gd name="T1" fmla="*/ 8 h 559"/>
              <a:gd name="T2" fmla="*/ 538 w 1194"/>
              <a:gd name="T3" fmla="*/ 8 h 559"/>
              <a:gd name="T4" fmla="*/ 1177 w 1194"/>
              <a:gd name="T5" fmla="*/ 556 h 559"/>
              <a:gd name="T6" fmla="*/ 1183 w 1194"/>
              <a:gd name="T7" fmla="*/ 553 h 559"/>
              <a:gd name="T8" fmla="*/ 10 w 1194"/>
              <a:gd name="T9" fmla="*/ 553 h 559"/>
              <a:gd name="T10" fmla="*/ 16 w 1194"/>
              <a:gd name="T11" fmla="*/ 556 h 559"/>
              <a:gd name="T12" fmla="*/ 553 w 1194"/>
              <a:gd name="T13" fmla="*/ 8 h 559"/>
              <a:gd name="T14" fmla="*/ 546 w 1194"/>
              <a:gd name="T15" fmla="*/ 0 h 559"/>
              <a:gd name="T16" fmla="*/ 0 w 1194"/>
              <a:gd name="T17" fmla="*/ 558 h 559"/>
              <a:gd name="T18" fmla="*/ 1193 w 1194"/>
              <a:gd name="T19" fmla="*/ 558 h 559"/>
              <a:gd name="T20" fmla="*/ 546 w 1194"/>
              <a:gd name="T21" fmla="*/ 0 h 559"/>
              <a:gd name="T22" fmla="*/ 553 w 1194"/>
              <a:gd name="T23" fmla="*/ 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4" h="559">
                <a:moveTo>
                  <a:pt x="553" y="8"/>
                </a:moveTo>
                <a:lnTo>
                  <a:pt x="538" y="8"/>
                </a:lnTo>
                <a:lnTo>
                  <a:pt x="1177" y="556"/>
                </a:lnTo>
                <a:lnTo>
                  <a:pt x="1183" y="553"/>
                </a:lnTo>
                <a:lnTo>
                  <a:pt x="10" y="553"/>
                </a:lnTo>
                <a:lnTo>
                  <a:pt x="16" y="556"/>
                </a:lnTo>
                <a:lnTo>
                  <a:pt x="553" y="8"/>
                </a:lnTo>
                <a:lnTo>
                  <a:pt x="546" y="0"/>
                </a:lnTo>
                <a:lnTo>
                  <a:pt x="0" y="558"/>
                </a:lnTo>
                <a:lnTo>
                  <a:pt x="1193" y="558"/>
                </a:lnTo>
                <a:lnTo>
                  <a:pt x="546" y="0"/>
                </a:lnTo>
                <a:lnTo>
                  <a:pt x="553" y="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1" name="Freeform 13"/>
          <p:cNvSpPr>
            <a:spLocks/>
          </p:cNvSpPr>
          <p:nvPr/>
        </p:nvSpPr>
        <p:spPr bwMode="auto">
          <a:xfrm>
            <a:off x="2192338" y="2755240"/>
            <a:ext cx="63243" cy="712102"/>
          </a:xfrm>
          <a:custGeom>
            <a:avLst/>
            <a:gdLst>
              <a:gd name="T0" fmla="*/ 0 w 17"/>
              <a:gd name="T1" fmla="*/ 0 h 546"/>
              <a:gd name="T2" fmla="*/ 4 w 17"/>
              <a:gd name="T3" fmla="*/ 545 h 546"/>
              <a:gd name="T4" fmla="*/ 16 w 17"/>
              <a:gd name="T5" fmla="*/ 545 h 546"/>
              <a:gd name="T6" fmla="*/ 12 w 17"/>
              <a:gd name="T7" fmla="*/ 0 h 546"/>
              <a:gd name="T8" fmla="*/ 0 w 17"/>
              <a:gd name="T9" fmla="*/ 0 h 546"/>
            </a:gdLst>
            <a:ahLst/>
            <a:cxnLst>
              <a:cxn ang="0">
                <a:pos x="T0" y="T1"/>
              </a:cxn>
              <a:cxn ang="0">
                <a:pos x="T2" y="T3"/>
              </a:cxn>
              <a:cxn ang="0">
                <a:pos x="T4" y="T5"/>
              </a:cxn>
              <a:cxn ang="0">
                <a:pos x="T6" y="T7"/>
              </a:cxn>
              <a:cxn ang="0">
                <a:pos x="T8" y="T9"/>
              </a:cxn>
            </a:cxnLst>
            <a:rect l="0" t="0" r="r" b="b"/>
            <a:pathLst>
              <a:path w="17" h="546">
                <a:moveTo>
                  <a:pt x="0" y="0"/>
                </a:moveTo>
                <a:lnTo>
                  <a:pt x="4" y="545"/>
                </a:lnTo>
                <a:lnTo>
                  <a:pt x="16" y="545"/>
                </a:lnTo>
                <a:lnTo>
                  <a:pt x="12" y="0"/>
                </a:lnTo>
                <a:lnTo>
                  <a:pt x="0"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2" name="Freeform 14"/>
          <p:cNvSpPr>
            <a:spLocks/>
          </p:cNvSpPr>
          <p:nvPr/>
        </p:nvSpPr>
        <p:spPr bwMode="auto">
          <a:xfrm>
            <a:off x="897147" y="4506913"/>
            <a:ext cx="2700338" cy="50800"/>
          </a:xfrm>
          <a:custGeom>
            <a:avLst/>
            <a:gdLst>
              <a:gd name="T0" fmla="*/ 1700 w 1701"/>
              <a:gd name="T1" fmla="*/ 27 h 32"/>
              <a:gd name="T2" fmla="*/ 1700 w 1701"/>
              <a:gd name="T3" fmla="*/ 0 h 32"/>
              <a:gd name="T4" fmla="*/ 0 w 1701"/>
              <a:gd name="T5" fmla="*/ 3 h 32"/>
              <a:gd name="T6" fmla="*/ 0 w 1701"/>
              <a:gd name="T7" fmla="*/ 31 h 32"/>
              <a:gd name="T8" fmla="*/ 1700 w 1701"/>
              <a:gd name="T9" fmla="*/ 27 h 32"/>
            </a:gdLst>
            <a:ahLst/>
            <a:cxnLst>
              <a:cxn ang="0">
                <a:pos x="T0" y="T1"/>
              </a:cxn>
              <a:cxn ang="0">
                <a:pos x="T2" y="T3"/>
              </a:cxn>
              <a:cxn ang="0">
                <a:pos x="T4" y="T5"/>
              </a:cxn>
              <a:cxn ang="0">
                <a:pos x="T6" y="T7"/>
              </a:cxn>
              <a:cxn ang="0">
                <a:pos x="T8" y="T9"/>
              </a:cxn>
            </a:cxnLst>
            <a:rect l="0" t="0" r="r" b="b"/>
            <a:pathLst>
              <a:path w="1701" h="32">
                <a:moveTo>
                  <a:pt x="1700" y="27"/>
                </a:moveTo>
                <a:lnTo>
                  <a:pt x="1700" y="0"/>
                </a:lnTo>
                <a:lnTo>
                  <a:pt x="0" y="3"/>
                </a:lnTo>
                <a:lnTo>
                  <a:pt x="0" y="31"/>
                </a:lnTo>
                <a:lnTo>
                  <a:pt x="1700" y="27"/>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3" name="Freeform 15"/>
          <p:cNvSpPr>
            <a:spLocks/>
          </p:cNvSpPr>
          <p:nvPr/>
        </p:nvSpPr>
        <p:spPr bwMode="auto">
          <a:xfrm>
            <a:off x="1216026" y="4375945"/>
            <a:ext cx="2097087" cy="69850"/>
          </a:xfrm>
          <a:custGeom>
            <a:avLst/>
            <a:gdLst>
              <a:gd name="T0" fmla="*/ 1320 w 1321"/>
              <a:gd name="T1" fmla="*/ 41 h 44"/>
              <a:gd name="T2" fmla="*/ 1315 w 1321"/>
              <a:gd name="T3" fmla="*/ 0 h 44"/>
              <a:gd name="T4" fmla="*/ 0 w 1321"/>
              <a:gd name="T5" fmla="*/ 3 h 44"/>
              <a:gd name="T6" fmla="*/ 0 w 1321"/>
              <a:gd name="T7" fmla="*/ 43 h 44"/>
              <a:gd name="T8" fmla="*/ 1320 w 1321"/>
              <a:gd name="T9" fmla="*/ 41 h 44"/>
            </a:gdLst>
            <a:ahLst/>
            <a:cxnLst>
              <a:cxn ang="0">
                <a:pos x="T0" y="T1"/>
              </a:cxn>
              <a:cxn ang="0">
                <a:pos x="T2" y="T3"/>
              </a:cxn>
              <a:cxn ang="0">
                <a:pos x="T4" y="T5"/>
              </a:cxn>
              <a:cxn ang="0">
                <a:pos x="T6" y="T7"/>
              </a:cxn>
              <a:cxn ang="0">
                <a:pos x="T8" y="T9"/>
              </a:cxn>
            </a:cxnLst>
            <a:rect l="0" t="0" r="r" b="b"/>
            <a:pathLst>
              <a:path w="1321" h="44">
                <a:moveTo>
                  <a:pt x="1320" y="41"/>
                </a:moveTo>
                <a:lnTo>
                  <a:pt x="1315" y="0"/>
                </a:lnTo>
                <a:lnTo>
                  <a:pt x="0" y="3"/>
                </a:lnTo>
                <a:lnTo>
                  <a:pt x="0" y="43"/>
                </a:lnTo>
                <a:lnTo>
                  <a:pt x="1320" y="41"/>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4" name="Freeform 16"/>
          <p:cNvSpPr>
            <a:spLocks/>
          </p:cNvSpPr>
          <p:nvPr/>
        </p:nvSpPr>
        <p:spPr bwMode="auto">
          <a:xfrm>
            <a:off x="1460370" y="4628596"/>
            <a:ext cx="1527175" cy="76200"/>
          </a:xfrm>
          <a:custGeom>
            <a:avLst/>
            <a:gdLst>
              <a:gd name="T0" fmla="*/ 961 w 962"/>
              <a:gd name="T1" fmla="*/ 0 h 48"/>
              <a:gd name="T2" fmla="*/ 0 w 962"/>
              <a:gd name="T3" fmla="*/ 2 h 48"/>
              <a:gd name="T4" fmla="*/ 5 w 962"/>
              <a:gd name="T5" fmla="*/ 2 h 48"/>
              <a:gd name="T6" fmla="*/ 10 w 962"/>
              <a:gd name="T7" fmla="*/ 10 h 48"/>
              <a:gd name="T8" fmla="*/ 19 w 962"/>
              <a:gd name="T9" fmla="*/ 18 h 48"/>
              <a:gd name="T10" fmla="*/ 33 w 962"/>
              <a:gd name="T11" fmla="*/ 26 h 48"/>
              <a:gd name="T12" fmla="*/ 49 w 962"/>
              <a:gd name="T13" fmla="*/ 33 h 48"/>
              <a:gd name="T14" fmla="*/ 69 w 962"/>
              <a:gd name="T15" fmla="*/ 39 h 48"/>
              <a:gd name="T16" fmla="*/ 90 w 962"/>
              <a:gd name="T17" fmla="*/ 43 h 48"/>
              <a:gd name="T18" fmla="*/ 113 w 962"/>
              <a:gd name="T19" fmla="*/ 46 h 48"/>
              <a:gd name="T20" fmla="*/ 134 w 962"/>
              <a:gd name="T21" fmla="*/ 47 h 48"/>
              <a:gd name="T22" fmla="*/ 129 w 962"/>
              <a:gd name="T23" fmla="*/ 47 h 48"/>
              <a:gd name="T24" fmla="*/ 831 w 962"/>
              <a:gd name="T25" fmla="*/ 45 h 48"/>
              <a:gd name="T26" fmla="*/ 837 w 962"/>
              <a:gd name="T27" fmla="*/ 45 h 48"/>
              <a:gd name="T28" fmla="*/ 855 w 962"/>
              <a:gd name="T29" fmla="*/ 44 h 48"/>
              <a:gd name="T30" fmla="*/ 873 w 962"/>
              <a:gd name="T31" fmla="*/ 41 h 48"/>
              <a:gd name="T32" fmla="*/ 894 w 962"/>
              <a:gd name="T33" fmla="*/ 37 h 48"/>
              <a:gd name="T34" fmla="*/ 916 w 962"/>
              <a:gd name="T35" fmla="*/ 32 h 48"/>
              <a:gd name="T36" fmla="*/ 935 w 962"/>
              <a:gd name="T37" fmla="*/ 25 h 48"/>
              <a:gd name="T38" fmla="*/ 948 w 962"/>
              <a:gd name="T39" fmla="*/ 17 h 48"/>
              <a:gd name="T40" fmla="*/ 958 w 962"/>
              <a:gd name="T41" fmla="*/ 9 h 48"/>
              <a:gd name="T42" fmla="*/ 961 w 962"/>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2" h="48">
                <a:moveTo>
                  <a:pt x="961" y="0"/>
                </a:moveTo>
                <a:lnTo>
                  <a:pt x="0" y="2"/>
                </a:lnTo>
                <a:lnTo>
                  <a:pt x="5" y="2"/>
                </a:lnTo>
                <a:lnTo>
                  <a:pt x="10" y="10"/>
                </a:lnTo>
                <a:lnTo>
                  <a:pt x="19" y="18"/>
                </a:lnTo>
                <a:lnTo>
                  <a:pt x="33" y="26"/>
                </a:lnTo>
                <a:lnTo>
                  <a:pt x="49" y="33"/>
                </a:lnTo>
                <a:lnTo>
                  <a:pt x="69" y="39"/>
                </a:lnTo>
                <a:lnTo>
                  <a:pt x="90" y="43"/>
                </a:lnTo>
                <a:lnTo>
                  <a:pt x="113" y="46"/>
                </a:lnTo>
                <a:lnTo>
                  <a:pt x="134" y="47"/>
                </a:lnTo>
                <a:lnTo>
                  <a:pt x="129" y="47"/>
                </a:lnTo>
                <a:lnTo>
                  <a:pt x="831" y="45"/>
                </a:lnTo>
                <a:lnTo>
                  <a:pt x="837" y="45"/>
                </a:lnTo>
                <a:lnTo>
                  <a:pt x="855" y="44"/>
                </a:lnTo>
                <a:lnTo>
                  <a:pt x="873" y="41"/>
                </a:lnTo>
                <a:lnTo>
                  <a:pt x="894" y="37"/>
                </a:lnTo>
                <a:lnTo>
                  <a:pt x="916" y="32"/>
                </a:lnTo>
                <a:lnTo>
                  <a:pt x="935" y="25"/>
                </a:lnTo>
                <a:lnTo>
                  <a:pt x="948" y="17"/>
                </a:lnTo>
                <a:lnTo>
                  <a:pt x="958" y="9"/>
                </a:lnTo>
                <a:lnTo>
                  <a:pt x="961"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6" name="Freeform 18"/>
          <p:cNvSpPr>
            <a:spLocks/>
          </p:cNvSpPr>
          <p:nvPr/>
        </p:nvSpPr>
        <p:spPr bwMode="auto">
          <a:xfrm>
            <a:off x="4035425" y="2160588"/>
            <a:ext cx="898525" cy="525462"/>
          </a:xfrm>
          <a:custGeom>
            <a:avLst/>
            <a:gdLst>
              <a:gd name="T0" fmla="*/ 280 w 566"/>
              <a:gd name="T1" fmla="*/ 330 h 331"/>
              <a:gd name="T2" fmla="*/ 236 w 566"/>
              <a:gd name="T3" fmla="*/ 329 h 331"/>
              <a:gd name="T4" fmla="*/ 195 w 566"/>
              <a:gd name="T5" fmla="*/ 328 h 331"/>
              <a:gd name="T6" fmla="*/ 160 w 566"/>
              <a:gd name="T7" fmla="*/ 324 h 331"/>
              <a:gd name="T8" fmla="*/ 130 w 566"/>
              <a:gd name="T9" fmla="*/ 320 h 331"/>
              <a:gd name="T10" fmla="*/ 101 w 566"/>
              <a:gd name="T11" fmla="*/ 313 h 331"/>
              <a:gd name="T12" fmla="*/ 78 w 566"/>
              <a:gd name="T13" fmla="*/ 307 h 331"/>
              <a:gd name="T14" fmla="*/ 54 w 566"/>
              <a:gd name="T15" fmla="*/ 297 h 331"/>
              <a:gd name="T16" fmla="*/ 36 w 566"/>
              <a:gd name="T17" fmla="*/ 287 h 331"/>
              <a:gd name="T18" fmla="*/ 21 w 566"/>
              <a:gd name="T19" fmla="*/ 276 h 331"/>
              <a:gd name="T20" fmla="*/ 10 w 566"/>
              <a:gd name="T21" fmla="*/ 265 h 331"/>
              <a:gd name="T22" fmla="*/ 3 w 566"/>
              <a:gd name="T23" fmla="*/ 254 h 331"/>
              <a:gd name="T24" fmla="*/ 0 w 566"/>
              <a:gd name="T25" fmla="*/ 243 h 331"/>
              <a:gd name="T26" fmla="*/ 3 w 566"/>
              <a:gd name="T27" fmla="*/ 219 h 331"/>
              <a:gd name="T28" fmla="*/ 16 w 566"/>
              <a:gd name="T29" fmla="*/ 195 h 331"/>
              <a:gd name="T30" fmla="*/ 26 w 566"/>
              <a:gd name="T31" fmla="*/ 181 h 331"/>
              <a:gd name="T32" fmla="*/ 38 w 566"/>
              <a:gd name="T33" fmla="*/ 167 h 331"/>
              <a:gd name="T34" fmla="*/ 68 w 566"/>
              <a:gd name="T35" fmla="*/ 137 h 331"/>
              <a:gd name="T36" fmla="*/ 106 w 566"/>
              <a:gd name="T37" fmla="*/ 106 h 331"/>
              <a:gd name="T38" fmla="*/ 143 w 566"/>
              <a:gd name="T39" fmla="*/ 79 h 331"/>
              <a:gd name="T40" fmla="*/ 169 w 566"/>
              <a:gd name="T41" fmla="*/ 62 h 331"/>
              <a:gd name="T42" fmla="*/ 200 w 566"/>
              <a:gd name="T43" fmla="*/ 43 h 331"/>
              <a:gd name="T44" fmla="*/ 238 w 566"/>
              <a:gd name="T45" fmla="*/ 22 h 331"/>
              <a:gd name="T46" fmla="*/ 280 w 566"/>
              <a:gd name="T47" fmla="*/ 0 h 331"/>
              <a:gd name="T48" fmla="*/ 327 w 566"/>
              <a:gd name="T49" fmla="*/ 22 h 331"/>
              <a:gd name="T50" fmla="*/ 365 w 566"/>
              <a:gd name="T51" fmla="*/ 43 h 331"/>
              <a:gd name="T52" fmla="*/ 398 w 566"/>
              <a:gd name="T53" fmla="*/ 62 h 331"/>
              <a:gd name="T54" fmla="*/ 424 w 566"/>
              <a:gd name="T55" fmla="*/ 79 h 331"/>
              <a:gd name="T56" fmla="*/ 456 w 566"/>
              <a:gd name="T57" fmla="*/ 106 h 331"/>
              <a:gd name="T58" fmla="*/ 494 w 566"/>
              <a:gd name="T59" fmla="*/ 137 h 331"/>
              <a:gd name="T60" fmla="*/ 525 w 566"/>
              <a:gd name="T61" fmla="*/ 167 h 331"/>
              <a:gd name="T62" fmla="*/ 551 w 566"/>
              <a:gd name="T63" fmla="*/ 195 h 331"/>
              <a:gd name="T64" fmla="*/ 562 w 566"/>
              <a:gd name="T65" fmla="*/ 219 h 331"/>
              <a:gd name="T66" fmla="*/ 565 w 566"/>
              <a:gd name="T67" fmla="*/ 243 h 331"/>
              <a:gd name="T68" fmla="*/ 560 w 566"/>
              <a:gd name="T69" fmla="*/ 254 h 331"/>
              <a:gd name="T70" fmla="*/ 552 w 566"/>
              <a:gd name="T71" fmla="*/ 265 h 331"/>
              <a:gd name="T72" fmla="*/ 541 w 566"/>
              <a:gd name="T73" fmla="*/ 276 h 331"/>
              <a:gd name="T74" fmla="*/ 525 w 566"/>
              <a:gd name="T75" fmla="*/ 287 h 331"/>
              <a:gd name="T76" fmla="*/ 508 w 566"/>
              <a:gd name="T77" fmla="*/ 297 h 331"/>
              <a:gd name="T78" fmla="*/ 487 w 566"/>
              <a:gd name="T79" fmla="*/ 307 h 331"/>
              <a:gd name="T80" fmla="*/ 464 w 566"/>
              <a:gd name="T81" fmla="*/ 313 h 331"/>
              <a:gd name="T82" fmla="*/ 438 w 566"/>
              <a:gd name="T83" fmla="*/ 320 h 331"/>
              <a:gd name="T84" fmla="*/ 405 w 566"/>
              <a:gd name="T85" fmla="*/ 324 h 331"/>
              <a:gd name="T86" fmla="*/ 370 w 566"/>
              <a:gd name="T87" fmla="*/ 328 h 331"/>
              <a:gd name="T88" fmla="*/ 329 w 566"/>
              <a:gd name="T89" fmla="*/ 329 h 331"/>
              <a:gd name="T90" fmla="*/ 285 w 566"/>
              <a:gd name="T91" fmla="*/ 330 h 331"/>
              <a:gd name="T92" fmla="*/ 280 w 566"/>
              <a:gd name="T93" fmla="*/ 328 h 331"/>
              <a:gd name="T94" fmla="*/ 275 w 566"/>
              <a:gd name="T95" fmla="*/ 328 h 331"/>
              <a:gd name="T96" fmla="*/ 280 w 566"/>
              <a:gd name="T97" fmla="*/ 33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6" h="331">
                <a:moveTo>
                  <a:pt x="280" y="330"/>
                </a:moveTo>
                <a:lnTo>
                  <a:pt x="236" y="329"/>
                </a:lnTo>
                <a:lnTo>
                  <a:pt x="195" y="328"/>
                </a:lnTo>
                <a:lnTo>
                  <a:pt x="160" y="324"/>
                </a:lnTo>
                <a:lnTo>
                  <a:pt x="130" y="320"/>
                </a:lnTo>
                <a:lnTo>
                  <a:pt x="101" y="313"/>
                </a:lnTo>
                <a:lnTo>
                  <a:pt x="78" y="307"/>
                </a:lnTo>
                <a:lnTo>
                  <a:pt x="54" y="297"/>
                </a:lnTo>
                <a:lnTo>
                  <a:pt x="36" y="287"/>
                </a:lnTo>
                <a:lnTo>
                  <a:pt x="21" y="276"/>
                </a:lnTo>
                <a:lnTo>
                  <a:pt x="10" y="265"/>
                </a:lnTo>
                <a:lnTo>
                  <a:pt x="3" y="254"/>
                </a:lnTo>
                <a:lnTo>
                  <a:pt x="0" y="243"/>
                </a:lnTo>
                <a:lnTo>
                  <a:pt x="3" y="219"/>
                </a:lnTo>
                <a:lnTo>
                  <a:pt x="16" y="195"/>
                </a:lnTo>
                <a:lnTo>
                  <a:pt x="26" y="181"/>
                </a:lnTo>
                <a:lnTo>
                  <a:pt x="38" y="167"/>
                </a:lnTo>
                <a:lnTo>
                  <a:pt x="68" y="137"/>
                </a:lnTo>
                <a:lnTo>
                  <a:pt x="106" y="106"/>
                </a:lnTo>
                <a:lnTo>
                  <a:pt x="143" y="79"/>
                </a:lnTo>
                <a:lnTo>
                  <a:pt x="169" y="62"/>
                </a:lnTo>
                <a:lnTo>
                  <a:pt x="200" y="43"/>
                </a:lnTo>
                <a:lnTo>
                  <a:pt x="238" y="22"/>
                </a:lnTo>
                <a:lnTo>
                  <a:pt x="280" y="0"/>
                </a:lnTo>
                <a:lnTo>
                  <a:pt x="327" y="22"/>
                </a:lnTo>
                <a:lnTo>
                  <a:pt x="365" y="43"/>
                </a:lnTo>
                <a:lnTo>
                  <a:pt x="398" y="62"/>
                </a:lnTo>
                <a:lnTo>
                  <a:pt x="424" y="79"/>
                </a:lnTo>
                <a:lnTo>
                  <a:pt x="456" y="106"/>
                </a:lnTo>
                <a:lnTo>
                  <a:pt x="494" y="137"/>
                </a:lnTo>
                <a:lnTo>
                  <a:pt x="525" y="167"/>
                </a:lnTo>
                <a:lnTo>
                  <a:pt x="551" y="195"/>
                </a:lnTo>
                <a:lnTo>
                  <a:pt x="562" y="219"/>
                </a:lnTo>
                <a:lnTo>
                  <a:pt x="565" y="243"/>
                </a:lnTo>
                <a:lnTo>
                  <a:pt x="560" y="254"/>
                </a:lnTo>
                <a:lnTo>
                  <a:pt x="552" y="265"/>
                </a:lnTo>
                <a:lnTo>
                  <a:pt x="541" y="276"/>
                </a:lnTo>
                <a:lnTo>
                  <a:pt x="525" y="287"/>
                </a:lnTo>
                <a:lnTo>
                  <a:pt x="508" y="297"/>
                </a:lnTo>
                <a:lnTo>
                  <a:pt x="487" y="307"/>
                </a:lnTo>
                <a:lnTo>
                  <a:pt x="464" y="313"/>
                </a:lnTo>
                <a:lnTo>
                  <a:pt x="438" y="320"/>
                </a:lnTo>
                <a:lnTo>
                  <a:pt x="405" y="324"/>
                </a:lnTo>
                <a:lnTo>
                  <a:pt x="370" y="328"/>
                </a:lnTo>
                <a:lnTo>
                  <a:pt x="329" y="329"/>
                </a:lnTo>
                <a:lnTo>
                  <a:pt x="285" y="330"/>
                </a:lnTo>
                <a:lnTo>
                  <a:pt x="280" y="328"/>
                </a:lnTo>
                <a:lnTo>
                  <a:pt x="275" y="328"/>
                </a:lnTo>
                <a:lnTo>
                  <a:pt x="280" y="330"/>
                </a:lnTo>
              </a:path>
            </a:pathLst>
          </a:custGeom>
          <a:solidFill>
            <a:schemeClr val="tx1">
              <a:lumMod val="65000"/>
              <a:lumOff val="35000"/>
            </a:schemeClr>
          </a:solidFill>
          <a:ln>
            <a:noFill/>
          </a:ln>
          <a:effectLst/>
          <a:extLst/>
        </p:spPr>
        <p:txBody>
          <a:bodyPr/>
          <a:lstStyle/>
          <a:p>
            <a:endParaRPr lang="en-GB"/>
          </a:p>
        </p:txBody>
      </p:sp>
      <p:sp>
        <p:nvSpPr>
          <p:cNvPr id="7187" name="Freeform 19"/>
          <p:cNvSpPr>
            <a:spLocks/>
          </p:cNvSpPr>
          <p:nvPr/>
        </p:nvSpPr>
        <p:spPr bwMode="auto">
          <a:xfrm>
            <a:off x="4167188" y="4694238"/>
            <a:ext cx="603250" cy="573087"/>
          </a:xfrm>
          <a:custGeom>
            <a:avLst/>
            <a:gdLst>
              <a:gd name="T0" fmla="*/ 190 w 380"/>
              <a:gd name="T1" fmla="*/ 360 h 361"/>
              <a:gd name="T2" fmla="*/ 209 w 380"/>
              <a:gd name="T3" fmla="*/ 359 h 361"/>
              <a:gd name="T4" fmla="*/ 230 w 380"/>
              <a:gd name="T5" fmla="*/ 357 h 361"/>
              <a:gd name="T6" fmla="*/ 248 w 380"/>
              <a:gd name="T7" fmla="*/ 352 h 361"/>
              <a:gd name="T8" fmla="*/ 264 w 380"/>
              <a:gd name="T9" fmla="*/ 346 h 361"/>
              <a:gd name="T10" fmla="*/ 281 w 380"/>
              <a:gd name="T11" fmla="*/ 338 h 361"/>
              <a:gd name="T12" fmla="*/ 298 w 380"/>
              <a:gd name="T13" fmla="*/ 329 h 361"/>
              <a:gd name="T14" fmla="*/ 311 w 380"/>
              <a:gd name="T15" fmla="*/ 319 h 361"/>
              <a:gd name="T16" fmla="*/ 325 w 380"/>
              <a:gd name="T17" fmla="*/ 307 h 361"/>
              <a:gd name="T18" fmla="*/ 348 w 380"/>
              <a:gd name="T19" fmla="*/ 280 h 361"/>
              <a:gd name="T20" fmla="*/ 365 w 380"/>
              <a:gd name="T21" fmla="*/ 249 h 361"/>
              <a:gd name="T22" fmla="*/ 374 w 380"/>
              <a:gd name="T23" fmla="*/ 215 h 361"/>
              <a:gd name="T24" fmla="*/ 379 w 380"/>
              <a:gd name="T25" fmla="*/ 179 h 361"/>
              <a:gd name="T26" fmla="*/ 374 w 380"/>
              <a:gd name="T27" fmla="*/ 143 h 361"/>
              <a:gd name="T28" fmla="*/ 365 w 380"/>
              <a:gd name="T29" fmla="*/ 110 h 361"/>
              <a:gd name="T30" fmla="*/ 348 w 380"/>
              <a:gd name="T31" fmla="*/ 80 h 361"/>
              <a:gd name="T32" fmla="*/ 325 w 380"/>
              <a:gd name="T33" fmla="*/ 53 h 361"/>
              <a:gd name="T34" fmla="*/ 311 w 380"/>
              <a:gd name="T35" fmla="*/ 41 h 361"/>
              <a:gd name="T36" fmla="*/ 298 w 380"/>
              <a:gd name="T37" fmla="*/ 31 h 361"/>
              <a:gd name="T38" fmla="*/ 281 w 380"/>
              <a:gd name="T39" fmla="*/ 22 h 361"/>
              <a:gd name="T40" fmla="*/ 264 w 380"/>
              <a:gd name="T41" fmla="*/ 14 h 361"/>
              <a:gd name="T42" fmla="*/ 248 w 380"/>
              <a:gd name="T43" fmla="*/ 8 h 361"/>
              <a:gd name="T44" fmla="*/ 230 w 380"/>
              <a:gd name="T45" fmla="*/ 3 h 361"/>
              <a:gd name="T46" fmla="*/ 209 w 380"/>
              <a:gd name="T47" fmla="*/ 1 h 361"/>
              <a:gd name="T48" fmla="*/ 190 w 380"/>
              <a:gd name="T49" fmla="*/ 0 h 361"/>
              <a:gd name="T50" fmla="*/ 171 w 380"/>
              <a:gd name="T51" fmla="*/ 1 h 361"/>
              <a:gd name="T52" fmla="*/ 150 w 380"/>
              <a:gd name="T53" fmla="*/ 3 h 361"/>
              <a:gd name="T54" fmla="*/ 131 w 380"/>
              <a:gd name="T55" fmla="*/ 8 h 361"/>
              <a:gd name="T56" fmla="*/ 115 w 380"/>
              <a:gd name="T57" fmla="*/ 14 h 361"/>
              <a:gd name="T58" fmla="*/ 99 w 380"/>
              <a:gd name="T59" fmla="*/ 22 h 361"/>
              <a:gd name="T60" fmla="*/ 82 w 380"/>
              <a:gd name="T61" fmla="*/ 31 h 361"/>
              <a:gd name="T62" fmla="*/ 68 w 380"/>
              <a:gd name="T63" fmla="*/ 41 h 361"/>
              <a:gd name="T64" fmla="*/ 55 w 380"/>
              <a:gd name="T65" fmla="*/ 53 h 361"/>
              <a:gd name="T66" fmla="*/ 33 w 380"/>
              <a:gd name="T67" fmla="*/ 80 h 361"/>
              <a:gd name="T68" fmla="*/ 14 w 380"/>
              <a:gd name="T69" fmla="*/ 110 h 361"/>
              <a:gd name="T70" fmla="*/ 5 w 380"/>
              <a:gd name="T71" fmla="*/ 143 h 361"/>
              <a:gd name="T72" fmla="*/ 0 w 380"/>
              <a:gd name="T73" fmla="*/ 179 h 361"/>
              <a:gd name="T74" fmla="*/ 5 w 380"/>
              <a:gd name="T75" fmla="*/ 215 h 361"/>
              <a:gd name="T76" fmla="*/ 14 w 380"/>
              <a:gd name="T77" fmla="*/ 249 h 361"/>
              <a:gd name="T78" fmla="*/ 33 w 380"/>
              <a:gd name="T79" fmla="*/ 280 h 361"/>
              <a:gd name="T80" fmla="*/ 55 w 380"/>
              <a:gd name="T81" fmla="*/ 307 h 361"/>
              <a:gd name="T82" fmla="*/ 68 w 380"/>
              <a:gd name="T83" fmla="*/ 319 h 361"/>
              <a:gd name="T84" fmla="*/ 82 w 380"/>
              <a:gd name="T85" fmla="*/ 329 h 361"/>
              <a:gd name="T86" fmla="*/ 99 w 380"/>
              <a:gd name="T87" fmla="*/ 338 h 361"/>
              <a:gd name="T88" fmla="*/ 115 w 380"/>
              <a:gd name="T89" fmla="*/ 346 h 361"/>
              <a:gd name="T90" fmla="*/ 131 w 380"/>
              <a:gd name="T91" fmla="*/ 352 h 361"/>
              <a:gd name="T92" fmla="*/ 150 w 380"/>
              <a:gd name="T93" fmla="*/ 357 h 361"/>
              <a:gd name="T94" fmla="*/ 171 w 380"/>
              <a:gd name="T95" fmla="*/ 359 h 361"/>
              <a:gd name="T96" fmla="*/ 190 w 380"/>
              <a:gd name="T97" fmla="*/ 360 h 361"/>
              <a:gd name="T98" fmla="*/ 185 w 380"/>
              <a:gd name="T99" fmla="*/ 358 h 361"/>
              <a:gd name="T100" fmla="*/ 190 w 380"/>
              <a:gd name="T101" fmla="*/ 36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0" h="361">
                <a:moveTo>
                  <a:pt x="190" y="360"/>
                </a:moveTo>
                <a:lnTo>
                  <a:pt x="209" y="359"/>
                </a:lnTo>
                <a:lnTo>
                  <a:pt x="230" y="357"/>
                </a:lnTo>
                <a:lnTo>
                  <a:pt x="248" y="352"/>
                </a:lnTo>
                <a:lnTo>
                  <a:pt x="264" y="346"/>
                </a:lnTo>
                <a:lnTo>
                  <a:pt x="281" y="338"/>
                </a:lnTo>
                <a:lnTo>
                  <a:pt x="298" y="329"/>
                </a:lnTo>
                <a:lnTo>
                  <a:pt x="311" y="319"/>
                </a:lnTo>
                <a:lnTo>
                  <a:pt x="325" y="307"/>
                </a:lnTo>
                <a:lnTo>
                  <a:pt x="348" y="280"/>
                </a:lnTo>
                <a:lnTo>
                  <a:pt x="365" y="249"/>
                </a:lnTo>
                <a:lnTo>
                  <a:pt x="374" y="215"/>
                </a:lnTo>
                <a:lnTo>
                  <a:pt x="379" y="179"/>
                </a:lnTo>
                <a:lnTo>
                  <a:pt x="374" y="143"/>
                </a:lnTo>
                <a:lnTo>
                  <a:pt x="365" y="110"/>
                </a:lnTo>
                <a:lnTo>
                  <a:pt x="348" y="80"/>
                </a:lnTo>
                <a:lnTo>
                  <a:pt x="325" y="53"/>
                </a:lnTo>
                <a:lnTo>
                  <a:pt x="311" y="41"/>
                </a:lnTo>
                <a:lnTo>
                  <a:pt x="298" y="31"/>
                </a:lnTo>
                <a:lnTo>
                  <a:pt x="281" y="22"/>
                </a:lnTo>
                <a:lnTo>
                  <a:pt x="264" y="14"/>
                </a:lnTo>
                <a:lnTo>
                  <a:pt x="248" y="8"/>
                </a:lnTo>
                <a:lnTo>
                  <a:pt x="230" y="3"/>
                </a:lnTo>
                <a:lnTo>
                  <a:pt x="209" y="1"/>
                </a:lnTo>
                <a:lnTo>
                  <a:pt x="190" y="0"/>
                </a:lnTo>
                <a:lnTo>
                  <a:pt x="171" y="1"/>
                </a:lnTo>
                <a:lnTo>
                  <a:pt x="150" y="3"/>
                </a:lnTo>
                <a:lnTo>
                  <a:pt x="131" y="8"/>
                </a:lnTo>
                <a:lnTo>
                  <a:pt x="115" y="14"/>
                </a:lnTo>
                <a:lnTo>
                  <a:pt x="99" y="22"/>
                </a:lnTo>
                <a:lnTo>
                  <a:pt x="82" y="31"/>
                </a:lnTo>
                <a:lnTo>
                  <a:pt x="68" y="41"/>
                </a:lnTo>
                <a:lnTo>
                  <a:pt x="55" y="53"/>
                </a:lnTo>
                <a:lnTo>
                  <a:pt x="33" y="80"/>
                </a:lnTo>
                <a:lnTo>
                  <a:pt x="14" y="110"/>
                </a:lnTo>
                <a:lnTo>
                  <a:pt x="5" y="143"/>
                </a:lnTo>
                <a:lnTo>
                  <a:pt x="0" y="179"/>
                </a:lnTo>
                <a:lnTo>
                  <a:pt x="5" y="215"/>
                </a:lnTo>
                <a:lnTo>
                  <a:pt x="14" y="249"/>
                </a:lnTo>
                <a:lnTo>
                  <a:pt x="33" y="280"/>
                </a:lnTo>
                <a:lnTo>
                  <a:pt x="55" y="307"/>
                </a:lnTo>
                <a:lnTo>
                  <a:pt x="68" y="319"/>
                </a:lnTo>
                <a:lnTo>
                  <a:pt x="82" y="329"/>
                </a:lnTo>
                <a:lnTo>
                  <a:pt x="99" y="338"/>
                </a:lnTo>
                <a:lnTo>
                  <a:pt x="115" y="346"/>
                </a:lnTo>
                <a:lnTo>
                  <a:pt x="131" y="352"/>
                </a:lnTo>
                <a:lnTo>
                  <a:pt x="150" y="357"/>
                </a:lnTo>
                <a:lnTo>
                  <a:pt x="171" y="359"/>
                </a:lnTo>
                <a:lnTo>
                  <a:pt x="190" y="360"/>
                </a:lnTo>
                <a:lnTo>
                  <a:pt x="185" y="358"/>
                </a:lnTo>
                <a:lnTo>
                  <a:pt x="190" y="360"/>
                </a:lnTo>
              </a:path>
            </a:pathLst>
          </a:custGeom>
          <a:solidFill>
            <a:schemeClr val="tx1">
              <a:lumMod val="65000"/>
              <a:lumOff val="35000"/>
            </a:schemeClr>
          </a:solidFill>
          <a:ln>
            <a:noFill/>
          </a:ln>
          <a:effectLst/>
          <a:extLst/>
        </p:spPr>
        <p:txBody>
          <a:bodyPr/>
          <a:lstStyle/>
          <a:p>
            <a:endParaRPr lang="en-GB"/>
          </a:p>
        </p:txBody>
      </p:sp>
      <p:sp>
        <p:nvSpPr>
          <p:cNvPr id="7188" name="Freeform 20"/>
          <p:cNvSpPr>
            <a:spLocks/>
          </p:cNvSpPr>
          <p:nvPr/>
        </p:nvSpPr>
        <p:spPr bwMode="auto">
          <a:xfrm>
            <a:off x="4260850" y="5291138"/>
            <a:ext cx="428625" cy="158750"/>
          </a:xfrm>
          <a:custGeom>
            <a:avLst/>
            <a:gdLst>
              <a:gd name="T0" fmla="*/ 93 w 270"/>
              <a:gd name="T1" fmla="*/ 97 h 100"/>
              <a:gd name="T2" fmla="*/ 119 w 270"/>
              <a:gd name="T3" fmla="*/ 99 h 100"/>
              <a:gd name="T4" fmla="*/ 146 w 270"/>
              <a:gd name="T5" fmla="*/ 99 h 100"/>
              <a:gd name="T6" fmla="*/ 172 w 270"/>
              <a:gd name="T7" fmla="*/ 97 h 100"/>
              <a:gd name="T8" fmla="*/ 195 w 270"/>
              <a:gd name="T9" fmla="*/ 94 h 100"/>
              <a:gd name="T10" fmla="*/ 216 w 270"/>
              <a:gd name="T11" fmla="*/ 89 h 100"/>
              <a:gd name="T12" fmla="*/ 237 w 270"/>
              <a:gd name="T13" fmla="*/ 83 h 100"/>
              <a:gd name="T14" fmla="*/ 251 w 270"/>
              <a:gd name="T15" fmla="*/ 75 h 100"/>
              <a:gd name="T16" fmla="*/ 262 w 270"/>
              <a:gd name="T17" fmla="*/ 66 h 100"/>
              <a:gd name="T18" fmla="*/ 269 w 270"/>
              <a:gd name="T19" fmla="*/ 56 h 100"/>
              <a:gd name="T20" fmla="*/ 269 w 270"/>
              <a:gd name="T21" fmla="*/ 47 h 100"/>
              <a:gd name="T22" fmla="*/ 265 w 270"/>
              <a:gd name="T23" fmla="*/ 37 h 100"/>
              <a:gd name="T24" fmla="*/ 258 w 270"/>
              <a:gd name="T25" fmla="*/ 28 h 100"/>
              <a:gd name="T26" fmla="*/ 244 w 270"/>
              <a:gd name="T27" fmla="*/ 19 h 100"/>
              <a:gd name="T28" fmla="*/ 225 w 270"/>
              <a:gd name="T29" fmla="*/ 13 h 100"/>
              <a:gd name="T30" fmla="*/ 204 w 270"/>
              <a:gd name="T31" fmla="*/ 6 h 100"/>
              <a:gd name="T32" fmla="*/ 182 w 270"/>
              <a:gd name="T33" fmla="*/ 2 h 100"/>
              <a:gd name="T34" fmla="*/ 153 w 270"/>
              <a:gd name="T35" fmla="*/ 0 h 100"/>
              <a:gd name="T36" fmla="*/ 127 w 270"/>
              <a:gd name="T37" fmla="*/ 0 h 100"/>
              <a:gd name="T38" fmla="*/ 100 w 270"/>
              <a:gd name="T39" fmla="*/ 2 h 100"/>
              <a:gd name="T40" fmla="*/ 77 w 270"/>
              <a:gd name="T41" fmla="*/ 6 h 100"/>
              <a:gd name="T42" fmla="*/ 53 w 270"/>
              <a:gd name="T43" fmla="*/ 11 h 100"/>
              <a:gd name="T44" fmla="*/ 35 w 270"/>
              <a:gd name="T45" fmla="*/ 18 h 100"/>
              <a:gd name="T46" fmla="*/ 19 w 270"/>
              <a:gd name="T47" fmla="*/ 25 h 100"/>
              <a:gd name="T48" fmla="*/ 7 w 270"/>
              <a:gd name="T49" fmla="*/ 34 h 100"/>
              <a:gd name="T50" fmla="*/ 0 w 270"/>
              <a:gd name="T51" fmla="*/ 44 h 100"/>
              <a:gd name="T52" fmla="*/ 0 w 270"/>
              <a:gd name="T53" fmla="*/ 53 h 100"/>
              <a:gd name="T54" fmla="*/ 5 w 270"/>
              <a:gd name="T55" fmla="*/ 62 h 100"/>
              <a:gd name="T56" fmla="*/ 14 w 270"/>
              <a:gd name="T57" fmla="*/ 71 h 100"/>
              <a:gd name="T58" fmla="*/ 28 w 270"/>
              <a:gd name="T59" fmla="*/ 80 h 100"/>
              <a:gd name="T60" fmla="*/ 47 w 270"/>
              <a:gd name="T61" fmla="*/ 86 h 100"/>
              <a:gd name="T62" fmla="*/ 67 w 270"/>
              <a:gd name="T63" fmla="*/ 93 h 100"/>
              <a:gd name="T64" fmla="*/ 93 w 270"/>
              <a:gd name="T65" fmla="*/ 97 h 100"/>
              <a:gd name="T66" fmla="*/ 88 w 270"/>
              <a:gd name="T67" fmla="*/ 97 h 100"/>
              <a:gd name="T68" fmla="*/ 93 w 270"/>
              <a:gd name="T69"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100">
                <a:moveTo>
                  <a:pt x="93" y="97"/>
                </a:moveTo>
                <a:lnTo>
                  <a:pt x="119" y="99"/>
                </a:lnTo>
                <a:lnTo>
                  <a:pt x="146" y="99"/>
                </a:lnTo>
                <a:lnTo>
                  <a:pt x="172" y="97"/>
                </a:lnTo>
                <a:lnTo>
                  <a:pt x="195" y="94"/>
                </a:lnTo>
                <a:lnTo>
                  <a:pt x="216" y="89"/>
                </a:lnTo>
                <a:lnTo>
                  <a:pt x="237" y="83"/>
                </a:lnTo>
                <a:lnTo>
                  <a:pt x="251" y="75"/>
                </a:lnTo>
                <a:lnTo>
                  <a:pt x="262" y="66"/>
                </a:lnTo>
                <a:lnTo>
                  <a:pt x="269" y="56"/>
                </a:lnTo>
                <a:lnTo>
                  <a:pt x="269" y="47"/>
                </a:lnTo>
                <a:lnTo>
                  <a:pt x="265" y="37"/>
                </a:lnTo>
                <a:lnTo>
                  <a:pt x="258" y="28"/>
                </a:lnTo>
                <a:lnTo>
                  <a:pt x="244" y="19"/>
                </a:lnTo>
                <a:lnTo>
                  <a:pt x="225" y="13"/>
                </a:lnTo>
                <a:lnTo>
                  <a:pt x="204" y="6"/>
                </a:lnTo>
                <a:lnTo>
                  <a:pt x="182" y="2"/>
                </a:lnTo>
                <a:lnTo>
                  <a:pt x="153" y="0"/>
                </a:lnTo>
                <a:lnTo>
                  <a:pt x="127" y="0"/>
                </a:lnTo>
                <a:lnTo>
                  <a:pt x="100" y="2"/>
                </a:lnTo>
                <a:lnTo>
                  <a:pt x="77" y="6"/>
                </a:lnTo>
                <a:lnTo>
                  <a:pt x="53" y="11"/>
                </a:lnTo>
                <a:lnTo>
                  <a:pt x="35" y="18"/>
                </a:lnTo>
                <a:lnTo>
                  <a:pt x="19" y="25"/>
                </a:lnTo>
                <a:lnTo>
                  <a:pt x="7" y="34"/>
                </a:lnTo>
                <a:lnTo>
                  <a:pt x="0" y="44"/>
                </a:lnTo>
                <a:lnTo>
                  <a:pt x="0" y="53"/>
                </a:lnTo>
                <a:lnTo>
                  <a:pt x="5" y="62"/>
                </a:lnTo>
                <a:lnTo>
                  <a:pt x="14" y="71"/>
                </a:lnTo>
                <a:lnTo>
                  <a:pt x="28" y="80"/>
                </a:lnTo>
                <a:lnTo>
                  <a:pt x="47" y="86"/>
                </a:lnTo>
                <a:lnTo>
                  <a:pt x="67" y="93"/>
                </a:lnTo>
                <a:lnTo>
                  <a:pt x="93" y="97"/>
                </a:lnTo>
                <a:lnTo>
                  <a:pt x="88" y="97"/>
                </a:lnTo>
                <a:lnTo>
                  <a:pt x="93" y="97"/>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9" name="Freeform 21"/>
          <p:cNvSpPr>
            <a:spLocks/>
          </p:cNvSpPr>
          <p:nvPr/>
        </p:nvSpPr>
        <p:spPr bwMode="auto">
          <a:xfrm>
            <a:off x="4260850" y="4557713"/>
            <a:ext cx="428625" cy="160337"/>
          </a:xfrm>
          <a:custGeom>
            <a:avLst/>
            <a:gdLst>
              <a:gd name="T0" fmla="*/ 93 w 270"/>
              <a:gd name="T1" fmla="*/ 98 h 101"/>
              <a:gd name="T2" fmla="*/ 119 w 270"/>
              <a:gd name="T3" fmla="*/ 100 h 101"/>
              <a:gd name="T4" fmla="*/ 146 w 270"/>
              <a:gd name="T5" fmla="*/ 100 h 101"/>
              <a:gd name="T6" fmla="*/ 172 w 270"/>
              <a:gd name="T7" fmla="*/ 98 h 101"/>
              <a:gd name="T8" fmla="*/ 195 w 270"/>
              <a:gd name="T9" fmla="*/ 95 h 101"/>
              <a:gd name="T10" fmla="*/ 216 w 270"/>
              <a:gd name="T11" fmla="*/ 90 h 101"/>
              <a:gd name="T12" fmla="*/ 237 w 270"/>
              <a:gd name="T13" fmla="*/ 84 h 101"/>
              <a:gd name="T14" fmla="*/ 251 w 270"/>
              <a:gd name="T15" fmla="*/ 76 h 101"/>
              <a:gd name="T16" fmla="*/ 262 w 270"/>
              <a:gd name="T17" fmla="*/ 67 h 101"/>
              <a:gd name="T18" fmla="*/ 269 w 270"/>
              <a:gd name="T19" fmla="*/ 56 h 101"/>
              <a:gd name="T20" fmla="*/ 269 w 270"/>
              <a:gd name="T21" fmla="*/ 47 h 101"/>
              <a:gd name="T22" fmla="*/ 265 w 270"/>
              <a:gd name="T23" fmla="*/ 38 h 101"/>
              <a:gd name="T24" fmla="*/ 258 w 270"/>
              <a:gd name="T25" fmla="*/ 28 h 101"/>
              <a:gd name="T26" fmla="*/ 244 w 270"/>
              <a:gd name="T27" fmla="*/ 20 h 101"/>
              <a:gd name="T28" fmla="*/ 225 w 270"/>
              <a:gd name="T29" fmla="*/ 13 h 101"/>
              <a:gd name="T30" fmla="*/ 204 w 270"/>
              <a:gd name="T31" fmla="*/ 7 h 101"/>
              <a:gd name="T32" fmla="*/ 182 w 270"/>
              <a:gd name="T33" fmla="*/ 2 h 101"/>
              <a:gd name="T34" fmla="*/ 153 w 270"/>
              <a:gd name="T35" fmla="*/ 0 h 101"/>
              <a:gd name="T36" fmla="*/ 127 w 270"/>
              <a:gd name="T37" fmla="*/ 0 h 101"/>
              <a:gd name="T38" fmla="*/ 100 w 270"/>
              <a:gd name="T39" fmla="*/ 2 h 101"/>
              <a:gd name="T40" fmla="*/ 77 w 270"/>
              <a:gd name="T41" fmla="*/ 6 h 101"/>
              <a:gd name="T42" fmla="*/ 53 w 270"/>
              <a:gd name="T43" fmla="*/ 11 h 101"/>
              <a:gd name="T44" fmla="*/ 35 w 270"/>
              <a:gd name="T45" fmla="*/ 18 h 101"/>
              <a:gd name="T46" fmla="*/ 19 w 270"/>
              <a:gd name="T47" fmla="*/ 26 h 101"/>
              <a:gd name="T48" fmla="*/ 7 w 270"/>
              <a:gd name="T49" fmla="*/ 35 h 101"/>
              <a:gd name="T50" fmla="*/ 0 w 270"/>
              <a:gd name="T51" fmla="*/ 45 h 101"/>
              <a:gd name="T52" fmla="*/ 0 w 270"/>
              <a:gd name="T53" fmla="*/ 55 h 101"/>
              <a:gd name="T54" fmla="*/ 5 w 270"/>
              <a:gd name="T55" fmla="*/ 64 h 101"/>
              <a:gd name="T56" fmla="*/ 14 w 270"/>
              <a:gd name="T57" fmla="*/ 73 h 101"/>
              <a:gd name="T58" fmla="*/ 28 w 270"/>
              <a:gd name="T59" fmla="*/ 81 h 101"/>
              <a:gd name="T60" fmla="*/ 47 w 270"/>
              <a:gd name="T61" fmla="*/ 88 h 101"/>
              <a:gd name="T62" fmla="*/ 67 w 270"/>
              <a:gd name="T63" fmla="*/ 94 h 101"/>
              <a:gd name="T64" fmla="*/ 93 w 270"/>
              <a:gd name="T65" fmla="*/ 98 h 101"/>
              <a:gd name="T66" fmla="*/ 88 w 270"/>
              <a:gd name="T67" fmla="*/ 98 h 101"/>
              <a:gd name="T68" fmla="*/ 93 w 270"/>
              <a:gd name="T69"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101">
                <a:moveTo>
                  <a:pt x="93" y="98"/>
                </a:moveTo>
                <a:lnTo>
                  <a:pt x="119" y="100"/>
                </a:lnTo>
                <a:lnTo>
                  <a:pt x="146" y="100"/>
                </a:lnTo>
                <a:lnTo>
                  <a:pt x="172" y="98"/>
                </a:lnTo>
                <a:lnTo>
                  <a:pt x="195" y="95"/>
                </a:lnTo>
                <a:lnTo>
                  <a:pt x="216" y="90"/>
                </a:lnTo>
                <a:lnTo>
                  <a:pt x="237" y="84"/>
                </a:lnTo>
                <a:lnTo>
                  <a:pt x="251" y="76"/>
                </a:lnTo>
                <a:lnTo>
                  <a:pt x="262" y="67"/>
                </a:lnTo>
                <a:lnTo>
                  <a:pt x="269" y="56"/>
                </a:lnTo>
                <a:lnTo>
                  <a:pt x="269" y="47"/>
                </a:lnTo>
                <a:lnTo>
                  <a:pt x="265" y="38"/>
                </a:lnTo>
                <a:lnTo>
                  <a:pt x="258" y="28"/>
                </a:lnTo>
                <a:lnTo>
                  <a:pt x="244" y="20"/>
                </a:lnTo>
                <a:lnTo>
                  <a:pt x="225" y="13"/>
                </a:lnTo>
                <a:lnTo>
                  <a:pt x="204" y="7"/>
                </a:lnTo>
                <a:lnTo>
                  <a:pt x="182" y="2"/>
                </a:lnTo>
                <a:lnTo>
                  <a:pt x="153" y="0"/>
                </a:lnTo>
                <a:lnTo>
                  <a:pt x="127" y="0"/>
                </a:lnTo>
                <a:lnTo>
                  <a:pt x="100" y="2"/>
                </a:lnTo>
                <a:lnTo>
                  <a:pt x="77" y="6"/>
                </a:lnTo>
                <a:lnTo>
                  <a:pt x="53" y="11"/>
                </a:lnTo>
                <a:lnTo>
                  <a:pt x="35" y="18"/>
                </a:lnTo>
                <a:lnTo>
                  <a:pt x="19" y="26"/>
                </a:lnTo>
                <a:lnTo>
                  <a:pt x="7" y="35"/>
                </a:lnTo>
                <a:lnTo>
                  <a:pt x="0" y="45"/>
                </a:lnTo>
                <a:lnTo>
                  <a:pt x="0" y="55"/>
                </a:lnTo>
                <a:lnTo>
                  <a:pt x="5" y="64"/>
                </a:lnTo>
                <a:lnTo>
                  <a:pt x="14" y="73"/>
                </a:lnTo>
                <a:lnTo>
                  <a:pt x="28" y="81"/>
                </a:lnTo>
                <a:lnTo>
                  <a:pt x="47" y="88"/>
                </a:lnTo>
                <a:lnTo>
                  <a:pt x="67" y="94"/>
                </a:lnTo>
                <a:lnTo>
                  <a:pt x="93" y="98"/>
                </a:lnTo>
                <a:lnTo>
                  <a:pt x="88" y="98"/>
                </a:lnTo>
                <a:lnTo>
                  <a:pt x="93" y="9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0" name="Freeform 22"/>
          <p:cNvSpPr>
            <a:spLocks/>
          </p:cNvSpPr>
          <p:nvPr/>
        </p:nvSpPr>
        <p:spPr bwMode="auto">
          <a:xfrm>
            <a:off x="3281363" y="5516563"/>
            <a:ext cx="2590800" cy="123825"/>
          </a:xfrm>
          <a:custGeom>
            <a:avLst/>
            <a:gdLst>
              <a:gd name="T0" fmla="*/ 1631 w 1632"/>
              <a:gd name="T1" fmla="*/ 0 h 78"/>
              <a:gd name="T2" fmla="*/ 1631 w 1632"/>
              <a:gd name="T3" fmla="*/ 77 h 78"/>
              <a:gd name="T4" fmla="*/ 0 w 1632"/>
              <a:gd name="T5" fmla="*/ 77 h 78"/>
              <a:gd name="T6" fmla="*/ 0 w 1632"/>
              <a:gd name="T7" fmla="*/ 0 h 78"/>
              <a:gd name="T8" fmla="*/ 1631 w 1632"/>
              <a:gd name="T9" fmla="*/ 0 h 78"/>
            </a:gdLst>
            <a:ahLst/>
            <a:cxnLst>
              <a:cxn ang="0">
                <a:pos x="T0" y="T1"/>
              </a:cxn>
              <a:cxn ang="0">
                <a:pos x="T2" y="T3"/>
              </a:cxn>
              <a:cxn ang="0">
                <a:pos x="T4" y="T5"/>
              </a:cxn>
              <a:cxn ang="0">
                <a:pos x="T6" y="T7"/>
              </a:cxn>
              <a:cxn ang="0">
                <a:pos x="T8" y="T9"/>
              </a:cxn>
            </a:cxnLst>
            <a:rect l="0" t="0" r="r" b="b"/>
            <a:pathLst>
              <a:path w="1632" h="78">
                <a:moveTo>
                  <a:pt x="1631" y="0"/>
                </a:moveTo>
                <a:lnTo>
                  <a:pt x="1631" y="77"/>
                </a:lnTo>
                <a:lnTo>
                  <a:pt x="0" y="77"/>
                </a:lnTo>
                <a:lnTo>
                  <a:pt x="0" y="0"/>
                </a:lnTo>
                <a:lnTo>
                  <a:pt x="1631" y="0"/>
                </a:lnTo>
              </a:path>
            </a:pathLst>
          </a:custGeom>
          <a:solidFill>
            <a:schemeClr val="tx1">
              <a:lumMod val="65000"/>
              <a:lumOff val="35000"/>
            </a:schemeClr>
          </a:solidFill>
          <a:ln>
            <a:noFill/>
          </a:ln>
          <a:effectLst/>
          <a:extLst/>
        </p:spPr>
        <p:txBody>
          <a:bodyPr/>
          <a:lstStyle/>
          <a:p>
            <a:endParaRPr lang="en-GB"/>
          </a:p>
        </p:txBody>
      </p:sp>
      <p:sp>
        <p:nvSpPr>
          <p:cNvPr id="7191" name="Freeform 23"/>
          <p:cNvSpPr>
            <a:spLocks/>
          </p:cNvSpPr>
          <p:nvPr/>
        </p:nvSpPr>
        <p:spPr bwMode="auto">
          <a:xfrm>
            <a:off x="2654300" y="5721350"/>
            <a:ext cx="3567113" cy="114300"/>
          </a:xfrm>
          <a:custGeom>
            <a:avLst/>
            <a:gdLst>
              <a:gd name="T0" fmla="*/ 2246 w 2247"/>
              <a:gd name="T1" fmla="*/ 0 h 72"/>
              <a:gd name="T2" fmla="*/ 2246 w 2247"/>
              <a:gd name="T3" fmla="*/ 71 h 72"/>
              <a:gd name="T4" fmla="*/ 0 w 2247"/>
              <a:gd name="T5" fmla="*/ 71 h 72"/>
              <a:gd name="T6" fmla="*/ 0 w 2247"/>
              <a:gd name="T7" fmla="*/ 0 h 72"/>
              <a:gd name="T8" fmla="*/ 2246 w 2247"/>
              <a:gd name="T9" fmla="*/ 0 h 72"/>
            </a:gdLst>
            <a:ahLst/>
            <a:cxnLst>
              <a:cxn ang="0">
                <a:pos x="T0" y="T1"/>
              </a:cxn>
              <a:cxn ang="0">
                <a:pos x="T2" y="T3"/>
              </a:cxn>
              <a:cxn ang="0">
                <a:pos x="T4" y="T5"/>
              </a:cxn>
              <a:cxn ang="0">
                <a:pos x="T6" y="T7"/>
              </a:cxn>
              <a:cxn ang="0">
                <a:pos x="T8" y="T9"/>
              </a:cxn>
            </a:cxnLst>
            <a:rect l="0" t="0" r="r" b="b"/>
            <a:pathLst>
              <a:path w="2247" h="72">
                <a:moveTo>
                  <a:pt x="2246" y="0"/>
                </a:moveTo>
                <a:lnTo>
                  <a:pt x="2246" y="71"/>
                </a:lnTo>
                <a:lnTo>
                  <a:pt x="0" y="71"/>
                </a:lnTo>
                <a:lnTo>
                  <a:pt x="0" y="0"/>
                </a:lnTo>
                <a:lnTo>
                  <a:pt x="2246"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3" name="Line 25"/>
          <p:cNvSpPr>
            <a:spLocks noChangeShapeType="1"/>
          </p:cNvSpPr>
          <p:nvPr/>
        </p:nvSpPr>
        <p:spPr bwMode="auto">
          <a:xfrm flipV="1">
            <a:off x="2156604" y="1796390"/>
            <a:ext cx="4548995" cy="713897"/>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2573916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r>
              <a:rPr lang="el-GR" b="1" dirty="0" smtClean="0"/>
              <a:t>Τι συζητήσαμε στην προηγούμενη διάλεξη</a:t>
            </a:r>
            <a:endParaRPr lang="en-GB" b="1" dirty="0"/>
          </a:p>
        </p:txBody>
      </p:sp>
      <p:sp>
        <p:nvSpPr>
          <p:cNvPr id="3" name="Content Placeholder 2"/>
          <p:cNvSpPr>
            <a:spLocks noGrp="1"/>
          </p:cNvSpPr>
          <p:nvPr>
            <p:ph idx="1"/>
          </p:nvPr>
        </p:nvSpPr>
        <p:spPr>
          <a:xfrm>
            <a:off x="628650" y="1371600"/>
            <a:ext cx="7886700" cy="4805363"/>
          </a:xfrm>
        </p:spPr>
        <p:txBody>
          <a:bodyPr>
            <a:normAutofit lnSpcReduction="10000"/>
          </a:bodyPr>
          <a:lstStyle/>
          <a:p>
            <a:pPr algn="just"/>
            <a:r>
              <a:rPr lang="el-GR" dirty="0" smtClean="0"/>
              <a:t>Προσέγγιση των δυνατοτήτων του </a:t>
            </a:r>
            <a:r>
              <a:rPr lang="en-GB" dirty="0" smtClean="0"/>
              <a:t>Amartya Sen</a:t>
            </a:r>
            <a:endParaRPr lang="el-GR" dirty="0" smtClean="0"/>
          </a:p>
          <a:p>
            <a:pPr algn="just"/>
            <a:r>
              <a:rPr lang="el-GR" dirty="0" smtClean="0"/>
              <a:t>Εκπαίδευση ως επένδυση και η θεωρία του ανθρώπινου κεφαλαίου</a:t>
            </a:r>
          </a:p>
          <a:p>
            <a:pPr algn="just"/>
            <a:r>
              <a:rPr lang="el-GR" dirty="0" smtClean="0"/>
              <a:t>Η έννοια του ανθρώπινου κεφαλαίου και διαφορές με το φυσικό/υλικό κεφαλαίου. </a:t>
            </a:r>
          </a:p>
          <a:p>
            <a:pPr algn="just"/>
            <a:r>
              <a:rPr lang="el-GR" dirty="0" smtClean="0"/>
              <a:t>Εκπαίδευση -&gt; ανθρώπινο κεφάλαιο -&gt; παραγωγικότητα -&gt; μισθοί-&gt; ευημερία</a:t>
            </a:r>
          </a:p>
          <a:p>
            <a:pPr algn="just"/>
            <a:r>
              <a:rPr lang="el-GR" dirty="0" smtClean="0"/>
              <a:t>Κόστη και οφέλη της εκπαίδευσης</a:t>
            </a:r>
          </a:p>
          <a:p>
            <a:pPr algn="just"/>
            <a:r>
              <a:rPr lang="el-GR" dirty="0" smtClean="0"/>
              <a:t>Προφίλ εισοδήματος-ηλικίας αποφοίτων λυκείου-πανεπιστημίου</a:t>
            </a:r>
          </a:p>
          <a:p>
            <a:pPr algn="just"/>
            <a:endParaRPr lang="el-GR" dirty="0"/>
          </a:p>
          <a:p>
            <a:pPr marL="0" indent="0" algn="just">
              <a:spcAft>
                <a:spcPts val="600"/>
              </a:spcAft>
              <a:buNone/>
            </a:pPr>
            <a:r>
              <a:rPr lang="el-GR" dirty="0" smtClean="0"/>
              <a:t>Στη σημερινή διάλεξη:</a:t>
            </a:r>
          </a:p>
          <a:p>
            <a:pPr algn="just"/>
            <a:r>
              <a:rPr lang="el-GR" dirty="0" smtClean="0"/>
              <a:t>Χρήση της θεωρίας του ανθρώπινου κεφαλαίου για την ερμηνεία ανισοτήτων</a:t>
            </a:r>
          </a:p>
          <a:p>
            <a:pPr algn="just"/>
            <a:r>
              <a:rPr lang="el-GR" dirty="0" smtClean="0"/>
              <a:t>Η μέθοδος της καθαρής παρούσας αξίας – η σημασία της διάστασης του χρόνου.</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921263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57400"/>
            <a:ext cx="7886700" cy="2819400"/>
          </a:xfrm>
          <a:solidFill>
            <a:schemeClr val="accent1"/>
          </a:solidFill>
        </p:spPr>
        <p:txBody>
          <a:bodyPr>
            <a:normAutofit/>
          </a:bodyPr>
          <a:lstStyle/>
          <a:p>
            <a:pPr algn="just"/>
            <a:r>
              <a:rPr lang="el-GR" b="1" dirty="0" smtClean="0"/>
              <a:t>Γενικότερα, η χρονική αξία του χρήματος πολλές φορές καθορίζει αν ένα επενδυτικό πρόγραμμα είναι οικονομικά βιώσιμο ή όχι!</a:t>
            </a:r>
            <a:endParaRPr lang="en-GB"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86437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3"/>
          </a:xfrm>
        </p:spPr>
        <p:txBody>
          <a:bodyPr/>
          <a:lstStyle/>
          <a:p>
            <a:pPr algn="ctr"/>
            <a:r>
              <a:rPr lang="en-GB" dirty="0" smtClean="0"/>
              <a:t>H </a:t>
            </a:r>
            <a:r>
              <a:rPr lang="el-GR" dirty="0" smtClean="0"/>
              <a:t>μέθοδος της καθαρής παρούσας αξίας (</a:t>
            </a:r>
            <a:r>
              <a:rPr lang="en-GB" dirty="0" smtClean="0"/>
              <a:t>Net Present Value, NPV)</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676401"/>
                <a:ext cx="7886700" cy="3886200"/>
              </a:xfrm>
            </p:spPr>
            <p:txBody>
              <a:bodyPr/>
              <a:lstStyle/>
              <a:p>
                <a:pPr marL="0" indent="0" algn="ctr">
                  <a:buNone/>
                </a:pPr>
                <a14:m>
                  <m:oMath xmlns:m="http://schemas.openxmlformats.org/officeDocument/2006/math">
                    <m:r>
                      <m:rPr>
                        <m:sty m:val="p"/>
                      </m:rPr>
                      <a:rPr lang="el-GR" sz="2000" b="0" i="0" smtClean="0">
                        <a:latin typeface="Cambria Math" panose="02040503050406030204" pitchFamily="18" charset="0"/>
                      </a:rPr>
                      <m:t>Ν</m:t>
                    </m:r>
                    <m:r>
                      <a:rPr lang="en-GB" sz="2000" i="1">
                        <a:latin typeface="Cambria Math" panose="02040503050406030204" pitchFamily="18" charset="0"/>
                      </a:rPr>
                      <m:t>𝑃𝑉</m:t>
                    </m:r>
                    <m:r>
                      <a:rPr lang="en-GB" sz="2000" i="1">
                        <a:latin typeface="Cambria Math" panose="02040503050406030204" pitchFamily="18" charset="0"/>
                      </a:rPr>
                      <m:t>=</m:t>
                    </m:r>
                    <m:f>
                      <m:fPr>
                        <m:ctrlPr>
                          <a:rPr lang="en-GB" sz="2000" i="1">
                            <a:latin typeface="Cambria Math" panose="02040503050406030204" pitchFamily="18" charset="0"/>
                          </a:rPr>
                        </m:ctrlPr>
                      </m:fPr>
                      <m:num>
                        <m:r>
                          <m:rPr>
                            <m:sty m:val="p"/>
                          </m:rPr>
                          <a:rPr lang="el-GR" sz="2000" b="0" i="0" smtClean="0">
                            <a:latin typeface="Cambria Math" panose="02040503050406030204" pitchFamily="18" charset="0"/>
                          </a:rPr>
                          <m:t>Β</m:t>
                        </m:r>
                        <m:r>
                          <a:rPr lang="el-GR" sz="2000" b="0" i="0" smtClean="0">
                            <a:latin typeface="Cambria Math" panose="02040503050406030204" pitchFamily="18" charset="0"/>
                          </a:rPr>
                          <m:t>1</m:t>
                        </m:r>
                      </m:num>
                      <m:den>
                        <m:sSup>
                          <m:sSupPr>
                            <m:ctrlPr>
                              <a:rPr lang="en-GB" sz="2000" i="1">
                                <a:latin typeface="Cambria Math" panose="02040503050406030204" pitchFamily="18" charset="0"/>
                              </a:rPr>
                            </m:ctrlPr>
                          </m:sSupPr>
                          <m:e>
                            <m:r>
                              <a:rPr lang="en-GB" sz="2000" i="1">
                                <a:latin typeface="Cambria Math" panose="02040503050406030204" pitchFamily="18" charset="0"/>
                              </a:rPr>
                              <m:t>(1+</m:t>
                            </m:r>
                            <m:r>
                              <a:rPr lang="en-GB" sz="2000" i="1">
                                <a:latin typeface="Cambria Math" panose="02040503050406030204" pitchFamily="18" charset="0"/>
                              </a:rPr>
                              <m:t>𝑟</m:t>
                            </m:r>
                            <m:r>
                              <a:rPr lang="en-GB" sz="2000" i="1">
                                <a:latin typeface="Cambria Math" panose="02040503050406030204" pitchFamily="18" charset="0"/>
                              </a:rPr>
                              <m:t>)</m:t>
                            </m:r>
                          </m:e>
                          <m:sup>
                            <m:r>
                              <a:rPr lang="el-GR" sz="2000" b="0" i="1" smtClean="0">
                                <a:latin typeface="Cambria Math" panose="02040503050406030204" pitchFamily="18" charset="0"/>
                              </a:rPr>
                              <m:t>0</m:t>
                            </m:r>
                          </m:sup>
                        </m:sSup>
                      </m:den>
                    </m:f>
                    <m:r>
                      <a:rPr lang="el-GR" sz="2000" b="0" i="1" smtClean="0">
                        <a:latin typeface="Cambria Math" panose="02040503050406030204" pitchFamily="18" charset="0"/>
                      </a:rPr>
                      <m:t>+</m:t>
                    </m:r>
                    <m:f>
                      <m:fPr>
                        <m:ctrlPr>
                          <a:rPr lang="en-GB" sz="2000" i="1">
                            <a:latin typeface="Cambria Math" panose="02040503050406030204" pitchFamily="18" charset="0"/>
                          </a:rPr>
                        </m:ctrlPr>
                      </m:fPr>
                      <m:num>
                        <m:r>
                          <m:rPr>
                            <m:sty m:val="p"/>
                          </m:rPr>
                          <a:rPr lang="el-GR" sz="2000">
                            <a:latin typeface="Cambria Math" panose="02040503050406030204" pitchFamily="18" charset="0"/>
                          </a:rPr>
                          <m:t>Β</m:t>
                        </m:r>
                        <m:r>
                          <a:rPr lang="el-GR" sz="2000" b="0" i="1" smtClean="0">
                            <a:latin typeface="Cambria Math" panose="02040503050406030204" pitchFamily="18" charset="0"/>
                          </a:rPr>
                          <m:t>2</m:t>
                        </m:r>
                      </m:num>
                      <m:den>
                        <m:sSup>
                          <m:sSupPr>
                            <m:ctrlPr>
                              <a:rPr lang="en-GB" sz="2000" i="1">
                                <a:latin typeface="Cambria Math" panose="02040503050406030204" pitchFamily="18" charset="0"/>
                              </a:rPr>
                            </m:ctrlPr>
                          </m:sSupPr>
                          <m:e>
                            <m:r>
                              <a:rPr lang="en-GB" sz="2000" i="1">
                                <a:latin typeface="Cambria Math" panose="02040503050406030204" pitchFamily="18" charset="0"/>
                              </a:rPr>
                              <m:t>(1+</m:t>
                            </m:r>
                            <m:r>
                              <a:rPr lang="en-GB" sz="2000" i="1">
                                <a:latin typeface="Cambria Math" panose="02040503050406030204" pitchFamily="18" charset="0"/>
                              </a:rPr>
                              <m:t>𝑟</m:t>
                            </m:r>
                            <m:r>
                              <a:rPr lang="en-GB" sz="2000" i="1">
                                <a:latin typeface="Cambria Math" panose="02040503050406030204" pitchFamily="18" charset="0"/>
                              </a:rPr>
                              <m:t>)</m:t>
                            </m:r>
                          </m:e>
                          <m:sup>
                            <m:r>
                              <a:rPr lang="en-GB" sz="2000" b="0" i="1" smtClean="0">
                                <a:latin typeface="Cambria Math" panose="02040503050406030204" pitchFamily="18" charset="0"/>
                              </a:rPr>
                              <m:t>1</m:t>
                            </m:r>
                          </m:sup>
                        </m:sSup>
                      </m:den>
                    </m:f>
                  </m:oMath>
                </a14:m>
                <a:r>
                  <a:rPr lang="el-GR" dirty="0" smtClean="0"/>
                  <a:t>+</a:t>
                </a:r>
                <a14:m>
                  <m:oMath xmlns:m="http://schemas.openxmlformats.org/officeDocument/2006/math">
                    <m:f>
                      <m:fPr>
                        <m:ctrlPr>
                          <a:rPr lang="en-GB" sz="2000" i="1">
                            <a:latin typeface="Cambria Math" panose="02040503050406030204" pitchFamily="18" charset="0"/>
                          </a:rPr>
                        </m:ctrlPr>
                      </m:fPr>
                      <m:num>
                        <m:r>
                          <m:rPr>
                            <m:sty m:val="p"/>
                          </m:rPr>
                          <a:rPr lang="el-GR" sz="2000">
                            <a:latin typeface="Cambria Math" panose="02040503050406030204" pitchFamily="18" charset="0"/>
                          </a:rPr>
                          <m:t>Β</m:t>
                        </m:r>
                        <m:r>
                          <a:rPr lang="el-GR" sz="2000" b="0" i="1" smtClean="0">
                            <a:latin typeface="Cambria Math" panose="02040503050406030204" pitchFamily="18" charset="0"/>
                          </a:rPr>
                          <m:t>3</m:t>
                        </m:r>
                      </m:num>
                      <m:den>
                        <m:sSup>
                          <m:sSupPr>
                            <m:ctrlPr>
                              <a:rPr lang="en-GB" sz="2000" i="1">
                                <a:latin typeface="Cambria Math" panose="02040503050406030204" pitchFamily="18" charset="0"/>
                              </a:rPr>
                            </m:ctrlPr>
                          </m:sSupPr>
                          <m:e>
                            <m:r>
                              <a:rPr lang="en-GB" sz="2000" i="1">
                                <a:latin typeface="Cambria Math" panose="02040503050406030204" pitchFamily="18" charset="0"/>
                              </a:rPr>
                              <m:t>(1+</m:t>
                            </m:r>
                            <m:r>
                              <a:rPr lang="en-GB" sz="2000" i="1">
                                <a:latin typeface="Cambria Math" panose="02040503050406030204" pitchFamily="18" charset="0"/>
                              </a:rPr>
                              <m:t>𝑟</m:t>
                            </m:r>
                            <m:r>
                              <a:rPr lang="en-GB" sz="2000" i="1">
                                <a:latin typeface="Cambria Math" panose="02040503050406030204" pitchFamily="18" charset="0"/>
                              </a:rPr>
                              <m:t>)</m:t>
                            </m:r>
                          </m:e>
                          <m:sup>
                            <m:r>
                              <a:rPr lang="en-GB" sz="2000" b="0" i="1" smtClean="0">
                                <a:latin typeface="Cambria Math" panose="02040503050406030204" pitchFamily="18" charset="0"/>
                              </a:rPr>
                              <m:t>2</m:t>
                            </m:r>
                          </m:sup>
                        </m:sSup>
                      </m:den>
                    </m:f>
                  </m:oMath>
                </a14:m>
                <a:r>
                  <a:rPr lang="el-GR" dirty="0" smtClean="0"/>
                  <a:t>+….</a:t>
                </a:r>
                <a:r>
                  <a:rPr lang="en-GB" dirty="0" smtClean="0"/>
                  <a:t> </a:t>
                </a:r>
                <a:r>
                  <a:rPr lang="el-GR" dirty="0" smtClean="0"/>
                  <a:t>–</a:t>
                </a:r>
                <a:r>
                  <a:rPr lang="en-GB" dirty="0" smtClean="0"/>
                  <a:t> C</a:t>
                </a:r>
                <a:endParaRPr lang="el-GR" dirty="0" smtClean="0"/>
              </a:p>
              <a:p>
                <a:pPr marL="0" indent="0">
                  <a:buNone/>
                </a:pPr>
                <a:endParaRPr lang="el-GR" dirty="0"/>
              </a:p>
              <a:p>
                <a:pPr marL="0" indent="0" algn="just">
                  <a:buNone/>
                </a:pPr>
                <a:r>
                  <a:rPr lang="el-GR" dirty="0" smtClean="0"/>
                  <a:t>Όπου Β</a:t>
                </a:r>
                <a:r>
                  <a:rPr lang="el-GR" sz="1800" dirty="0" smtClean="0"/>
                  <a:t>1</a:t>
                </a:r>
                <a:r>
                  <a:rPr lang="el-GR" dirty="0" smtClean="0"/>
                  <a:t>, Β</a:t>
                </a:r>
                <a:r>
                  <a:rPr lang="el-GR" sz="1800" dirty="0" smtClean="0"/>
                  <a:t>2</a:t>
                </a:r>
                <a:r>
                  <a:rPr lang="el-GR" dirty="0" smtClean="0"/>
                  <a:t>, Β</a:t>
                </a:r>
                <a:r>
                  <a:rPr lang="el-GR" sz="1800" dirty="0" smtClean="0"/>
                  <a:t>3</a:t>
                </a:r>
                <a:r>
                  <a:rPr lang="el-GR" dirty="0" smtClean="0"/>
                  <a:t> …. Β</a:t>
                </a:r>
                <a:r>
                  <a:rPr lang="en-GB" sz="1400" dirty="0"/>
                  <a:t>T</a:t>
                </a:r>
                <a:r>
                  <a:rPr lang="el-GR" dirty="0" smtClean="0"/>
                  <a:t> είναι οι αυξημένες μελλοντικές απολαβές του πτυχιούχου σε κάθε έτος</a:t>
                </a:r>
                <a:r>
                  <a:rPr lang="en-GB" dirty="0" smtClean="0"/>
                  <a:t> </a:t>
                </a:r>
                <a:r>
                  <a:rPr lang="el-GR" dirty="0" smtClean="0"/>
                  <a:t>μέχρι την ηλικία της συνταξιοδότησης.</a:t>
                </a:r>
              </a:p>
              <a:p>
                <a:pPr marL="0" indent="0" algn="just">
                  <a:buNone/>
                </a:pPr>
                <a:r>
                  <a:rPr lang="el-GR" dirty="0" smtClean="0"/>
                  <a:t>Η μεταβλητή </a:t>
                </a:r>
                <a:r>
                  <a:rPr lang="en-GB" dirty="0" smtClean="0"/>
                  <a:t>C </a:t>
                </a:r>
                <a:r>
                  <a:rPr lang="el-GR" dirty="0" smtClean="0"/>
                  <a:t>περιέχει τα κόστη (έμμεσα και άμεσα)*.</a:t>
                </a:r>
                <a:endParaRPr lang="en-GB" dirty="0" smtClean="0"/>
              </a:p>
              <a:p>
                <a:pPr marL="0" indent="0" algn="just">
                  <a:buNone/>
                </a:pPr>
                <a:r>
                  <a:rPr lang="el-GR" dirty="0" smtClean="0"/>
                  <a:t>Αν  </a:t>
                </a:r>
                <a:r>
                  <a:rPr lang="en-GB" dirty="0" smtClean="0"/>
                  <a:t>NPV&gt;0 </a:t>
                </a:r>
                <a:r>
                  <a:rPr lang="el-GR" dirty="0" smtClean="0"/>
                  <a:t>τότε οι σπουδές είναι οικονομικά επωφελείς.</a:t>
                </a:r>
                <a:endParaRPr lang="en-GB" dirty="0" smtClean="0"/>
              </a:p>
              <a:p>
                <a:pPr marL="0" indent="0" algn="just">
                  <a:buNone/>
                </a:pPr>
                <a:r>
                  <a:rPr lang="el-GR" dirty="0" smtClean="0"/>
                  <a:t>Το άτομο μπορεί να υπολογίζει διαφορετικές </a:t>
                </a:r>
                <a:r>
                  <a:rPr lang="en-GB" dirty="0" smtClean="0"/>
                  <a:t>NPV </a:t>
                </a:r>
                <a:r>
                  <a:rPr lang="el-GR" dirty="0" smtClean="0"/>
                  <a:t>για διαφορετικούς τύπους σπουδών.</a:t>
                </a:r>
              </a:p>
              <a:p>
                <a:pPr marL="0" indent="0" algn="just">
                  <a:buNone/>
                </a:pPr>
                <a:r>
                  <a:rPr lang="el-GR" dirty="0" smtClean="0"/>
                  <a:t>Από </a:t>
                </a:r>
                <a:r>
                  <a:rPr lang="el-GR" u="sng" dirty="0" smtClean="0"/>
                  <a:t>στενή οικονομική άποψη</a:t>
                </a:r>
                <a:r>
                  <a:rPr lang="el-GR" dirty="0" smtClean="0"/>
                  <a:t>, η βέλτιστη επιλογή είναι να επιλέξει σπουδές που συνεπάγονται τη μεγαλύτερη </a:t>
                </a:r>
                <a:r>
                  <a:rPr lang="en-GB" dirty="0" smtClean="0"/>
                  <a:t>NPV.</a:t>
                </a:r>
                <a:endParaRPr lang="el-GR" dirty="0" smtClean="0"/>
              </a:p>
              <a:p>
                <a:pPr marL="0" indent="0" algn="just">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676401"/>
                <a:ext cx="7886700" cy="3886200"/>
              </a:xfrm>
              <a:blipFill rotWithShape="0">
                <a:blip r:embed="rId2"/>
                <a:stretch>
                  <a:fillRect l="-927" t="-313" r="-92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TextBox 4"/>
          <p:cNvSpPr txBox="1"/>
          <p:nvPr/>
        </p:nvSpPr>
        <p:spPr>
          <a:xfrm>
            <a:off x="762000" y="5867400"/>
            <a:ext cx="7467600" cy="523220"/>
          </a:xfrm>
          <a:prstGeom prst="rect">
            <a:avLst/>
          </a:prstGeom>
          <a:noFill/>
        </p:spPr>
        <p:txBody>
          <a:bodyPr wrap="square" rtlCol="0">
            <a:spAutoFit/>
          </a:bodyPr>
          <a:lstStyle/>
          <a:p>
            <a:r>
              <a:rPr lang="el-GR" sz="1400" dirty="0" smtClean="0"/>
              <a:t>* Επειδή τα χρόνια των σπουδών είναι λίγα, και για λόγους απλούστευσης, αποφεύγουμε τον</a:t>
            </a:r>
            <a:r>
              <a:rPr lang="en-GB" sz="1400" dirty="0" smtClean="0"/>
              <a:t> </a:t>
            </a:r>
            <a:r>
              <a:rPr lang="el-GR" sz="1400" dirty="0" smtClean="0"/>
              <a:t>ανατοκισμό και απλώς αθροίζουμε τα κόστη σε μια μεταβλητή </a:t>
            </a:r>
            <a:r>
              <a:rPr lang="en-GB" sz="1400" dirty="0" smtClean="0"/>
              <a:t>C.</a:t>
            </a:r>
            <a:r>
              <a:rPr lang="el-GR" sz="1400" dirty="0" smtClean="0"/>
              <a:t> </a:t>
            </a:r>
            <a:endParaRPr lang="en-GB" sz="1400" dirty="0"/>
          </a:p>
        </p:txBody>
      </p:sp>
    </p:spTree>
    <p:extLst>
      <p:ext uri="{BB962C8B-B14F-4D97-AF65-F5344CB8AC3E}">
        <p14:creationId xmlns:p14="http://schemas.microsoft.com/office/powerpoint/2010/main" val="2980818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2775" y="622987"/>
            <a:ext cx="8077200" cy="477837"/>
          </a:xfrm>
          <a:noFill/>
          <a:ln/>
        </p:spPr>
        <p:txBody>
          <a:bodyPr>
            <a:normAutofit/>
          </a:bodyPr>
          <a:lstStyle/>
          <a:p>
            <a:pPr algn="ctr"/>
            <a:r>
              <a:rPr lang="el-GR" altLang="en-US" sz="2800" b="1" dirty="0" smtClean="0"/>
              <a:t>Ο εσωτερικός βαθμός απόδοσης της επένδυσης</a:t>
            </a:r>
            <a:endParaRPr lang="en-US" altLang="en-US" sz="2800" b="1" dirty="0"/>
          </a:p>
        </p:txBody>
      </p:sp>
      <p:sp>
        <p:nvSpPr>
          <p:cNvPr id="7171" name="Rectangle 3"/>
          <p:cNvSpPr>
            <a:spLocks noGrp="1" noChangeArrowheads="1"/>
          </p:cNvSpPr>
          <p:nvPr>
            <p:ph type="body" idx="1"/>
          </p:nvPr>
        </p:nvSpPr>
        <p:spPr>
          <a:xfrm>
            <a:off x="152400" y="1787525"/>
            <a:ext cx="8812213" cy="4765675"/>
          </a:xfrm>
          <a:noFill/>
          <a:ln/>
        </p:spPr>
        <p:txBody>
          <a:bodyPr/>
          <a:lstStyle/>
          <a:p>
            <a:pPr algn="ctr">
              <a:buFont typeface="Monotype Sorts" pitchFamily="2" charset="2"/>
              <a:buNone/>
            </a:pPr>
            <a:endParaRPr lang="en-US" altLang="en-US" dirty="0"/>
          </a:p>
          <a:p>
            <a:pPr algn="ctr">
              <a:buFont typeface="Monotype Sorts" pitchFamily="2" charset="2"/>
              <a:buNone/>
            </a:pPr>
            <a:endParaRPr lang="en-US" altLang="en-US" dirty="0"/>
          </a:p>
          <a:p>
            <a:pPr algn="ctr">
              <a:buFont typeface="Monotype Sorts" pitchFamily="2" charset="2"/>
              <a:buNone/>
            </a:pPr>
            <a:endParaRPr lang="en-US" altLang="en-US" dirty="0"/>
          </a:p>
          <a:p>
            <a:pPr>
              <a:buFont typeface="Monotype Sorts" pitchFamily="2" charset="2"/>
              <a:buNone/>
            </a:pPr>
            <a:r>
              <a:rPr lang="en-US" altLang="en-US" dirty="0"/>
              <a:t>  				</a:t>
            </a:r>
            <a:r>
              <a:rPr lang="el-GR" altLang="en-US" dirty="0" smtClean="0"/>
              <a:t>Όφελος</a:t>
            </a:r>
            <a:r>
              <a:rPr lang="en-US" altLang="en-US" dirty="0"/>
              <a:t>	</a:t>
            </a:r>
            <a:r>
              <a:rPr lang="el-GR" altLang="en-US" dirty="0" smtClean="0"/>
              <a:t>                                                         Κόστος</a:t>
            </a:r>
            <a:endParaRPr lang="en-US" altLang="en-US" sz="2800" dirty="0"/>
          </a:p>
        </p:txBody>
      </p:sp>
      <p:sp>
        <p:nvSpPr>
          <p:cNvPr id="7172" name="Freeform 4"/>
          <p:cNvSpPr>
            <a:spLocks/>
          </p:cNvSpPr>
          <p:nvPr/>
        </p:nvSpPr>
        <p:spPr bwMode="auto">
          <a:xfrm>
            <a:off x="4376738" y="2613025"/>
            <a:ext cx="211137" cy="1912938"/>
          </a:xfrm>
          <a:custGeom>
            <a:avLst/>
            <a:gdLst>
              <a:gd name="T0" fmla="*/ 132 w 133"/>
              <a:gd name="T1" fmla="*/ 1204 h 1205"/>
              <a:gd name="T2" fmla="*/ 132 w 133"/>
              <a:gd name="T3" fmla="*/ 0 h 1205"/>
              <a:gd name="T4" fmla="*/ 0 w 133"/>
              <a:gd name="T5" fmla="*/ 0 h 1205"/>
              <a:gd name="T6" fmla="*/ 0 w 133"/>
              <a:gd name="T7" fmla="*/ 1204 h 1205"/>
              <a:gd name="T8" fmla="*/ 132 w 133"/>
              <a:gd name="T9" fmla="*/ 1204 h 1205"/>
            </a:gdLst>
            <a:ahLst/>
            <a:cxnLst>
              <a:cxn ang="0">
                <a:pos x="T0" y="T1"/>
              </a:cxn>
              <a:cxn ang="0">
                <a:pos x="T2" y="T3"/>
              </a:cxn>
              <a:cxn ang="0">
                <a:pos x="T4" y="T5"/>
              </a:cxn>
              <a:cxn ang="0">
                <a:pos x="T6" y="T7"/>
              </a:cxn>
              <a:cxn ang="0">
                <a:pos x="T8" y="T9"/>
              </a:cxn>
            </a:cxnLst>
            <a:rect l="0" t="0" r="r" b="b"/>
            <a:pathLst>
              <a:path w="133" h="1205">
                <a:moveTo>
                  <a:pt x="132" y="1204"/>
                </a:moveTo>
                <a:lnTo>
                  <a:pt x="132" y="0"/>
                </a:lnTo>
                <a:lnTo>
                  <a:pt x="0" y="0"/>
                </a:lnTo>
                <a:lnTo>
                  <a:pt x="0" y="1204"/>
                </a:lnTo>
                <a:lnTo>
                  <a:pt x="132" y="1204"/>
                </a:lnTo>
              </a:path>
            </a:pathLst>
          </a:custGeom>
          <a:solidFill>
            <a:schemeClr val="tx1">
              <a:lumMod val="65000"/>
              <a:lumOff val="35000"/>
            </a:schemeClr>
          </a:solidFill>
          <a:ln>
            <a:noFill/>
          </a:ln>
          <a:effectLst/>
          <a:extLst/>
        </p:spPr>
        <p:txBody>
          <a:bodyPr/>
          <a:lstStyle/>
          <a:p>
            <a:endParaRPr lang="en-GB"/>
          </a:p>
        </p:txBody>
      </p:sp>
      <p:sp>
        <p:nvSpPr>
          <p:cNvPr id="7173" name="Freeform 5"/>
          <p:cNvSpPr>
            <a:spLocks/>
          </p:cNvSpPr>
          <p:nvPr/>
        </p:nvSpPr>
        <p:spPr bwMode="auto">
          <a:xfrm>
            <a:off x="6002338" y="3208338"/>
            <a:ext cx="1898650" cy="890587"/>
          </a:xfrm>
          <a:custGeom>
            <a:avLst/>
            <a:gdLst>
              <a:gd name="T0" fmla="*/ 553 w 1196"/>
              <a:gd name="T1" fmla="*/ 8 h 561"/>
              <a:gd name="T2" fmla="*/ 539 w 1196"/>
              <a:gd name="T3" fmla="*/ 8 h 561"/>
              <a:gd name="T4" fmla="*/ 1179 w 1196"/>
              <a:gd name="T5" fmla="*/ 558 h 561"/>
              <a:gd name="T6" fmla="*/ 1186 w 1196"/>
              <a:gd name="T7" fmla="*/ 555 h 561"/>
              <a:gd name="T8" fmla="*/ 10 w 1196"/>
              <a:gd name="T9" fmla="*/ 555 h 561"/>
              <a:gd name="T10" fmla="*/ 16 w 1196"/>
              <a:gd name="T11" fmla="*/ 558 h 561"/>
              <a:gd name="T12" fmla="*/ 553 w 1196"/>
              <a:gd name="T13" fmla="*/ 8 h 561"/>
              <a:gd name="T14" fmla="*/ 545 w 1196"/>
              <a:gd name="T15" fmla="*/ 0 h 561"/>
              <a:gd name="T16" fmla="*/ 0 w 1196"/>
              <a:gd name="T17" fmla="*/ 560 h 561"/>
              <a:gd name="T18" fmla="*/ 1195 w 1196"/>
              <a:gd name="T19" fmla="*/ 560 h 561"/>
              <a:gd name="T20" fmla="*/ 545 w 1196"/>
              <a:gd name="T21" fmla="*/ 0 h 561"/>
              <a:gd name="T22" fmla="*/ 553 w 1196"/>
              <a:gd name="T23" fmla="*/ 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6" h="561">
                <a:moveTo>
                  <a:pt x="553" y="8"/>
                </a:moveTo>
                <a:lnTo>
                  <a:pt x="539" y="8"/>
                </a:lnTo>
                <a:lnTo>
                  <a:pt x="1179" y="558"/>
                </a:lnTo>
                <a:lnTo>
                  <a:pt x="1186" y="555"/>
                </a:lnTo>
                <a:lnTo>
                  <a:pt x="10" y="555"/>
                </a:lnTo>
                <a:lnTo>
                  <a:pt x="16" y="558"/>
                </a:lnTo>
                <a:lnTo>
                  <a:pt x="553" y="8"/>
                </a:lnTo>
                <a:lnTo>
                  <a:pt x="545" y="0"/>
                </a:lnTo>
                <a:lnTo>
                  <a:pt x="0" y="560"/>
                </a:lnTo>
                <a:lnTo>
                  <a:pt x="1195" y="560"/>
                </a:lnTo>
                <a:lnTo>
                  <a:pt x="545" y="0"/>
                </a:lnTo>
                <a:lnTo>
                  <a:pt x="553" y="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4" name="Freeform 6"/>
          <p:cNvSpPr>
            <a:spLocks/>
          </p:cNvSpPr>
          <p:nvPr/>
        </p:nvSpPr>
        <p:spPr bwMode="auto">
          <a:xfrm>
            <a:off x="6867525" y="2337308"/>
            <a:ext cx="26988" cy="869950"/>
          </a:xfrm>
          <a:custGeom>
            <a:avLst/>
            <a:gdLst>
              <a:gd name="T0" fmla="*/ 0 w 17"/>
              <a:gd name="T1" fmla="*/ 0 h 548"/>
              <a:gd name="T2" fmla="*/ 4 w 17"/>
              <a:gd name="T3" fmla="*/ 547 h 548"/>
              <a:gd name="T4" fmla="*/ 16 w 17"/>
              <a:gd name="T5" fmla="*/ 547 h 548"/>
              <a:gd name="T6" fmla="*/ 12 w 17"/>
              <a:gd name="T7" fmla="*/ 0 h 548"/>
              <a:gd name="T8" fmla="*/ 0 w 17"/>
              <a:gd name="T9" fmla="*/ 0 h 548"/>
            </a:gdLst>
            <a:ahLst/>
            <a:cxnLst>
              <a:cxn ang="0">
                <a:pos x="T0" y="T1"/>
              </a:cxn>
              <a:cxn ang="0">
                <a:pos x="T2" y="T3"/>
              </a:cxn>
              <a:cxn ang="0">
                <a:pos x="T4" y="T5"/>
              </a:cxn>
              <a:cxn ang="0">
                <a:pos x="T6" y="T7"/>
              </a:cxn>
              <a:cxn ang="0">
                <a:pos x="T8" y="T9"/>
              </a:cxn>
            </a:cxnLst>
            <a:rect l="0" t="0" r="r" b="b"/>
            <a:pathLst>
              <a:path w="17" h="548">
                <a:moveTo>
                  <a:pt x="0" y="0"/>
                </a:moveTo>
                <a:lnTo>
                  <a:pt x="4" y="547"/>
                </a:lnTo>
                <a:lnTo>
                  <a:pt x="16" y="547"/>
                </a:lnTo>
                <a:lnTo>
                  <a:pt x="12" y="0"/>
                </a:lnTo>
                <a:lnTo>
                  <a:pt x="0"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5" name="Freeform 7"/>
          <p:cNvSpPr>
            <a:spLocks/>
          </p:cNvSpPr>
          <p:nvPr/>
        </p:nvSpPr>
        <p:spPr bwMode="auto">
          <a:xfrm>
            <a:off x="5548313" y="4305300"/>
            <a:ext cx="2703512" cy="49213"/>
          </a:xfrm>
          <a:custGeom>
            <a:avLst/>
            <a:gdLst>
              <a:gd name="T0" fmla="*/ 1702 w 1703"/>
              <a:gd name="T1" fmla="*/ 26 h 31"/>
              <a:gd name="T2" fmla="*/ 1702 w 1703"/>
              <a:gd name="T3" fmla="*/ 0 h 31"/>
              <a:gd name="T4" fmla="*/ 0 w 1703"/>
              <a:gd name="T5" fmla="*/ 2 h 31"/>
              <a:gd name="T6" fmla="*/ 0 w 1703"/>
              <a:gd name="T7" fmla="*/ 30 h 31"/>
              <a:gd name="T8" fmla="*/ 1702 w 1703"/>
              <a:gd name="T9" fmla="*/ 26 h 31"/>
            </a:gdLst>
            <a:ahLst/>
            <a:cxnLst>
              <a:cxn ang="0">
                <a:pos x="T0" y="T1"/>
              </a:cxn>
              <a:cxn ang="0">
                <a:pos x="T2" y="T3"/>
              </a:cxn>
              <a:cxn ang="0">
                <a:pos x="T4" y="T5"/>
              </a:cxn>
              <a:cxn ang="0">
                <a:pos x="T6" y="T7"/>
              </a:cxn>
              <a:cxn ang="0">
                <a:pos x="T8" y="T9"/>
              </a:cxn>
            </a:cxnLst>
            <a:rect l="0" t="0" r="r" b="b"/>
            <a:pathLst>
              <a:path w="1703" h="31">
                <a:moveTo>
                  <a:pt x="1702" y="26"/>
                </a:moveTo>
                <a:lnTo>
                  <a:pt x="1702" y="0"/>
                </a:lnTo>
                <a:lnTo>
                  <a:pt x="0" y="2"/>
                </a:lnTo>
                <a:lnTo>
                  <a:pt x="0" y="30"/>
                </a:lnTo>
                <a:lnTo>
                  <a:pt x="1702" y="26"/>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6" name="Freeform 8"/>
          <p:cNvSpPr>
            <a:spLocks/>
          </p:cNvSpPr>
          <p:nvPr/>
        </p:nvSpPr>
        <p:spPr bwMode="auto">
          <a:xfrm>
            <a:off x="5946775" y="4165600"/>
            <a:ext cx="2092325" cy="69850"/>
          </a:xfrm>
          <a:custGeom>
            <a:avLst/>
            <a:gdLst>
              <a:gd name="T0" fmla="*/ 1317 w 1318"/>
              <a:gd name="T1" fmla="*/ 41 h 44"/>
              <a:gd name="T2" fmla="*/ 1317 w 1318"/>
              <a:gd name="T3" fmla="*/ 0 h 44"/>
              <a:gd name="T4" fmla="*/ 0 w 1318"/>
              <a:gd name="T5" fmla="*/ 2 h 44"/>
              <a:gd name="T6" fmla="*/ 0 w 1318"/>
              <a:gd name="T7" fmla="*/ 43 h 44"/>
              <a:gd name="T8" fmla="*/ 1317 w 1318"/>
              <a:gd name="T9" fmla="*/ 41 h 44"/>
            </a:gdLst>
            <a:ahLst/>
            <a:cxnLst>
              <a:cxn ang="0">
                <a:pos x="T0" y="T1"/>
              </a:cxn>
              <a:cxn ang="0">
                <a:pos x="T2" y="T3"/>
              </a:cxn>
              <a:cxn ang="0">
                <a:pos x="T4" y="T5"/>
              </a:cxn>
              <a:cxn ang="0">
                <a:pos x="T6" y="T7"/>
              </a:cxn>
              <a:cxn ang="0">
                <a:pos x="T8" y="T9"/>
              </a:cxn>
            </a:cxnLst>
            <a:rect l="0" t="0" r="r" b="b"/>
            <a:pathLst>
              <a:path w="1318" h="44">
                <a:moveTo>
                  <a:pt x="1317" y="41"/>
                </a:moveTo>
                <a:lnTo>
                  <a:pt x="1317" y="0"/>
                </a:lnTo>
                <a:lnTo>
                  <a:pt x="0" y="2"/>
                </a:lnTo>
                <a:lnTo>
                  <a:pt x="0" y="43"/>
                </a:lnTo>
                <a:lnTo>
                  <a:pt x="1317" y="41"/>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7" name="Freeform 9"/>
          <p:cNvSpPr>
            <a:spLocks/>
          </p:cNvSpPr>
          <p:nvPr/>
        </p:nvSpPr>
        <p:spPr bwMode="auto">
          <a:xfrm>
            <a:off x="6119813" y="4443413"/>
            <a:ext cx="1522412" cy="74612"/>
          </a:xfrm>
          <a:custGeom>
            <a:avLst/>
            <a:gdLst>
              <a:gd name="T0" fmla="*/ 953 w 959"/>
              <a:gd name="T1" fmla="*/ 0 h 47"/>
              <a:gd name="T2" fmla="*/ 0 w 959"/>
              <a:gd name="T3" fmla="*/ 2 h 47"/>
              <a:gd name="T4" fmla="*/ 8 w 959"/>
              <a:gd name="T5" fmla="*/ 10 h 47"/>
              <a:gd name="T6" fmla="*/ 16 w 959"/>
              <a:gd name="T7" fmla="*/ 18 h 47"/>
              <a:gd name="T8" fmla="*/ 31 w 959"/>
              <a:gd name="T9" fmla="*/ 26 h 47"/>
              <a:gd name="T10" fmla="*/ 47 w 959"/>
              <a:gd name="T11" fmla="*/ 32 h 47"/>
              <a:gd name="T12" fmla="*/ 67 w 959"/>
              <a:gd name="T13" fmla="*/ 38 h 47"/>
              <a:gd name="T14" fmla="*/ 85 w 959"/>
              <a:gd name="T15" fmla="*/ 42 h 47"/>
              <a:gd name="T16" fmla="*/ 106 w 959"/>
              <a:gd name="T17" fmla="*/ 45 h 47"/>
              <a:gd name="T18" fmla="*/ 127 w 959"/>
              <a:gd name="T19" fmla="*/ 46 h 47"/>
              <a:gd name="T20" fmla="*/ 127 w 959"/>
              <a:gd name="T21" fmla="*/ 44 h 47"/>
              <a:gd name="T22" fmla="*/ 831 w 959"/>
              <a:gd name="T23" fmla="*/ 44 h 47"/>
              <a:gd name="T24" fmla="*/ 850 w 959"/>
              <a:gd name="T25" fmla="*/ 44 h 47"/>
              <a:gd name="T26" fmla="*/ 871 w 959"/>
              <a:gd name="T27" fmla="*/ 40 h 47"/>
              <a:gd name="T28" fmla="*/ 892 w 959"/>
              <a:gd name="T29" fmla="*/ 36 h 47"/>
              <a:gd name="T30" fmla="*/ 914 w 959"/>
              <a:gd name="T31" fmla="*/ 30 h 47"/>
              <a:gd name="T32" fmla="*/ 932 w 959"/>
              <a:gd name="T33" fmla="*/ 24 h 47"/>
              <a:gd name="T34" fmla="*/ 946 w 959"/>
              <a:gd name="T35" fmla="*/ 17 h 47"/>
              <a:gd name="T36" fmla="*/ 956 w 959"/>
              <a:gd name="T37" fmla="*/ 8 h 47"/>
              <a:gd name="T38" fmla="*/ 958 w 959"/>
              <a:gd name="T39" fmla="*/ 0 h 47"/>
              <a:gd name="T40" fmla="*/ 953 w 959"/>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9" h="47">
                <a:moveTo>
                  <a:pt x="953" y="0"/>
                </a:moveTo>
                <a:lnTo>
                  <a:pt x="0" y="2"/>
                </a:lnTo>
                <a:lnTo>
                  <a:pt x="8" y="10"/>
                </a:lnTo>
                <a:lnTo>
                  <a:pt x="16" y="18"/>
                </a:lnTo>
                <a:lnTo>
                  <a:pt x="31" y="26"/>
                </a:lnTo>
                <a:lnTo>
                  <a:pt x="47" y="32"/>
                </a:lnTo>
                <a:lnTo>
                  <a:pt x="67" y="38"/>
                </a:lnTo>
                <a:lnTo>
                  <a:pt x="85" y="42"/>
                </a:lnTo>
                <a:lnTo>
                  <a:pt x="106" y="45"/>
                </a:lnTo>
                <a:lnTo>
                  <a:pt x="127" y="46"/>
                </a:lnTo>
                <a:lnTo>
                  <a:pt x="127" y="44"/>
                </a:lnTo>
                <a:lnTo>
                  <a:pt x="831" y="44"/>
                </a:lnTo>
                <a:lnTo>
                  <a:pt x="850" y="44"/>
                </a:lnTo>
                <a:lnTo>
                  <a:pt x="871" y="40"/>
                </a:lnTo>
                <a:lnTo>
                  <a:pt x="892" y="36"/>
                </a:lnTo>
                <a:lnTo>
                  <a:pt x="914" y="30"/>
                </a:lnTo>
                <a:lnTo>
                  <a:pt x="932" y="24"/>
                </a:lnTo>
                <a:lnTo>
                  <a:pt x="946" y="17"/>
                </a:lnTo>
                <a:lnTo>
                  <a:pt x="956" y="8"/>
                </a:lnTo>
                <a:lnTo>
                  <a:pt x="958" y="0"/>
                </a:lnTo>
                <a:lnTo>
                  <a:pt x="953"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8" name="Freeform 10"/>
          <p:cNvSpPr>
            <a:spLocks/>
          </p:cNvSpPr>
          <p:nvPr/>
        </p:nvSpPr>
        <p:spPr bwMode="auto">
          <a:xfrm>
            <a:off x="6656388" y="2166938"/>
            <a:ext cx="430212" cy="161925"/>
          </a:xfrm>
          <a:custGeom>
            <a:avLst/>
            <a:gdLst>
              <a:gd name="T0" fmla="*/ 88 w 271"/>
              <a:gd name="T1" fmla="*/ 98 h 102"/>
              <a:gd name="T2" fmla="*/ 116 w 271"/>
              <a:gd name="T3" fmla="*/ 101 h 102"/>
              <a:gd name="T4" fmla="*/ 142 w 271"/>
              <a:gd name="T5" fmla="*/ 101 h 102"/>
              <a:gd name="T6" fmla="*/ 170 w 271"/>
              <a:gd name="T7" fmla="*/ 99 h 102"/>
              <a:gd name="T8" fmla="*/ 193 w 271"/>
              <a:gd name="T9" fmla="*/ 96 h 102"/>
              <a:gd name="T10" fmla="*/ 216 w 271"/>
              <a:gd name="T11" fmla="*/ 91 h 102"/>
              <a:gd name="T12" fmla="*/ 235 w 271"/>
              <a:gd name="T13" fmla="*/ 84 h 102"/>
              <a:gd name="T14" fmla="*/ 251 w 271"/>
              <a:gd name="T15" fmla="*/ 76 h 102"/>
              <a:gd name="T16" fmla="*/ 262 w 271"/>
              <a:gd name="T17" fmla="*/ 67 h 102"/>
              <a:gd name="T18" fmla="*/ 270 w 271"/>
              <a:gd name="T19" fmla="*/ 56 h 102"/>
              <a:gd name="T20" fmla="*/ 270 w 271"/>
              <a:gd name="T21" fmla="*/ 47 h 102"/>
              <a:gd name="T22" fmla="*/ 265 w 271"/>
              <a:gd name="T23" fmla="*/ 37 h 102"/>
              <a:gd name="T24" fmla="*/ 256 w 271"/>
              <a:gd name="T25" fmla="*/ 28 h 102"/>
              <a:gd name="T26" fmla="*/ 241 w 271"/>
              <a:gd name="T27" fmla="*/ 20 h 102"/>
              <a:gd name="T28" fmla="*/ 223 w 271"/>
              <a:gd name="T29" fmla="*/ 13 h 102"/>
              <a:gd name="T30" fmla="*/ 203 w 271"/>
              <a:gd name="T31" fmla="*/ 7 h 102"/>
              <a:gd name="T32" fmla="*/ 177 w 271"/>
              <a:gd name="T33" fmla="*/ 2 h 102"/>
              <a:gd name="T34" fmla="*/ 151 w 271"/>
              <a:gd name="T35" fmla="*/ 0 h 102"/>
              <a:gd name="T36" fmla="*/ 125 w 271"/>
              <a:gd name="T37" fmla="*/ 0 h 102"/>
              <a:gd name="T38" fmla="*/ 100 w 271"/>
              <a:gd name="T39" fmla="*/ 2 h 102"/>
              <a:gd name="T40" fmla="*/ 74 w 271"/>
              <a:gd name="T41" fmla="*/ 5 h 102"/>
              <a:gd name="T42" fmla="*/ 53 w 271"/>
              <a:gd name="T43" fmla="*/ 10 h 102"/>
              <a:gd name="T44" fmla="*/ 35 w 271"/>
              <a:gd name="T45" fmla="*/ 17 h 102"/>
              <a:gd name="T46" fmla="*/ 19 w 271"/>
              <a:gd name="T47" fmla="*/ 25 h 102"/>
              <a:gd name="T48" fmla="*/ 7 w 271"/>
              <a:gd name="T49" fmla="*/ 34 h 102"/>
              <a:gd name="T50" fmla="*/ 0 w 271"/>
              <a:gd name="T51" fmla="*/ 45 h 102"/>
              <a:gd name="T52" fmla="*/ 0 w 271"/>
              <a:gd name="T53" fmla="*/ 55 h 102"/>
              <a:gd name="T54" fmla="*/ 5 w 271"/>
              <a:gd name="T55" fmla="*/ 64 h 102"/>
              <a:gd name="T56" fmla="*/ 14 w 271"/>
              <a:gd name="T57" fmla="*/ 74 h 102"/>
              <a:gd name="T58" fmla="*/ 26 w 271"/>
              <a:gd name="T59" fmla="*/ 81 h 102"/>
              <a:gd name="T60" fmla="*/ 45 w 271"/>
              <a:gd name="T61" fmla="*/ 89 h 102"/>
              <a:gd name="T62" fmla="*/ 66 w 271"/>
              <a:gd name="T63" fmla="*/ 94 h 102"/>
              <a:gd name="T64" fmla="*/ 88 w 271"/>
              <a:gd name="T65" fmla="*/ 98 h 102"/>
              <a:gd name="T66" fmla="*/ 88 w 271"/>
              <a:gd name="T67" fmla="*/ 97 h 102"/>
              <a:gd name="T68" fmla="*/ 88 w 271"/>
              <a:gd name="T69"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102">
                <a:moveTo>
                  <a:pt x="88" y="98"/>
                </a:moveTo>
                <a:lnTo>
                  <a:pt x="116" y="101"/>
                </a:lnTo>
                <a:lnTo>
                  <a:pt x="142" y="101"/>
                </a:lnTo>
                <a:lnTo>
                  <a:pt x="170" y="99"/>
                </a:lnTo>
                <a:lnTo>
                  <a:pt x="193" y="96"/>
                </a:lnTo>
                <a:lnTo>
                  <a:pt x="216" y="91"/>
                </a:lnTo>
                <a:lnTo>
                  <a:pt x="235" y="84"/>
                </a:lnTo>
                <a:lnTo>
                  <a:pt x="251" y="76"/>
                </a:lnTo>
                <a:lnTo>
                  <a:pt x="262" y="67"/>
                </a:lnTo>
                <a:lnTo>
                  <a:pt x="270" y="56"/>
                </a:lnTo>
                <a:lnTo>
                  <a:pt x="270" y="47"/>
                </a:lnTo>
                <a:lnTo>
                  <a:pt x="265" y="37"/>
                </a:lnTo>
                <a:lnTo>
                  <a:pt x="256" y="28"/>
                </a:lnTo>
                <a:lnTo>
                  <a:pt x="241" y="20"/>
                </a:lnTo>
                <a:lnTo>
                  <a:pt x="223" y="13"/>
                </a:lnTo>
                <a:lnTo>
                  <a:pt x="203" y="7"/>
                </a:lnTo>
                <a:lnTo>
                  <a:pt x="177" y="2"/>
                </a:lnTo>
                <a:lnTo>
                  <a:pt x="151" y="0"/>
                </a:lnTo>
                <a:lnTo>
                  <a:pt x="125" y="0"/>
                </a:lnTo>
                <a:lnTo>
                  <a:pt x="100" y="2"/>
                </a:lnTo>
                <a:lnTo>
                  <a:pt x="74" y="5"/>
                </a:lnTo>
                <a:lnTo>
                  <a:pt x="53" y="10"/>
                </a:lnTo>
                <a:lnTo>
                  <a:pt x="35" y="17"/>
                </a:lnTo>
                <a:lnTo>
                  <a:pt x="19" y="25"/>
                </a:lnTo>
                <a:lnTo>
                  <a:pt x="7" y="34"/>
                </a:lnTo>
                <a:lnTo>
                  <a:pt x="0" y="45"/>
                </a:lnTo>
                <a:lnTo>
                  <a:pt x="0" y="55"/>
                </a:lnTo>
                <a:lnTo>
                  <a:pt x="5" y="64"/>
                </a:lnTo>
                <a:lnTo>
                  <a:pt x="14" y="74"/>
                </a:lnTo>
                <a:lnTo>
                  <a:pt x="26" y="81"/>
                </a:lnTo>
                <a:lnTo>
                  <a:pt x="45" y="89"/>
                </a:lnTo>
                <a:lnTo>
                  <a:pt x="66" y="94"/>
                </a:lnTo>
                <a:lnTo>
                  <a:pt x="88" y="98"/>
                </a:lnTo>
                <a:lnTo>
                  <a:pt x="88" y="97"/>
                </a:lnTo>
                <a:lnTo>
                  <a:pt x="88" y="9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9" name="Freeform 11"/>
          <p:cNvSpPr>
            <a:spLocks/>
          </p:cNvSpPr>
          <p:nvPr/>
        </p:nvSpPr>
        <p:spPr bwMode="auto">
          <a:xfrm>
            <a:off x="2011363" y="2222500"/>
            <a:ext cx="428625" cy="160338"/>
          </a:xfrm>
          <a:custGeom>
            <a:avLst/>
            <a:gdLst>
              <a:gd name="T0" fmla="*/ 125 w 270"/>
              <a:gd name="T1" fmla="*/ 100 h 101"/>
              <a:gd name="T2" fmla="*/ 97 w 270"/>
              <a:gd name="T3" fmla="*/ 98 h 101"/>
              <a:gd name="T4" fmla="*/ 72 w 270"/>
              <a:gd name="T5" fmla="*/ 95 h 101"/>
              <a:gd name="T6" fmla="*/ 48 w 270"/>
              <a:gd name="T7" fmla="*/ 90 h 101"/>
              <a:gd name="T8" fmla="*/ 30 w 270"/>
              <a:gd name="T9" fmla="*/ 84 h 101"/>
              <a:gd name="T10" fmla="*/ 16 w 270"/>
              <a:gd name="T11" fmla="*/ 75 h 101"/>
              <a:gd name="T12" fmla="*/ 5 w 270"/>
              <a:gd name="T13" fmla="*/ 67 h 101"/>
              <a:gd name="T14" fmla="*/ 0 w 270"/>
              <a:gd name="T15" fmla="*/ 56 h 101"/>
              <a:gd name="T16" fmla="*/ 0 w 270"/>
              <a:gd name="T17" fmla="*/ 46 h 101"/>
              <a:gd name="T18" fmla="*/ 5 w 270"/>
              <a:gd name="T19" fmla="*/ 37 h 101"/>
              <a:gd name="T20" fmla="*/ 13 w 270"/>
              <a:gd name="T21" fmla="*/ 27 h 101"/>
              <a:gd name="T22" fmla="*/ 28 w 270"/>
              <a:gd name="T23" fmla="*/ 20 h 101"/>
              <a:gd name="T24" fmla="*/ 44 w 270"/>
              <a:gd name="T25" fmla="*/ 13 h 101"/>
              <a:gd name="T26" fmla="*/ 65 w 270"/>
              <a:gd name="T27" fmla="*/ 7 h 101"/>
              <a:gd name="T28" fmla="*/ 90 w 270"/>
              <a:gd name="T29" fmla="*/ 2 h 101"/>
              <a:gd name="T30" fmla="*/ 116 w 270"/>
              <a:gd name="T31" fmla="*/ 0 h 101"/>
              <a:gd name="T32" fmla="*/ 144 w 270"/>
              <a:gd name="T33" fmla="*/ 0 h 101"/>
              <a:gd name="T34" fmla="*/ 169 w 270"/>
              <a:gd name="T35" fmla="*/ 2 h 101"/>
              <a:gd name="T36" fmla="*/ 195 w 270"/>
              <a:gd name="T37" fmla="*/ 5 h 101"/>
              <a:gd name="T38" fmla="*/ 216 w 270"/>
              <a:gd name="T39" fmla="*/ 11 h 101"/>
              <a:gd name="T40" fmla="*/ 235 w 270"/>
              <a:gd name="T41" fmla="*/ 18 h 101"/>
              <a:gd name="T42" fmla="*/ 251 w 270"/>
              <a:gd name="T43" fmla="*/ 26 h 101"/>
              <a:gd name="T44" fmla="*/ 262 w 270"/>
              <a:gd name="T45" fmla="*/ 34 h 101"/>
              <a:gd name="T46" fmla="*/ 269 w 270"/>
              <a:gd name="T47" fmla="*/ 44 h 101"/>
              <a:gd name="T48" fmla="*/ 269 w 270"/>
              <a:gd name="T49" fmla="*/ 54 h 101"/>
              <a:gd name="T50" fmla="*/ 264 w 270"/>
              <a:gd name="T51" fmla="*/ 64 h 101"/>
              <a:gd name="T52" fmla="*/ 256 w 270"/>
              <a:gd name="T53" fmla="*/ 73 h 101"/>
              <a:gd name="T54" fmla="*/ 241 w 270"/>
              <a:gd name="T55" fmla="*/ 82 h 101"/>
              <a:gd name="T56" fmla="*/ 222 w 270"/>
              <a:gd name="T57" fmla="*/ 89 h 101"/>
              <a:gd name="T58" fmla="*/ 202 w 270"/>
              <a:gd name="T59" fmla="*/ 94 h 101"/>
              <a:gd name="T60" fmla="*/ 176 w 270"/>
              <a:gd name="T61" fmla="*/ 98 h 101"/>
              <a:gd name="T62" fmla="*/ 151 w 270"/>
              <a:gd name="T63" fmla="*/ 100 h 101"/>
              <a:gd name="T64" fmla="*/ 121 w 270"/>
              <a:gd name="T65" fmla="*/ 100 h 101"/>
              <a:gd name="T66" fmla="*/ 125 w 270"/>
              <a:gd name="T6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101">
                <a:moveTo>
                  <a:pt x="125" y="100"/>
                </a:moveTo>
                <a:lnTo>
                  <a:pt x="97" y="98"/>
                </a:lnTo>
                <a:lnTo>
                  <a:pt x="72" y="95"/>
                </a:lnTo>
                <a:lnTo>
                  <a:pt x="48" y="90"/>
                </a:lnTo>
                <a:lnTo>
                  <a:pt x="30" y="84"/>
                </a:lnTo>
                <a:lnTo>
                  <a:pt x="16" y="75"/>
                </a:lnTo>
                <a:lnTo>
                  <a:pt x="5" y="67"/>
                </a:lnTo>
                <a:lnTo>
                  <a:pt x="0" y="56"/>
                </a:lnTo>
                <a:lnTo>
                  <a:pt x="0" y="46"/>
                </a:lnTo>
                <a:lnTo>
                  <a:pt x="5" y="37"/>
                </a:lnTo>
                <a:lnTo>
                  <a:pt x="13" y="27"/>
                </a:lnTo>
                <a:lnTo>
                  <a:pt x="28" y="20"/>
                </a:lnTo>
                <a:lnTo>
                  <a:pt x="44" y="13"/>
                </a:lnTo>
                <a:lnTo>
                  <a:pt x="65" y="7"/>
                </a:lnTo>
                <a:lnTo>
                  <a:pt x="90" y="2"/>
                </a:lnTo>
                <a:lnTo>
                  <a:pt x="116" y="0"/>
                </a:lnTo>
                <a:lnTo>
                  <a:pt x="144" y="0"/>
                </a:lnTo>
                <a:lnTo>
                  <a:pt x="169" y="2"/>
                </a:lnTo>
                <a:lnTo>
                  <a:pt x="195" y="5"/>
                </a:lnTo>
                <a:lnTo>
                  <a:pt x="216" y="11"/>
                </a:lnTo>
                <a:lnTo>
                  <a:pt x="235" y="18"/>
                </a:lnTo>
                <a:lnTo>
                  <a:pt x="251" y="26"/>
                </a:lnTo>
                <a:lnTo>
                  <a:pt x="262" y="34"/>
                </a:lnTo>
                <a:lnTo>
                  <a:pt x="269" y="44"/>
                </a:lnTo>
                <a:lnTo>
                  <a:pt x="269" y="54"/>
                </a:lnTo>
                <a:lnTo>
                  <a:pt x="264" y="64"/>
                </a:lnTo>
                <a:lnTo>
                  <a:pt x="256" y="73"/>
                </a:lnTo>
                <a:lnTo>
                  <a:pt x="241" y="82"/>
                </a:lnTo>
                <a:lnTo>
                  <a:pt x="222" y="89"/>
                </a:lnTo>
                <a:lnTo>
                  <a:pt x="202" y="94"/>
                </a:lnTo>
                <a:lnTo>
                  <a:pt x="176" y="98"/>
                </a:lnTo>
                <a:lnTo>
                  <a:pt x="151" y="100"/>
                </a:lnTo>
                <a:lnTo>
                  <a:pt x="121" y="100"/>
                </a:lnTo>
                <a:lnTo>
                  <a:pt x="125" y="10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0" name="Freeform 12"/>
          <p:cNvSpPr>
            <a:spLocks/>
          </p:cNvSpPr>
          <p:nvPr/>
        </p:nvSpPr>
        <p:spPr bwMode="auto">
          <a:xfrm>
            <a:off x="1371600" y="3233738"/>
            <a:ext cx="1895475" cy="887412"/>
          </a:xfrm>
          <a:custGeom>
            <a:avLst/>
            <a:gdLst>
              <a:gd name="T0" fmla="*/ 553 w 1194"/>
              <a:gd name="T1" fmla="*/ 8 h 559"/>
              <a:gd name="T2" fmla="*/ 538 w 1194"/>
              <a:gd name="T3" fmla="*/ 8 h 559"/>
              <a:gd name="T4" fmla="*/ 1177 w 1194"/>
              <a:gd name="T5" fmla="*/ 556 h 559"/>
              <a:gd name="T6" fmla="*/ 1183 w 1194"/>
              <a:gd name="T7" fmla="*/ 553 h 559"/>
              <a:gd name="T8" fmla="*/ 10 w 1194"/>
              <a:gd name="T9" fmla="*/ 553 h 559"/>
              <a:gd name="T10" fmla="*/ 16 w 1194"/>
              <a:gd name="T11" fmla="*/ 556 h 559"/>
              <a:gd name="T12" fmla="*/ 553 w 1194"/>
              <a:gd name="T13" fmla="*/ 8 h 559"/>
              <a:gd name="T14" fmla="*/ 546 w 1194"/>
              <a:gd name="T15" fmla="*/ 0 h 559"/>
              <a:gd name="T16" fmla="*/ 0 w 1194"/>
              <a:gd name="T17" fmla="*/ 558 h 559"/>
              <a:gd name="T18" fmla="*/ 1193 w 1194"/>
              <a:gd name="T19" fmla="*/ 558 h 559"/>
              <a:gd name="T20" fmla="*/ 546 w 1194"/>
              <a:gd name="T21" fmla="*/ 0 h 559"/>
              <a:gd name="T22" fmla="*/ 553 w 1194"/>
              <a:gd name="T23" fmla="*/ 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4" h="559">
                <a:moveTo>
                  <a:pt x="553" y="8"/>
                </a:moveTo>
                <a:lnTo>
                  <a:pt x="538" y="8"/>
                </a:lnTo>
                <a:lnTo>
                  <a:pt x="1177" y="556"/>
                </a:lnTo>
                <a:lnTo>
                  <a:pt x="1183" y="553"/>
                </a:lnTo>
                <a:lnTo>
                  <a:pt x="10" y="553"/>
                </a:lnTo>
                <a:lnTo>
                  <a:pt x="16" y="556"/>
                </a:lnTo>
                <a:lnTo>
                  <a:pt x="553" y="8"/>
                </a:lnTo>
                <a:lnTo>
                  <a:pt x="546" y="0"/>
                </a:lnTo>
                <a:lnTo>
                  <a:pt x="0" y="558"/>
                </a:lnTo>
                <a:lnTo>
                  <a:pt x="1193" y="558"/>
                </a:lnTo>
                <a:lnTo>
                  <a:pt x="546" y="0"/>
                </a:lnTo>
                <a:lnTo>
                  <a:pt x="553" y="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1" name="Freeform 13"/>
          <p:cNvSpPr>
            <a:spLocks/>
          </p:cNvSpPr>
          <p:nvPr/>
        </p:nvSpPr>
        <p:spPr bwMode="auto">
          <a:xfrm>
            <a:off x="2235993" y="2397126"/>
            <a:ext cx="26987" cy="866775"/>
          </a:xfrm>
          <a:custGeom>
            <a:avLst/>
            <a:gdLst>
              <a:gd name="T0" fmla="*/ 0 w 17"/>
              <a:gd name="T1" fmla="*/ 0 h 546"/>
              <a:gd name="T2" fmla="*/ 4 w 17"/>
              <a:gd name="T3" fmla="*/ 545 h 546"/>
              <a:gd name="T4" fmla="*/ 16 w 17"/>
              <a:gd name="T5" fmla="*/ 545 h 546"/>
              <a:gd name="T6" fmla="*/ 12 w 17"/>
              <a:gd name="T7" fmla="*/ 0 h 546"/>
              <a:gd name="T8" fmla="*/ 0 w 17"/>
              <a:gd name="T9" fmla="*/ 0 h 546"/>
            </a:gdLst>
            <a:ahLst/>
            <a:cxnLst>
              <a:cxn ang="0">
                <a:pos x="T0" y="T1"/>
              </a:cxn>
              <a:cxn ang="0">
                <a:pos x="T2" y="T3"/>
              </a:cxn>
              <a:cxn ang="0">
                <a:pos x="T4" y="T5"/>
              </a:cxn>
              <a:cxn ang="0">
                <a:pos x="T6" y="T7"/>
              </a:cxn>
              <a:cxn ang="0">
                <a:pos x="T8" y="T9"/>
              </a:cxn>
            </a:cxnLst>
            <a:rect l="0" t="0" r="r" b="b"/>
            <a:pathLst>
              <a:path w="17" h="546">
                <a:moveTo>
                  <a:pt x="0" y="0"/>
                </a:moveTo>
                <a:lnTo>
                  <a:pt x="4" y="545"/>
                </a:lnTo>
                <a:lnTo>
                  <a:pt x="16" y="545"/>
                </a:lnTo>
                <a:lnTo>
                  <a:pt x="12" y="0"/>
                </a:lnTo>
                <a:lnTo>
                  <a:pt x="0"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2" name="Freeform 14"/>
          <p:cNvSpPr>
            <a:spLocks/>
          </p:cNvSpPr>
          <p:nvPr/>
        </p:nvSpPr>
        <p:spPr bwMode="auto">
          <a:xfrm>
            <a:off x="841375" y="4325938"/>
            <a:ext cx="2700338" cy="50800"/>
          </a:xfrm>
          <a:custGeom>
            <a:avLst/>
            <a:gdLst>
              <a:gd name="T0" fmla="*/ 1700 w 1701"/>
              <a:gd name="T1" fmla="*/ 27 h 32"/>
              <a:gd name="T2" fmla="*/ 1700 w 1701"/>
              <a:gd name="T3" fmla="*/ 0 h 32"/>
              <a:gd name="T4" fmla="*/ 0 w 1701"/>
              <a:gd name="T5" fmla="*/ 3 h 32"/>
              <a:gd name="T6" fmla="*/ 0 w 1701"/>
              <a:gd name="T7" fmla="*/ 31 h 32"/>
              <a:gd name="T8" fmla="*/ 1700 w 1701"/>
              <a:gd name="T9" fmla="*/ 27 h 32"/>
            </a:gdLst>
            <a:ahLst/>
            <a:cxnLst>
              <a:cxn ang="0">
                <a:pos x="T0" y="T1"/>
              </a:cxn>
              <a:cxn ang="0">
                <a:pos x="T2" y="T3"/>
              </a:cxn>
              <a:cxn ang="0">
                <a:pos x="T4" y="T5"/>
              </a:cxn>
              <a:cxn ang="0">
                <a:pos x="T6" y="T7"/>
              </a:cxn>
              <a:cxn ang="0">
                <a:pos x="T8" y="T9"/>
              </a:cxn>
            </a:cxnLst>
            <a:rect l="0" t="0" r="r" b="b"/>
            <a:pathLst>
              <a:path w="1701" h="32">
                <a:moveTo>
                  <a:pt x="1700" y="27"/>
                </a:moveTo>
                <a:lnTo>
                  <a:pt x="1700" y="0"/>
                </a:lnTo>
                <a:lnTo>
                  <a:pt x="0" y="3"/>
                </a:lnTo>
                <a:lnTo>
                  <a:pt x="0" y="31"/>
                </a:lnTo>
                <a:lnTo>
                  <a:pt x="1700" y="27"/>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3" name="Freeform 15"/>
          <p:cNvSpPr>
            <a:spLocks/>
          </p:cNvSpPr>
          <p:nvPr/>
        </p:nvSpPr>
        <p:spPr bwMode="auto">
          <a:xfrm>
            <a:off x="1239838" y="4187825"/>
            <a:ext cx="2097087" cy="69850"/>
          </a:xfrm>
          <a:custGeom>
            <a:avLst/>
            <a:gdLst>
              <a:gd name="T0" fmla="*/ 1320 w 1321"/>
              <a:gd name="T1" fmla="*/ 41 h 44"/>
              <a:gd name="T2" fmla="*/ 1315 w 1321"/>
              <a:gd name="T3" fmla="*/ 0 h 44"/>
              <a:gd name="T4" fmla="*/ 0 w 1321"/>
              <a:gd name="T5" fmla="*/ 3 h 44"/>
              <a:gd name="T6" fmla="*/ 0 w 1321"/>
              <a:gd name="T7" fmla="*/ 43 h 44"/>
              <a:gd name="T8" fmla="*/ 1320 w 1321"/>
              <a:gd name="T9" fmla="*/ 41 h 44"/>
            </a:gdLst>
            <a:ahLst/>
            <a:cxnLst>
              <a:cxn ang="0">
                <a:pos x="T0" y="T1"/>
              </a:cxn>
              <a:cxn ang="0">
                <a:pos x="T2" y="T3"/>
              </a:cxn>
              <a:cxn ang="0">
                <a:pos x="T4" y="T5"/>
              </a:cxn>
              <a:cxn ang="0">
                <a:pos x="T6" y="T7"/>
              </a:cxn>
              <a:cxn ang="0">
                <a:pos x="T8" y="T9"/>
              </a:cxn>
            </a:cxnLst>
            <a:rect l="0" t="0" r="r" b="b"/>
            <a:pathLst>
              <a:path w="1321" h="44">
                <a:moveTo>
                  <a:pt x="1320" y="41"/>
                </a:moveTo>
                <a:lnTo>
                  <a:pt x="1315" y="0"/>
                </a:lnTo>
                <a:lnTo>
                  <a:pt x="0" y="3"/>
                </a:lnTo>
                <a:lnTo>
                  <a:pt x="0" y="43"/>
                </a:lnTo>
                <a:lnTo>
                  <a:pt x="1320" y="41"/>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4" name="Freeform 16"/>
          <p:cNvSpPr>
            <a:spLocks/>
          </p:cNvSpPr>
          <p:nvPr/>
        </p:nvSpPr>
        <p:spPr bwMode="auto">
          <a:xfrm>
            <a:off x="1485900" y="4465638"/>
            <a:ext cx="1527175" cy="76200"/>
          </a:xfrm>
          <a:custGeom>
            <a:avLst/>
            <a:gdLst>
              <a:gd name="T0" fmla="*/ 961 w 962"/>
              <a:gd name="T1" fmla="*/ 0 h 48"/>
              <a:gd name="T2" fmla="*/ 0 w 962"/>
              <a:gd name="T3" fmla="*/ 2 h 48"/>
              <a:gd name="T4" fmla="*/ 5 w 962"/>
              <a:gd name="T5" fmla="*/ 2 h 48"/>
              <a:gd name="T6" fmla="*/ 10 w 962"/>
              <a:gd name="T7" fmla="*/ 10 h 48"/>
              <a:gd name="T8" fmla="*/ 19 w 962"/>
              <a:gd name="T9" fmla="*/ 18 h 48"/>
              <a:gd name="T10" fmla="*/ 33 w 962"/>
              <a:gd name="T11" fmla="*/ 26 h 48"/>
              <a:gd name="T12" fmla="*/ 49 w 962"/>
              <a:gd name="T13" fmla="*/ 33 h 48"/>
              <a:gd name="T14" fmla="*/ 69 w 962"/>
              <a:gd name="T15" fmla="*/ 39 h 48"/>
              <a:gd name="T16" fmla="*/ 90 w 962"/>
              <a:gd name="T17" fmla="*/ 43 h 48"/>
              <a:gd name="T18" fmla="*/ 113 w 962"/>
              <a:gd name="T19" fmla="*/ 46 h 48"/>
              <a:gd name="T20" fmla="*/ 134 w 962"/>
              <a:gd name="T21" fmla="*/ 47 h 48"/>
              <a:gd name="T22" fmla="*/ 129 w 962"/>
              <a:gd name="T23" fmla="*/ 47 h 48"/>
              <a:gd name="T24" fmla="*/ 831 w 962"/>
              <a:gd name="T25" fmla="*/ 45 h 48"/>
              <a:gd name="T26" fmla="*/ 837 w 962"/>
              <a:gd name="T27" fmla="*/ 45 h 48"/>
              <a:gd name="T28" fmla="*/ 855 w 962"/>
              <a:gd name="T29" fmla="*/ 44 h 48"/>
              <a:gd name="T30" fmla="*/ 873 w 962"/>
              <a:gd name="T31" fmla="*/ 41 h 48"/>
              <a:gd name="T32" fmla="*/ 894 w 962"/>
              <a:gd name="T33" fmla="*/ 37 h 48"/>
              <a:gd name="T34" fmla="*/ 916 w 962"/>
              <a:gd name="T35" fmla="*/ 32 h 48"/>
              <a:gd name="T36" fmla="*/ 935 w 962"/>
              <a:gd name="T37" fmla="*/ 25 h 48"/>
              <a:gd name="T38" fmla="*/ 948 w 962"/>
              <a:gd name="T39" fmla="*/ 17 h 48"/>
              <a:gd name="T40" fmla="*/ 958 w 962"/>
              <a:gd name="T41" fmla="*/ 9 h 48"/>
              <a:gd name="T42" fmla="*/ 961 w 962"/>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2" h="48">
                <a:moveTo>
                  <a:pt x="961" y="0"/>
                </a:moveTo>
                <a:lnTo>
                  <a:pt x="0" y="2"/>
                </a:lnTo>
                <a:lnTo>
                  <a:pt x="5" y="2"/>
                </a:lnTo>
                <a:lnTo>
                  <a:pt x="10" y="10"/>
                </a:lnTo>
                <a:lnTo>
                  <a:pt x="19" y="18"/>
                </a:lnTo>
                <a:lnTo>
                  <a:pt x="33" y="26"/>
                </a:lnTo>
                <a:lnTo>
                  <a:pt x="49" y="33"/>
                </a:lnTo>
                <a:lnTo>
                  <a:pt x="69" y="39"/>
                </a:lnTo>
                <a:lnTo>
                  <a:pt x="90" y="43"/>
                </a:lnTo>
                <a:lnTo>
                  <a:pt x="113" y="46"/>
                </a:lnTo>
                <a:lnTo>
                  <a:pt x="134" y="47"/>
                </a:lnTo>
                <a:lnTo>
                  <a:pt x="129" y="47"/>
                </a:lnTo>
                <a:lnTo>
                  <a:pt x="831" y="45"/>
                </a:lnTo>
                <a:lnTo>
                  <a:pt x="837" y="45"/>
                </a:lnTo>
                <a:lnTo>
                  <a:pt x="855" y="44"/>
                </a:lnTo>
                <a:lnTo>
                  <a:pt x="873" y="41"/>
                </a:lnTo>
                <a:lnTo>
                  <a:pt x="894" y="37"/>
                </a:lnTo>
                <a:lnTo>
                  <a:pt x="916" y="32"/>
                </a:lnTo>
                <a:lnTo>
                  <a:pt x="935" y="25"/>
                </a:lnTo>
                <a:lnTo>
                  <a:pt x="948" y="17"/>
                </a:lnTo>
                <a:lnTo>
                  <a:pt x="958" y="9"/>
                </a:lnTo>
                <a:lnTo>
                  <a:pt x="961"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5" name="Freeform 17"/>
          <p:cNvSpPr>
            <a:spLocks/>
          </p:cNvSpPr>
          <p:nvPr/>
        </p:nvSpPr>
        <p:spPr bwMode="auto">
          <a:xfrm>
            <a:off x="4319588" y="1844675"/>
            <a:ext cx="331787" cy="122238"/>
          </a:xfrm>
          <a:custGeom>
            <a:avLst/>
            <a:gdLst>
              <a:gd name="T0" fmla="*/ 106 w 209"/>
              <a:gd name="T1" fmla="*/ 2 h 77"/>
              <a:gd name="T2" fmla="*/ 127 w 209"/>
              <a:gd name="T3" fmla="*/ 3 h 77"/>
              <a:gd name="T4" fmla="*/ 146 w 209"/>
              <a:gd name="T5" fmla="*/ 5 h 77"/>
              <a:gd name="T6" fmla="*/ 164 w 209"/>
              <a:gd name="T7" fmla="*/ 8 h 77"/>
              <a:gd name="T8" fmla="*/ 178 w 209"/>
              <a:gd name="T9" fmla="*/ 13 h 77"/>
              <a:gd name="T10" fmla="*/ 191 w 209"/>
              <a:gd name="T11" fmla="*/ 18 h 77"/>
              <a:gd name="T12" fmla="*/ 200 w 209"/>
              <a:gd name="T13" fmla="*/ 25 h 77"/>
              <a:gd name="T14" fmla="*/ 205 w 209"/>
              <a:gd name="T15" fmla="*/ 31 h 77"/>
              <a:gd name="T16" fmla="*/ 208 w 209"/>
              <a:gd name="T17" fmla="*/ 39 h 77"/>
              <a:gd name="T18" fmla="*/ 205 w 209"/>
              <a:gd name="T19" fmla="*/ 46 h 77"/>
              <a:gd name="T20" fmla="*/ 200 w 209"/>
              <a:gd name="T21" fmla="*/ 53 h 77"/>
              <a:gd name="T22" fmla="*/ 191 w 209"/>
              <a:gd name="T23" fmla="*/ 60 h 77"/>
              <a:gd name="T24" fmla="*/ 164 w 209"/>
              <a:gd name="T25" fmla="*/ 70 h 77"/>
              <a:gd name="T26" fmla="*/ 146 w 209"/>
              <a:gd name="T27" fmla="*/ 74 h 77"/>
              <a:gd name="T28" fmla="*/ 127 w 209"/>
              <a:gd name="T29" fmla="*/ 75 h 77"/>
              <a:gd name="T30" fmla="*/ 106 w 209"/>
              <a:gd name="T31" fmla="*/ 76 h 77"/>
              <a:gd name="T32" fmla="*/ 85 w 209"/>
              <a:gd name="T33" fmla="*/ 75 h 77"/>
              <a:gd name="T34" fmla="*/ 64 w 209"/>
              <a:gd name="T35" fmla="*/ 74 h 77"/>
              <a:gd name="T36" fmla="*/ 45 w 209"/>
              <a:gd name="T37" fmla="*/ 70 h 77"/>
              <a:gd name="T38" fmla="*/ 18 w 209"/>
              <a:gd name="T39" fmla="*/ 60 h 77"/>
              <a:gd name="T40" fmla="*/ 9 w 209"/>
              <a:gd name="T41" fmla="*/ 53 h 77"/>
              <a:gd name="T42" fmla="*/ 2 w 209"/>
              <a:gd name="T43" fmla="*/ 46 h 77"/>
              <a:gd name="T44" fmla="*/ 0 w 209"/>
              <a:gd name="T45" fmla="*/ 39 h 77"/>
              <a:gd name="T46" fmla="*/ 2 w 209"/>
              <a:gd name="T47" fmla="*/ 31 h 77"/>
              <a:gd name="T48" fmla="*/ 9 w 209"/>
              <a:gd name="T49" fmla="*/ 25 h 77"/>
              <a:gd name="T50" fmla="*/ 18 w 209"/>
              <a:gd name="T51" fmla="*/ 18 h 77"/>
              <a:gd name="T52" fmla="*/ 32 w 209"/>
              <a:gd name="T53" fmla="*/ 13 h 77"/>
              <a:gd name="T54" fmla="*/ 45 w 209"/>
              <a:gd name="T55" fmla="*/ 8 h 77"/>
              <a:gd name="T56" fmla="*/ 64 w 209"/>
              <a:gd name="T57" fmla="*/ 5 h 77"/>
              <a:gd name="T58" fmla="*/ 85 w 209"/>
              <a:gd name="T59" fmla="*/ 3 h 77"/>
              <a:gd name="T60" fmla="*/ 106 w 209"/>
              <a:gd name="T61" fmla="*/ 2 h 77"/>
              <a:gd name="T62" fmla="*/ 101 w 209"/>
              <a:gd name="T63" fmla="*/ 0 h 77"/>
              <a:gd name="T64" fmla="*/ 106 w 209"/>
              <a:gd name="T65"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77">
                <a:moveTo>
                  <a:pt x="106" y="2"/>
                </a:moveTo>
                <a:lnTo>
                  <a:pt x="127" y="3"/>
                </a:lnTo>
                <a:lnTo>
                  <a:pt x="146" y="5"/>
                </a:lnTo>
                <a:lnTo>
                  <a:pt x="164" y="8"/>
                </a:lnTo>
                <a:lnTo>
                  <a:pt x="178" y="13"/>
                </a:lnTo>
                <a:lnTo>
                  <a:pt x="191" y="18"/>
                </a:lnTo>
                <a:lnTo>
                  <a:pt x="200" y="25"/>
                </a:lnTo>
                <a:lnTo>
                  <a:pt x="205" y="31"/>
                </a:lnTo>
                <a:lnTo>
                  <a:pt x="208" y="39"/>
                </a:lnTo>
                <a:lnTo>
                  <a:pt x="205" y="46"/>
                </a:lnTo>
                <a:lnTo>
                  <a:pt x="200" y="53"/>
                </a:lnTo>
                <a:lnTo>
                  <a:pt x="191" y="60"/>
                </a:lnTo>
                <a:lnTo>
                  <a:pt x="164" y="70"/>
                </a:lnTo>
                <a:lnTo>
                  <a:pt x="146" y="74"/>
                </a:lnTo>
                <a:lnTo>
                  <a:pt x="127" y="75"/>
                </a:lnTo>
                <a:lnTo>
                  <a:pt x="106" y="76"/>
                </a:lnTo>
                <a:lnTo>
                  <a:pt x="85" y="75"/>
                </a:lnTo>
                <a:lnTo>
                  <a:pt x="64" y="74"/>
                </a:lnTo>
                <a:lnTo>
                  <a:pt x="45" y="70"/>
                </a:lnTo>
                <a:lnTo>
                  <a:pt x="18" y="60"/>
                </a:lnTo>
                <a:lnTo>
                  <a:pt x="9" y="53"/>
                </a:lnTo>
                <a:lnTo>
                  <a:pt x="2" y="46"/>
                </a:lnTo>
                <a:lnTo>
                  <a:pt x="0" y="39"/>
                </a:lnTo>
                <a:lnTo>
                  <a:pt x="2" y="31"/>
                </a:lnTo>
                <a:lnTo>
                  <a:pt x="9" y="25"/>
                </a:lnTo>
                <a:lnTo>
                  <a:pt x="18" y="18"/>
                </a:lnTo>
                <a:lnTo>
                  <a:pt x="32" y="13"/>
                </a:lnTo>
                <a:lnTo>
                  <a:pt x="45" y="8"/>
                </a:lnTo>
                <a:lnTo>
                  <a:pt x="64" y="5"/>
                </a:lnTo>
                <a:lnTo>
                  <a:pt x="85" y="3"/>
                </a:lnTo>
                <a:lnTo>
                  <a:pt x="106" y="2"/>
                </a:lnTo>
                <a:lnTo>
                  <a:pt x="101" y="0"/>
                </a:lnTo>
                <a:lnTo>
                  <a:pt x="106" y="2"/>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6" name="Freeform 18"/>
          <p:cNvSpPr>
            <a:spLocks/>
          </p:cNvSpPr>
          <p:nvPr/>
        </p:nvSpPr>
        <p:spPr bwMode="auto">
          <a:xfrm>
            <a:off x="4035425" y="2160588"/>
            <a:ext cx="898525" cy="525462"/>
          </a:xfrm>
          <a:custGeom>
            <a:avLst/>
            <a:gdLst>
              <a:gd name="T0" fmla="*/ 280 w 566"/>
              <a:gd name="T1" fmla="*/ 330 h 331"/>
              <a:gd name="T2" fmla="*/ 236 w 566"/>
              <a:gd name="T3" fmla="*/ 329 h 331"/>
              <a:gd name="T4" fmla="*/ 195 w 566"/>
              <a:gd name="T5" fmla="*/ 328 h 331"/>
              <a:gd name="T6" fmla="*/ 160 w 566"/>
              <a:gd name="T7" fmla="*/ 324 h 331"/>
              <a:gd name="T8" fmla="*/ 130 w 566"/>
              <a:gd name="T9" fmla="*/ 320 h 331"/>
              <a:gd name="T10" fmla="*/ 101 w 566"/>
              <a:gd name="T11" fmla="*/ 313 h 331"/>
              <a:gd name="T12" fmla="*/ 78 w 566"/>
              <a:gd name="T13" fmla="*/ 307 h 331"/>
              <a:gd name="T14" fmla="*/ 54 w 566"/>
              <a:gd name="T15" fmla="*/ 297 h 331"/>
              <a:gd name="T16" fmla="*/ 36 w 566"/>
              <a:gd name="T17" fmla="*/ 287 h 331"/>
              <a:gd name="T18" fmla="*/ 21 w 566"/>
              <a:gd name="T19" fmla="*/ 276 h 331"/>
              <a:gd name="T20" fmla="*/ 10 w 566"/>
              <a:gd name="T21" fmla="*/ 265 h 331"/>
              <a:gd name="T22" fmla="*/ 3 w 566"/>
              <a:gd name="T23" fmla="*/ 254 h 331"/>
              <a:gd name="T24" fmla="*/ 0 w 566"/>
              <a:gd name="T25" fmla="*/ 243 h 331"/>
              <a:gd name="T26" fmla="*/ 3 w 566"/>
              <a:gd name="T27" fmla="*/ 219 h 331"/>
              <a:gd name="T28" fmla="*/ 16 w 566"/>
              <a:gd name="T29" fmla="*/ 195 h 331"/>
              <a:gd name="T30" fmla="*/ 26 w 566"/>
              <a:gd name="T31" fmla="*/ 181 h 331"/>
              <a:gd name="T32" fmla="*/ 38 w 566"/>
              <a:gd name="T33" fmla="*/ 167 h 331"/>
              <a:gd name="T34" fmla="*/ 68 w 566"/>
              <a:gd name="T35" fmla="*/ 137 h 331"/>
              <a:gd name="T36" fmla="*/ 106 w 566"/>
              <a:gd name="T37" fmla="*/ 106 h 331"/>
              <a:gd name="T38" fmla="*/ 143 w 566"/>
              <a:gd name="T39" fmla="*/ 79 h 331"/>
              <a:gd name="T40" fmla="*/ 169 w 566"/>
              <a:gd name="T41" fmla="*/ 62 h 331"/>
              <a:gd name="T42" fmla="*/ 200 w 566"/>
              <a:gd name="T43" fmla="*/ 43 h 331"/>
              <a:gd name="T44" fmla="*/ 238 w 566"/>
              <a:gd name="T45" fmla="*/ 22 h 331"/>
              <a:gd name="T46" fmla="*/ 280 w 566"/>
              <a:gd name="T47" fmla="*/ 0 h 331"/>
              <a:gd name="T48" fmla="*/ 327 w 566"/>
              <a:gd name="T49" fmla="*/ 22 h 331"/>
              <a:gd name="T50" fmla="*/ 365 w 566"/>
              <a:gd name="T51" fmla="*/ 43 h 331"/>
              <a:gd name="T52" fmla="*/ 398 w 566"/>
              <a:gd name="T53" fmla="*/ 62 h 331"/>
              <a:gd name="T54" fmla="*/ 424 w 566"/>
              <a:gd name="T55" fmla="*/ 79 h 331"/>
              <a:gd name="T56" fmla="*/ 456 w 566"/>
              <a:gd name="T57" fmla="*/ 106 h 331"/>
              <a:gd name="T58" fmla="*/ 494 w 566"/>
              <a:gd name="T59" fmla="*/ 137 h 331"/>
              <a:gd name="T60" fmla="*/ 525 w 566"/>
              <a:gd name="T61" fmla="*/ 167 h 331"/>
              <a:gd name="T62" fmla="*/ 551 w 566"/>
              <a:gd name="T63" fmla="*/ 195 h 331"/>
              <a:gd name="T64" fmla="*/ 562 w 566"/>
              <a:gd name="T65" fmla="*/ 219 h 331"/>
              <a:gd name="T66" fmla="*/ 565 w 566"/>
              <a:gd name="T67" fmla="*/ 243 h 331"/>
              <a:gd name="T68" fmla="*/ 560 w 566"/>
              <a:gd name="T69" fmla="*/ 254 h 331"/>
              <a:gd name="T70" fmla="*/ 552 w 566"/>
              <a:gd name="T71" fmla="*/ 265 h 331"/>
              <a:gd name="T72" fmla="*/ 541 w 566"/>
              <a:gd name="T73" fmla="*/ 276 h 331"/>
              <a:gd name="T74" fmla="*/ 525 w 566"/>
              <a:gd name="T75" fmla="*/ 287 h 331"/>
              <a:gd name="T76" fmla="*/ 508 w 566"/>
              <a:gd name="T77" fmla="*/ 297 h 331"/>
              <a:gd name="T78" fmla="*/ 487 w 566"/>
              <a:gd name="T79" fmla="*/ 307 h 331"/>
              <a:gd name="T80" fmla="*/ 464 w 566"/>
              <a:gd name="T81" fmla="*/ 313 h 331"/>
              <a:gd name="T82" fmla="*/ 438 w 566"/>
              <a:gd name="T83" fmla="*/ 320 h 331"/>
              <a:gd name="T84" fmla="*/ 405 w 566"/>
              <a:gd name="T85" fmla="*/ 324 h 331"/>
              <a:gd name="T86" fmla="*/ 370 w 566"/>
              <a:gd name="T87" fmla="*/ 328 h 331"/>
              <a:gd name="T88" fmla="*/ 329 w 566"/>
              <a:gd name="T89" fmla="*/ 329 h 331"/>
              <a:gd name="T90" fmla="*/ 285 w 566"/>
              <a:gd name="T91" fmla="*/ 330 h 331"/>
              <a:gd name="T92" fmla="*/ 280 w 566"/>
              <a:gd name="T93" fmla="*/ 328 h 331"/>
              <a:gd name="T94" fmla="*/ 275 w 566"/>
              <a:gd name="T95" fmla="*/ 328 h 331"/>
              <a:gd name="T96" fmla="*/ 280 w 566"/>
              <a:gd name="T97" fmla="*/ 33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6" h="331">
                <a:moveTo>
                  <a:pt x="280" y="330"/>
                </a:moveTo>
                <a:lnTo>
                  <a:pt x="236" y="329"/>
                </a:lnTo>
                <a:lnTo>
                  <a:pt x="195" y="328"/>
                </a:lnTo>
                <a:lnTo>
                  <a:pt x="160" y="324"/>
                </a:lnTo>
                <a:lnTo>
                  <a:pt x="130" y="320"/>
                </a:lnTo>
                <a:lnTo>
                  <a:pt x="101" y="313"/>
                </a:lnTo>
                <a:lnTo>
                  <a:pt x="78" y="307"/>
                </a:lnTo>
                <a:lnTo>
                  <a:pt x="54" y="297"/>
                </a:lnTo>
                <a:lnTo>
                  <a:pt x="36" y="287"/>
                </a:lnTo>
                <a:lnTo>
                  <a:pt x="21" y="276"/>
                </a:lnTo>
                <a:lnTo>
                  <a:pt x="10" y="265"/>
                </a:lnTo>
                <a:lnTo>
                  <a:pt x="3" y="254"/>
                </a:lnTo>
                <a:lnTo>
                  <a:pt x="0" y="243"/>
                </a:lnTo>
                <a:lnTo>
                  <a:pt x="3" y="219"/>
                </a:lnTo>
                <a:lnTo>
                  <a:pt x="16" y="195"/>
                </a:lnTo>
                <a:lnTo>
                  <a:pt x="26" y="181"/>
                </a:lnTo>
                <a:lnTo>
                  <a:pt x="38" y="167"/>
                </a:lnTo>
                <a:lnTo>
                  <a:pt x="68" y="137"/>
                </a:lnTo>
                <a:lnTo>
                  <a:pt x="106" y="106"/>
                </a:lnTo>
                <a:lnTo>
                  <a:pt x="143" y="79"/>
                </a:lnTo>
                <a:lnTo>
                  <a:pt x="169" y="62"/>
                </a:lnTo>
                <a:lnTo>
                  <a:pt x="200" y="43"/>
                </a:lnTo>
                <a:lnTo>
                  <a:pt x="238" y="22"/>
                </a:lnTo>
                <a:lnTo>
                  <a:pt x="280" y="0"/>
                </a:lnTo>
                <a:lnTo>
                  <a:pt x="327" y="22"/>
                </a:lnTo>
                <a:lnTo>
                  <a:pt x="365" y="43"/>
                </a:lnTo>
                <a:lnTo>
                  <a:pt x="398" y="62"/>
                </a:lnTo>
                <a:lnTo>
                  <a:pt x="424" y="79"/>
                </a:lnTo>
                <a:lnTo>
                  <a:pt x="456" y="106"/>
                </a:lnTo>
                <a:lnTo>
                  <a:pt x="494" y="137"/>
                </a:lnTo>
                <a:lnTo>
                  <a:pt x="525" y="167"/>
                </a:lnTo>
                <a:lnTo>
                  <a:pt x="551" y="195"/>
                </a:lnTo>
                <a:lnTo>
                  <a:pt x="562" y="219"/>
                </a:lnTo>
                <a:lnTo>
                  <a:pt x="565" y="243"/>
                </a:lnTo>
                <a:lnTo>
                  <a:pt x="560" y="254"/>
                </a:lnTo>
                <a:lnTo>
                  <a:pt x="552" y="265"/>
                </a:lnTo>
                <a:lnTo>
                  <a:pt x="541" y="276"/>
                </a:lnTo>
                <a:lnTo>
                  <a:pt x="525" y="287"/>
                </a:lnTo>
                <a:lnTo>
                  <a:pt x="508" y="297"/>
                </a:lnTo>
                <a:lnTo>
                  <a:pt x="487" y="307"/>
                </a:lnTo>
                <a:lnTo>
                  <a:pt x="464" y="313"/>
                </a:lnTo>
                <a:lnTo>
                  <a:pt x="438" y="320"/>
                </a:lnTo>
                <a:lnTo>
                  <a:pt x="405" y="324"/>
                </a:lnTo>
                <a:lnTo>
                  <a:pt x="370" y="328"/>
                </a:lnTo>
                <a:lnTo>
                  <a:pt x="329" y="329"/>
                </a:lnTo>
                <a:lnTo>
                  <a:pt x="285" y="330"/>
                </a:lnTo>
                <a:lnTo>
                  <a:pt x="280" y="328"/>
                </a:lnTo>
                <a:lnTo>
                  <a:pt x="275" y="328"/>
                </a:lnTo>
                <a:lnTo>
                  <a:pt x="280" y="330"/>
                </a:lnTo>
              </a:path>
            </a:pathLst>
          </a:custGeom>
          <a:solidFill>
            <a:schemeClr val="tx1">
              <a:lumMod val="65000"/>
              <a:lumOff val="35000"/>
            </a:schemeClr>
          </a:solidFill>
          <a:ln>
            <a:noFill/>
          </a:ln>
          <a:effectLst/>
          <a:extLst/>
        </p:spPr>
        <p:txBody>
          <a:bodyPr/>
          <a:lstStyle/>
          <a:p>
            <a:endParaRPr lang="en-GB"/>
          </a:p>
        </p:txBody>
      </p:sp>
      <p:sp>
        <p:nvSpPr>
          <p:cNvPr id="7187" name="Freeform 19"/>
          <p:cNvSpPr>
            <a:spLocks/>
          </p:cNvSpPr>
          <p:nvPr/>
        </p:nvSpPr>
        <p:spPr bwMode="auto">
          <a:xfrm>
            <a:off x="4167188" y="4694238"/>
            <a:ext cx="603250" cy="573087"/>
          </a:xfrm>
          <a:custGeom>
            <a:avLst/>
            <a:gdLst>
              <a:gd name="T0" fmla="*/ 190 w 380"/>
              <a:gd name="T1" fmla="*/ 360 h 361"/>
              <a:gd name="T2" fmla="*/ 209 w 380"/>
              <a:gd name="T3" fmla="*/ 359 h 361"/>
              <a:gd name="T4" fmla="*/ 230 w 380"/>
              <a:gd name="T5" fmla="*/ 357 h 361"/>
              <a:gd name="T6" fmla="*/ 248 w 380"/>
              <a:gd name="T7" fmla="*/ 352 h 361"/>
              <a:gd name="T8" fmla="*/ 264 w 380"/>
              <a:gd name="T9" fmla="*/ 346 h 361"/>
              <a:gd name="T10" fmla="*/ 281 w 380"/>
              <a:gd name="T11" fmla="*/ 338 h 361"/>
              <a:gd name="T12" fmla="*/ 298 w 380"/>
              <a:gd name="T13" fmla="*/ 329 h 361"/>
              <a:gd name="T14" fmla="*/ 311 w 380"/>
              <a:gd name="T15" fmla="*/ 319 h 361"/>
              <a:gd name="T16" fmla="*/ 325 w 380"/>
              <a:gd name="T17" fmla="*/ 307 h 361"/>
              <a:gd name="T18" fmla="*/ 348 w 380"/>
              <a:gd name="T19" fmla="*/ 280 h 361"/>
              <a:gd name="T20" fmla="*/ 365 w 380"/>
              <a:gd name="T21" fmla="*/ 249 h 361"/>
              <a:gd name="T22" fmla="*/ 374 w 380"/>
              <a:gd name="T23" fmla="*/ 215 h 361"/>
              <a:gd name="T24" fmla="*/ 379 w 380"/>
              <a:gd name="T25" fmla="*/ 179 h 361"/>
              <a:gd name="T26" fmla="*/ 374 w 380"/>
              <a:gd name="T27" fmla="*/ 143 h 361"/>
              <a:gd name="T28" fmla="*/ 365 w 380"/>
              <a:gd name="T29" fmla="*/ 110 h 361"/>
              <a:gd name="T30" fmla="*/ 348 w 380"/>
              <a:gd name="T31" fmla="*/ 80 h 361"/>
              <a:gd name="T32" fmla="*/ 325 w 380"/>
              <a:gd name="T33" fmla="*/ 53 h 361"/>
              <a:gd name="T34" fmla="*/ 311 w 380"/>
              <a:gd name="T35" fmla="*/ 41 h 361"/>
              <a:gd name="T36" fmla="*/ 298 w 380"/>
              <a:gd name="T37" fmla="*/ 31 h 361"/>
              <a:gd name="T38" fmla="*/ 281 w 380"/>
              <a:gd name="T39" fmla="*/ 22 h 361"/>
              <a:gd name="T40" fmla="*/ 264 w 380"/>
              <a:gd name="T41" fmla="*/ 14 h 361"/>
              <a:gd name="T42" fmla="*/ 248 w 380"/>
              <a:gd name="T43" fmla="*/ 8 h 361"/>
              <a:gd name="T44" fmla="*/ 230 w 380"/>
              <a:gd name="T45" fmla="*/ 3 h 361"/>
              <a:gd name="T46" fmla="*/ 209 w 380"/>
              <a:gd name="T47" fmla="*/ 1 h 361"/>
              <a:gd name="T48" fmla="*/ 190 w 380"/>
              <a:gd name="T49" fmla="*/ 0 h 361"/>
              <a:gd name="T50" fmla="*/ 171 w 380"/>
              <a:gd name="T51" fmla="*/ 1 h 361"/>
              <a:gd name="T52" fmla="*/ 150 w 380"/>
              <a:gd name="T53" fmla="*/ 3 h 361"/>
              <a:gd name="T54" fmla="*/ 131 w 380"/>
              <a:gd name="T55" fmla="*/ 8 h 361"/>
              <a:gd name="T56" fmla="*/ 115 w 380"/>
              <a:gd name="T57" fmla="*/ 14 h 361"/>
              <a:gd name="T58" fmla="*/ 99 w 380"/>
              <a:gd name="T59" fmla="*/ 22 h 361"/>
              <a:gd name="T60" fmla="*/ 82 w 380"/>
              <a:gd name="T61" fmla="*/ 31 h 361"/>
              <a:gd name="T62" fmla="*/ 68 w 380"/>
              <a:gd name="T63" fmla="*/ 41 h 361"/>
              <a:gd name="T64" fmla="*/ 55 w 380"/>
              <a:gd name="T65" fmla="*/ 53 h 361"/>
              <a:gd name="T66" fmla="*/ 33 w 380"/>
              <a:gd name="T67" fmla="*/ 80 h 361"/>
              <a:gd name="T68" fmla="*/ 14 w 380"/>
              <a:gd name="T69" fmla="*/ 110 h 361"/>
              <a:gd name="T70" fmla="*/ 5 w 380"/>
              <a:gd name="T71" fmla="*/ 143 h 361"/>
              <a:gd name="T72" fmla="*/ 0 w 380"/>
              <a:gd name="T73" fmla="*/ 179 h 361"/>
              <a:gd name="T74" fmla="*/ 5 w 380"/>
              <a:gd name="T75" fmla="*/ 215 h 361"/>
              <a:gd name="T76" fmla="*/ 14 w 380"/>
              <a:gd name="T77" fmla="*/ 249 h 361"/>
              <a:gd name="T78" fmla="*/ 33 w 380"/>
              <a:gd name="T79" fmla="*/ 280 h 361"/>
              <a:gd name="T80" fmla="*/ 55 w 380"/>
              <a:gd name="T81" fmla="*/ 307 h 361"/>
              <a:gd name="T82" fmla="*/ 68 w 380"/>
              <a:gd name="T83" fmla="*/ 319 h 361"/>
              <a:gd name="T84" fmla="*/ 82 w 380"/>
              <a:gd name="T85" fmla="*/ 329 h 361"/>
              <a:gd name="T86" fmla="*/ 99 w 380"/>
              <a:gd name="T87" fmla="*/ 338 h 361"/>
              <a:gd name="T88" fmla="*/ 115 w 380"/>
              <a:gd name="T89" fmla="*/ 346 h 361"/>
              <a:gd name="T90" fmla="*/ 131 w 380"/>
              <a:gd name="T91" fmla="*/ 352 h 361"/>
              <a:gd name="T92" fmla="*/ 150 w 380"/>
              <a:gd name="T93" fmla="*/ 357 h 361"/>
              <a:gd name="T94" fmla="*/ 171 w 380"/>
              <a:gd name="T95" fmla="*/ 359 h 361"/>
              <a:gd name="T96" fmla="*/ 190 w 380"/>
              <a:gd name="T97" fmla="*/ 360 h 361"/>
              <a:gd name="T98" fmla="*/ 185 w 380"/>
              <a:gd name="T99" fmla="*/ 358 h 361"/>
              <a:gd name="T100" fmla="*/ 190 w 380"/>
              <a:gd name="T101" fmla="*/ 36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0" h="361">
                <a:moveTo>
                  <a:pt x="190" y="360"/>
                </a:moveTo>
                <a:lnTo>
                  <a:pt x="209" y="359"/>
                </a:lnTo>
                <a:lnTo>
                  <a:pt x="230" y="357"/>
                </a:lnTo>
                <a:lnTo>
                  <a:pt x="248" y="352"/>
                </a:lnTo>
                <a:lnTo>
                  <a:pt x="264" y="346"/>
                </a:lnTo>
                <a:lnTo>
                  <a:pt x="281" y="338"/>
                </a:lnTo>
                <a:lnTo>
                  <a:pt x="298" y="329"/>
                </a:lnTo>
                <a:lnTo>
                  <a:pt x="311" y="319"/>
                </a:lnTo>
                <a:lnTo>
                  <a:pt x="325" y="307"/>
                </a:lnTo>
                <a:lnTo>
                  <a:pt x="348" y="280"/>
                </a:lnTo>
                <a:lnTo>
                  <a:pt x="365" y="249"/>
                </a:lnTo>
                <a:lnTo>
                  <a:pt x="374" y="215"/>
                </a:lnTo>
                <a:lnTo>
                  <a:pt x="379" y="179"/>
                </a:lnTo>
                <a:lnTo>
                  <a:pt x="374" y="143"/>
                </a:lnTo>
                <a:lnTo>
                  <a:pt x="365" y="110"/>
                </a:lnTo>
                <a:lnTo>
                  <a:pt x="348" y="80"/>
                </a:lnTo>
                <a:lnTo>
                  <a:pt x="325" y="53"/>
                </a:lnTo>
                <a:lnTo>
                  <a:pt x="311" y="41"/>
                </a:lnTo>
                <a:lnTo>
                  <a:pt x="298" y="31"/>
                </a:lnTo>
                <a:lnTo>
                  <a:pt x="281" y="22"/>
                </a:lnTo>
                <a:lnTo>
                  <a:pt x="264" y="14"/>
                </a:lnTo>
                <a:lnTo>
                  <a:pt x="248" y="8"/>
                </a:lnTo>
                <a:lnTo>
                  <a:pt x="230" y="3"/>
                </a:lnTo>
                <a:lnTo>
                  <a:pt x="209" y="1"/>
                </a:lnTo>
                <a:lnTo>
                  <a:pt x="190" y="0"/>
                </a:lnTo>
                <a:lnTo>
                  <a:pt x="171" y="1"/>
                </a:lnTo>
                <a:lnTo>
                  <a:pt x="150" y="3"/>
                </a:lnTo>
                <a:lnTo>
                  <a:pt x="131" y="8"/>
                </a:lnTo>
                <a:lnTo>
                  <a:pt x="115" y="14"/>
                </a:lnTo>
                <a:lnTo>
                  <a:pt x="99" y="22"/>
                </a:lnTo>
                <a:lnTo>
                  <a:pt x="82" y="31"/>
                </a:lnTo>
                <a:lnTo>
                  <a:pt x="68" y="41"/>
                </a:lnTo>
                <a:lnTo>
                  <a:pt x="55" y="53"/>
                </a:lnTo>
                <a:lnTo>
                  <a:pt x="33" y="80"/>
                </a:lnTo>
                <a:lnTo>
                  <a:pt x="14" y="110"/>
                </a:lnTo>
                <a:lnTo>
                  <a:pt x="5" y="143"/>
                </a:lnTo>
                <a:lnTo>
                  <a:pt x="0" y="179"/>
                </a:lnTo>
                <a:lnTo>
                  <a:pt x="5" y="215"/>
                </a:lnTo>
                <a:lnTo>
                  <a:pt x="14" y="249"/>
                </a:lnTo>
                <a:lnTo>
                  <a:pt x="33" y="280"/>
                </a:lnTo>
                <a:lnTo>
                  <a:pt x="55" y="307"/>
                </a:lnTo>
                <a:lnTo>
                  <a:pt x="68" y="319"/>
                </a:lnTo>
                <a:lnTo>
                  <a:pt x="82" y="329"/>
                </a:lnTo>
                <a:lnTo>
                  <a:pt x="99" y="338"/>
                </a:lnTo>
                <a:lnTo>
                  <a:pt x="115" y="346"/>
                </a:lnTo>
                <a:lnTo>
                  <a:pt x="131" y="352"/>
                </a:lnTo>
                <a:lnTo>
                  <a:pt x="150" y="357"/>
                </a:lnTo>
                <a:lnTo>
                  <a:pt x="171" y="359"/>
                </a:lnTo>
                <a:lnTo>
                  <a:pt x="190" y="360"/>
                </a:lnTo>
                <a:lnTo>
                  <a:pt x="185" y="358"/>
                </a:lnTo>
                <a:lnTo>
                  <a:pt x="190" y="360"/>
                </a:lnTo>
              </a:path>
            </a:pathLst>
          </a:custGeom>
          <a:solidFill>
            <a:schemeClr val="tx1">
              <a:lumMod val="65000"/>
              <a:lumOff val="35000"/>
            </a:schemeClr>
          </a:solidFill>
          <a:ln>
            <a:noFill/>
          </a:ln>
          <a:effectLst/>
          <a:extLst/>
        </p:spPr>
        <p:txBody>
          <a:bodyPr/>
          <a:lstStyle/>
          <a:p>
            <a:endParaRPr lang="en-GB"/>
          </a:p>
        </p:txBody>
      </p:sp>
      <p:sp>
        <p:nvSpPr>
          <p:cNvPr id="7188" name="Freeform 20"/>
          <p:cNvSpPr>
            <a:spLocks/>
          </p:cNvSpPr>
          <p:nvPr/>
        </p:nvSpPr>
        <p:spPr bwMode="auto">
          <a:xfrm>
            <a:off x="4260850" y="5291138"/>
            <a:ext cx="428625" cy="158750"/>
          </a:xfrm>
          <a:custGeom>
            <a:avLst/>
            <a:gdLst>
              <a:gd name="T0" fmla="*/ 93 w 270"/>
              <a:gd name="T1" fmla="*/ 97 h 100"/>
              <a:gd name="T2" fmla="*/ 119 w 270"/>
              <a:gd name="T3" fmla="*/ 99 h 100"/>
              <a:gd name="T4" fmla="*/ 146 w 270"/>
              <a:gd name="T5" fmla="*/ 99 h 100"/>
              <a:gd name="T6" fmla="*/ 172 w 270"/>
              <a:gd name="T7" fmla="*/ 97 h 100"/>
              <a:gd name="T8" fmla="*/ 195 w 270"/>
              <a:gd name="T9" fmla="*/ 94 h 100"/>
              <a:gd name="T10" fmla="*/ 216 w 270"/>
              <a:gd name="T11" fmla="*/ 89 h 100"/>
              <a:gd name="T12" fmla="*/ 237 w 270"/>
              <a:gd name="T13" fmla="*/ 83 h 100"/>
              <a:gd name="T14" fmla="*/ 251 w 270"/>
              <a:gd name="T15" fmla="*/ 75 h 100"/>
              <a:gd name="T16" fmla="*/ 262 w 270"/>
              <a:gd name="T17" fmla="*/ 66 h 100"/>
              <a:gd name="T18" fmla="*/ 269 w 270"/>
              <a:gd name="T19" fmla="*/ 56 h 100"/>
              <a:gd name="T20" fmla="*/ 269 w 270"/>
              <a:gd name="T21" fmla="*/ 47 h 100"/>
              <a:gd name="T22" fmla="*/ 265 w 270"/>
              <a:gd name="T23" fmla="*/ 37 h 100"/>
              <a:gd name="T24" fmla="*/ 258 w 270"/>
              <a:gd name="T25" fmla="*/ 28 h 100"/>
              <a:gd name="T26" fmla="*/ 244 w 270"/>
              <a:gd name="T27" fmla="*/ 19 h 100"/>
              <a:gd name="T28" fmla="*/ 225 w 270"/>
              <a:gd name="T29" fmla="*/ 13 h 100"/>
              <a:gd name="T30" fmla="*/ 204 w 270"/>
              <a:gd name="T31" fmla="*/ 6 h 100"/>
              <a:gd name="T32" fmla="*/ 182 w 270"/>
              <a:gd name="T33" fmla="*/ 2 h 100"/>
              <a:gd name="T34" fmla="*/ 153 w 270"/>
              <a:gd name="T35" fmla="*/ 0 h 100"/>
              <a:gd name="T36" fmla="*/ 127 w 270"/>
              <a:gd name="T37" fmla="*/ 0 h 100"/>
              <a:gd name="T38" fmla="*/ 100 w 270"/>
              <a:gd name="T39" fmla="*/ 2 h 100"/>
              <a:gd name="T40" fmla="*/ 77 w 270"/>
              <a:gd name="T41" fmla="*/ 6 h 100"/>
              <a:gd name="T42" fmla="*/ 53 w 270"/>
              <a:gd name="T43" fmla="*/ 11 h 100"/>
              <a:gd name="T44" fmla="*/ 35 w 270"/>
              <a:gd name="T45" fmla="*/ 18 h 100"/>
              <a:gd name="T46" fmla="*/ 19 w 270"/>
              <a:gd name="T47" fmla="*/ 25 h 100"/>
              <a:gd name="T48" fmla="*/ 7 w 270"/>
              <a:gd name="T49" fmla="*/ 34 h 100"/>
              <a:gd name="T50" fmla="*/ 0 w 270"/>
              <a:gd name="T51" fmla="*/ 44 h 100"/>
              <a:gd name="T52" fmla="*/ 0 w 270"/>
              <a:gd name="T53" fmla="*/ 53 h 100"/>
              <a:gd name="T54" fmla="*/ 5 w 270"/>
              <a:gd name="T55" fmla="*/ 62 h 100"/>
              <a:gd name="T56" fmla="*/ 14 w 270"/>
              <a:gd name="T57" fmla="*/ 71 h 100"/>
              <a:gd name="T58" fmla="*/ 28 w 270"/>
              <a:gd name="T59" fmla="*/ 80 h 100"/>
              <a:gd name="T60" fmla="*/ 47 w 270"/>
              <a:gd name="T61" fmla="*/ 86 h 100"/>
              <a:gd name="T62" fmla="*/ 67 w 270"/>
              <a:gd name="T63" fmla="*/ 93 h 100"/>
              <a:gd name="T64" fmla="*/ 93 w 270"/>
              <a:gd name="T65" fmla="*/ 97 h 100"/>
              <a:gd name="T66" fmla="*/ 88 w 270"/>
              <a:gd name="T67" fmla="*/ 97 h 100"/>
              <a:gd name="T68" fmla="*/ 93 w 270"/>
              <a:gd name="T69"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100">
                <a:moveTo>
                  <a:pt x="93" y="97"/>
                </a:moveTo>
                <a:lnTo>
                  <a:pt x="119" y="99"/>
                </a:lnTo>
                <a:lnTo>
                  <a:pt x="146" y="99"/>
                </a:lnTo>
                <a:lnTo>
                  <a:pt x="172" y="97"/>
                </a:lnTo>
                <a:lnTo>
                  <a:pt x="195" y="94"/>
                </a:lnTo>
                <a:lnTo>
                  <a:pt x="216" y="89"/>
                </a:lnTo>
                <a:lnTo>
                  <a:pt x="237" y="83"/>
                </a:lnTo>
                <a:lnTo>
                  <a:pt x="251" y="75"/>
                </a:lnTo>
                <a:lnTo>
                  <a:pt x="262" y="66"/>
                </a:lnTo>
                <a:lnTo>
                  <a:pt x="269" y="56"/>
                </a:lnTo>
                <a:lnTo>
                  <a:pt x="269" y="47"/>
                </a:lnTo>
                <a:lnTo>
                  <a:pt x="265" y="37"/>
                </a:lnTo>
                <a:lnTo>
                  <a:pt x="258" y="28"/>
                </a:lnTo>
                <a:lnTo>
                  <a:pt x="244" y="19"/>
                </a:lnTo>
                <a:lnTo>
                  <a:pt x="225" y="13"/>
                </a:lnTo>
                <a:lnTo>
                  <a:pt x="204" y="6"/>
                </a:lnTo>
                <a:lnTo>
                  <a:pt x="182" y="2"/>
                </a:lnTo>
                <a:lnTo>
                  <a:pt x="153" y="0"/>
                </a:lnTo>
                <a:lnTo>
                  <a:pt x="127" y="0"/>
                </a:lnTo>
                <a:lnTo>
                  <a:pt x="100" y="2"/>
                </a:lnTo>
                <a:lnTo>
                  <a:pt x="77" y="6"/>
                </a:lnTo>
                <a:lnTo>
                  <a:pt x="53" y="11"/>
                </a:lnTo>
                <a:lnTo>
                  <a:pt x="35" y="18"/>
                </a:lnTo>
                <a:lnTo>
                  <a:pt x="19" y="25"/>
                </a:lnTo>
                <a:lnTo>
                  <a:pt x="7" y="34"/>
                </a:lnTo>
                <a:lnTo>
                  <a:pt x="0" y="44"/>
                </a:lnTo>
                <a:lnTo>
                  <a:pt x="0" y="53"/>
                </a:lnTo>
                <a:lnTo>
                  <a:pt x="5" y="62"/>
                </a:lnTo>
                <a:lnTo>
                  <a:pt x="14" y="71"/>
                </a:lnTo>
                <a:lnTo>
                  <a:pt x="28" y="80"/>
                </a:lnTo>
                <a:lnTo>
                  <a:pt x="47" y="86"/>
                </a:lnTo>
                <a:lnTo>
                  <a:pt x="67" y="93"/>
                </a:lnTo>
                <a:lnTo>
                  <a:pt x="93" y="97"/>
                </a:lnTo>
                <a:lnTo>
                  <a:pt x="88" y="97"/>
                </a:lnTo>
                <a:lnTo>
                  <a:pt x="93" y="97"/>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9" name="Freeform 21"/>
          <p:cNvSpPr>
            <a:spLocks/>
          </p:cNvSpPr>
          <p:nvPr/>
        </p:nvSpPr>
        <p:spPr bwMode="auto">
          <a:xfrm>
            <a:off x="4260850" y="4557713"/>
            <a:ext cx="428625" cy="160337"/>
          </a:xfrm>
          <a:custGeom>
            <a:avLst/>
            <a:gdLst>
              <a:gd name="T0" fmla="*/ 93 w 270"/>
              <a:gd name="T1" fmla="*/ 98 h 101"/>
              <a:gd name="T2" fmla="*/ 119 w 270"/>
              <a:gd name="T3" fmla="*/ 100 h 101"/>
              <a:gd name="T4" fmla="*/ 146 w 270"/>
              <a:gd name="T5" fmla="*/ 100 h 101"/>
              <a:gd name="T6" fmla="*/ 172 w 270"/>
              <a:gd name="T7" fmla="*/ 98 h 101"/>
              <a:gd name="T8" fmla="*/ 195 w 270"/>
              <a:gd name="T9" fmla="*/ 95 h 101"/>
              <a:gd name="T10" fmla="*/ 216 w 270"/>
              <a:gd name="T11" fmla="*/ 90 h 101"/>
              <a:gd name="T12" fmla="*/ 237 w 270"/>
              <a:gd name="T13" fmla="*/ 84 h 101"/>
              <a:gd name="T14" fmla="*/ 251 w 270"/>
              <a:gd name="T15" fmla="*/ 76 h 101"/>
              <a:gd name="T16" fmla="*/ 262 w 270"/>
              <a:gd name="T17" fmla="*/ 67 h 101"/>
              <a:gd name="T18" fmla="*/ 269 w 270"/>
              <a:gd name="T19" fmla="*/ 56 h 101"/>
              <a:gd name="T20" fmla="*/ 269 w 270"/>
              <a:gd name="T21" fmla="*/ 47 h 101"/>
              <a:gd name="T22" fmla="*/ 265 w 270"/>
              <a:gd name="T23" fmla="*/ 38 h 101"/>
              <a:gd name="T24" fmla="*/ 258 w 270"/>
              <a:gd name="T25" fmla="*/ 28 h 101"/>
              <a:gd name="T26" fmla="*/ 244 w 270"/>
              <a:gd name="T27" fmla="*/ 20 h 101"/>
              <a:gd name="T28" fmla="*/ 225 w 270"/>
              <a:gd name="T29" fmla="*/ 13 h 101"/>
              <a:gd name="T30" fmla="*/ 204 w 270"/>
              <a:gd name="T31" fmla="*/ 7 h 101"/>
              <a:gd name="T32" fmla="*/ 182 w 270"/>
              <a:gd name="T33" fmla="*/ 2 h 101"/>
              <a:gd name="T34" fmla="*/ 153 w 270"/>
              <a:gd name="T35" fmla="*/ 0 h 101"/>
              <a:gd name="T36" fmla="*/ 127 w 270"/>
              <a:gd name="T37" fmla="*/ 0 h 101"/>
              <a:gd name="T38" fmla="*/ 100 w 270"/>
              <a:gd name="T39" fmla="*/ 2 h 101"/>
              <a:gd name="T40" fmla="*/ 77 w 270"/>
              <a:gd name="T41" fmla="*/ 6 h 101"/>
              <a:gd name="T42" fmla="*/ 53 w 270"/>
              <a:gd name="T43" fmla="*/ 11 h 101"/>
              <a:gd name="T44" fmla="*/ 35 w 270"/>
              <a:gd name="T45" fmla="*/ 18 h 101"/>
              <a:gd name="T46" fmla="*/ 19 w 270"/>
              <a:gd name="T47" fmla="*/ 26 h 101"/>
              <a:gd name="T48" fmla="*/ 7 w 270"/>
              <a:gd name="T49" fmla="*/ 35 h 101"/>
              <a:gd name="T50" fmla="*/ 0 w 270"/>
              <a:gd name="T51" fmla="*/ 45 h 101"/>
              <a:gd name="T52" fmla="*/ 0 w 270"/>
              <a:gd name="T53" fmla="*/ 55 h 101"/>
              <a:gd name="T54" fmla="*/ 5 w 270"/>
              <a:gd name="T55" fmla="*/ 64 h 101"/>
              <a:gd name="T56" fmla="*/ 14 w 270"/>
              <a:gd name="T57" fmla="*/ 73 h 101"/>
              <a:gd name="T58" fmla="*/ 28 w 270"/>
              <a:gd name="T59" fmla="*/ 81 h 101"/>
              <a:gd name="T60" fmla="*/ 47 w 270"/>
              <a:gd name="T61" fmla="*/ 88 h 101"/>
              <a:gd name="T62" fmla="*/ 67 w 270"/>
              <a:gd name="T63" fmla="*/ 94 h 101"/>
              <a:gd name="T64" fmla="*/ 93 w 270"/>
              <a:gd name="T65" fmla="*/ 98 h 101"/>
              <a:gd name="T66" fmla="*/ 88 w 270"/>
              <a:gd name="T67" fmla="*/ 98 h 101"/>
              <a:gd name="T68" fmla="*/ 93 w 270"/>
              <a:gd name="T69"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101">
                <a:moveTo>
                  <a:pt x="93" y="98"/>
                </a:moveTo>
                <a:lnTo>
                  <a:pt x="119" y="100"/>
                </a:lnTo>
                <a:lnTo>
                  <a:pt x="146" y="100"/>
                </a:lnTo>
                <a:lnTo>
                  <a:pt x="172" y="98"/>
                </a:lnTo>
                <a:lnTo>
                  <a:pt x="195" y="95"/>
                </a:lnTo>
                <a:lnTo>
                  <a:pt x="216" y="90"/>
                </a:lnTo>
                <a:lnTo>
                  <a:pt x="237" y="84"/>
                </a:lnTo>
                <a:lnTo>
                  <a:pt x="251" y="76"/>
                </a:lnTo>
                <a:lnTo>
                  <a:pt x="262" y="67"/>
                </a:lnTo>
                <a:lnTo>
                  <a:pt x="269" y="56"/>
                </a:lnTo>
                <a:lnTo>
                  <a:pt x="269" y="47"/>
                </a:lnTo>
                <a:lnTo>
                  <a:pt x="265" y="38"/>
                </a:lnTo>
                <a:lnTo>
                  <a:pt x="258" y="28"/>
                </a:lnTo>
                <a:lnTo>
                  <a:pt x="244" y="20"/>
                </a:lnTo>
                <a:lnTo>
                  <a:pt x="225" y="13"/>
                </a:lnTo>
                <a:lnTo>
                  <a:pt x="204" y="7"/>
                </a:lnTo>
                <a:lnTo>
                  <a:pt x="182" y="2"/>
                </a:lnTo>
                <a:lnTo>
                  <a:pt x="153" y="0"/>
                </a:lnTo>
                <a:lnTo>
                  <a:pt x="127" y="0"/>
                </a:lnTo>
                <a:lnTo>
                  <a:pt x="100" y="2"/>
                </a:lnTo>
                <a:lnTo>
                  <a:pt x="77" y="6"/>
                </a:lnTo>
                <a:lnTo>
                  <a:pt x="53" y="11"/>
                </a:lnTo>
                <a:lnTo>
                  <a:pt x="35" y="18"/>
                </a:lnTo>
                <a:lnTo>
                  <a:pt x="19" y="26"/>
                </a:lnTo>
                <a:lnTo>
                  <a:pt x="7" y="35"/>
                </a:lnTo>
                <a:lnTo>
                  <a:pt x="0" y="45"/>
                </a:lnTo>
                <a:lnTo>
                  <a:pt x="0" y="55"/>
                </a:lnTo>
                <a:lnTo>
                  <a:pt x="5" y="64"/>
                </a:lnTo>
                <a:lnTo>
                  <a:pt x="14" y="73"/>
                </a:lnTo>
                <a:lnTo>
                  <a:pt x="28" y="81"/>
                </a:lnTo>
                <a:lnTo>
                  <a:pt x="47" y="88"/>
                </a:lnTo>
                <a:lnTo>
                  <a:pt x="67" y="94"/>
                </a:lnTo>
                <a:lnTo>
                  <a:pt x="93" y="98"/>
                </a:lnTo>
                <a:lnTo>
                  <a:pt x="88" y="98"/>
                </a:lnTo>
                <a:lnTo>
                  <a:pt x="93" y="98"/>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0" name="Freeform 22"/>
          <p:cNvSpPr>
            <a:spLocks/>
          </p:cNvSpPr>
          <p:nvPr/>
        </p:nvSpPr>
        <p:spPr bwMode="auto">
          <a:xfrm>
            <a:off x="3281363" y="5516563"/>
            <a:ext cx="2590800" cy="123825"/>
          </a:xfrm>
          <a:custGeom>
            <a:avLst/>
            <a:gdLst>
              <a:gd name="T0" fmla="*/ 1631 w 1632"/>
              <a:gd name="T1" fmla="*/ 0 h 78"/>
              <a:gd name="T2" fmla="*/ 1631 w 1632"/>
              <a:gd name="T3" fmla="*/ 77 h 78"/>
              <a:gd name="T4" fmla="*/ 0 w 1632"/>
              <a:gd name="T5" fmla="*/ 77 h 78"/>
              <a:gd name="T6" fmla="*/ 0 w 1632"/>
              <a:gd name="T7" fmla="*/ 0 h 78"/>
              <a:gd name="T8" fmla="*/ 1631 w 1632"/>
              <a:gd name="T9" fmla="*/ 0 h 78"/>
            </a:gdLst>
            <a:ahLst/>
            <a:cxnLst>
              <a:cxn ang="0">
                <a:pos x="T0" y="T1"/>
              </a:cxn>
              <a:cxn ang="0">
                <a:pos x="T2" y="T3"/>
              </a:cxn>
              <a:cxn ang="0">
                <a:pos x="T4" y="T5"/>
              </a:cxn>
              <a:cxn ang="0">
                <a:pos x="T6" y="T7"/>
              </a:cxn>
              <a:cxn ang="0">
                <a:pos x="T8" y="T9"/>
              </a:cxn>
            </a:cxnLst>
            <a:rect l="0" t="0" r="r" b="b"/>
            <a:pathLst>
              <a:path w="1632" h="78">
                <a:moveTo>
                  <a:pt x="1631" y="0"/>
                </a:moveTo>
                <a:lnTo>
                  <a:pt x="1631" y="77"/>
                </a:lnTo>
                <a:lnTo>
                  <a:pt x="0" y="77"/>
                </a:lnTo>
                <a:lnTo>
                  <a:pt x="0" y="0"/>
                </a:lnTo>
                <a:lnTo>
                  <a:pt x="1631" y="0"/>
                </a:lnTo>
              </a:path>
            </a:pathLst>
          </a:custGeom>
          <a:solidFill>
            <a:schemeClr val="tx1">
              <a:lumMod val="65000"/>
              <a:lumOff val="35000"/>
            </a:schemeClr>
          </a:solidFill>
          <a:ln>
            <a:noFill/>
          </a:ln>
          <a:effectLst/>
          <a:extLst/>
        </p:spPr>
        <p:txBody>
          <a:bodyPr/>
          <a:lstStyle/>
          <a:p>
            <a:endParaRPr lang="en-GB"/>
          </a:p>
        </p:txBody>
      </p:sp>
      <p:sp>
        <p:nvSpPr>
          <p:cNvPr id="7191" name="Freeform 23"/>
          <p:cNvSpPr>
            <a:spLocks/>
          </p:cNvSpPr>
          <p:nvPr/>
        </p:nvSpPr>
        <p:spPr bwMode="auto">
          <a:xfrm>
            <a:off x="2654300" y="5721350"/>
            <a:ext cx="3567113" cy="114300"/>
          </a:xfrm>
          <a:custGeom>
            <a:avLst/>
            <a:gdLst>
              <a:gd name="T0" fmla="*/ 2246 w 2247"/>
              <a:gd name="T1" fmla="*/ 0 h 72"/>
              <a:gd name="T2" fmla="*/ 2246 w 2247"/>
              <a:gd name="T3" fmla="*/ 71 h 72"/>
              <a:gd name="T4" fmla="*/ 0 w 2247"/>
              <a:gd name="T5" fmla="*/ 71 h 72"/>
              <a:gd name="T6" fmla="*/ 0 w 2247"/>
              <a:gd name="T7" fmla="*/ 0 h 72"/>
              <a:gd name="T8" fmla="*/ 2246 w 2247"/>
              <a:gd name="T9" fmla="*/ 0 h 72"/>
            </a:gdLst>
            <a:ahLst/>
            <a:cxnLst>
              <a:cxn ang="0">
                <a:pos x="T0" y="T1"/>
              </a:cxn>
              <a:cxn ang="0">
                <a:pos x="T2" y="T3"/>
              </a:cxn>
              <a:cxn ang="0">
                <a:pos x="T4" y="T5"/>
              </a:cxn>
              <a:cxn ang="0">
                <a:pos x="T6" y="T7"/>
              </a:cxn>
              <a:cxn ang="0">
                <a:pos x="T8" y="T9"/>
              </a:cxn>
            </a:cxnLst>
            <a:rect l="0" t="0" r="r" b="b"/>
            <a:pathLst>
              <a:path w="2247" h="72">
                <a:moveTo>
                  <a:pt x="2246" y="0"/>
                </a:moveTo>
                <a:lnTo>
                  <a:pt x="2246" y="71"/>
                </a:lnTo>
                <a:lnTo>
                  <a:pt x="0" y="71"/>
                </a:lnTo>
                <a:lnTo>
                  <a:pt x="0" y="0"/>
                </a:lnTo>
                <a:lnTo>
                  <a:pt x="2246" y="0"/>
                </a:lnTo>
              </a:path>
            </a:pathLst>
          </a:custGeom>
          <a:solidFill>
            <a:srgbClr val="B265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3" name="Line 25"/>
          <p:cNvSpPr>
            <a:spLocks noChangeShapeType="1"/>
          </p:cNvSpPr>
          <p:nvPr/>
        </p:nvSpPr>
        <p:spPr bwMode="auto">
          <a:xfrm flipV="1">
            <a:off x="2368550" y="2136774"/>
            <a:ext cx="4108450" cy="317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Rectangle 2"/>
          <p:cNvSpPr txBox="1">
            <a:spLocks noChangeArrowheads="1"/>
          </p:cNvSpPr>
          <p:nvPr/>
        </p:nvSpPr>
        <p:spPr>
          <a:xfrm>
            <a:off x="549275" y="6146801"/>
            <a:ext cx="8077200" cy="477837"/>
          </a:xfrm>
          <a:prstGeom prst="rect">
            <a:avLst/>
          </a:prstGeom>
          <a:noFill/>
          <a:ln/>
        </p:spPr>
        <p:txBody>
          <a:bodyPr vert="horz" lIns="91440" tIns="45720" rIns="91440" bIns="45720" rtlCol="0" anchor="ctr">
            <a:normAutofit fontScale="8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l-GR" altLang="en-US" sz="3600" b="1" dirty="0" smtClean="0"/>
              <a:t>Το επιτόκιο που εξισώνει το όφελος με το κόστος</a:t>
            </a:r>
            <a:endParaRPr lang="en-US" altLang="en-US" sz="3600" b="1" dirty="0"/>
          </a:p>
        </p:txBody>
      </p:sp>
    </p:spTree>
    <p:extLst>
      <p:ext uri="{BB962C8B-B14F-4D97-AF65-F5344CB8AC3E}">
        <p14:creationId xmlns:p14="http://schemas.microsoft.com/office/powerpoint/2010/main" val="3081010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9307"/>
            <a:ext cx="7886700" cy="538894"/>
          </a:xfrm>
        </p:spPr>
        <p:txBody>
          <a:bodyPr>
            <a:normAutofit/>
          </a:bodyPr>
          <a:lstStyle/>
          <a:p>
            <a:pPr algn="ctr"/>
            <a:r>
              <a:rPr lang="el-GR" sz="2800" b="1" dirty="0" smtClean="0"/>
              <a:t>Εσωτερικός βαθμός απόδοσης της επένδυσης</a:t>
            </a:r>
            <a:endParaRPr lang="en-GB" sz="28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109464"/>
                <a:ext cx="7886700" cy="3124199"/>
              </a:xfrm>
            </p:spPr>
            <p:txBody>
              <a:bodyPr>
                <a:normAutofit fontScale="92500" lnSpcReduction="10000"/>
              </a:bodyPr>
              <a:lstStyle/>
              <a:p>
                <a:pPr marL="0" indent="0" algn="ctr">
                  <a:buNone/>
                </a:pPr>
                <a14:m>
                  <m:oMath xmlns:m="http://schemas.openxmlformats.org/officeDocument/2006/math">
                    <m:r>
                      <m:rPr>
                        <m:sty m:val="p"/>
                      </m:rPr>
                      <a:rPr lang="el-GR" sz="2000" b="0" i="0" smtClean="0">
                        <a:latin typeface="Cambria Math" panose="02040503050406030204" pitchFamily="18" charset="0"/>
                      </a:rPr>
                      <m:t>Ν</m:t>
                    </m:r>
                    <m:r>
                      <a:rPr lang="en-GB" sz="2000" i="1">
                        <a:latin typeface="Cambria Math" panose="02040503050406030204" pitchFamily="18" charset="0"/>
                      </a:rPr>
                      <m:t>𝑃𝑉</m:t>
                    </m:r>
                    <m:r>
                      <a:rPr lang="en-GB" sz="2000" i="1">
                        <a:latin typeface="Cambria Math" panose="02040503050406030204" pitchFamily="18" charset="0"/>
                      </a:rPr>
                      <m:t>=</m:t>
                    </m:r>
                    <m:f>
                      <m:fPr>
                        <m:ctrlPr>
                          <a:rPr lang="en-GB" sz="2000" i="1">
                            <a:latin typeface="Cambria Math" panose="02040503050406030204" pitchFamily="18" charset="0"/>
                          </a:rPr>
                        </m:ctrlPr>
                      </m:fPr>
                      <m:num>
                        <m:r>
                          <m:rPr>
                            <m:sty m:val="p"/>
                          </m:rPr>
                          <a:rPr lang="el-GR" sz="2000" b="0" i="0" smtClean="0">
                            <a:latin typeface="Cambria Math" panose="02040503050406030204" pitchFamily="18" charset="0"/>
                          </a:rPr>
                          <m:t>Β</m:t>
                        </m:r>
                        <m:r>
                          <a:rPr lang="el-GR" sz="2000" b="0" i="0" smtClean="0">
                            <a:latin typeface="Cambria Math" panose="02040503050406030204" pitchFamily="18" charset="0"/>
                          </a:rPr>
                          <m:t>1</m:t>
                        </m:r>
                      </m:num>
                      <m:den>
                        <m:sSup>
                          <m:sSupPr>
                            <m:ctrlPr>
                              <a:rPr lang="en-GB" sz="2000" i="1">
                                <a:latin typeface="Cambria Math" panose="02040503050406030204" pitchFamily="18" charset="0"/>
                              </a:rPr>
                            </m:ctrlPr>
                          </m:sSupPr>
                          <m:e>
                            <m:r>
                              <a:rPr lang="en-GB" sz="2000" i="1">
                                <a:latin typeface="Cambria Math" panose="02040503050406030204" pitchFamily="18" charset="0"/>
                              </a:rPr>
                              <m:t>(1+</m:t>
                            </m:r>
                            <m:r>
                              <a:rPr lang="en-GB" sz="2000" i="1">
                                <a:latin typeface="Cambria Math" panose="02040503050406030204" pitchFamily="18" charset="0"/>
                              </a:rPr>
                              <m:t>𝑟</m:t>
                            </m:r>
                            <m:r>
                              <a:rPr lang="en-GB" sz="2000" i="1">
                                <a:latin typeface="Cambria Math" panose="02040503050406030204" pitchFamily="18" charset="0"/>
                              </a:rPr>
                              <m:t>)</m:t>
                            </m:r>
                          </m:e>
                          <m:sup>
                            <m:r>
                              <a:rPr lang="el-GR" sz="2000" b="0" i="1" smtClean="0">
                                <a:latin typeface="Cambria Math" panose="02040503050406030204" pitchFamily="18" charset="0"/>
                              </a:rPr>
                              <m:t>0</m:t>
                            </m:r>
                          </m:sup>
                        </m:sSup>
                      </m:den>
                    </m:f>
                    <m:r>
                      <a:rPr lang="el-GR" sz="2000" b="0" i="1" smtClean="0">
                        <a:latin typeface="Cambria Math" panose="02040503050406030204" pitchFamily="18" charset="0"/>
                      </a:rPr>
                      <m:t>+</m:t>
                    </m:r>
                    <m:f>
                      <m:fPr>
                        <m:ctrlPr>
                          <a:rPr lang="en-GB" sz="2000" i="1">
                            <a:latin typeface="Cambria Math" panose="02040503050406030204" pitchFamily="18" charset="0"/>
                          </a:rPr>
                        </m:ctrlPr>
                      </m:fPr>
                      <m:num>
                        <m:r>
                          <m:rPr>
                            <m:sty m:val="p"/>
                          </m:rPr>
                          <a:rPr lang="el-GR" sz="2000">
                            <a:latin typeface="Cambria Math" panose="02040503050406030204" pitchFamily="18" charset="0"/>
                          </a:rPr>
                          <m:t>Β</m:t>
                        </m:r>
                        <m:r>
                          <a:rPr lang="el-GR" sz="2000" b="0" i="1" smtClean="0">
                            <a:latin typeface="Cambria Math" panose="02040503050406030204" pitchFamily="18" charset="0"/>
                          </a:rPr>
                          <m:t>2</m:t>
                        </m:r>
                      </m:num>
                      <m:den>
                        <m:sSup>
                          <m:sSupPr>
                            <m:ctrlPr>
                              <a:rPr lang="en-GB" sz="2000" i="1">
                                <a:latin typeface="Cambria Math" panose="02040503050406030204" pitchFamily="18" charset="0"/>
                              </a:rPr>
                            </m:ctrlPr>
                          </m:sSupPr>
                          <m:e>
                            <m:r>
                              <a:rPr lang="en-GB" sz="2000" i="1">
                                <a:latin typeface="Cambria Math" panose="02040503050406030204" pitchFamily="18" charset="0"/>
                              </a:rPr>
                              <m:t>(1+</m:t>
                            </m:r>
                            <m:r>
                              <a:rPr lang="en-GB" sz="2000" i="1">
                                <a:latin typeface="Cambria Math" panose="02040503050406030204" pitchFamily="18" charset="0"/>
                              </a:rPr>
                              <m:t>𝑟</m:t>
                            </m:r>
                            <m:r>
                              <a:rPr lang="en-GB" sz="2000" i="1">
                                <a:latin typeface="Cambria Math" panose="02040503050406030204" pitchFamily="18" charset="0"/>
                              </a:rPr>
                              <m:t>)</m:t>
                            </m:r>
                          </m:e>
                          <m:sup>
                            <m:r>
                              <a:rPr lang="en-GB" sz="2000" b="0" i="1" smtClean="0">
                                <a:latin typeface="Cambria Math" panose="02040503050406030204" pitchFamily="18" charset="0"/>
                              </a:rPr>
                              <m:t>1</m:t>
                            </m:r>
                          </m:sup>
                        </m:sSup>
                      </m:den>
                    </m:f>
                  </m:oMath>
                </a14:m>
                <a:r>
                  <a:rPr lang="el-GR" dirty="0" smtClean="0"/>
                  <a:t>+</a:t>
                </a:r>
                <a14:m>
                  <m:oMath xmlns:m="http://schemas.openxmlformats.org/officeDocument/2006/math">
                    <m:f>
                      <m:fPr>
                        <m:ctrlPr>
                          <a:rPr lang="en-GB" sz="2000" i="1">
                            <a:latin typeface="Cambria Math" panose="02040503050406030204" pitchFamily="18" charset="0"/>
                          </a:rPr>
                        </m:ctrlPr>
                      </m:fPr>
                      <m:num>
                        <m:r>
                          <m:rPr>
                            <m:sty m:val="p"/>
                          </m:rPr>
                          <a:rPr lang="el-GR" sz="2000">
                            <a:latin typeface="Cambria Math" panose="02040503050406030204" pitchFamily="18" charset="0"/>
                          </a:rPr>
                          <m:t>Β</m:t>
                        </m:r>
                        <m:r>
                          <a:rPr lang="el-GR" sz="2000" b="0" i="1" smtClean="0">
                            <a:latin typeface="Cambria Math" panose="02040503050406030204" pitchFamily="18" charset="0"/>
                          </a:rPr>
                          <m:t>3</m:t>
                        </m:r>
                      </m:num>
                      <m:den>
                        <m:sSup>
                          <m:sSupPr>
                            <m:ctrlPr>
                              <a:rPr lang="en-GB" sz="2000" i="1">
                                <a:latin typeface="Cambria Math" panose="02040503050406030204" pitchFamily="18" charset="0"/>
                              </a:rPr>
                            </m:ctrlPr>
                          </m:sSupPr>
                          <m:e>
                            <m:r>
                              <a:rPr lang="en-GB" sz="2000" i="1">
                                <a:latin typeface="Cambria Math" panose="02040503050406030204" pitchFamily="18" charset="0"/>
                              </a:rPr>
                              <m:t>(1+</m:t>
                            </m:r>
                            <m:r>
                              <a:rPr lang="en-GB" sz="2000" i="1">
                                <a:latin typeface="Cambria Math" panose="02040503050406030204" pitchFamily="18" charset="0"/>
                              </a:rPr>
                              <m:t>𝑟</m:t>
                            </m:r>
                            <m:r>
                              <a:rPr lang="en-GB" sz="2000" i="1">
                                <a:latin typeface="Cambria Math" panose="02040503050406030204" pitchFamily="18" charset="0"/>
                              </a:rPr>
                              <m:t>)</m:t>
                            </m:r>
                          </m:e>
                          <m:sup>
                            <m:r>
                              <a:rPr lang="en-GB" sz="2000" b="0" i="1" smtClean="0">
                                <a:latin typeface="Cambria Math" panose="02040503050406030204" pitchFamily="18" charset="0"/>
                              </a:rPr>
                              <m:t>2</m:t>
                            </m:r>
                          </m:sup>
                        </m:sSup>
                      </m:den>
                    </m:f>
                  </m:oMath>
                </a14:m>
                <a:r>
                  <a:rPr lang="el-GR" dirty="0" smtClean="0"/>
                  <a:t>+….</a:t>
                </a:r>
                <a:r>
                  <a:rPr lang="en-GB" dirty="0" smtClean="0"/>
                  <a:t> </a:t>
                </a:r>
                <a:r>
                  <a:rPr lang="el-GR" dirty="0" smtClean="0"/>
                  <a:t>–</a:t>
                </a:r>
                <a:r>
                  <a:rPr lang="en-GB" dirty="0" smtClean="0"/>
                  <a:t> C</a:t>
                </a:r>
                <a:endParaRPr lang="el-GR" dirty="0" smtClean="0"/>
              </a:p>
              <a:p>
                <a:pPr marL="0" indent="0">
                  <a:buNone/>
                </a:pPr>
                <a:endParaRPr lang="el-GR" dirty="0"/>
              </a:p>
              <a:p>
                <a:pPr marL="0" indent="0" algn="just">
                  <a:spcAft>
                    <a:spcPts val="1200"/>
                  </a:spcAft>
                  <a:buNone/>
                </a:pPr>
                <a:r>
                  <a:rPr lang="el-GR" dirty="0" smtClean="0"/>
                  <a:t>Στο παραπάνω τύπο, θέτουμε </a:t>
                </a:r>
                <a:r>
                  <a:rPr lang="en-GB" dirty="0" smtClean="0"/>
                  <a:t>NPV=0</a:t>
                </a:r>
              </a:p>
              <a:p>
                <a:pPr marL="0" indent="0" algn="ctr">
                  <a:buNone/>
                </a:pPr>
                <a14:m>
                  <m:oMath xmlns:m="http://schemas.openxmlformats.org/officeDocument/2006/math">
                    <m:r>
                      <a:rPr lang="en-GB" sz="2400" b="0" i="1" smtClean="0">
                        <a:latin typeface="Cambria Math" panose="02040503050406030204" pitchFamily="18" charset="0"/>
                      </a:rPr>
                      <m:t>0</m:t>
                    </m:r>
                    <m:r>
                      <a:rPr lang="en-GB" sz="2400" i="1">
                        <a:latin typeface="Cambria Math" panose="02040503050406030204" pitchFamily="18" charset="0"/>
                      </a:rPr>
                      <m:t>=</m:t>
                    </m:r>
                    <m:f>
                      <m:fPr>
                        <m:ctrlPr>
                          <a:rPr lang="en-GB" sz="2400" i="1">
                            <a:latin typeface="Cambria Math" panose="02040503050406030204" pitchFamily="18" charset="0"/>
                          </a:rPr>
                        </m:ctrlPr>
                      </m:fPr>
                      <m:num>
                        <m:r>
                          <m:rPr>
                            <m:sty m:val="p"/>
                          </m:rPr>
                          <a:rPr lang="el-GR" sz="2400">
                            <a:latin typeface="Cambria Math" panose="02040503050406030204" pitchFamily="18" charset="0"/>
                          </a:rPr>
                          <m:t>Β</m:t>
                        </m:r>
                        <m:r>
                          <a:rPr lang="el-GR" sz="2400">
                            <a:latin typeface="Cambria Math" panose="02040503050406030204" pitchFamily="18" charset="0"/>
                          </a:rPr>
                          <m:t>1</m:t>
                        </m:r>
                      </m:num>
                      <m:den>
                        <m:sSup>
                          <m:sSupPr>
                            <m:ctrlPr>
                              <a:rPr lang="en-GB" sz="2400" i="1">
                                <a:latin typeface="Cambria Math" panose="02040503050406030204" pitchFamily="18" charset="0"/>
                              </a:rPr>
                            </m:ctrlPr>
                          </m:sSupPr>
                          <m:e>
                            <m:r>
                              <a:rPr lang="en-GB" sz="2400" i="1">
                                <a:latin typeface="Cambria Math" panose="02040503050406030204" pitchFamily="18" charset="0"/>
                              </a:rPr>
                              <m:t>(1+</m:t>
                            </m:r>
                            <m:r>
                              <a:rPr lang="en-GB" sz="2400" i="1">
                                <a:latin typeface="Cambria Math" panose="02040503050406030204" pitchFamily="18" charset="0"/>
                              </a:rPr>
                              <m:t>𝑟</m:t>
                            </m:r>
                            <m:r>
                              <a:rPr lang="en-GB" sz="2400" i="1">
                                <a:latin typeface="Cambria Math" panose="02040503050406030204" pitchFamily="18" charset="0"/>
                              </a:rPr>
                              <m:t>)</m:t>
                            </m:r>
                          </m:e>
                          <m:sup>
                            <m:r>
                              <a:rPr lang="el-GR" sz="2400" i="1">
                                <a:latin typeface="Cambria Math" panose="02040503050406030204" pitchFamily="18" charset="0"/>
                              </a:rPr>
                              <m:t>0</m:t>
                            </m:r>
                          </m:sup>
                        </m:sSup>
                      </m:den>
                    </m:f>
                    <m:r>
                      <a:rPr lang="el-GR" sz="2400" i="1">
                        <a:latin typeface="Cambria Math" panose="02040503050406030204" pitchFamily="18" charset="0"/>
                      </a:rPr>
                      <m:t>+</m:t>
                    </m:r>
                    <m:f>
                      <m:fPr>
                        <m:ctrlPr>
                          <a:rPr lang="en-GB" sz="2400" i="1">
                            <a:latin typeface="Cambria Math" panose="02040503050406030204" pitchFamily="18" charset="0"/>
                          </a:rPr>
                        </m:ctrlPr>
                      </m:fPr>
                      <m:num>
                        <m:r>
                          <m:rPr>
                            <m:sty m:val="p"/>
                          </m:rPr>
                          <a:rPr lang="el-GR" sz="2400">
                            <a:latin typeface="Cambria Math" panose="02040503050406030204" pitchFamily="18" charset="0"/>
                          </a:rPr>
                          <m:t>Β</m:t>
                        </m:r>
                        <m:r>
                          <a:rPr lang="el-GR" sz="2400" i="1">
                            <a:latin typeface="Cambria Math" panose="02040503050406030204" pitchFamily="18" charset="0"/>
                          </a:rPr>
                          <m:t>2</m:t>
                        </m:r>
                      </m:num>
                      <m:den>
                        <m:sSup>
                          <m:sSupPr>
                            <m:ctrlPr>
                              <a:rPr lang="en-GB" sz="2400" i="1">
                                <a:latin typeface="Cambria Math" panose="02040503050406030204" pitchFamily="18" charset="0"/>
                              </a:rPr>
                            </m:ctrlPr>
                          </m:sSupPr>
                          <m:e>
                            <m:r>
                              <a:rPr lang="en-GB" sz="2400" i="1">
                                <a:latin typeface="Cambria Math" panose="02040503050406030204" pitchFamily="18" charset="0"/>
                              </a:rPr>
                              <m:t>(1+</m:t>
                            </m:r>
                            <m:r>
                              <a:rPr lang="en-GB" sz="2400" i="1">
                                <a:latin typeface="Cambria Math" panose="02040503050406030204" pitchFamily="18" charset="0"/>
                              </a:rPr>
                              <m:t>𝑟</m:t>
                            </m:r>
                            <m:r>
                              <a:rPr lang="en-GB" sz="2400" i="1">
                                <a:latin typeface="Cambria Math" panose="02040503050406030204" pitchFamily="18" charset="0"/>
                              </a:rPr>
                              <m:t>)</m:t>
                            </m:r>
                          </m:e>
                          <m:sup>
                            <m:r>
                              <a:rPr lang="en-GB" sz="2400" b="0" i="1" smtClean="0">
                                <a:latin typeface="Cambria Math" panose="02040503050406030204" pitchFamily="18" charset="0"/>
                              </a:rPr>
                              <m:t>1</m:t>
                            </m:r>
                          </m:sup>
                        </m:sSup>
                      </m:den>
                    </m:f>
                  </m:oMath>
                </a14:m>
                <a:r>
                  <a:rPr lang="el-GR" dirty="0"/>
                  <a:t>+</a:t>
                </a:r>
                <a14:m>
                  <m:oMath xmlns:m="http://schemas.openxmlformats.org/officeDocument/2006/math">
                    <m:f>
                      <m:fPr>
                        <m:ctrlPr>
                          <a:rPr lang="en-GB" sz="2400" i="1">
                            <a:latin typeface="Cambria Math" panose="02040503050406030204" pitchFamily="18" charset="0"/>
                          </a:rPr>
                        </m:ctrlPr>
                      </m:fPr>
                      <m:num>
                        <m:r>
                          <m:rPr>
                            <m:sty m:val="p"/>
                          </m:rPr>
                          <a:rPr lang="el-GR" sz="2400">
                            <a:latin typeface="Cambria Math" panose="02040503050406030204" pitchFamily="18" charset="0"/>
                          </a:rPr>
                          <m:t>Β</m:t>
                        </m:r>
                        <m:r>
                          <a:rPr lang="el-GR" sz="2400" i="1">
                            <a:latin typeface="Cambria Math" panose="02040503050406030204" pitchFamily="18" charset="0"/>
                          </a:rPr>
                          <m:t>3</m:t>
                        </m:r>
                      </m:num>
                      <m:den>
                        <m:sSup>
                          <m:sSupPr>
                            <m:ctrlPr>
                              <a:rPr lang="en-GB" sz="2400" i="1">
                                <a:latin typeface="Cambria Math" panose="02040503050406030204" pitchFamily="18" charset="0"/>
                              </a:rPr>
                            </m:ctrlPr>
                          </m:sSupPr>
                          <m:e>
                            <m:r>
                              <a:rPr lang="en-GB" sz="2400" i="1">
                                <a:latin typeface="Cambria Math" panose="02040503050406030204" pitchFamily="18" charset="0"/>
                              </a:rPr>
                              <m:t>(1+</m:t>
                            </m:r>
                            <m:r>
                              <a:rPr lang="en-GB" sz="2400" i="1">
                                <a:latin typeface="Cambria Math" panose="02040503050406030204" pitchFamily="18" charset="0"/>
                              </a:rPr>
                              <m:t>𝑟</m:t>
                            </m:r>
                            <m:r>
                              <a:rPr lang="en-GB" sz="2400" i="1">
                                <a:latin typeface="Cambria Math" panose="02040503050406030204" pitchFamily="18" charset="0"/>
                              </a:rPr>
                              <m:t>)</m:t>
                            </m:r>
                          </m:e>
                          <m:sup>
                            <m:r>
                              <a:rPr lang="en-GB" sz="2400" b="0" i="1" smtClean="0">
                                <a:latin typeface="Cambria Math" panose="02040503050406030204" pitchFamily="18" charset="0"/>
                              </a:rPr>
                              <m:t>2</m:t>
                            </m:r>
                          </m:sup>
                        </m:sSup>
                      </m:den>
                    </m:f>
                  </m:oMath>
                </a14:m>
                <a:r>
                  <a:rPr lang="el-GR" dirty="0"/>
                  <a:t>+….</a:t>
                </a:r>
                <a:r>
                  <a:rPr lang="en-GB" dirty="0"/>
                  <a:t> </a:t>
                </a:r>
                <a:r>
                  <a:rPr lang="el-GR" dirty="0"/>
                  <a:t>–</a:t>
                </a:r>
                <a:r>
                  <a:rPr lang="en-GB" dirty="0"/>
                  <a:t> </a:t>
                </a:r>
                <a:r>
                  <a:rPr lang="en-GB" dirty="0" smtClean="0"/>
                  <a:t>C</a:t>
                </a:r>
              </a:p>
              <a:p>
                <a:pPr marL="0" indent="0" algn="ctr">
                  <a:buNone/>
                </a:pPr>
                <a:endParaRPr lang="en-GB" dirty="0"/>
              </a:p>
              <a:p>
                <a:pPr marL="0" indent="0" algn="ctr">
                  <a:spcAft>
                    <a:spcPts val="600"/>
                  </a:spcAft>
                  <a:buNone/>
                </a:pPr>
                <a:r>
                  <a:rPr lang="el-GR" dirty="0" smtClean="0"/>
                  <a:t>Άρα </a:t>
                </a:r>
                <a:endParaRPr lang="el-GR" dirty="0"/>
              </a:p>
              <a:p>
                <a:pPr marL="0" indent="0" algn="ctr">
                  <a:buNone/>
                </a:pPr>
                <a14:m>
                  <m:oMath xmlns:m="http://schemas.openxmlformats.org/officeDocument/2006/math">
                    <m:f>
                      <m:fPr>
                        <m:ctrlPr>
                          <a:rPr lang="en-GB" sz="2000" i="1">
                            <a:latin typeface="Cambria Math" panose="02040503050406030204" pitchFamily="18" charset="0"/>
                          </a:rPr>
                        </m:ctrlPr>
                      </m:fPr>
                      <m:num>
                        <m:r>
                          <m:rPr>
                            <m:sty m:val="p"/>
                          </m:rPr>
                          <a:rPr lang="el-GR" sz="2000">
                            <a:latin typeface="Cambria Math" panose="02040503050406030204" pitchFamily="18" charset="0"/>
                          </a:rPr>
                          <m:t>Β</m:t>
                        </m:r>
                        <m:r>
                          <a:rPr lang="el-GR" sz="2000">
                            <a:latin typeface="Cambria Math" panose="02040503050406030204" pitchFamily="18" charset="0"/>
                          </a:rPr>
                          <m:t>1</m:t>
                        </m:r>
                      </m:num>
                      <m:den>
                        <m:sSup>
                          <m:sSupPr>
                            <m:ctrlPr>
                              <a:rPr lang="en-GB" sz="2000" i="1">
                                <a:latin typeface="Cambria Math" panose="02040503050406030204" pitchFamily="18" charset="0"/>
                              </a:rPr>
                            </m:ctrlPr>
                          </m:sSupPr>
                          <m:e>
                            <m:r>
                              <a:rPr lang="en-GB" sz="2000" i="1">
                                <a:latin typeface="Cambria Math" panose="02040503050406030204" pitchFamily="18" charset="0"/>
                              </a:rPr>
                              <m:t>(1+</m:t>
                            </m:r>
                            <m:r>
                              <a:rPr lang="en-GB" sz="2000" i="1">
                                <a:latin typeface="Cambria Math" panose="02040503050406030204" pitchFamily="18" charset="0"/>
                              </a:rPr>
                              <m:t>𝑟</m:t>
                            </m:r>
                            <m:r>
                              <a:rPr lang="en-GB" sz="2000" i="1">
                                <a:latin typeface="Cambria Math" panose="02040503050406030204" pitchFamily="18" charset="0"/>
                              </a:rPr>
                              <m:t>)</m:t>
                            </m:r>
                          </m:e>
                          <m:sup>
                            <m:r>
                              <a:rPr lang="el-GR" sz="2000" i="1">
                                <a:latin typeface="Cambria Math" panose="02040503050406030204" pitchFamily="18" charset="0"/>
                              </a:rPr>
                              <m:t>0</m:t>
                            </m:r>
                          </m:sup>
                        </m:sSup>
                      </m:den>
                    </m:f>
                    <m:r>
                      <a:rPr lang="el-GR" sz="2000" i="1">
                        <a:latin typeface="Cambria Math" panose="02040503050406030204" pitchFamily="18" charset="0"/>
                      </a:rPr>
                      <m:t>+</m:t>
                    </m:r>
                    <m:f>
                      <m:fPr>
                        <m:ctrlPr>
                          <a:rPr lang="en-GB" sz="2000" i="1">
                            <a:latin typeface="Cambria Math" panose="02040503050406030204" pitchFamily="18" charset="0"/>
                          </a:rPr>
                        </m:ctrlPr>
                      </m:fPr>
                      <m:num>
                        <m:r>
                          <m:rPr>
                            <m:sty m:val="p"/>
                          </m:rPr>
                          <a:rPr lang="el-GR" sz="2000">
                            <a:latin typeface="Cambria Math" panose="02040503050406030204" pitchFamily="18" charset="0"/>
                          </a:rPr>
                          <m:t>Β</m:t>
                        </m:r>
                        <m:r>
                          <a:rPr lang="el-GR" sz="2000" i="1">
                            <a:latin typeface="Cambria Math" panose="02040503050406030204" pitchFamily="18" charset="0"/>
                          </a:rPr>
                          <m:t>2</m:t>
                        </m:r>
                      </m:num>
                      <m:den>
                        <m:sSup>
                          <m:sSupPr>
                            <m:ctrlPr>
                              <a:rPr lang="en-GB" sz="2000" i="1">
                                <a:latin typeface="Cambria Math" panose="02040503050406030204" pitchFamily="18" charset="0"/>
                              </a:rPr>
                            </m:ctrlPr>
                          </m:sSupPr>
                          <m:e>
                            <m:r>
                              <a:rPr lang="en-GB" sz="2000" i="1">
                                <a:latin typeface="Cambria Math" panose="02040503050406030204" pitchFamily="18" charset="0"/>
                              </a:rPr>
                              <m:t>(1+</m:t>
                            </m:r>
                            <m:r>
                              <a:rPr lang="en-GB" sz="2000" i="1">
                                <a:latin typeface="Cambria Math" panose="02040503050406030204" pitchFamily="18" charset="0"/>
                              </a:rPr>
                              <m:t>𝑟</m:t>
                            </m:r>
                            <m:r>
                              <a:rPr lang="en-GB" sz="2000" i="1">
                                <a:latin typeface="Cambria Math" panose="02040503050406030204" pitchFamily="18" charset="0"/>
                              </a:rPr>
                              <m:t>)</m:t>
                            </m:r>
                          </m:e>
                          <m:sup>
                            <m:r>
                              <a:rPr lang="en-GB" sz="2000" b="0" i="1" smtClean="0">
                                <a:latin typeface="Cambria Math" panose="02040503050406030204" pitchFamily="18" charset="0"/>
                              </a:rPr>
                              <m:t>1</m:t>
                            </m:r>
                          </m:sup>
                        </m:sSup>
                      </m:den>
                    </m:f>
                  </m:oMath>
                </a14:m>
                <a:r>
                  <a:rPr lang="el-GR" dirty="0"/>
                  <a:t>+</a:t>
                </a:r>
                <a14:m>
                  <m:oMath xmlns:m="http://schemas.openxmlformats.org/officeDocument/2006/math">
                    <m:f>
                      <m:fPr>
                        <m:ctrlPr>
                          <a:rPr lang="en-GB" sz="2000" i="1">
                            <a:latin typeface="Cambria Math" panose="02040503050406030204" pitchFamily="18" charset="0"/>
                          </a:rPr>
                        </m:ctrlPr>
                      </m:fPr>
                      <m:num>
                        <m:r>
                          <m:rPr>
                            <m:sty m:val="p"/>
                          </m:rPr>
                          <a:rPr lang="el-GR" sz="2000">
                            <a:latin typeface="Cambria Math" panose="02040503050406030204" pitchFamily="18" charset="0"/>
                          </a:rPr>
                          <m:t>Β</m:t>
                        </m:r>
                        <m:r>
                          <a:rPr lang="el-GR" sz="2000" i="1">
                            <a:latin typeface="Cambria Math" panose="02040503050406030204" pitchFamily="18" charset="0"/>
                          </a:rPr>
                          <m:t>3</m:t>
                        </m:r>
                      </m:num>
                      <m:den>
                        <m:sSup>
                          <m:sSupPr>
                            <m:ctrlPr>
                              <a:rPr lang="en-GB" sz="2000" i="1">
                                <a:latin typeface="Cambria Math" panose="02040503050406030204" pitchFamily="18" charset="0"/>
                              </a:rPr>
                            </m:ctrlPr>
                          </m:sSupPr>
                          <m:e>
                            <m:r>
                              <a:rPr lang="en-GB" sz="2000" i="1">
                                <a:latin typeface="Cambria Math" panose="02040503050406030204" pitchFamily="18" charset="0"/>
                              </a:rPr>
                              <m:t>(1+</m:t>
                            </m:r>
                            <m:r>
                              <a:rPr lang="en-GB" sz="2000" i="1">
                                <a:latin typeface="Cambria Math" panose="02040503050406030204" pitchFamily="18" charset="0"/>
                              </a:rPr>
                              <m:t>𝑟</m:t>
                            </m:r>
                            <m:r>
                              <a:rPr lang="en-GB" sz="2000" i="1">
                                <a:latin typeface="Cambria Math" panose="02040503050406030204" pitchFamily="18" charset="0"/>
                              </a:rPr>
                              <m:t>)</m:t>
                            </m:r>
                          </m:e>
                          <m:sup>
                            <m:r>
                              <a:rPr lang="en-GB" sz="2000" b="0" i="1" smtClean="0">
                                <a:latin typeface="Cambria Math" panose="02040503050406030204" pitchFamily="18" charset="0"/>
                              </a:rPr>
                              <m:t>2</m:t>
                            </m:r>
                          </m:sup>
                        </m:sSup>
                      </m:den>
                    </m:f>
                  </m:oMath>
                </a14:m>
                <a:r>
                  <a:rPr lang="el-GR" dirty="0"/>
                  <a:t>+….</a:t>
                </a:r>
                <a:r>
                  <a:rPr lang="en-GB" dirty="0"/>
                  <a:t> </a:t>
                </a:r>
                <a:r>
                  <a:rPr lang="el-GR" dirty="0" smtClean="0"/>
                  <a:t>= </a:t>
                </a:r>
                <a:r>
                  <a:rPr lang="en-GB" dirty="0" smtClean="0"/>
                  <a:t>C</a:t>
                </a:r>
                <a:endParaRPr lang="en-GB" dirty="0"/>
              </a:p>
              <a:p>
                <a:pPr marL="0" indent="0" algn="just">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109464"/>
                <a:ext cx="7886700" cy="3124199"/>
              </a:xfrm>
              <a:blipFill rotWithShape="0">
                <a:blip r:embed="rId2"/>
                <a:stretch>
                  <a:fillRect l="-696" t="-97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cxnSp>
        <p:nvCxnSpPr>
          <p:cNvPr id="6" name="Straight Arrow Connector 5"/>
          <p:cNvCxnSpPr/>
          <p:nvPr/>
        </p:nvCxnSpPr>
        <p:spPr>
          <a:xfrm flipV="1">
            <a:off x="4114800" y="4140880"/>
            <a:ext cx="0" cy="304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943600" y="4034486"/>
            <a:ext cx="0" cy="411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80604" y="4503384"/>
            <a:ext cx="914400" cy="369332"/>
          </a:xfrm>
          <a:prstGeom prst="rect">
            <a:avLst/>
          </a:prstGeom>
          <a:noFill/>
        </p:spPr>
        <p:txBody>
          <a:bodyPr wrap="square" rtlCol="0">
            <a:spAutoFit/>
          </a:bodyPr>
          <a:lstStyle/>
          <a:p>
            <a:r>
              <a:rPr lang="el-GR" dirty="0" smtClean="0"/>
              <a:t>Όφελος</a:t>
            </a:r>
            <a:endParaRPr lang="en-GB" dirty="0"/>
          </a:p>
        </p:txBody>
      </p:sp>
      <p:sp>
        <p:nvSpPr>
          <p:cNvPr id="15" name="TextBox 14"/>
          <p:cNvSpPr txBox="1"/>
          <p:nvPr/>
        </p:nvSpPr>
        <p:spPr>
          <a:xfrm>
            <a:off x="5486400" y="4513381"/>
            <a:ext cx="914400" cy="369332"/>
          </a:xfrm>
          <a:prstGeom prst="rect">
            <a:avLst/>
          </a:prstGeom>
          <a:noFill/>
        </p:spPr>
        <p:txBody>
          <a:bodyPr wrap="square" rtlCol="0">
            <a:spAutoFit/>
          </a:bodyPr>
          <a:lstStyle/>
          <a:p>
            <a:r>
              <a:rPr lang="el-GR" dirty="0" smtClean="0"/>
              <a:t>Κόστος</a:t>
            </a:r>
            <a:endParaRPr lang="en-GB" dirty="0"/>
          </a:p>
        </p:txBody>
      </p:sp>
      <p:sp>
        <p:nvSpPr>
          <p:cNvPr id="18" name="TextBox 17"/>
          <p:cNvSpPr txBox="1"/>
          <p:nvPr/>
        </p:nvSpPr>
        <p:spPr>
          <a:xfrm>
            <a:off x="618586" y="5125085"/>
            <a:ext cx="8305800" cy="1554272"/>
          </a:xfrm>
          <a:prstGeom prst="rect">
            <a:avLst/>
          </a:prstGeom>
          <a:noFill/>
        </p:spPr>
        <p:txBody>
          <a:bodyPr wrap="square" rtlCol="0">
            <a:spAutoFit/>
          </a:bodyPr>
          <a:lstStyle/>
          <a:p>
            <a:pPr algn="just">
              <a:spcAft>
                <a:spcPts val="600"/>
              </a:spcAft>
            </a:pPr>
            <a:r>
              <a:rPr lang="el-GR" dirty="0" smtClean="0"/>
              <a:t>Γνωρίζουμε τα Β1, Β2, Β3….καθώς και το </a:t>
            </a:r>
            <a:r>
              <a:rPr lang="en-GB" dirty="0" smtClean="0"/>
              <a:t>C. </a:t>
            </a:r>
            <a:r>
              <a:rPr lang="el-GR" dirty="0" smtClean="0"/>
              <a:t>Συνεπώς μπορούμε να λύσουμε αυτή την εξίσωση ως προς </a:t>
            </a:r>
            <a:r>
              <a:rPr lang="en-GB" dirty="0" smtClean="0"/>
              <a:t>r. </a:t>
            </a:r>
            <a:r>
              <a:rPr lang="el-GR" dirty="0" smtClean="0"/>
              <a:t>Η λύση ονομάζεται </a:t>
            </a:r>
            <a:r>
              <a:rPr lang="el-GR" b="1" dirty="0" smtClean="0"/>
              <a:t>εσωτερικός βαθμός απόδοσης (</a:t>
            </a:r>
            <a:r>
              <a:rPr lang="en-GB" b="1" dirty="0" smtClean="0"/>
              <a:t>internal rate of return)</a:t>
            </a:r>
            <a:r>
              <a:rPr lang="el-GR" b="1" dirty="0" smtClean="0"/>
              <a:t> της επένδυσης.</a:t>
            </a:r>
            <a:endParaRPr lang="el-GR" dirty="0" smtClean="0"/>
          </a:p>
          <a:p>
            <a:pPr algn="just"/>
            <a:r>
              <a:rPr lang="el-GR" dirty="0" smtClean="0"/>
              <a:t>Ο εσωτερικός βαθμός απόδοσης συγκρίνεται με το επιτόκιο της αγοράς προκειμένου να αξιολογηθεί η επένδυση (αν μεγαλύτερος τότε η επένδυση είναι αποδεκτή).</a:t>
            </a:r>
            <a:endParaRPr lang="en-GB" dirty="0"/>
          </a:p>
        </p:txBody>
      </p:sp>
    </p:spTree>
    <p:extLst>
      <p:ext uri="{BB962C8B-B14F-4D97-AF65-F5344CB8AC3E}">
        <p14:creationId xmlns:p14="http://schemas.microsoft.com/office/powerpoint/2010/main" val="203694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rmAutofit fontScale="90000"/>
          </a:bodyPr>
          <a:lstStyle/>
          <a:p>
            <a:pPr algn="ctr"/>
            <a:r>
              <a:rPr lang="el-GR" dirty="0" smtClean="0">
                <a:latin typeface="+mn-lt"/>
              </a:rPr>
              <a:t>Ανάλυση κόστους-οφέλους σε μακροοικονομικό επίπεδο</a:t>
            </a:r>
            <a:endParaRPr lang="en-GB" dirty="0">
              <a:latin typeface="+mn-lt"/>
            </a:endParaRPr>
          </a:p>
        </p:txBody>
      </p:sp>
      <p:sp>
        <p:nvSpPr>
          <p:cNvPr id="3" name="Content Placeholder 2"/>
          <p:cNvSpPr>
            <a:spLocks noGrp="1"/>
          </p:cNvSpPr>
          <p:nvPr>
            <p:ph idx="1"/>
          </p:nvPr>
        </p:nvSpPr>
        <p:spPr>
          <a:xfrm>
            <a:off x="381000" y="1371600"/>
            <a:ext cx="8382000" cy="4805363"/>
          </a:xfrm>
        </p:spPr>
        <p:txBody>
          <a:bodyPr>
            <a:normAutofit fontScale="92500" lnSpcReduction="10000"/>
          </a:bodyPr>
          <a:lstStyle/>
          <a:p>
            <a:pPr algn="just">
              <a:lnSpc>
                <a:spcPct val="110000"/>
              </a:lnSpc>
            </a:pPr>
            <a:r>
              <a:rPr lang="en-GB" dirty="0" smtClean="0"/>
              <a:t>H </a:t>
            </a:r>
            <a:r>
              <a:rPr lang="el-GR" dirty="0" smtClean="0"/>
              <a:t>ανάλυση κόστους-οφέλους και οι μέθοδοι της καθαρής παρούσας αξίας και του εσωτερικού βαθμού απόδοσης μπορούν να εφαρμοστούν σε συλλογικό επίπεδο (μακροοικονομική θεώρηση) με τον ίδιο τρόπο που εφαρμόζονται σε ατομικό επίπεδο.</a:t>
            </a:r>
          </a:p>
          <a:p>
            <a:pPr algn="just">
              <a:lnSpc>
                <a:spcPct val="110000"/>
              </a:lnSpc>
            </a:pPr>
            <a:r>
              <a:rPr lang="el-GR" dirty="0" smtClean="0"/>
              <a:t>Οι τύποι υπολογισμού είναι ακριβώς οι ίδιοι.</a:t>
            </a:r>
          </a:p>
          <a:p>
            <a:pPr algn="just">
              <a:lnSpc>
                <a:spcPct val="110000"/>
              </a:lnSpc>
            </a:pPr>
            <a:r>
              <a:rPr lang="el-GR" dirty="0" smtClean="0"/>
              <a:t>Αλλάζουν όμως οι έννοιες του κόστους και του οφέλους. </a:t>
            </a:r>
          </a:p>
          <a:p>
            <a:pPr>
              <a:lnSpc>
                <a:spcPct val="110000"/>
              </a:lnSpc>
            </a:pPr>
            <a:r>
              <a:rPr lang="el-GR" dirty="0"/>
              <a:t>Κόστος</a:t>
            </a:r>
          </a:p>
          <a:p>
            <a:pPr lvl="1">
              <a:lnSpc>
                <a:spcPct val="110000"/>
              </a:lnSpc>
              <a:buFont typeface="Courier New" panose="02070309020205020404" pitchFamily="49" charset="0"/>
              <a:buChar char="o"/>
            </a:pPr>
            <a:r>
              <a:rPr lang="el-GR" dirty="0"/>
              <a:t>Άμεσες δαπάνες (μισθοί δασκάλων και καθηγητών, υλικοτεχνικές υποδομές)</a:t>
            </a:r>
          </a:p>
          <a:p>
            <a:pPr lvl="1">
              <a:lnSpc>
                <a:spcPct val="110000"/>
              </a:lnSpc>
              <a:buFont typeface="Courier New" panose="02070309020205020404" pitchFamily="49" charset="0"/>
              <a:buChar char="o"/>
            </a:pPr>
            <a:r>
              <a:rPr lang="el-GR" dirty="0"/>
              <a:t>Κόστος ευκαιρίας (εναλλακτικές χρήσεις των κεφαλαίων)</a:t>
            </a:r>
          </a:p>
          <a:p>
            <a:pPr>
              <a:lnSpc>
                <a:spcPct val="110000"/>
              </a:lnSpc>
            </a:pPr>
            <a:r>
              <a:rPr lang="el-GR" dirty="0"/>
              <a:t>Όφελος</a:t>
            </a:r>
          </a:p>
          <a:p>
            <a:pPr lvl="1">
              <a:lnSpc>
                <a:spcPct val="110000"/>
              </a:lnSpc>
              <a:buFont typeface="Courier New" panose="02070309020205020404" pitchFamily="49" charset="0"/>
              <a:buChar char="o"/>
            </a:pPr>
            <a:r>
              <a:rPr lang="el-GR" dirty="0"/>
              <a:t>Αυξημένη παραγωγικότητα της </a:t>
            </a:r>
            <a:r>
              <a:rPr lang="el-GR" dirty="0" smtClean="0"/>
              <a:t>εργασίας</a:t>
            </a:r>
            <a:endParaRPr lang="el-GR" dirty="0"/>
          </a:p>
          <a:p>
            <a:pPr lvl="1">
              <a:lnSpc>
                <a:spcPct val="110000"/>
              </a:lnSpc>
              <a:buFont typeface="Courier New" panose="02070309020205020404" pitchFamily="49" charset="0"/>
              <a:buChar char="o"/>
            </a:pPr>
            <a:r>
              <a:rPr lang="el-GR" dirty="0"/>
              <a:t>Διάχυση της τεχνολογίας</a:t>
            </a:r>
          </a:p>
          <a:p>
            <a:pPr lvl="1">
              <a:lnSpc>
                <a:spcPct val="110000"/>
              </a:lnSpc>
              <a:buFont typeface="Courier New" panose="02070309020205020404" pitchFamily="49" charset="0"/>
              <a:buChar char="o"/>
            </a:pPr>
            <a:r>
              <a:rPr lang="el-GR" dirty="0" smtClean="0"/>
              <a:t>Άλλες θετικές </a:t>
            </a:r>
            <a:r>
              <a:rPr lang="el-GR" dirty="0"/>
              <a:t>εξωτερικότητες</a:t>
            </a:r>
            <a:endParaRPr lang="en-GB" dirty="0"/>
          </a:p>
          <a:p>
            <a:pPr algn="just">
              <a:lnSpc>
                <a:spcPct val="110000"/>
              </a:lnSpc>
            </a:pPr>
            <a:r>
              <a:rPr lang="el-GR" dirty="0" smtClean="0"/>
              <a:t>Πολύ δυσκολότερος λογισμός.</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83859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886700" cy="2133600"/>
          </a:xfrm>
          <a:solidFill>
            <a:schemeClr val="bg2"/>
          </a:solidFill>
        </p:spPr>
        <p:txBody>
          <a:bodyPr/>
          <a:lstStyle/>
          <a:p>
            <a:pPr algn="just"/>
            <a:r>
              <a:rPr lang="el-GR" dirty="0" smtClean="0">
                <a:latin typeface="+mn-lt"/>
              </a:rPr>
              <a:t>Θεωρία ανθρώπινου κεφαλαίου και οικονομικές ανισότητες</a:t>
            </a:r>
            <a:endParaRPr lang="en-GB" dirty="0">
              <a:latin typeface="+mn-l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89135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63518" y="197840"/>
            <a:ext cx="6718599" cy="935037"/>
          </a:xfrm>
          <a:noFill/>
          <a:ln/>
        </p:spPr>
        <p:txBody>
          <a:bodyPr>
            <a:normAutofit fontScale="90000"/>
          </a:bodyPr>
          <a:lstStyle/>
          <a:p>
            <a:pPr algn="ctr"/>
            <a:r>
              <a:rPr lang="el-GR" altLang="en-US" sz="3200" b="1" dirty="0" smtClean="0"/>
              <a:t>Πρόωρη εγκατάλειψη σχολείου και φτώχεια</a:t>
            </a:r>
            <a:endParaRPr lang="en-US" altLang="en-US" sz="3200" b="1" dirty="0"/>
          </a:p>
        </p:txBody>
      </p:sp>
      <p:sp>
        <p:nvSpPr>
          <p:cNvPr id="20483" name="Rectangle 3"/>
          <p:cNvSpPr>
            <a:spLocks noGrp="1" noChangeArrowheads="1"/>
          </p:cNvSpPr>
          <p:nvPr>
            <p:ph type="body" idx="1"/>
          </p:nvPr>
        </p:nvSpPr>
        <p:spPr>
          <a:xfrm>
            <a:off x="750997" y="1705423"/>
            <a:ext cx="7886700" cy="4351338"/>
          </a:xfrm>
          <a:noFill/>
          <a:ln/>
        </p:spPr>
        <p:txBody>
          <a:bodyPr/>
          <a:lstStyle/>
          <a:p>
            <a:pPr>
              <a:buFont typeface="Monotype Sorts" pitchFamily="2" charset="2"/>
              <a:buNone/>
            </a:pPr>
            <a:r>
              <a:rPr lang="en-US" altLang="en-US" dirty="0"/>
              <a:t>                               </a:t>
            </a:r>
          </a:p>
          <a:p>
            <a:pPr>
              <a:buFont typeface="Monotype Sorts" pitchFamily="2" charset="2"/>
              <a:buNone/>
            </a:pPr>
            <a:endParaRPr lang="en-US" altLang="en-US" dirty="0"/>
          </a:p>
        </p:txBody>
      </p:sp>
      <p:sp>
        <p:nvSpPr>
          <p:cNvPr id="20484"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5" name="Line 5"/>
          <p:cNvSpPr>
            <a:spLocks noChangeShapeType="1"/>
          </p:cNvSpPr>
          <p:nvPr/>
        </p:nvSpPr>
        <p:spPr bwMode="auto">
          <a:xfrm flipH="1" flipV="1">
            <a:off x="7010400" y="2051050"/>
            <a:ext cx="21476" cy="3054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6" name="Line 6"/>
          <p:cNvSpPr>
            <a:spLocks noChangeShapeType="1"/>
          </p:cNvSpPr>
          <p:nvPr/>
        </p:nvSpPr>
        <p:spPr bwMode="auto">
          <a:xfrm flipV="1">
            <a:off x="2361451" y="4116388"/>
            <a:ext cx="7099" cy="982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7" name="Line 7"/>
          <p:cNvSpPr>
            <a:spLocks noChangeShapeType="1"/>
          </p:cNvSpPr>
          <p:nvPr/>
        </p:nvSpPr>
        <p:spPr bwMode="auto">
          <a:xfrm flipV="1">
            <a:off x="2825750" y="3582987"/>
            <a:ext cx="839" cy="15224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8" name="Rectangle 8"/>
          <p:cNvSpPr>
            <a:spLocks noChangeArrowheads="1"/>
          </p:cNvSpPr>
          <p:nvPr/>
        </p:nvSpPr>
        <p:spPr bwMode="auto">
          <a:xfrm>
            <a:off x="2346325" y="3886200"/>
            <a:ext cx="641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3" name="Rectangle 13"/>
          <p:cNvSpPr>
            <a:spLocks noChangeArrowheads="1"/>
          </p:cNvSpPr>
          <p:nvPr/>
        </p:nvSpPr>
        <p:spPr bwMode="auto">
          <a:xfrm>
            <a:off x="3948113" y="2424113"/>
            <a:ext cx="257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 </a:t>
            </a:r>
          </a:p>
        </p:txBody>
      </p:sp>
      <p:sp>
        <p:nvSpPr>
          <p:cNvPr id="20497" name="Rectangle 17"/>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8" name="Rectangle 18"/>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9" name="Arc 19"/>
          <p:cNvSpPr>
            <a:spLocks/>
          </p:cNvSpPr>
          <p:nvPr/>
        </p:nvSpPr>
        <p:spPr bwMode="auto">
          <a:xfrm>
            <a:off x="2827338" y="2141538"/>
            <a:ext cx="4184650" cy="1441450"/>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0" name="Arc 20"/>
          <p:cNvSpPr>
            <a:spLocks/>
          </p:cNvSpPr>
          <p:nvPr/>
        </p:nvSpPr>
        <p:spPr bwMode="auto">
          <a:xfrm>
            <a:off x="2370138" y="3055938"/>
            <a:ext cx="4641850" cy="1060450"/>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4" name="Rectangle 24"/>
          <p:cNvSpPr>
            <a:spLocks noChangeArrowheads="1"/>
          </p:cNvSpPr>
          <p:nvPr/>
        </p:nvSpPr>
        <p:spPr bwMode="auto">
          <a:xfrm>
            <a:off x="2803525" y="31845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6" name="Rectangle 26"/>
          <p:cNvSpPr>
            <a:spLocks noChangeArrowheads="1"/>
          </p:cNvSpPr>
          <p:nvPr/>
        </p:nvSpPr>
        <p:spPr bwMode="auto">
          <a:xfrm>
            <a:off x="2424113" y="3871913"/>
            <a:ext cx="460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a:t> </a:t>
            </a:r>
          </a:p>
        </p:txBody>
      </p:sp>
      <p:sp>
        <p:nvSpPr>
          <p:cNvPr id="20508" name="Rectangle 28"/>
          <p:cNvSpPr>
            <a:spLocks noChangeArrowheads="1"/>
          </p:cNvSpPr>
          <p:nvPr/>
        </p:nvSpPr>
        <p:spPr bwMode="auto">
          <a:xfrm>
            <a:off x="1584325" y="4479925"/>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9" name="Rectangle 29"/>
          <p:cNvSpPr>
            <a:spLocks noChangeArrowheads="1"/>
          </p:cNvSpPr>
          <p:nvPr/>
        </p:nvSpPr>
        <p:spPr bwMode="auto">
          <a:xfrm>
            <a:off x="7085648" y="1800225"/>
            <a:ext cx="1298242"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400" dirty="0" smtClean="0"/>
              <a:t>Απόφοιτος </a:t>
            </a:r>
          </a:p>
          <a:p>
            <a:pPr algn="l"/>
            <a:r>
              <a:rPr lang="el-GR" altLang="en-US" sz="1400" dirty="0" smtClean="0"/>
              <a:t>πανεπιστημίου</a:t>
            </a:r>
            <a:endParaRPr lang="en-US" altLang="en-US" sz="1400" dirty="0"/>
          </a:p>
        </p:txBody>
      </p:sp>
      <p:sp>
        <p:nvSpPr>
          <p:cNvPr id="20510" name="Rectangle 30"/>
          <p:cNvSpPr>
            <a:spLocks noChangeArrowheads="1"/>
          </p:cNvSpPr>
          <p:nvPr/>
        </p:nvSpPr>
        <p:spPr bwMode="auto">
          <a:xfrm>
            <a:off x="7040207" y="2821699"/>
            <a:ext cx="159749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400" dirty="0" smtClean="0"/>
              <a:t>Απόφοιτος λυκείου</a:t>
            </a:r>
            <a:endParaRPr lang="en-US" altLang="en-US" sz="1400" dirty="0"/>
          </a:p>
        </p:txBody>
      </p:sp>
      <p:sp>
        <p:nvSpPr>
          <p:cNvPr id="20513" name="Line 33"/>
          <p:cNvSpPr>
            <a:spLocks noChangeShapeType="1"/>
          </p:cNvSpPr>
          <p:nvPr/>
        </p:nvSpPr>
        <p:spPr bwMode="auto">
          <a:xfrm>
            <a:off x="1149350" y="5105400"/>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4" name="Rectangle 34"/>
          <p:cNvSpPr>
            <a:spLocks noChangeArrowheads="1"/>
          </p:cNvSpPr>
          <p:nvPr/>
        </p:nvSpPr>
        <p:spPr bwMode="auto">
          <a:xfrm>
            <a:off x="7556799" y="4942805"/>
            <a:ext cx="86087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000" dirty="0" smtClean="0"/>
              <a:t>Ηλικία</a:t>
            </a:r>
            <a:endParaRPr lang="en-US" altLang="en-US" sz="2000" dirty="0"/>
          </a:p>
        </p:txBody>
      </p:sp>
      <p:sp>
        <p:nvSpPr>
          <p:cNvPr id="20525" name="Rectangle 45"/>
          <p:cNvSpPr>
            <a:spLocks noChangeArrowheads="1"/>
          </p:cNvSpPr>
          <p:nvPr/>
        </p:nvSpPr>
        <p:spPr bwMode="auto">
          <a:xfrm>
            <a:off x="2198052" y="5103484"/>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200" dirty="0"/>
              <a:t>18</a:t>
            </a:r>
          </a:p>
        </p:txBody>
      </p:sp>
      <p:sp>
        <p:nvSpPr>
          <p:cNvPr id="20526" name="Rectangle 46"/>
          <p:cNvSpPr>
            <a:spLocks noChangeArrowheads="1"/>
          </p:cNvSpPr>
          <p:nvPr/>
        </p:nvSpPr>
        <p:spPr bwMode="auto">
          <a:xfrm>
            <a:off x="2667000" y="5113783"/>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200" dirty="0"/>
              <a:t>22</a:t>
            </a:r>
          </a:p>
        </p:txBody>
      </p:sp>
      <p:sp>
        <p:nvSpPr>
          <p:cNvPr id="20531" name="Rectangle 51"/>
          <p:cNvSpPr>
            <a:spLocks noChangeArrowheads="1"/>
          </p:cNvSpPr>
          <p:nvPr/>
        </p:nvSpPr>
        <p:spPr bwMode="auto">
          <a:xfrm>
            <a:off x="2803525" y="1203325"/>
            <a:ext cx="374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2" name="Rectangle 52"/>
          <p:cNvSpPr>
            <a:spLocks noChangeArrowheads="1"/>
          </p:cNvSpPr>
          <p:nvPr/>
        </p:nvSpPr>
        <p:spPr bwMode="auto">
          <a:xfrm>
            <a:off x="6877739" y="5129213"/>
            <a:ext cx="35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dirty="0"/>
              <a:t>65</a:t>
            </a:r>
          </a:p>
        </p:txBody>
      </p:sp>
      <p:sp>
        <p:nvSpPr>
          <p:cNvPr id="20543" name="Line 63"/>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4" name="Rectangle 64"/>
          <p:cNvSpPr>
            <a:spLocks noChangeArrowheads="1"/>
          </p:cNvSpPr>
          <p:nvPr/>
        </p:nvSpPr>
        <p:spPr bwMode="auto">
          <a:xfrm>
            <a:off x="60325" y="6202363"/>
            <a:ext cx="282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 name="Rectangle 30"/>
          <p:cNvSpPr>
            <a:spLocks noChangeArrowheads="1"/>
          </p:cNvSpPr>
          <p:nvPr/>
        </p:nvSpPr>
        <p:spPr bwMode="auto">
          <a:xfrm>
            <a:off x="722744" y="1300108"/>
            <a:ext cx="9073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Μισθός</a:t>
            </a:r>
            <a:endParaRPr lang="en-US" altLang="en-US" dirty="0"/>
          </a:p>
        </p:txBody>
      </p:sp>
      <p:sp>
        <p:nvSpPr>
          <p:cNvPr id="67" name="Line 6"/>
          <p:cNvSpPr>
            <a:spLocks noChangeShapeType="1"/>
          </p:cNvSpPr>
          <p:nvPr/>
        </p:nvSpPr>
        <p:spPr bwMode="auto">
          <a:xfrm flipV="1">
            <a:off x="1904998" y="4491831"/>
            <a:ext cx="2" cy="6135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Arc 20"/>
          <p:cNvSpPr>
            <a:spLocks/>
          </p:cNvSpPr>
          <p:nvPr/>
        </p:nvSpPr>
        <p:spPr bwMode="auto">
          <a:xfrm>
            <a:off x="1914611" y="3894932"/>
            <a:ext cx="5090038" cy="596900"/>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Rectangle 30"/>
          <p:cNvSpPr>
            <a:spLocks noChangeArrowheads="1"/>
          </p:cNvSpPr>
          <p:nvPr/>
        </p:nvSpPr>
        <p:spPr bwMode="auto">
          <a:xfrm>
            <a:off x="1362477" y="2743683"/>
            <a:ext cx="95896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200" dirty="0" smtClean="0"/>
              <a:t>Γραμμή της φτώχειας</a:t>
            </a:r>
            <a:endParaRPr lang="en-US" altLang="en-US" sz="1200" dirty="0"/>
          </a:p>
        </p:txBody>
      </p:sp>
      <p:sp>
        <p:nvSpPr>
          <p:cNvPr id="71" name="Rectangle 45"/>
          <p:cNvSpPr>
            <a:spLocks noChangeArrowheads="1"/>
          </p:cNvSpPr>
          <p:nvPr/>
        </p:nvSpPr>
        <p:spPr bwMode="auto">
          <a:xfrm>
            <a:off x="1723093" y="5110115"/>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200" dirty="0" smtClean="0"/>
              <a:t>1</a:t>
            </a:r>
            <a:r>
              <a:rPr lang="el-GR" altLang="en-US" sz="1200" dirty="0" smtClean="0"/>
              <a:t>2</a:t>
            </a:r>
            <a:endParaRPr lang="en-US" altLang="en-US" sz="1200" dirty="0"/>
          </a:p>
        </p:txBody>
      </p:sp>
      <p:cxnSp>
        <p:nvCxnSpPr>
          <p:cNvPr id="3" name="Straight Connector 2"/>
          <p:cNvCxnSpPr/>
          <p:nvPr/>
        </p:nvCxnSpPr>
        <p:spPr>
          <a:xfrm>
            <a:off x="1143001" y="3783012"/>
            <a:ext cx="5873749" cy="12701"/>
          </a:xfrm>
          <a:prstGeom prst="line">
            <a:avLst/>
          </a:prstGeom>
        </p:spPr>
        <p:style>
          <a:lnRef idx="1">
            <a:schemeClr val="accent1"/>
          </a:lnRef>
          <a:fillRef idx="0">
            <a:schemeClr val="accent1"/>
          </a:fillRef>
          <a:effectRef idx="0">
            <a:schemeClr val="accent1"/>
          </a:effectRef>
          <a:fontRef idx="minor">
            <a:schemeClr val="tx1"/>
          </a:fontRef>
        </p:style>
      </p:cxnSp>
      <p:sp>
        <p:nvSpPr>
          <p:cNvPr id="74" name="Rectangle 30"/>
          <p:cNvSpPr>
            <a:spLocks noChangeArrowheads="1"/>
          </p:cNvSpPr>
          <p:nvPr/>
        </p:nvSpPr>
        <p:spPr bwMode="auto">
          <a:xfrm>
            <a:off x="7050257" y="3832967"/>
            <a:ext cx="1778590"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400" dirty="0" smtClean="0"/>
              <a:t>Μαθητής που εγκατάλειψε</a:t>
            </a:r>
          </a:p>
          <a:p>
            <a:pPr algn="l"/>
            <a:r>
              <a:rPr lang="el-GR" altLang="en-US" sz="1400" dirty="0"/>
              <a:t>π</a:t>
            </a:r>
            <a:r>
              <a:rPr lang="el-GR" altLang="en-US" sz="1400" dirty="0" smtClean="0"/>
              <a:t>ρόωρα το σχολείο</a:t>
            </a:r>
            <a:endParaRPr lang="en-US" altLang="en-US" sz="1400" dirty="0"/>
          </a:p>
        </p:txBody>
      </p:sp>
      <p:sp>
        <p:nvSpPr>
          <p:cNvPr id="75" name="Line 72"/>
          <p:cNvSpPr>
            <a:spLocks noChangeShapeType="1"/>
          </p:cNvSpPr>
          <p:nvPr/>
        </p:nvSpPr>
        <p:spPr bwMode="auto">
          <a:xfrm>
            <a:off x="1741635" y="3167765"/>
            <a:ext cx="3122" cy="559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Arc 20"/>
          <p:cNvSpPr>
            <a:spLocks/>
          </p:cNvSpPr>
          <p:nvPr/>
        </p:nvSpPr>
        <p:spPr bwMode="auto">
          <a:xfrm>
            <a:off x="2197852" y="3426619"/>
            <a:ext cx="4797422" cy="885031"/>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Rectangle 30"/>
          <p:cNvSpPr>
            <a:spLocks noChangeArrowheads="1"/>
          </p:cNvSpPr>
          <p:nvPr/>
        </p:nvSpPr>
        <p:spPr bwMode="auto">
          <a:xfrm>
            <a:off x="7018727" y="3225181"/>
            <a:ext cx="2052294"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400" dirty="0" smtClean="0"/>
              <a:t>Απόφοιτος υποχρεωτικής</a:t>
            </a:r>
          </a:p>
          <a:p>
            <a:pPr algn="l"/>
            <a:r>
              <a:rPr lang="el-GR" altLang="en-US" sz="1400" dirty="0" smtClean="0"/>
              <a:t> εκπαίδευσης</a:t>
            </a:r>
            <a:endParaRPr lang="en-US" altLang="en-US" sz="1400" dirty="0"/>
          </a:p>
        </p:txBody>
      </p:sp>
      <p:sp>
        <p:nvSpPr>
          <p:cNvPr id="80" name="Line 6"/>
          <p:cNvSpPr>
            <a:spLocks noChangeShapeType="1"/>
          </p:cNvSpPr>
          <p:nvPr/>
        </p:nvSpPr>
        <p:spPr bwMode="auto">
          <a:xfrm flipV="1">
            <a:off x="2196264" y="4287375"/>
            <a:ext cx="7099" cy="818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968546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11" name="Picture 10"/>
          <p:cNvPicPr>
            <a:picLocks noChangeAspect="1"/>
          </p:cNvPicPr>
          <p:nvPr/>
        </p:nvPicPr>
        <p:blipFill>
          <a:blip r:embed="rId2"/>
          <a:stretch>
            <a:fillRect/>
          </a:stretch>
        </p:blipFill>
        <p:spPr>
          <a:xfrm>
            <a:off x="457200" y="0"/>
            <a:ext cx="8153400" cy="6858000"/>
          </a:xfrm>
          <a:prstGeom prst="rect">
            <a:avLst/>
          </a:prstGeom>
        </p:spPr>
      </p:pic>
    </p:spTree>
    <p:extLst>
      <p:ext uri="{BB962C8B-B14F-4D97-AF65-F5344CB8AC3E}">
        <p14:creationId xmlns:p14="http://schemas.microsoft.com/office/powerpoint/2010/main" val="2781389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152400"/>
            <a:ext cx="7772400" cy="1041401"/>
          </a:xfrm>
          <a:noFill/>
          <a:ln/>
        </p:spPr>
        <p:txBody>
          <a:bodyPr>
            <a:normAutofit/>
          </a:bodyPr>
          <a:lstStyle/>
          <a:p>
            <a:pPr algn="ctr"/>
            <a:r>
              <a:rPr lang="el-GR" altLang="en-US" sz="2400" dirty="0" smtClean="0">
                <a:latin typeface="+mn-lt"/>
              </a:rPr>
              <a:t>Έμφυλες ανισότητες: προφίλ εισοδήματος-ηλικίας απόφοιτων πανεπιστημίου (άνδρες-γυναίκες)</a:t>
            </a:r>
            <a:endParaRPr lang="en-US" altLang="en-US" sz="2400" dirty="0">
              <a:latin typeface="+mn-lt"/>
            </a:endParaRPr>
          </a:p>
        </p:txBody>
      </p:sp>
      <p:sp>
        <p:nvSpPr>
          <p:cNvPr id="19459" name="Rectangle 3"/>
          <p:cNvSpPr>
            <a:spLocks noGrp="1" noChangeArrowheads="1"/>
          </p:cNvSpPr>
          <p:nvPr>
            <p:ph type="body" idx="1"/>
          </p:nvPr>
        </p:nvSpPr>
        <p:spPr>
          <a:xfrm>
            <a:off x="152400" y="1825625"/>
            <a:ext cx="8362950" cy="4351338"/>
          </a:xfrm>
          <a:noFill/>
          <a:ln/>
        </p:spPr>
        <p:txBody>
          <a:bodyPr/>
          <a:lstStyle/>
          <a:p>
            <a:pPr>
              <a:buFont typeface="Monotype Sorts" pitchFamily="2" charset="2"/>
              <a:buNone/>
            </a:pPr>
            <a:r>
              <a:rPr lang="en-US" altLang="en-US" dirty="0"/>
              <a:t>                               </a:t>
            </a:r>
          </a:p>
          <a:p>
            <a:pPr>
              <a:buFont typeface="Monotype Sorts" pitchFamily="2" charset="2"/>
              <a:buNone/>
            </a:pPr>
            <a:endParaRPr lang="en-US" altLang="en-US" dirty="0"/>
          </a:p>
        </p:txBody>
      </p:sp>
      <p:sp>
        <p:nvSpPr>
          <p:cNvPr id="19460"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1" name="Line 5"/>
          <p:cNvSpPr>
            <a:spLocks noChangeShapeType="1"/>
          </p:cNvSpPr>
          <p:nvPr/>
        </p:nvSpPr>
        <p:spPr bwMode="auto">
          <a:xfrm flipH="1" flipV="1">
            <a:off x="7002461" y="1885950"/>
            <a:ext cx="15081" cy="3241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2" name="Line 6"/>
          <p:cNvSpPr>
            <a:spLocks noChangeShapeType="1"/>
          </p:cNvSpPr>
          <p:nvPr/>
        </p:nvSpPr>
        <p:spPr bwMode="auto">
          <a:xfrm flipV="1">
            <a:off x="2803525" y="3582988"/>
            <a:ext cx="0" cy="15208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5" name="Rectangle 9"/>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6" name="Rectangle 10"/>
          <p:cNvSpPr>
            <a:spLocks noChangeArrowheads="1"/>
          </p:cNvSpPr>
          <p:nvPr/>
        </p:nvSpPr>
        <p:spPr bwMode="auto">
          <a:xfrm>
            <a:off x="3352800" y="2971800"/>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0" name="Rectangle 14"/>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1" name="Rectangle 15"/>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2" name="Arc 16"/>
          <p:cNvSpPr>
            <a:spLocks/>
          </p:cNvSpPr>
          <p:nvPr/>
        </p:nvSpPr>
        <p:spPr bwMode="auto">
          <a:xfrm>
            <a:off x="2803526" y="2306960"/>
            <a:ext cx="4214016" cy="1276028"/>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3" name="Rectangle 17"/>
          <p:cNvSpPr>
            <a:spLocks noChangeArrowheads="1"/>
          </p:cNvSpPr>
          <p:nvPr/>
        </p:nvSpPr>
        <p:spPr bwMode="auto">
          <a:xfrm>
            <a:off x="31083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4" name="Rectangle 18"/>
          <p:cNvSpPr>
            <a:spLocks noChangeArrowheads="1"/>
          </p:cNvSpPr>
          <p:nvPr/>
        </p:nvSpPr>
        <p:spPr bwMode="auto">
          <a:xfrm>
            <a:off x="4937125" y="269716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5" name="Rectangle 19"/>
          <p:cNvSpPr>
            <a:spLocks noChangeArrowheads="1"/>
          </p:cNvSpPr>
          <p:nvPr/>
        </p:nvSpPr>
        <p:spPr bwMode="auto">
          <a:xfrm>
            <a:off x="2803525" y="31845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7" name="Rectangle 21"/>
          <p:cNvSpPr>
            <a:spLocks noChangeArrowheads="1"/>
          </p:cNvSpPr>
          <p:nvPr/>
        </p:nvSpPr>
        <p:spPr bwMode="auto">
          <a:xfrm>
            <a:off x="2424113" y="3871913"/>
            <a:ext cx="460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a:t> </a:t>
            </a:r>
          </a:p>
        </p:txBody>
      </p:sp>
      <p:sp>
        <p:nvSpPr>
          <p:cNvPr id="19478" name="Rectangle 22"/>
          <p:cNvSpPr>
            <a:spLocks noChangeArrowheads="1"/>
          </p:cNvSpPr>
          <p:nvPr/>
        </p:nvSpPr>
        <p:spPr bwMode="auto">
          <a:xfrm>
            <a:off x="4175125" y="1812925"/>
            <a:ext cx="123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9" name="Rectangle 23"/>
          <p:cNvSpPr>
            <a:spLocks noChangeArrowheads="1"/>
          </p:cNvSpPr>
          <p:nvPr/>
        </p:nvSpPr>
        <p:spPr bwMode="auto">
          <a:xfrm>
            <a:off x="7072313" y="1631950"/>
            <a:ext cx="1618714"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Απόφοιτοι</a:t>
            </a:r>
            <a:r>
              <a:rPr lang="en-GB" altLang="en-US" dirty="0" smtClean="0"/>
              <a:t> </a:t>
            </a:r>
            <a:endParaRPr lang="el-GR" altLang="en-US" dirty="0" smtClean="0"/>
          </a:p>
          <a:p>
            <a:pPr algn="l"/>
            <a:r>
              <a:rPr lang="el-GR" altLang="en-US" dirty="0" smtClean="0"/>
              <a:t>πανεπιστημίου</a:t>
            </a:r>
            <a:endParaRPr lang="en-US" altLang="en-US" dirty="0"/>
          </a:p>
        </p:txBody>
      </p:sp>
      <p:sp>
        <p:nvSpPr>
          <p:cNvPr id="19480" name="Rectangle 24"/>
          <p:cNvSpPr>
            <a:spLocks noChangeArrowheads="1"/>
          </p:cNvSpPr>
          <p:nvPr/>
        </p:nvSpPr>
        <p:spPr bwMode="auto">
          <a:xfrm>
            <a:off x="7070725" y="2544763"/>
            <a:ext cx="1630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82" name="Line 26"/>
          <p:cNvSpPr>
            <a:spLocks noChangeShapeType="1"/>
          </p:cNvSpPr>
          <p:nvPr/>
        </p:nvSpPr>
        <p:spPr bwMode="auto">
          <a:xfrm>
            <a:off x="1149350" y="5105400"/>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83" name="Rectangle 27"/>
          <p:cNvSpPr>
            <a:spLocks noChangeArrowheads="1"/>
          </p:cNvSpPr>
          <p:nvPr/>
        </p:nvSpPr>
        <p:spPr bwMode="auto">
          <a:xfrm>
            <a:off x="7529513" y="4832350"/>
            <a:ext cx="86087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000" dirty="0" smtClean="0"/>
              <a:t>Ηλικία</a:t>
            </a:r>
            <a:endParaRPr lang="en-US" altLang="en-US" sz="2000" dirty="0"/>
          </a:p>
        </p:txBody>
      </p:sp>
      <p:sp>
        <p:nvSpPr>
          <p:cNvPr id="19488" name="Rectangle 32"/>
          <p:cNvSpPr>
            <a:spLocks noChangeArrowheads="1"/>
          </p:cNvSpPr>
          <p:nvPr/>
        </p:nvSpPr>
        <p:spPr bwMode="auto">
          <a:xfrm>
            <a:off x="7604125" y="5364163"/>
            <a:ext cx="1489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89" name="Rectangle 33"/>
          <p:cNvSpPr>
            <a:spLocks noChangeArrowheads="1"/>
          </p:cNvSpPr>
          <p:nvPr/>
        </p:nvSpPr>
        <p:spPr bwMode="auto">
          <a:xfrm>
            <a:off x="2193925" y="512762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90" name="Rectangle 34"/>
          <p:cNvSpPr>
            <a:spLocks noChangeArrowheads="1"/>
          </p:cNvSpPr>
          <p:nvPr/>
        </p:nvSpPr>
        <p:spPr bwMode="auto">
          <a:xfrm>
            <a:off x="2652713" y="5129213"/>
            <a:ext cx="35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dirty="0"/>
              <a:t>22</a:t>
            </a:r>
          </a:p>
        </p:txBody>
      </p:sp>
      <p:sp>
        <p:nvSpPr>
          <p:cNvPr id="19492" name="Rectangle 36"/>
          <p:cNvSpPr>
            <a:spLocks noChangeArrowheads="1"/>
          </p:cNvSpPr>
          <p:nvPr/>
        </p:nvSpPr>
        <p:spPr bwMode="auto">
          <a:xfrm>
            <a:off x="4403725" y="5562600"/>
            <a:ext cx="931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94" name="Rectangle 38"/>
          <p:cNvSpPr>
            <a:spLocks noChangeArrowheads="1"/>
          </p:cNvSpPr>
          <p:nvPr/>
        </p:nvSpPr>
        <p:spPr bwMode="auto">
          <a:xfrm>
            <a:off x="6846887" y="5129212"/>
            <a:ext cx="35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dirty="0"/>
              <a:t>65</a:t>
            </a:r>
          </a:p>
        </p:txBody>
      </p:sp>
      <p:sp>
        <p:nvSpPr>
          <p:cNvPr id="19497" name="Line 41"/>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98" name="Rectangle 42"/>
          <p:cNvSpPr>
            <a:spLocks noChangeArrowheads="1"/>
          </p:cNvSpPr>
          <p:nvPr/>
        </p:nvSpPr>
        <p:spPr bwMode="auto">
          <a:xfrm>
            <a:off x="60325" y="6202363"/>
            <a:ext cx="282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01" name="Text Box 45"/>
          <p:cNvSpPr txBox="1">
            <a:spLocks noChangeArrowheads="1"/>
          </p:cNvSpPr>
          <p:nvPr/>
        </p:nvSpPr>
        <p:spPr bwMode="auto">
          <a:xfrm>
            <a:off x="271939" y="1419458"/>
            <a:ext cx="11325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dirty="0" smtClean="0"/>
              <a:t>Μισθός</a:t>
            </a:r>
            <a:endParaRPr lang="en-US" altLang="en-US" dirty="0"/>
          </a:p>
        </p:txBody>
      </p:sp>
      <p:sp>
        <p:nvSpPr>
          <p:cNvPr id="34" name="Arc 16"/>
          <p:cNvSpPr>
            <a:spLocks/>
          </p:cNvSpPr>
          <p:nvPr/>
        </p:nvSpPr>
        <p:spPr bwMode="auto">
          <a:xfrm>
            <a:off x="2817901" y="1885950"/>
            <a:ext cx="4206876" cy="1565276"/>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 name="Text Box 45"/>
          <p:cNvSpPr txBox="1">
            <a:spLocks noChangeArrowheads="1"/>
          </p:cNvSpPr>
          <p:nvPr/>
        </p:nvSpPr>
        <p:spPr bwMode="auto">
          <a:xfrm>
            <a:off x="3829527" y="1893877"/>
            <a:ext cx="751522" cy="30777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p>
            <a:pPr>
              <a:spcBef>
                <a:spcPct val="50000"/>
              </a:spcBef>
            </a:pPr>
            <a:r>
              <a:rPr lang="el-GR" altLang="en-US" sz="1400" dirty="0" smtClean="0">
                <a:solidFill>
                  <a:srgbClr val="0070C0"/>
                </a:solidFill>
              </a:rPr>
              <a:t>Άνδρες</a:t>
            </a:r>
            <a:endParaRPr lang="en-US" altLang="en-US" sz="1400" dirty="0">
              <a:solidFill>
                <a:srgbClr val="0070C0"/>
              </a:solidFill>
            </a:endParaRPr>
          </a:p>
        </p:txBody>
      </p:sp>
      <p:sp>
        <p:nvSpPr>
          <p:cNvPr id="37" name="Text Box 45"/>
          <p:cNvSpPr txBox="1">
            <a:spLocks noChangeArrowheads="1"/>
          </p:cNvSpPr>
          <p:nvPr/>
        </p:nvSpPr>
        <p:spPr bwMode="auto">
          <a:xfrm>
            <a:off x="4463694" y="2554867"/>
            <a:ext cx="8936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dirty="0" smtClean="0">
                <a:solidFill>
                  <a:srgbClr val="FF0000"/>
                </a:solidFill>
              </a:rPr>
              <a:t>Γυναίκες</a:t>
            </a:r>
            <a:endParaRPr lang="en-US" altLang="en-US" sz="1400" dirty="0">
              <a:solidFill>
                <a:srgbClr val="FF0000"/>
              </a:solidFill>
            </a:endParaRPr>
          </a:p>
        </p:txBody>
      </p:sp>
    </p:spTree>
    <p:extLst>
      <p:ext uri="{BB962C8B-B14F-4D97-AF65-F5344CB8AC3E}">
        <p14:creationId xmlns:p14="http://schemas.microsoft.com/office/powerpoint/2010/main" val="42436461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52400"/>
            <a:ext cx="7772400" cy="1011183"/>
          </a:xfrm>
          <a:noFill/>
          <a:ln/>
        </p:spPr>
        <p:txBody>
          <a:bodyPr/>
          <a:lstStyle/>
          <a:p>
            <a:pPr algn="ctr"/>
            <a:r>
              <a:rPr lang="el-GR" altLang="en-US" sz="3200" b="1" dirty="0" smtClean="0"/>
              <a:t>Ελλιπής πληροφόρηση του ατόμου</a:t>
            </a:r>
            <a:endParaRPr lang="en-US" altLang="en-US" sz="3200" b="1" dirty="0"/>
          </a:p>
        </p:txBody>
      </p:sp>
      <p:sp>
        <p:nvSpPr>
          <p:cNvPr id="21507" name="Rectangle 3"/>
          <p:cNvSpPr>
            <a:spLocks noGrp="1" noChangeArrowheads="1"/>
          </p:cNvSpPr>
          <p:nvPr>
            <p:ph type="body" idx="1"/>
          </p:nvPr>
        </p:nvSpPr>
        <p:spPr>
          <a:xfrm>
            <a:off x="628650" y="1682750"/>
            <a:ext cx="7886700" cy="4494213"/>
          </a:xfrm>
          <a:noFill/>
          <a:ln/>
        </p:spPr>
        <p:txBody>
          <a:bodyPr/>
          <a:lstStyle/>
          <a:p>
            <a:pPr>
              <a:buFont typeface="Monotype Sorts" pitchFamily="2" charset="2"/>
              <a:buNone/>
            </a:pPr>
            <a:r>
              <a:rPr lang="en-US" altLang="en-US" dirty="0"/>
              <a:t>                               </a:t>
            </a:r>
          </a:p>
        </p:txBody>
      </p:sp>
      <p:sp>
        <p:nvSpPr>
          <p:cNvPr id="21508"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9" name="Line 5"/>
          <p:cNvSpPr>
            <a:spLocks noChangeShapeType="1"/>
          </p:cNvSpPr>
          <p:nvPr/>
        </p:nvSpPr>
        <p:spPr bwMode="auto">
          <a:xfrm flipV="1">
            <a:off x="7010400" y="2051050"/>
            <a:ext cx="0" cy="298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0" name="Line 6"/>
          <p:cNvSpPr>
            <a:spLocks noChangeShapeType="1"/>
          </p:cNvSpPr>
          <p:nvPr/>
        </p:nvSpPr>
        <p:spPr bwMode="auto">
          <a:xfrm flipV="1">
            <a:off x="2370138" y="4108450"/>
            <a:ext cx="0" cy="927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1" name="Line 7"/>
          <p:cNvSpPr>
            <a:spLocks noChangeShapeType="1"/>
          </p:cNvSpPr>
          <p:nvPr/>
        </p:nvSpPr>
        <p:spPr bwMode="auto">
          <a:xfrm flipH="1" flipV="1">
            <a:off x="2793478" y="3647595"/>
            <a:ext cx="8603" cy="14413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2" name="Rectangle 8"/>
          <p:cNvSpPr>
            <a:spLocks noChangeArrowheads="1"/>
          </p:cNvSpPr>
          <p:nvPr/>
        </p:nvSpPr>
        <p:spPr bwMode="auto">
          <a:xfrm>
            <a:off x="2331605" y="3954596"/>
            <a:ext cx="774700"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smtClean="0"/>
              <a:t>- -</a:t>
            </a:r>
            <a:r>
              <a:rPr lang="el-GR" altLang="en-US" sz="2000" dirty="0" smtClean="0"/>
              <a:t> -</a:t>
            </a:r>
            <a:endParaRPr lang="en-US" altLang="en-US" sz="2000" dirty="0"/>
          </a:p>
        </p:txBody>
      </p:sp>
      <p:sp>
        <p:nvSpPr>
          <p:cNvPr id="21513" name="Rectangle 9"/>
          <p:cNvSpPr>
            <a:spLocks noChangeArrowheads="1"/>
          </p:cNvSpPr>
          <p:nvPr/>
        </p:nvSpPr>
        <p:spPr bwMode="auto">
          <a:xfrm>
            <a:off x="4298950" y="2820988"/>
            <a:ext cx="1952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endParaRPr lang="en-US" altLang="en-US" sz="2400"/>
          </a:p>
          <a:p>
            <a:pPr algn="l" eaLnBrk="1" hangingPunct="1"/>
            <a:endParaRPr lang="en-US" altLang="en-US" sz="2400"/>
          </a:p>
        </p:txBody>
      </p:sp>
      <p:sp>
        <p:nvSpPr>
          <p:cNvPr id="21514" name="Rectangle 10"/>
          <p:cNvSpPr>
            <a:spLocks noChangeArrowheads="1"/>
          </p:cNvSpPr>
          <p:nvPr/>
        </p:nvSpPr>
        <p:spPr bwMode="auto">
          <a:xfrm>
            <a:off x="5106988" y="2119313"/>
            <a:ext cx="19145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a:t>
            </a:r>
          </a:p>
        </p:txBody>
      </p:sp>
      <p:sp>
        <p:nvSpPr>
          <p:cNvPr id="21515" name="Rectangle 11"/>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6" name="Rectangle 12"/>
          <p:cNvSpPr>
            <a:spLocks noChangeArrowheads="1"/>
          </p:cNvSpPr>
          <p:nvPr/>
        </p:nvSpPr>
        <p:spPr bwMode="auto">
          <a:xfrm>
            <a:off x="3354388" y="2973388"/>
            <a:ext cx="847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a:t>
            </a:r>
          </a:p>
        </p:txBody>
      </p:sp>
      <p:sp>
        <p:nvSpPr>
          <p:cNvPr id="21517" name="Rectangle 13"/>
          <p:cNvSpPr>
            <a:spLocks noChangeArrowheads="1"/>
          </p:cNvSpPr>
          <p:nvPr/>
        </p:nvSpPr>
        <p:spPr bwMode="auto">
          <a:xfrm>
            <a:off x="3948113" y="2424113"/>
            <a:ext cx="3152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 + + + + +</a:t>
            </a:r>
          </a:p>
        </p:txBody>
      </p:sp>
      <p:sp>
        <p:nvSpPr>
          <p:cNvPr id="21518" name="Rectangle 14"/>
          <p:cNvSpPr>
            <a:spLocks noChangeArrowheads="1"/>
          </p:cNvSpPr>
          <p:nvPr/>
        </p:nvSpPr>
        <p:spPr bwMode="auto">
          <a:xfrm>
            <a:off x="3641725" y="2879725"/>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9" name="Rectangle 15"/>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Rectangle 16"/>
          <p:cNvSpPr>
            <a:spLocks noChangeArrowheads="1"/>
          </p:cNvSpPr>
          <p:nvPr/>
        </p:nvSpPr>
        <p:spPr bwMode="auto">
          <a:xfrm>
            <a:off x="3643313" y="2728913"/>
            <a:ext cx="3517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dirty="0"/>
              <a:t>+ + + + + + + + + + + + + </a:t>
            </a:r>
          </a:p>
        </p:txBody>
      </p:sp>
      <p:sp>
        <p:nvSpPr>
          <p:cNvPr id="21521" name="Rectangle 17"/>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2" name="Rectangle 18"/>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3" name="Arc 19"/>
          <p:cNvSpPr>
            <a:spLocks/>
          </p:cNvSpPr>
          <p:nvPr/>
        </p:nvSpPr>
        <p:spPr bwMode="auto">
          <a:xfrm>
            <a:off x="2802081" y="2191013"/>
            <a:ext cx="4209114" cy="1455787"/>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4" name="Arc 20"/>
          <p:cNvSpPr>
            <a:spLocks/>
          </p:cNvSpPr>
          <p:nvPr/>
        </p:nvSpPr>
        <p:spPr bwMode="auto">
          <a:xfrm>
            <a:off x="2370138" y="3055938"/>
            <a:ext cx="4641850" cy="1060450"/>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6" name="Rectangle 22"/>
          <p:cNvSpPr>
            <a:spLocks noChangeArrowheads="1"/>
          </p:cNvSpPr>
          <p:nvPr/>
        </p:nvSpPr>
        <p:spPr bwMode="auto">
          <a:xfrm>
            <a:off x="4937125" y="269716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1" name="Rectangle 27"/>
          <p:cNvSpPr>
            <a:spLocks noChangeArrowheads="1"/>
          </p:cNvSpPr>
          <p:nvPr/>
        </p:nvSpPr>
        <p:spPr bwMode="auto">
          <a:xfrm>
            <a:off x="4176713" y="1814513"/>
            <a:ext cx="118321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Όφελος</a:t>
            </a:r>
            <a:endParaRPr lang="en-US" altLang="en-US" sz="2400" b="1" dirty="0"/>
          </a:p>
        </p:txBody>
      </p:sp>
      <p:sp>
        <p:nvSpPr>
          <p:cNvPr id="21532" name="Rectangle 28"/>
          <p:cNvSpPr>
            <a:spLocks noChangeArrowheads="1"/>
          </p:cNvSpPr>
          <p:nvPr/>
        </p:nvSpPr>
        <p:spPr bwMode="auto">
          <a:xfrm>
            <a:off x="1371600" y="4648200"/>
            <a:ext cx="108779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Κόστος</a:t>
            </a:r>
            <a:endParaRPr lang="en-US" altLang="en-US" sz="2400" b="1" dirty="0"/>
          </a:p>
        </p:txBody>
      </p:sp>
      <p:sp>
        <p:nvSpPr>
          <p:cNvPr id="21533" name="Rectangle 29"/>
          <p:cNvSpPr>
            <a:spLocks noChangeArrowheads="1"/>
          </p:cNvSpPr>
          <p:nvPr/>
        </p:nvSpPr>
        <p:spPr bwMode="auto">
          <a:xfrm>
            <a:off x="7072313" y="1631950"/>
            <a:ext cx="1766887"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t>Απόφοιτοι πανεπιστημίου</a:t>
            </a:r>
            <a:endParaRPr lang="en-US" altLang="en-US" sz="1600" dirty="0"/>
          </a:p>
        </p:txBody>
      </p:sp>
      <p:sp>
        <p:nvSpPr>
          <p:cNvPr id="21534" name="Rectangle 30"/>
          <p:cNvSpPr>
            <a:spLocks noChangeArrowheads="1"/>
          </p:cNvSpPr>
          <p:nvPr/>
        </p:nvSpPr>
        <p:spPr bwMode="auto">
          <a:xfrm>
            <a:off x="7072313" y="2546350"/>
            <a:ext cx="158856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t>Απόφοιτοι λυκείου</a:t>
            </a:r>
            <a:endParaRPr lang="en-US" altLang="en-US" sz="1600" dirty="0"/>
          </a:p>
        </p:txBody>
      </p:sp>
      <p:sp>
        <p:nvSpPr>
          <p:cNvPr id="21536" name="Line 32"/>
          <p:cNvSpPr>
            <a:spLocks noChangeShapeType="1"/>
          </p:cNvSpPr>
          <p:nvPr/>
        </p:nvSpPr>
        <p:spPr bwMode="auto">
          <a:xfrm>
            <a:off x="6940550" y="3048000"/>
            <a:ext cx="139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7" name="Line 33"/>
          <p:cNvSpPr>
            <a:spLocks noChangeShapeType="1"/>
          </p:cNvSpPr>
          <p:nvPr/>
        </p:nvSpPr>
        <p:spPr bwMode="auto">
          <a:xfrm>
            <a:off x="1143000" y="5068618"/>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8" name="Rectangle 34"/>
          <p:cNvSpPr>
            <a:spLocks noChangeArrowheads="1"/>
          </p:cNvSpPr>
          <p:nvPr/>
        </p:nvSpPr>
        <p:spPr bwMode="auto">
          <a:xfrm>
            <a:off x="7529513" y="4832350"/>
            <a:ext cx="7940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Ηλικία</a:t>
            </a:r>
            <a:endParaRPr lang="en-US" altLang="en-US" dirty="0"/>
          </a:p>
        </p:txBody>
      </p:sp>
      <p:sp>
        <p:nvSpPr>
          <p:cNvPr id="21542" name="Line 38"/>
          <p:cNvSpPr>
            <a:spLocks noChangeShapeType="1"/>
          </p:cNvSpPr>
          <p:nvPr/>
        </p:nvSpPr>
        <p:spPr bwMode="auto">
          <a:xfrm>
            <a:off x="2799228" y="5035550"/>
            <a:ext cx="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67" name="Line 63"/>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Line 38"/>
          <p:cNvSpPr>
            <a:spLocks noChangeShapeType="1"/>
          </p:cNvSpPr>
          <p:nvPr/>
        </p:nvSpPr>
        <p:spPr bwMode="auto">
          <a:xfrm>
            <a:off x="2795583" y="5168291"/>
            <a:ext cx="11906" cy="4078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Line 38"/>
          <p:cNvSpPr>
            <a:spLocks noChangeShapeType="1"/>
          </p:cNvSpPr>
          <p:nvPr/>
        </p:nvSpPr>
        <p:spPr bwMode="auto">
          <a:xfrm>
            <a:off x="2370136" y="5035550"/>
            <a:ext cx="0" cy="5495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Line 38"/>
          <p:cNvSpPr>
            <a:spLocks noChangeShapeType="1"/>
          </p:cNvSpPr>
          <p:nvPr/>
        </p:nvSpPr>
        <p:spPr bwMode="auto">
          <a:xfrm flipH="1" flipV="1">
            <a:off x="2370136" y="5569219"/>
            <a:ext cx="434976"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Rectangle 8"/>
          <p:cNvSpPr>
            <a:spLocks noChangeArrowheads="1"/>
          </p:cNvSpPr>
          <p:nvPr/>
        </p:nvSpPr>
        <p:spPr bwMode="auto">
          <a:xfrm>
            <a:off x="2309251" y="4623899"/>
            <a:ext cx="640125"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a:t>- - -</a:t>
            </a:r>
          </a:p>
          <a:p>
            <a:pPr algn="l"/>
            <a:r>
              <a:rPr lang="en-US" altLang="en-US" sz="2000" dirty="0"/>
              <a:t>- - -</a:t>
            </a:r>
          </a:p>
        </p:txBody>
      </p:sp>
      <p:sp>
        <p:nvSpPr>
          <p:cNvPr id="44" name="Rectangle 30"/>
          <p:cNvSpPr>
            <a:spLocks noChangeArrowheads="1"/>
          </p:cNvSpPr>
          <p:nvPr/>
        </p:nvSpPr>
        <p:spPr bwMode="auto">
          <a:xfrm>
            <a:off x="722744" y="1300108"/>
            <a:ext cx="9073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Μισθός</a:t>
            </a:r>
            <a:endParaRPr lang="en-US" altLang="en-US" dirty="0"/>
          </a:p>
        </p:txBody>
      </p:sp>
      <p:sp>
        <p:nvSpPr>
          <p:cNvPr id="45" name="Text Box 69"/>
          <p:cNvSpPr txBox="1">
            <a:spLocks noChangeArrowheads="1"/>
          </p:cNvSpPr>
          <p:nvPr/>
        </p:nvSpPr>
        <p:spPr bwMode="auto">
          <a:xfrm>
            <a:off x="1541328" y="3527500"/>
            <a:ext cx="1009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200" dirty="0" smtClean="0"/>
              <a:t>Διαφυγόντα εισοδήματα</a:t>
            </a:r>
            <a:endParaRPr lang="en-US" altLang="en-US" sz="1400" dirty="0"/>
          </a:p>
        </p:txBody>
      </p:sp>
      <p:sp>
        <p:nvSpPr>
          <p:cNvPr id="48" name="Text Box 69"/>
          <p:cNvSpPr txBox="1">
            <a:spLocks noChangeArrowheads="1"/>
          </p:cNvSpPr>
          <p:nvPr/>
        </p:nvSpPr>
        <p:spPr bwMode="auto">
          <a:xfrm>
            <a:off x="2178640" y="5604260"/>
            <a:ext cx="9624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dirty="0" smtClean="0"/>
              <a:t>Κόστος σπουδών</a:t>
            </a:r>
            <a:endParaRPr lang="en-US" altLang="en-US" sz="1600" dirty="0"/>
          </a:p>
        </p:txBody>
      </p:sp>
      <p:sp>
        <p:nvSpPr>
          <p:cNvPr id="50" name="Text Box 69"/>
          <p:cNvSpPr txBox="1">
            <a:spLocks noChangeArrowheads="1"/>
          </p:cNvSpPr>
          <p:nvPr/>
        </p:nvSpPr>
        <p:spPr bwMode="auto">
          <a:xfrm>
            <a:off x="2767013" y="1858909"/>
            <a:ext cx="150653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050" dirty="0" smtClean="0"/>
              <a:t>Αυξημένες μισθολογικές απολαβές</a:t>
            </a:r>
            <a:endParaRPr lang="en-US" altLang="en-US" sz="1100" dirty="0"/>
          </a:p>
        </p:txBody>
      </p:sp>
      <p:sp>
        <p:nvSpPr>
          <p:cNvPr id="51" name="Text Box 69"/>
          <p:cNvSpPr txBox="1">
            <a:spLocks noChangeArrowheads="1"/>
          </p:cNvSpPr>
          <p:nvPr/>
        </p:nvSpPr>
        <p:spPr bwMode="auto">
          <a:xfrm>
            <a:off x="4905358" y="5350334"/>
            <a:ext cx="26241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600" b="1" dirty="0" smtClean="0"/>
              <a:t>Το άτομο δεν αντιλαμβάνεται τα οφέλη της συνέχισης των σπουδών.</a:t>
            </a:r>
            <a:endParaRPr lang="en-US" altLang="en-US" b="1" dirty="0"/>
          </a:p>
        </p:txBody>
      </p:sp>
    </p:spTree>
    <p:extLst>
      <p:ext uri="{BB962C8B-B14F-4D97-AF65-F5344CB8AC3E}">
        <p14:creationId xmlns:p14="http://schemas.microsoft.com/office/powerpoint/2010/main" val="491922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1514"/>
                                        </p:tgtEl>
                                      </p:cBhvr>
                                    </p:animEffect>
                                    <p:anim calcmode="lin" valueType="num">
                                      <p:cBhvr>
                                        <p:cTn id="7" dur="1000"/>
                                        <p:tgtEl>
                                          <p:spTgt spid="21514"/>
                                        </p:tgtEl>
                                        <p:attrNameLst>
                                          <p:attrName>ppt_x</p:attrName>
                                        </p:attrNameLst>
                                      </p:cBhvr>
                                      <p:tavLst>
                                        <p:tav tm="0">
                                          <p:val>
                                            <p:strVal val="ppt_x"/>
                                          </p:val>
                                        </p:tav>
                                        <p:tav tm="100000">
                                          <p:val>
                                            <p:strVal val="ppt_x"/>
                                          </p:val>
                                        </p:tav>
                                      </p:tavLst>
                                    </p:anim>
                                    <p:anim calcmode="lin" valueType="num">
                                      <p:cBhvr>
                                        <p:cTn id="8" dur="1000"/>
                                        <p:tgtEl>
                                          <p:spTgt spid="21514"/>
                                        </p:tgtEl>
                                        <p:attrNameLst>
                                          <p:attrName>ppt_y</p:attrName>
                                        </p:attrNameLst>
                                      </p:cBhvr>
                                      <p:tavLst>
                                        <p:tav tm="0">
                                          <p:val>
                                            <p:strVal val="ppt_y"/>
                                          </p:val>
                                        </p:tav>
                                        <p:tav tm="100000">
                                          <p:val>
                                            <p:strVal val="ppt_y+.1"/>
                                          </p:val>
                                        </p:tav>
                                      </p:tavLst>
                                    </p:anim>
                                    <p:set>
                                      <p:cBhvr>
                                        <p:cTn id="9" dur="1" fill="hold">
                                          <p:stCondLst>
                                            <p:cond delay="999"/>
                                          </p:stCondLst>
                                        </p:cTn>
                                        <p:tgtEl>
                                          <p:spTgt spid="215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1523"/>
                                        </p:tgtEl>
                                      </p:cBhvr>
                                    </p:animEffect>
                                    <p:anim calcmode="lin" valueType="num">
                                      <p:cBhvr>
                                        <p:cTn id="14" dur="1000"/>
                                        <p:tgtEl>
                                          <p:spTgt spid="21523"/>
                                        </p:tgtEl>
                                        <p:attrNameLst>
                                          <p:attrName>ppt_x</p:attrName>
                                        </p:attrNameLst>
                                      </p:cBhvr>
                                      <p:tavLst>
                                        <p:tav tm="0">
                                          <p:val>
                                            <p:strVal val="ppt_x"/>
                                          </p:val>
                                        </p:tav>
                                        <p:tav tm="100000">
                                          <p:val>
                                            <p:strVal val="ppt_x"/>
                                          </p:val>
                                        </p:tav>
                                      </p:tavLst>
                                    </p:anim>
                                    <p:anim calcmode="lin" valueType="num">
                                      <p:cBhvr>
                                        <p:cTn id="15" dur="1000"/>
                                        <p:tgtEl>
                                          <p:spTgt spid="21523"/>
                                        </p:tgtEl>
                                        <p:attrNameLst>
                                          <p:attrName>ppt_y</p:attrName>
                                        </p:attrNameLst>
                                      </p:cBhvr>
                                      <p:tavLst>
                                        <p:tav tm="0">
                                          <p:val>
                                            <p:strVal val="ppt_y"/>
                                          </p:val>
                                        </p:tav>
                                        <p:tav tm="100000">
                                          <p:val>
                                            <p:strVal val="ppt_y+.1"/>
                                          </p:val>
                                        </p:tav>
                                      </p:tavLst>
                                    </p:anim>
                                    <p:set>
                                      <p:cBhvr>
                                        <p:cTn id="16" dur="1" fill="hold">
                                          <p:stCondLst>
                                            <p:cond delay="999"/>
                                          </p:stCondLst>
                                        </p:cTn>
                                        <p:tgtEl>
                                          <p:spTgt spid="215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1520"/>
                                        </p:tgtEl>
                                      </p:cBhvr>
                                    </p:animEffect>
                                    <p:anim calcmode="lin" valueType="num">
                                      <p:cBhvr>
                                        <p:cTn id="21" dur="1000"/>
                                        <p:tgtEl>
                                          <p:spTgt spid="21520"/>
                                        </p:tgtEl>
                                        <p:attrNameLst>
                                          <p:attrName>ppt_x</p:attrName>
                                        </p:attrNameLst>
                                      </p:cBhvr>
                                      <p:tavLst>
                                        <p:tav tm="0">
                                          <p:val>
                                            <p:strVal val="ppt_x"/>
                                          </p:val>
                                        </p:tav>
                                        <p:tav tm="100000">
                                          <p:val>
                                            <p:strVal val="ppt_x"/>
                                          </p:val>
                                        </p:tav>
                                      </p:tavLst>
                                    </p:anim>
                                    <p:anim calcmode="lin" valueType="num">
                                      <p:cBhvr>
                                        <p:cTn id="22" dur="1000"/>
                                        <p:tgtEl>
                                          <p:spTgt spid="21520"/>
                                        </p:tgtEl>
                                        <p:attrNameLst>
                                          <p:attrName>ppt_y</p:attrName>
                                        </p:attrNameLst>
                                      </p:cBhvr>
                                      <p:tavLst>
                                        <p:tav tm="0">
                                          <p:val>
                                            <p:strVal val="ppt_y"/>
                                          </p:val>
                                        </p:tav>
                                        <p:tav tm="100000">
                                          <p:val>
                                            <p:strVal val="ppt_y+.1"/>
                                          </p:val>
                                        </p:tav>
                                      </p:tavLst>
                                    </p:anim>
                                    <p:set>
                                      <p:cBhvr>
                                        <p:cTn id="23" dur="1" fill="hold">
                                          <p:stCondLst>
                                            <p:cond delay="999"/>
                                          </p:stCondLst>
                                        </p:cTn>
                                        <p:tgtEl>
                                          <p:spTgt spid="215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1531"/>
                                        </p:tgtEl>
                                      </p:cBhvr>
                                    </p:animEffect>
                                    <p:anim calcmode="lin" valueType="num">
                                      <p:cBhvr>
                                        <p:cTn id="28" dur="1000"/>
                                        <p:tgtEl>
                                          <p:spTgt spid="21531"/>
                                        </p:tgtEl>
                                        <p:attrNameLst>
                                          <p:attrName>ppt_x</p:attrName>
                                        </p:attrNameLst>
                                      </p:cBhvr>
                                      <p:tavLst>
                                        <p:tav tm="0">
                                          <p:val>
                                            <p:strVal val="ppt_x"/>
                                          </p:val>
                                        </p:tav>
                                        <p:tav tm="100000">
                                          <p:val>
                                            <p:strVal val="ppt_x"/>
                                          </p:val>
                                        </p:tav>
                                      </p:tavLst>
                                    </p:anim>
                                    <p:anim calcmode="lin" valueType="num">
                                      <p:cBhvr>
                                        <p:cTn id="29" dur="1000"/>
                                        <p:tgtEl>
                                          <p:spTgt spid="21531"/>
                                        </p:tgtEl>
                                        <p:attrNameLst>
                                          <p:attrName>ppt_y</p:attrName>
                                        </p:attrNameLst>
                                      </p:cBhvr>
                                      <p:tavLst>
                                        <p:tav tm="0">
                                          <p:val>
                                            <p:strVal val="ppt_y"/>
                                          </p:val>
                                        </p:tav>
                                        <p:tav tm="100000">
                                          <p:val>
                                            <p:strVal val="ppt_y+.1"/>
                                          </p:val>
                                        </p:tav>
                                      </p:tavLst>
                                    </p:anim>
                                    <p:set>
                                      <p:cBhvr>
                                        <p:cTn id="30" dur="1" fill="hold">
                                          <p:stCondLst>
                                            <p:cond delay="999"/>
                                          </p:stCondLst>
                                        </p:cTn>
                                        <p:tgtEl>
                                          <p:spTgt spid="215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21517"/>
                                        </p:tgtEl>
                                      </p:cBhvr>
                                    </p:animEffect>
                                    <p:anim calcmode="lin" valueType="num">
                                      <p:cBhvr>
                                        <p:cTn id="35" dur="1000"/>
                                        <p:tgtEl>
                                          <p:spTgt spid="21517"/>
                                        </p:tgtEl>
                                        <p:attrNameLst>
                                          <p:attrName>ppt_x</p:attrName>
                                        </p:attrNameLst>
                                      </p:cBhvr>
                                      <p:tavLst>
                                        <p:tav tm="0">
                                          <p:val>
                                            <p:strVal val="ppt_x"/>
                                          </p:val>
                                        </p:tav>
                                        <p:tav tm="100000">
                                          <p:val>
                                            <p:strVal val="ppt_x"/>
                                          </p:val>
                                        </p:tav>
                                      </p:tavLst>
                                    </p:anim>
                                    <p:anim calcmode="lin" valueType="num">
                                      <p:cBhvr>
                                        <p:cTn id="36" dur="1000"/>
                                        <p:tgtEl>
                                          <p:spTgt spid="21517"/>
                                        </p:tgtEl>
                                        <p:attrNameLst>
                                          <p:attrName>ppt_y</p:attrName>
                                        </p:attrNameLst>
                                      </p:cBhvr>
                                      <p:tavLst>
                                        <p:tav tm="0">
                                          <p:val>
                                            <p:strVal val="ppt_y"/>
                                          </p:val>
                                        </p:tav>
                                        <p:tav tm="100000">
                                          <p:val>
                                            <p:strVal val="ppt_y+.1"/>
                                          </p:val>
                                        </p:tav>
                                      </p:tavLst>
                                    </p:anim>
                                    <p:set>
                                      <p:cBhvr>
                                        <p:cTn id="37" dur="1" fill="hold">
                                          <p:stCondLst>
                                            <p:cond delay="999"/>
                                          </p:stCondLst>
                                        </p:cTn>
                                        <p:tgtEl>
                                          <p:spTgt spid="215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21516"/>
                                        </p:tgtEl>
                                      </p:cBhvr>
                                    </p:animEffect>
                                    <p:anim calcmode="lin" valueType="num">
                                      <p:cBhvr>
                                        <p:cTn id="42" dur="1000"/>
                                        <p:tgtEl>
                                          <p:spTgt spid="21516"/>
                                        </p:tgtEl>
                                        <p:attrNameLst>
                                          <p:attrName>ppt_x</p:attrName>
                                        </p:attrNameLst>
                                      </p:cBhvr>
                                      <p:tavLst>
                                        <p:tav tm="0">
                                          <p:val>
                                            <p:strVal val="ppt_x"/>
                                          </p:val>
                                        </p:tav>
                                        <p:tav tm="100000">
                                          <p:val>
                                            <p:strVal val="ppt_x"/>
                                          </p:val>
                                        </p:tav>
                                      </p:tavLst>
                                    </p:anim>
                                    <p:anim calcmode="lin" valueType="num">
                                      <p:cBhvr>
                                        <p:cTn id="43" dur="1000"/>
                                        <p:tgtEl>
                                          <p:spTgt spid="21516"/>
                                        </p:tgtEl>
                                        <p:attrNameLst>
                                          <p:attrName>ppt_y</p:attrName>
                                        </p:attrNameLst>
                                      </p:cBhvr>
                                      <p:tavLst>
                                        <p:tav tm="0">
                                          <p:val>
                                            <p:strVal val="ppt_y"/>
                                          </p:val>
                                        </p:tav>
                                        <p:tav tm="100000">
                                          <p:val>
                                            <p:strVal val="ppt_y+.1"/>
                                          </p:val>
                                        </p:tav>
                                      </p:tavLst>
                                    </p:anim>
                                    <p:set>
                                      <p:cBhvr>
                                        <p:cTn id="44" dur="1" fill="hold">
                                          <p:stCondLst>
                                            <p:cond delay="999"/>
                                          </p:stCondLst>
                                        </p:cTn>
                                        <p:tgtEl>
                                          <p:spTgt spid="215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50"/>
                                        </p:tgtEl>
                                      </p:cBhvr>
                                    </p:animEffect>
                                    <p:anim calcmode="lin" valueType="num">
                                      <p:cBhvr>
                                        <p:cTn id="49" dur="1000"/>
                                        <p:tgtEl>
                                          <p:spTgt spid="50"/>
                                        </p:tgtEl>
                                        <p:attrNameLst>
                                          <p:attrName>ppt_x</p:attrName>
                                        </p:attrNameLst>
                                      </p:cBhvr>
                                      <p:tavLst>
                                        <p:tav tm="0">
                                          <p:val>
                                            <p:strVal val="ppt_x"/>
                                          </p:val>
                                        </p:tav>
                                        <p:tav tm="100000">
                                          <p:val>
                                            <p:strVal val="ppt_x"/>
                                          </p:val>
                                        </p:tav>
                                      </p:tavLst>
                                    </p:anim>
                                    <p:anim calcmode="lin" valueType="num">
                                      <p:cBhvr>
                                        <p:cTn id="50" dur="1000"/>
                                        <p:tgtEl>
                                          <p:spTgt spid="50"/>
                                        </p:tgtEl>
                                        <p:attrNameLst>
                                          <p:attrName>ppt_y</p:attrName>
                                        </p:attrNameLst>
                                      </p:cBhvr>
                                      <p:tavLst>
                                        <p:tav tm="0">
                                          <p:val>
                                            <p:strVal val="ppt_y"/>
                                          </p:val>
                                        </p:tav>
                                        <p:tav tm="100000">
                                          <p:val>
                                            <p:strVal val="ppt_y+.1"/>
                                          </p:val>
                                        </p:tav>
                                      </p:tavLst>
                                    </p:anim>
                                    <p:set>
                                      <p:cBhvr>
                                        <p:cTn id="51" dur="1" fill="hold">
                                          <p:stCondLst>
                                            <p:cond delay="999"/>
                                          </p:stCondLst>
                                        </p:cTn>
                                        <p:tgtEl>
                                          <p:spTgt spid="5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0.0033 0.00047 L 0.09635 0.13774 " pathEditMode="relative" rAng="0" ptsTypes="AA">
                                      <p:cBhvr>
                                        <p:cTn id="55" dur="2000" fill="hold"/>
                                        <p:tgtEl>
                                          <p:spTgt spid="21533"/>
                                        </p:tgtEl>
                                        <p:attrNameLst>
                                          <p:attrName>ppt_x</p:attrName>
                                          <p:attrName>ppt_y</p:attrName>
                                        </p:attrNameLst>
                                      </p:cBhvr>
                                      <p:rCtr x="4983" y="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16" grpId="0"/>
      <p:bldP spid="21517" grpId="0"/>
      <p:bldP spid="21520" grpId="0"/>
      <p:bldP spid="21523" grpId="0" animBg="1"/>
      <p:bldP spid="21531" grpId="0"/>
      <p:bldP spid="21533"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52400"/>
            <a:ext cx="7772400" cy="1143000"/>
          </a:xfrm>
          <a:noFill/>
          <a:ln/>
        </p:spPr>
        <p:txBody>
          <a:bodyPr/>
          <a:lstStyle/>
          <a:p>
            <a:pPr algn="ctr"/>
            <a:r>
              <a:rPr lang="el-GR" altLang="en-US" sz="3200" b="1" dirty="0" smtClean="0"/>
              <a:t>Περιορισμοί ρευστότητας (</a:t>
            </a:r>
            <a:r>
              <a:rPr lang="en-GB" altLang="en-US" sz="3200" b="1" dirty="0" smtClean="0"/>
              <a:t>liquidity constraints)</a:t>
            </a:r>
            <a:endParaRPr lang="en-US" altLang="en-US" sz="3200" b="1" dirty="0"/>
          </a:p>
        </p:txBody>
      </p:sp>
      <p:sp>
        <p:nvSpPr>
          <p:cNvPr id="21507" name="Rectangle 3"/>
          <p:cNvSpPr>
            <a:spLocks noGrp="1" noChangeArrowheads="1"/>
          </p:cNvSpPr>
          <p:nvPr>
            <p:ph type="body" idx="1"/>
          </p:nvPr>
        </p:nvSpPr>
        <p:spPr>
          <a:xfrm>
            <a:off x="628650" y="1682750"/>
            <a:ext cx="7886700" cy="4494213"/>
          </a:xfrm>
          <a:noFill/>
          <a:ln/>
        </p:spPr>
        <p:txBody>
          <a:bodyPr/>
          <a:lstStyle/>
          <a:p>
            <a:pPr>
              <a:buFont typeface="Monotype Sorts" pitchFamily="2" charset="2"/>
              <a:buNone/>
            </a:pPr>
            <a:r>
              <a:rPr lang="en-US" altLang="en-US" dirty="0"/>
              <a:t>                               </a:t>
            </a:r>
          </a:p>
        </p:txBody>
      </p:sp>
      <p:sp>
        <p:nvSpPr>
          <p:cNvPr id="21508"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9" name="Line 5"/>
          <p:cNvSpPr>
            <a:spLocks noChangeShapeType="1"/>
          </p:cNvSpPr>
          <p:nvPr/>
        </p:nvSpPr>
        <p:spPr bwMode="auto">
          <a:xfrm flipV="1">
            <a:off x="7010400" y="2051050"/>
            <a:ext cx="0" cy="298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0" name="Line 6"/>
          <p:cNvSpPr>
            <a:spLocks noChangeShapeType="1"/>
          </p:cNvSpPr>
          <p:nvPr/>
        </p:nvSpPr>
        <p:spPr bwMode="auto">
          <a:xfrm flipV="1">
            <a:off x="2370138" y="4108450"/>
            <a:ext cx="0" cy="927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1" name="Line 7"/>
          <p:cNvSpPr>
            <a:spLocks noChangeShapeType="1"/>
          </p:cNvSpPr>
          <p:nvPr/>
        </p:nvSpPr>
        <p:spPr bwMode="auto">
          <a:xfrm flipV="1">
            <a:off x="2793207" y="3563938"/>
            <a:ext cx="33338" cy="1471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2" name="Rectangle 8"/>
          <p:cNvSpPr>
            <a:spLocks noChangeArrowheads="1"/>
          </p:cNvSpPr>
          <p:nvPr/>
        </p:nvSpPr>
        <p:spPr bwMode="auto">
          <a:xfrm>
            <a:off x="2331605" y="3954596"/>
            <a:ext cx="774700"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smtClean="0"/>
              <a:t>- -</a:t>
            </a:r>
            <a:r>
              <a:rPr lang="el-GR" altLang="en-US" sz="2000" dirty="0" smtClean="0"/>
              <a:t> -</a:t>
            </a:r>
            <a:endParaRPr lang="en-US" altLang="en-US" sz="2000" dirty="0"/>
          </a:p>
        </p:txBody>
      </p:sp>
      <p:sp>
        <p:nvSpPr>
          <p:cNvPr id="21513" name="Rectangle 9"/>
          <p:cNvSpPr>
            <a:spLocks noChangeArrowheads="1"/>
          </p:cNvSpPr>
          <p:nvPr/>
        </p:nvSpPr>
        <p:spPr bwMode="auto">
          <a:xfrm>
            <a:off x="4298950" y="2820988"/>
            <a:ext cx="1952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endParaRPr lang="en-US" altLang="en-US" sz="2400"/>
          </a:p>
          <a:p>
            <a:pPr algn="l" eaLnBrk="1" hangingPunct="1"/>
            <a:endParaRPr lang="en-US" altLang="en-US" sz="2400"/>
          </a:p>
        </p:txBody>
      </p:sp>
      <p:sp>
        <p:nvSpPr>
          <p:cNvPr id="21514" name="Rectangle 10"/>
          <p:cNvSpPr>
            <a:spLocks noChangeArrowheads="1"/>
          </p:cNvSpPr>
          <p:nvPr/>
        </p:nvSpPr>
        <p:spPr bwMode="auto">
          <a:xfrm>
            <a:off x="5106988" y="2119313"/>
            <a:ext cx="19145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a:t>
            </a:r>
          </a:p>
        </p:txBody>
      </p:sp>
      <p:sp>
        <p:nvSpPr>
          <p:cNvPr id="21515" name="Rectangle 11"/>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6" name="Rectangle 12"/>
          <p:cNvSpPr>
            <a:spLocks noChangeArrowheads="1"/>
          </p:cNvSpPr>
          <p:nvPr/>
        </p:nvSpPr>
        <p:spPr bwMode="auto">
          <a:xfrm>
            <a:off x="3354388" y="2973388"/>
            <a:ext cx="847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a:t>
            </a:r>
          </a:p>
        </p:txBody>
      </p:sp>
      <p:sp>
        <p:nvSpPr>
          <p:cNvPr id="21517" name="Rectangle 13"/>
          <p:cNvSpPr>
            <a:spLocks noChangeArrowheads="1"/>
          </p:cNvSpPr>
          <p:nvPr/>
        </p:nvSpPr>
        <p:spPr bwMode="auto">
          <a:xfrm>
            <a:off x="3948113" y="2424113"/>
            <a:ext cx="3152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 + + + + +</a:t>
            </a:r>
          </a:p>
        </p:txBody>
      </p:sp>
      <p:sp>
        <p:nvSpPr>
          <p:cNvPr id="21518" name="Rectangle 14"/>
          <p:cNvSpPr>
            <a:spLocks noChangeArrowheads="1"/>
          </p:cNvSpPr>
          <p:nvPr/>
        </p:nvSpPr>
        <p:spPr bwMode="auto">
          <a:xfrm>
            <a:off x="3641725" y="2879725"/>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9" name="Rectangle 15"/>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Rectangle 16"/>
          <p:cNvSpPr>
            <a:spLocks noChangeArrowheads="1"/>
          </p:cNvSpPr>
          <p:nvPr/>
        </p:nvSpPr>
        <p:spPr bwMode="auto">
          <a:xfrm>
            <a:off x="3643313" y="2728913"/>
            <a:ext cx="3517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dirty="0"/>
              <a:t>+ + + + + + + + + + + + + </a:t>
            </a:r>
          </a:p>
        </p:txBody>
      </p:sp>
      <p:sp>
        <p:nvSpPr>
          <p:cNvPr id="21521" name="Rectangle 17"/>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2" name="Rectangle 18"/>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3" name="Arc 19"/>
          <p:cNvSpPr>
            <a:spLocks/>
          </p:cNvSpPr>
          <p:nvPr/>
        </p:nvSpPr>
        <p:spPr bwMode="auto">
          <a:xfrm>
            <a:off x="2827338" y="2141538"/>
            <a:ext cx="4184650" cy="1441450"/>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4" name="Arc 20"/>
          <p:cNvSpPr>
            <a:spLocks/>
          </p:cNvSpPr>
          <p:nvPr/>
        </p:nvSpPr>
        <p:spPr bwMode="auto">
          <a:xfrm>
            <a:off x="2370138" y="3055938"/>
            <a:ext cx="4641850" cy="1060450"/>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5" name="Rectangle 21"/>
          <p:cNvSpPr>
            <a:spLocks noChangeArrowheads="1"/>
          </p:cNvSpPr>
          <p:nvPr/>
        </p:nvSpPr>
        <p:spPr bwMode="auto">
          <a:xfrm>
            <a:off x="3109913" y="28813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26" name="Rectangle 22"/>
          <p:cNvSpPr>
            <a:spLocks noChangeArrowheads="1"/>
          </p:cNvSpPr>
          <p:nvPr/>
        </p:nvSpPr>
        <p:spPr bwMode="auto">
          <a:xfrm>
            <a:off x="4937125" y="269716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7" name="Rectangle 23"/>
          <p:cNvSpPr>
            <a:spLocks noChangeArrowheads="1"/>
          </p:cNvSpPr>
          <p:nvPr/>
        </p:nvSpPr>
        <p:spPr bwMode="auto">
          <a:xfrm>
            <a:off x="3033713" y="31099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a:t>
            </a:r>
          </a:p>
        </p:txBody>
      </p:sp>
      <p:sp>
        <p:nvSpPr>
          <p:cNvPr id="21528" name="Rectangle 24"/>
          <p:cNvSpPr>
            <a:spLocks noChangeArrowheads="1"/>
          </p:cNvSpPr>
          <p:nvPr/>
        </p:nvSpPr>
        <p:spPr bwMode="auto">
          <a:xfrm>
            <a:off x="2805113" y="31861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29" name="Rectangle 25"/>
          <p:cNvSpPr>
            <a:spLocks noChangeArrowheads="1"/>
          </p:cNvSpPr>
          <p:nvPr/>
        </p:nvSpPr>
        <p:spPr bwMode="auto">
          <a:xfrm>
            <a:off x="3338513" y="27289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31" name="Rectangle 27"/>
          <p:cNvSpPr>
            <a:spLocks noChangeArrowheads="1"/>
          </p:cNvSpPr>
          <p:nvPr/>
        </p:nvSpPr>
        <p:spPr bwMode="auto">
          <a:xfrm>
            <a:off x="4176713" y="1814513"/>
            <a:ext cx="118321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Όφελος</a:t>
            </a:r>
            <a:endParaRPr lang="en-US" altLang="en-US" sz="2400" b="1" dirty="0"/>
          </a:p>
        </p:txBody>
      </p:sp>
      <p:sp>
        <p:nvSpPr>
          <p:cNvPr id="21532" name="Rectangle 28"/>
          <p:cNvSpPr>
            <a:spLocks noChangeArrowheads="1"/>
          </p:cNvSpPr>
          <p:nvPr/>
        </p:nvSpPr>
        <p:spPr bwMode="auto">
          <a:xfrm>
            <a:off x="1371600" y="4648200"/>
            <a:ext cx="108779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Κόστος</a:t>
            </a:r>
            <a:endParaRPr lang="en-US" altLang="en-US" sz="2400" b="1" dirty="0"/>
          </a:p>
        </p:txBody>
      </p:sp>
      <p:sp>
        <p:nvSpPr>
          <p:cNvPr id="21533" name="Rectangle 29"/>
          <p:cNvSpPr>
            <a:spLocks noChangeArrowheads="1"/>
          </p:cNvSpPr>
          <p:nvPr/>
        </p:nvSpPr>
        <p:spPr bwMode="auto">
          <a:xfrm>
            <a:off x="7072313" y="1631950"/>
            <a:ext cx="1766887"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t>Απόφοιτοι πανεπιστημίου</a:t>
            </a:r>
            <a:endParaRPr lang="en-US" altLang="en-US" sz="1600" dirty="0"/>
          </a:p>
        </p:txBody>
      </p:sp>
      <p:sp>
        <p:nvSpPr>
          <p:cNvPr id="21534" name="Rectangle 30"/>
          <p:cNvSpPr>
            <a:spLocks noChangeArrowheads="1"/>
          </p:cNvSpPr>
          <p:nvPr/>
        </p:nvSpPr>
        <p:spPr bwMode="auto">
          <a:xfrm>
            <a:off x="7072313" y="2546350"/>
            <a:ext cx="158856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t>Απόφοιτοι λυκείου</a:t>
            </a:r>
            <a:endParaRPr lang="en-US" altLang="en-US" sz="1600" dirty="0"/>
          </a:p>
        </p:txBody>
      </p:sp>
      <p:sp>
        <p:nvSpPr>
          <p:cNvPr id="21535" name="Line 31"/>
          <p:cNvSpPr>
            <a:spLocks noChangeShapeType="1"/>
          </p:cNvSpPr>
          <p:nvPr/>
        </p:nvSpPr>
        <p:spPr bwMode="auto">
          <a:xfrm>
            <a:off x="7016750" y="2133600"/>
            <a:ext cx="63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6" name="Line 32"/>
          <p:cNvSpPr>
            <a:spLocks noChangeShapeType="1"/>
          </p:cNvSpPr>
          <p:nvPr/>
        </p:nvSpPr>
        <p:spPr bwMode="auto">
          <a:xfrm>
            <a:off x="6940550" y="3048000"/>
            <a:ext cx="139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7" name="Line 33"/>
          <p:cNvSpPr>
            <a:spLocks noChangeShapeType="1"/>
          </p:cNvSpPr>
          <p:nvPr/>
        </p:nvSpPr>
        <p:spPr bwMode="auto">
          <a:xfrm>
            <a:off x="1143000" y="5068618"/>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8" name="Rectangle 34"/>
          <p:cNvSpPr>
            <a:spLocks noChangeArrowheads="1"/>
          </p:cNvSpPr>
          <p:nvPr/>
        </p:nvSpPr>
        <p:spPr bwMode="auto">
          <a:xfrm>
            <a:off x="7529513" y="4832350"/>
            <a:ext cx="7940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Ηλικία</a:t>
            </a:r>
            <a:endParaRPr lang="en-US" altLang="en-US" dirty="0"/>
          </a:p>
        </p:txBody>
      </p:sp>
      <p:sp>
        <p:nvSpPr>
          <p:cNvPr id="21542" name="Line 38"/>
          <p:cNvSpPr>
            <a:spLocks noChangeShapeType="1"/>
          </p:cNvSpPr>
          <p:nvPr/>
        </p:nvSpPr>
        <p:spPr bwMode="auto">
          <a:xfrm>
            <a:off x="2799228" y="5035550"/>
            <a:ext cx="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67" name="Line 63"/>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Line 38"/>
          <p:cNvSpPr>
            <a:spLocks noChangeShapeType="1"/>
          </p:cNvSpPr>
          <p:nvPr/>
        </p:nvSpPr>
        <p:spPr bwMode="auto">
          <a:xfrm>
            <a:off x="2795583" y="5168291"/>
            <a:ext cx="11906" cy="4078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Line 38"/>
          <p:cNvSpPr>
            <a:spLocks noChangeShapeType="1"/>
          </p:cNvSpPr>
          <p:nvPr/>
        </p:nvSpPr>
        <p:spPr bwMode="auto">
          <a:xfrm>
            <a:off x="2370136" y="5035550"/>
            <a:ext cx="0" cy="5495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Line 38"/>
          <p:cNvSpPr>
            <a:spLocks noChangeShapeType="1"/>
          </p:cNvSpPr>
          <p:nvPr/>
        </p:nvSpPr>
        <p:spPr bwMode="auto">
          <a:xfrm flipH="1" flipV="1">
            <a:off x="2370136" y="5569219"/>
            <a:ext cx="434976"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Rectangle 8"/>
          <p:cNvSpPr>
            <a:spLocks noChangeArrowheads="1"/>
          </p:cNvSpPr>
          <p:nvPr/>
        </p:nvSpPr>
        <p:spPr bwMode="auto">
          <a:xfrm>
            <a:off x="2309251" y="4623899"/>
            <a:ext cx="640125"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a:t>- - -</a:t>
            </a:r>
          </a:p>
          <a:p>
            <a:pPr algn="l"/>
            <a:r>
              <a:rPr lang="en-US" altLang="en-US" sz="2000" dirty="0"/>
              <a:t>- - -</a:t>
            </a:r>
          </a:p>
        </p:txBody>
      </p:sp>
      <p:sp>
        <p:nvSpPr>
          <p:cNvPr id="44" name="Rectangle 30"/>
          <p:cNvSpPr>
            <a:spLocks noChangeArrowheads="1"/>
          </p:cNvSpPr>
          <p:nvPr/>
        </p:nvSpPr>
        <p:spPr bwMode="auto">
          <a:xfrm>
            <a:off x="722744" y="1300108"/>
            <a:ext cx="9073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Μισθός</a:t>
            </a:r>
            <a:endParaRPr lang="en-US" altLang="en-US" dirty="0"/>
          </a:p>
        </p:txBody>
      </p:sp>
      <p:sp>
        <p:nvSpPr>
          <p:cNvPr id="45" name="Text Box 69"/>
          <p:cNvSpPr txBox="1">
            <a:spLocks noChangeArrowheads="1"/>
          </p:cNvSpPr>
          <p:nvPr/>
        </p:nvSpPr>
        <p:spPr bwMode="auto">
          <a:xfrm>
            <a:off x="1541328" y="3527500"/>
            <a:ext cx="1009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200" dirty="0" smtClean="0"/>
              <a:t>Διαφυγόντα εισοδήματα</a:t>
            </a:r>
            <a:endParaRPr lang="en-US" altLang="en-US" sz="1400" dirty="0"/>
          </a:p>
        </p:txBody>
      </p:sp>
      <p:sp>
        <p:nvSpPr>
          <p:cNvPr id="47" name="Line 70"/>
          <p:cNvSpPr>
            <a:spLocks noChangeShapeType="1"/>
          </p:cNvSpPr>
          <p:nvPr/>
        </p:nvSpPr>
        <p:spPr bwMode="auto">
          <a:xfrm flipH="1" flipV="1">
            <a:off x="2640374" y="4556126"/>
            <a:ext cx="2296750" cy="111277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Text Box 69"/>
          <p:cNvSpPr txBox="1">
            <a:spLocks noChangeArrowheads="1"/>
          </p:cNvSpPr>
          <p:nvPr/>
        </p:nvSpPr>
        <p:spPr bwMode="auto">
          <a:xfrm>
            <a:off x="2178640" y="5604260"/>
            <a:ext cx="9624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dirty="0" smtClean="0"/>
              <a:t>Κόστος σπουδών</a:t>
            </a:r>
            <a:endParaRPr lang="en-US" altLang="en-US" sz="1600" dirty="0"/>
          </a:p>
        </p:txBody>
      </p:sp>
      <p:sp>
        <p:nvSpPr>
          <p:cNvPr id="49" name="Line 70"/>
          <p:cNvSpPr>
            <a:spLocks noChangeShapeType="1"/>
          </p:cNvSpPr>
          <p:nvPr/>
        </p:nvSpPr>
        <p:spPr bwMode="auto">
          <a:xfrm flipH="1" flipV="1">
            <a:off x="4780708" y="2783289"/>
            <a:ext cx="969219" cy="250195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Text Box 69"/>
          <p:cNvSpPr txBox="1">
            <a:spLocks noChangeArrowheads="1"/>
          </p:cNvSpPr>
          <p:nvPr/>
        </p:nvSpPr>
        <p:spPr bwMode="auto">
          <a:xfrm>
            <a:off x="2767013" y="1858909"/>
            <a:ext cx="150653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050" dirty="0" smtClean="0"/>
              <a:t>Αυξημένες μισθολογικές απολαβές</a:t>
            </a:r>
            <a:endParaRPr lang="en-US" altLang="en-US" sz="1100" dirty="0"/>
          </a:p>
        </p:txBody>
      </p:sp>
      <p:sp>
        <p:nvSpPr>
          <p:cNvPr id="51" name="Text Box 69"/>
          <p:cNvSpPr txBox="1">
            <a:spLocks noChangeArrowheads="1"/>
          </p:cNvSpPr>
          <p:nvPr/>
        </p:nvSpPr>
        <p:spPr bwMode="auto">
          <a:xfrm>
            <a:off x="4905358" y="5350334"/>
            <a:ext cx="26241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600" b="1" dirty="0" smtClean="0"/>
              <a:t>Το άτομο αντιλαμβάνεται τα οφέλη και τα κόστη αλλά δεν μπορεί να επωμιστεί το κόστος.</a:t>
            </a:r>
            <a:endParaRPr lang="en-US" altLang="en-US" b="1" dirty="0"/>
          </a:p>
        </p:txBody>
      </p:sp>
    </p:spTree>
    <p:extLst>
      <p:ext uri="{BB962C8B-B14F-4D97-AF65-F5344CB8AC3E}">
        <p14:creationId xmlns:p14="http://schemas.microsoft.com/office/powerpoint/2010/main" val="843724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67" y="2416811"/>
            <a:ext cx="8590478" cy="1614169"/>
          </a:xfrm>
        </p:spPr>
        <p:txBody>
          <a:bodyPr>
            <a:normAutofit fontScale="90000"/>
          </a:bodyPr>
          <a:lstStyle/>
          <a:p>
            <a:pPr algn="just"/>
            <a:r>
              <a:rPr lang="el-GR" sz="2400" dirty="0" smtClean="0"/>
              <a:t>3. Μεγαλύτερη αναλογία γυναικών σε τύπους σπουδών που συσχετίζονται με χαμηλότερες μισθολογικές απολαβές</a:t>
            </a:r>
            <a:br>
              <a:rPr lang="el-GR" sz="2400" dirty="0" smtClean="0"/>
            </a:br>
            <a:r>
              <a:rPr lang="el-GR" sz="2400" dirty="0"/>
              <a:t/>
            </a:r>
            <a:br>
              <a:rPr lang="el-GR" sz="2400" dirty="0"/>
            </a:br>
            <a:r>
              <a:rPr lang="el-GR" sz="2400" dirty="0" smtClean="0"/>
              <a:t>Πίνακας 1: Αναλογία γυναικών – ανδρών αποφοίτων ανά πεδίο σπουδών (Στοιχεία ΟΟΣΑ 2014)</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47560505"/>
              </p:ext>
            </p:extLst>
          </p:nvPr>
        </p:nvGraphicFramePr>
        <p:xfrm>
          <a:off x="389626" y="4343400"/>
          <a:ext cx="8610606" cy="1866237"/>
        </p:xfrm>
        <a:graphic>
          <a:graphicData uri="http://schemas.openxmlformats.org/drawingml/2006/table">
            <a:tbl>
              <a:tblPr firstRow="1" bandRow="1">
                <a:tableStyleId>{5C22544A-7EE6-4342-B048-85BDC9FD1C3A}</a:tableStyleId>
              </a:tblPr>
              <a:tblGrid>
                <a:gridCol w="956734"/>
                <a:gridCol w="956734"/>
                <a:gridCol w="956734"/>
                <a:gridCol w="956734"/>
                <a:gridCol w="812638"/>
                <a:gridCol w="1219200"/>
                <a:gridCol w="838364"/>
                <a:gridCol w="956734"/>
                <a:gridCol w="956734"/>
              </a:tblGrid>
              <a:tr h="1066800">
                <a:tc>
                  <a:txBody>
                    <a:bodyPr/>
                    <a:lstStyle/>
                    <a:p>
                      <a:endParaRPr lang="en-GB" sz="1100" dirty="0"/>
                    </a:p>
                  </a:txBody>
                  <a:tcPr/>
                </a:tc>
                <a:tc>
                  <a:txBody>
                    <a:bodyPr/>
                    <a:lstStyle/>
                    <a:p>
                      <a:pPr algn="ctr"/>
                      <a:r>
                        <a:rPr lang="en-GB" sz="1200" dirty="0" smtClean="0">
                          <a:solidFill>
                            <a:schemeClr val="tx1"/>
                          </a:solidFill>
                        </a:rPr>
                        <a:t>Education</a:t>
                      </a:r>
                      <a:endParaRPr lang="en-GB" sz="1200" dirty="0">
                        <a:solidFill>
                          <a:schemeClr val="tx1"/>
                        </a:solidFill>
                      </a:endParaRPr>
                    </a:p>
                  </a:txBody>
                  <a:tcPr anchor="ctr"/>
                </a:tc>
                <a:tc>
                  <a:txBody>
                    <a:bodyPr/>
                    <a:lstStyle/>
                    <a:p>
                      <a:pPr algn="ctr"/>
                      <a:r>
                        <a:rPr lang="en-GB" sz="1200" dirty="0" smtClean="0">
                          <a:solidFill>
                            <a:schemeClr val="tx1"/>
                          </a:solidFill>
                        </a:rPr>
                        <a:t>Humanities</a:t>
                      </a:r>
                      <a:r>
                        <a:rPr lang="en-GB" sz="1200" baseline="0" dirty="0" smtClean="0">
                          <a:solidFill>
                            <a:schemeClr val="tx1"/>
                          </a:solidFill>
                        </a:rPr>
                        <a:t> </a:t>
                      </a:r>
                      <a:r>
                        <a:rPr lang="en-GB" sz="1200" dirty="0" smtClean="0">
                          <a:solidFill>
                            <a:schemeClr val="tx1"/>
                          </a:solidFill>
                        </a:rPr>
                        <a:t>and arts</a:t>
                      </a:r>
                      <a:endParaRPr lang="en-GB" sz="1200" dirty="0">
                        <a:solidFill>
                          <a:schemeClr val="tx1"/>
                        </a:solidFill>
                      </a:endParaRPr>
                    </a:p>
                  </a:txBody>
                  <a:tcPr anchor="ctr"/>
                </a:tc>
                <a:tc>
                  <a:txBody>
                    <a:bodyPr/>
                    <a:lstStyle/>
                    <a:p>
                      <a:pPr algn="ctr"/>
                      <a:r>
                        <a:rPr lang="en-GB" sz="1200" dirty="0" smtClean="0">
                          <a:solidFill>
                            <a:schemeClr val="tx1"/>
                          </a:solidFill>
                        </a:rPr>
                        <a:t>Social sciences, business and law</a:t>
                      </a:r>
                      <a:endParaRPr lang="en-GB" sz="1200" dirty="0">
                        <a:solidFill>
                          <a:schemeClr val="tx1"/>
                        </a:solidFill>
                      </a:endParaRPr>
                    </a:p>
                  </a:txBody>
                  <a:tcPr anchor="ctr"/>
                </a:tc>
                <a:tc>
                  <a:txBody>
                    <a:bodyPr/>
                    <a:lstStyle/>
                    <a:p>
                      <a:pPr algn="ctr"/>
                      <a:r>
                        <a:rPr lang="en-GB" sz="1200" dirty="0" smtClean="0">
                          <a:solidFill>
                            <a:schemeClr val="tx1"/>
                          </a:solidFill>
                        </a:rPr>
                        <a:t> Sciences</a:t>
                      </a:r>
                      <a:endParaRPr lang="en-GB" sz="1200" dirty="0">
                        <a:solidFill>
                          <a:schemeClr val="tx1"/>
                        </a:solidFill>
                      </a:endParaRPr>
                    </a:p>
                  </a:txBody>
                  <a:tcPr anchor="ctr"/>
                </a:tc>
                <a:tc>
                  <a:txBody>
                    <a:bodyPr/>
                    <a:lstStyle/>
                    <a:p>
                      <a:pPr algn="ctr"/>
                      <a:r>
                        <a:rPr lang="en-GB" sz="1200" dirty="0" smtClean="0">
                          <a:solidFill>
                            <a:schemeClr val="tx1"/>
                          </a:solidFill>
                        </a:rPr>
                        <a:t>Engineering, manufacturing and construction </a:t>
                      </a:r>
                    </a:p>
                  </a:txBody>
                  <a:tcPr anchor="ctr"/>
                </a:tc>
                <a:tc>
                  <a:txBody>
                    <a:bodyPr/>
                    <a:lstStyle/>
                    <a:p>
                      <a:r>
                        <a:rPr lang="en-GB" sz="1200" dirty="0" smtClean="0">
                          <a:solidFill>
                            <a:schemeClr val="tx1"/>
                          </a:solidFill>
                        </a:rPr>
                        <a:t>Agriculture</a:t>
                      </a:r>
                      <a:endParaRPr lang="en-GB" sz="1200" dirty="0">
                        <a:solidFill>
                          <a:schemeClr val="tx1"/>
                        </a:solidFill>
                      </a:endParaRPr>
                    </a:p>
                  </a:txBody>
                  <a:tcPr/>
                </a:tc>
                <a:tc>
                  <a:txBody>
                    <a:bodyPr/>
                    <a:lstStyle/>
                    <a:p>
                      <a:r>
                        <a:rPr lang="en-GB" sz="1200" dirty="0" smtClean="0">
                          <a:solidFill>
                            <a:schemeClr val="tx1"/>
                          </a:solidFill>
                        </a:rPr>
                        <a:t>Health and welfare</a:t>
                      </a:r>
                    </a:p>
                  </a:txBody>
                  <a:tcPr/>
                </a:tc>
                <a:tc>
                  <a:txBody>
                    <a:bodyPr/>
                    <a:lstStyle/>
                    <a:p>
                      <a:r>
                        <a:rPr lang="en-GB" sz="1200" dirty="0" smtClean="0">
                          <a:solidFill>
                            <a:schemeClr val="tx1"/>
                          </a:solidFill>
                        </a:rPr>
                        <a:t>Services</a:t>
                      </a:r>
                    </a:p>
                  </a:txBody>
                  <a:tcPr/>
                </a:tc>
              </a:tr>
              <a:tr h="799437">
                <a:tc>
                  <a:txBody>
                    <a:bodyPr/>
                    <a:lstStyle/>
                    <a:p>
                      <a:r>
                        <a:rPr lang="en-GB" sz="1600" dirty="0" smtClean="0"/>
                        <a:t>OECD average</a:t>
                      </a:r>
                      <a:endParaRPr lang="en-GB" sz="1600" dirty="0"/>
                    </a:p>
                  </a:txBody>
                  <a:tcPr/>
                </a:tc>
                <a:tc>
                  <a:txBody>
                    <a:bodyPr/>
                    <a:lstStyle/>
                    <a:p>
                      <a:pPr algn="ctr"/>
                      <a:r>
                        <a:rPr lang="en-GB" sz="2000" dirty="0" smtClean="0"/>
                        <a:t>4.2</a:t>
                      </a:r>
                      <a:endParaRPr lang="en-GB" sz="2000" dirty="0"/>
                    </a:p>
                  </a:txBody>
                  <a:tcPr/>
                </a:tc>
                <a:tc>
                  <a:txBody>
                    <a:bodyPr/>
                    <a:lstStyle/>
                    <a:p>
                      <a:pPr algn="ctr"/>
                      <a:r>
                        <a:rPr lang="en-GB" sz="2000" dirty="0" smtClean="0"/>
                        <a:t>2.0</a:t>
                      </a:r>
                      <a:endParaRPr lang="en-GB" sz="2000" dirty="0"/>
                    </a:p>
                  </a:txBody>
                  <a:tcPr/>
                </a:tc>
                <a:tc>
                  <a:txBody>
                    <a:bodyPr/>
                    <a:lstStyle/>
                    <a:p>
                      <a:pPr algn="ctr"/>
                      <a:r>
                        <a:rPr lang="en-GB" sz="2000" dirty="0" smtClean="0"/>
                        <a:t>1.5</a:t>
                      </a:r>
                      <a:endParaRPr lang="en-GB" sz="2000" dirty="0"/>
                    </a:p>
                  </a:txBody>
                  <a:tcPr/>
                </a:tc>
                <a:tc>
                  <a:txBody>
                    <a:bodyPr/>
                    <a:lstStyle/>
                    <a:p>
                      <a:pPr algn="ctr"/>
                      <a:r>
                        <a:rPr lang="en-GB" sz="2000" dirty="0" smtClean="0"/>
                        <a:t>0.7</a:t>
                      </a:r>
                      <a:endParaRPr lang="en-GB" sz="2000" dirty="0"/>
                    </a:p>
                  </a:txBody>
                  <a:tcPr/>
                </a:tc>
                <a:tc>
                  <a:txBody>
                    <a:bodyPr/>
                    <a:lstStyle/>
                    <a:p>
                      <a:pPr algn="ctr"/>
                      <a:r>
                        <a:rPr lang="en-GB" sz="2000" dirty="0" smtClean="0"/>
                        <a:t>0.3</a:t>
                      </a:r>
                      <a:endParaRPr lang="en-GB" sz="2000" dirty="0"/>
                    </a:p>
                  </a:txBody>
                  <a:tcPr/>
                </a:tc>
                <a:tc>
                  <a:txBody>
                    <a:bodyPr/>
                    <a:lstStyle/>
                    <a:p>
                      <a:pPr algn="ctr"/>
                      <a:r>
                        <a:rPr lang="en-GB" sz="2000" dirty="0" smtClean="0"/>
                        <a:t>1.2</a:t>
                      </a:r>
                      <a:endParaRPr lang="en-GB" sz="2000" dirty="0"/>
                    </a:p>
                  </a:txBody>
                  <a:tcPr/>
                </a:tc>
                <a:tc>
                  <a:txBody>
                    <a:bodyPr/>
                    <a:lstStyle/>
                    <a:p>
                      <a:pPr algn="ctr"/>
                      <a:r>
                        <a:rPr lang="en-GB" sz="2000" dirty="0" smtClean="0"/>
                        <a:t>3.7</a:t>
                      </a:r>
                      <a:endParaRPr lang="en-GB" sz="2000" dirty="0"/>
                    </a:p>
                  </a:txBody>
                  <a:tcPr/>
                </a:tc>
                <a:tc>
                  <a:txBody>
                    <a:bodyPr/>
                    <a:lstStyle/>
                    <a:p>
                      <a:pPr algn="ctr"/>
                      <a:r>
                        <a:rPr lang="en-GB" sz="2000" dirty="0" smtClean="0"/>
                        <a:t>1.2</a:t>
                      </a:r>
                      <a:endParaRPr lang="en-GB" sz="2000" dirty="0"/>
                    </a:p>
                  </a:txBody>
                  <a:tcPr/>
                </a:tc>
              </a:tr>
            </a:tbl>
          </a:graphicData>
        </a:graphic>
      </p:graphicFrame>
      <p:sp>
        <p:nvSpPr>
          <p:cNvPr id="7" name="Title 1"/>
          <p:cNvSpPr txBox="1">
            <a:spLocks/>
          </p:cNvSpPr>
          <p:nvPr/>
        </p:nvSpPr>
        <p:spPr>
          <a:xfrm>
            <a:off x="490267" y="609600"/>
            <a:ext cx="8409324" cy="6096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l-GR" sz="2400" dirty="0" smtClean="0"/>
              <a:t>1. Διακρίσεις στην αγορά εργασίας</a:t>
            </a:r>
            <a:endParaRPr lang="en-GB" sz="2400" dirty="0"/>
          </a:p>
        </p:txBody>
      </p:sp>
      <p:sp>
        <p:nvSpPr>
          <p:cNvPr id="8" name="Title 1"/>
          <p:cNvSpPr txBox="1">
            <a:spLocks/>
          </p:cNvSpPr>
          <p:nvPr/>
        </p:nvSpPr>
        <p:spPr>
          <a:xfrm>
            <a:off x="490267" y="1562100"/>
            <a:ext cx="8590478" cy="60960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l-GR" sz="2400" dirty="0" smtClean="0"/>
              <a:t>2. Δυσκολίες συμφιλίωσης οικογενειακών – επαγγελματικών υποχρεώσεων</a:t>
            </a:r>
            <a:endParaRPr lang="en-GB" sz="2400" dirty="0"/>
          </a:p>
        </p:txBody>
      </p:sp>
    </p:spTree>
    <p:extLst>
      <p:ext uri="{BB962C8B-B14F-4D97-AF65-F5344CB8AC3E}">
        <p14:creationId xmlns:p14="http://schemas.microsoft.com/office/powerpoint/2010/main" val="328501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11252</TotalTime>
  <Words>1980</Words>
  <Application>Microsoft Office PowerPoint</Application>
  <PresentationFormat>On-screen Show (4:3)</PresentationFormat>
  <Paragraphs>369</Paragraphs>
  <Slides>24</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Cambria Math</vt:lpstr>
      <vt:lpstr>Courier New</vt:lpstr>
      <vt:lpstr>Monotype Sorts</vt:lpstr>
      <vt:lpstr>Office Theme</vt:lpstr>
      <vt:lpstr>Clip</vt:lpstr>
      <vt:lpstr>Οικονομικά της εκπαίδευσης  5Η διάλεξη</vt:lpstr>
      <vt:lpstr>Τι συζητήσαμε στην προηγούμενη διάλεξη</vt:lpstr>
      <vt:lpstr>Θεωρία ανθρώπινου κεφαλαίου και οικονομικές ανισότητες</vt:lpstr>
      <vt:lpstr>Πρόωρη εγκατάλειψη σχολείου και φτώχεια</vt:lpstr>
      <vt:lpstr>PowerPoint Presentation</vt:lpstr>
      <vt:lpstr>Έμφυλες ανισότητες: προφίλ εισοδήματος-ηλικίας απόφοιτων πανεπιστημίου (άνδρες-γυναίκες)</vt:lpstr>
      <vt:lpstr>Ελλιπής πληροφόρηση του ατόμου</vt:lpstr>
      <vt:lpstr>Περιορισμοί ρευστότητας (liquidity constraints)</vt:lpstr>
      <vt:lpstr>3. Μεγαλύτερη αναλογία γυναικών σε τύπους σπουδών που συσχετίζονται με χαμηλότερες μισθολογικές απολαβές  Πίνακας 1: Αναλογία γυναικών – ανδρών αποφοίτων ανά πεδίο σπουδών (Στοιχεία ΟΟΣΑ 2014)</vt:lpstr>
      <vt:lpstr>Ανθρώπινο κεφάλαιο και ανισότητες</vt:lpstr>
      <vt:lpstr>Θεωρία ανθρώπινου κεφαλαίου και η χρονική αξία του χρήματος</vt:lpstr>
      <vt:lpstr>Ανάλυση κόστους οφέλους Η μέθοδος της καθαρής παρούσας αξίας</vt:lpstr>
      <vt:lpstr>Σύγκριση κόστους και οφέλους  των σπουδών Τα κόστη προκύπτουν στο παρόν και τα οφέλη στο μέλλον!</vt:lpstr>
      <vt:lpstr>Η χρονική αξία του χρήματος (The time value of money)</vt:lpstr>
      <vt:lpstr>Χρονική αξία του χρήματος</vt:lpstr>
      <vt:lpstr>Μελλοντική Αξία (Future Value)=η αξία ενός ποσού σε καθορισμένη τιμή στο μέλλον.  Υπολογισμός της μελλοντικής αξίας:</vt:lpstr>
      <vt:lpstr>Παρούσα Αξία (Present Value)=η τρέχουσα αξία ενός μελλοντικού ποσού.  Υπολογισμός της παρούσας αξίας:</vt:lpstr>
      <vt:lpstr>Οι αυξημένες μελλοντικές απολαβές θα πρέπει να υπολογιστούν σε σημερινές τιμές!</vt:lpstr>
      <vt:lpstr>Σύγκριση οφέλους και κόστους της εκπαίδευσης (δίχως να ληφθεί υπόψη η χρονική διαφοροποίηση μεταξύ κόστους και μελλοντικών απολαβών)</vt:lpstr>
      <vt:lpstr>Γενικότερα, η χρονική αξία του χρήματος πολλές φορές καθορίζει αν ένα επενδυτικό πρόγραμμα είναι οικονομικά βιώσιμο ή όχι!</vt:lpstr>
      <vt:lpstr>H μέθοδος της καθαρής παρούσας αξίας (Net Present Value, NPV)</vt:lpstr>
      <vt:lpstr>Ο εσωτερικός βαθμός απόδοσης της επένδυσης</vt:lpstr>
      <vt:lpstr>Εσωτερικός βαθμός απόδοσης της επένδυσης</vt:lpstr>
      <vt:lpstr>Ανάλυση κόστους-οφέλους σε μακροοικονομικό επίπεδο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στα οικονομικά της εκπαίδευσης</dc:title>
  <dc:creator>ck</dc:creator>
  <cp:lastModifiedBy>christos koutsampelas</cp:lastModifiedBy>
  <cp:revision>242</cp:revision>
  <dcterms:created xsi:type="dcterms:W3CDTF">2006-08-16T00:00:00Z</dcterms:created>
  <dcterms:modified xsi:type="dcterms:W3CDTF">2019-11-07T19:34:02Z</dcterms:modified>
</cp:coreProperties>
</file>